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5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84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85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77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90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54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72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66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51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72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6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AB2CD-1480-45C2-9B2A-323C5B23312E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8FFC1-9C95-4FA6-86FA-CB201757E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Тема </a:t>
            </a:r>
            <a:r>
              <a:rPr lang="en-US" dirty="0" smtClean="0"/>
              <a:t>5</a:t>
            </a:r>
            <a:r>
              <a:rPr lang="ru-RU" dirty="0" smtClean="0"/>
              <a:t>.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 </a:t>
            </a:r>
            <a:r>
              <a:rPr lang="ru-RU" dirty="0" err="1" smtClean="0"/>
              <a:t>брендингу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закони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бренду </a:t>
            </a:r>
            <a:r>
              <a:rPr lang="ru-RU" dirty="0" err="1" smtClean="0"/>
              <a:t>компанії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35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Неймінг</a:t>
            </a:r>
            <a:r>
              <a:rPr lang="ru-RU" dirty="0" smtClean="0"/>
              <a:t> (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бренду)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бренду:</a:t>
            </a:r>
          </a:p>
          <a:p>
            <a:r>
              <a:rPr lang="ru-RU" dirty="0" smtClean="0"/>
              <a:t> 1. </a:t>
            </a:r>
            <a:r>
              <a:rPr lang="ru-RU" dirty="0" err="1" smtClean="0"/>
              <a:t>Аналіз</a:t>
            </a:r>
            <a:r>
              <a:rPr lang="ru-RU" dirty="0" smtClean="0"/>
              <a:t> ринку, </a:t>
            </a:r>
            <a:r>
              <a:rPr lang="ru-RU" dirty="0" err="1" smtClean="0"/>
              <a:t>конкурентів</a:t>
            </a:r>
            <a:r>
              <a:rPr lang="ru-RU" dirty="0" smtClean="0"/>
              <a:t> і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Внутрішній</a:t>
            </a:r>
            <a:r>
              <a:rPr lang="ru-RU" dirty="0" smtClean="0"/>
              <a:t> аудит </a:t>
            </a:r>
            <a:r>
              <a:rPr lang="ru-RU" dirty="0" err="1" smtClean="0"/>
              <a:t>компанії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головної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посил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бренду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доносити</a:t>
            </a:r>
            <a:r>
              <a:rPr lang="ru-RU" dirty="0" smtClean="0"/>
              <a:t> до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Генерування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(</a:t>
            </a:r>
            <a:r>
              <a:rPr lang="ru-RU" dirty="0" err="1" smtClean="0"/>
              <a:t>більше</a:t>
            </a:r>
            <a:r>
              <a:rPr lang="ru-RU" dirty="0" smtClean="0"/>
              <a:t> як 1000 </a:t>
            </a:r>
            <a:r>
              <a:rPr lang="ru-RU" dirty="0" err="1" smtClean="0"/>
              <a:t>назв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Відбирання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.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відсіювання</a:t>
            </a:r>
            <a:r>
              <a:rPr lang="ru-RU" dirty="0" smtClean="0"/>
              <a:t> </a:t>
            </a:r>
            <a:r>
              <a:rPr lang="ru-RU" dirty="0" err="1" smtClean="0"/>
              <a:t>зайвих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візуальної</a:t>
            </a:r>
            <a:r>
              <a:rPr lang="ru-RU" dirty="0" smtClean="0"/>
              <a:t> </a:t>
            </a:r>
            <a:r>
              <a:rPr lang="ru-RU" dirty="0" err="1" smtClean="0"/>
              <a:t>складової</a:t>
            </a:r>
            <a:r>
              <a:rPr lang="ru-RU" dirty="0" smtClean="0"/>
              <a:t>. 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фінального</a:t>
            </a:r>
            <a:r>
              <a:rPr lang="ru-RU" dirty="0" smtClean="0"/>
              <a:t> </a:t>
            </a:r>
            <a:r>
              <a:rPr lang="ru-RU" dirty="0" err="1" smtClean="0"/>
              <a:t>варіанта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9. Консалтинг з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торгової</a:t>
            </a:r>
            <a:r>
              <a:rPr lang="ru-RU" dirty="0" smtClean="0"/>
              <a:t> марки. </a:t>
            </a:r>
            <a:r>
              <a:rPr lang="ru-RU" dirty="0" err="1" smtClean="0"/>
              <a:t>Заключний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- </a:t>
            </a:r>
            <a:r>
              <a:rPr lang="ru-RU" dirty="0" err="1" smtClean="0"/>
              <a:t>консультація</a:t>
            </a:r>
            <a:r>
              <a:rPr lang="ru-RU" dirty="0" smtClean="0"/>
              <a:t> про </a:t>
            </a:r>
            <a:r>
              <a:rPr lang="ru-RU" dirty="0" err="1" smtClean="0"/>
              <a:t>реєстрацію</a:t>
            </a:r>
            <a:r>
              <a:rPr lang="ru-RU" dirty="0" smtClean="0"/>
              <a:t> </a:t>
            </a:r>
            <a:r>
              <a:rPr lang="ru-RU" dirty="0" err="1" smtClean="0"/>
              <a:t>торгової</a:t>
            </a:r>
            <a:r>
              <a:rPr lang="ru-RU" dirty="0" smtClean="0"/>
              <a:t> марки.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526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(</a:t>
            </a:r>
            <a:r>
              <a:rPr lang="ru-RU" dirty="0" err="1" smtClean="0"/>
              <a:t>неймінгу</a:t>
            </a:r>
            <a:r>
              <a:rPr lang="ru-RU" dirty="0" smtClean="0"/>
              <a:t>) </a:t>
            </a:r>
            <a:r>
              <a:rPr lang="ru-RU" dirty="0" err="1" smtClean="0"/>
              <a:t>потребує</a:t>
            </a:r>
            <a:r>
              <a:rPr lang="ru-RU" dirty="0" smtClean="0"/>
              <a:t>: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ретельного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ринку;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тестування</a:t>
            </a:r>
            <a:r>
              <a:rPr lang="ru-RU" dirty="0" smtClean="0"/>
              <a:t> на фокус-</a:t>
            </a:r>
            <a:r>
              <a:rPr lang="ru-RU" dirty="0" err="1" smtClean="0"/>
              <a:t>групах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лінгвістичного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творчого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та </a:t>
            </a:r>
            <a:r>
              <a:rPr lang="ru-RU" dirty="0" err="1" smtClean="0"/>
              <a:t>колективної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53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успіх</a:t>
            </a:r>
            <a:r>
              <a:rPr lang="ru-RU" dirty="0" smtClean="0"/>
              <a:t> — </a:t>
            </a:r>
            <a:r>
              <a:rPr lang="ru-RU" dirty="0" err="1" smtClean="0"/>
              <a:t>легкість</a:t>
            </a:r>
            <a:r>
              <a:rPr lang="ru-RU" dirty="0" smtClean="0"/>
              <a:t> </a:t>
            </a:r>
            <a:r>
              <a:rPr lang="ru-RU" dirty="0" err="1" smtClean="0"/>
              <a:t>вимовляння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запам’ятовуваність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асоціативність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милозвучність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926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Типологія</a:t>
            </a:r>
            <a:r>
              <a:rPr lang="ru-RU" dirty="0" smtClean="0"/>
              <a:t> та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неймінга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Традиційний</a:t>
            </a:r>
            <a:r>
              <a:rPr lang="ru-RU" dirty="0" smtClean="0"/>
              <a:t> </a:t>
            </a:r>
            <a:r>
              <a:rPr lang="ru-RU" dirty="0" err="1" smtClean="0"/>
              <a:t>нейминг</a:t>
            </a:r>
            <a:r>
              <a:rPr lang="ru-RU" dirty="0" smtClean="0"/>
              <a:t> -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</a:t>
            </a:r>
            <a:r>
              <a:rPr lang="ru-RU" dirty="0" err="1" smtClean="0"/>
              <a:t>аналогією</a:t>
            </a:r>
            <a:r>
              <a:rPr lang="ru-RU" dirty="0" smtClean="0"/>
              <a:t> з уже </a:t>
            </a:r>
            <a:r>
              <a:rPr lang="ru-RU" dirty="0" err="1" smtClean="0"/>
              <a:t>існуючими</a:t>
            </a:r>
            <a:r>
              <a:rPr lang="ru-RU" dirty="0" smtClean="0"/>
              <a:t> на ринку. </a:t>
            </a:r>
            <a:r>
              <a:rPr lang="ru-RU" dirty="0" err="1" smtClean="0"/>
              <a:t>Це</a:t>
            </a:r>
            <a:r>
              <a:rPr lang="ru-RU" dirty="0" smtClean="0"/>
              <a:t>, </a:t>
            </a:r>
            <a:r>
              <a:rPr lang="ru-RU" dirty="0" err="1" smtClean="0"/>
              <a:t>найперше</a:t>
            </a:r>
            <a:r>
              <a:rPr lang="ru-RU" dirty="0" smtClean="0"/>
              <a:t>, </a:t>
            </a:r>
            <a:r>
              <a:rPr lang="ru-RU" dirty="0" err="1" smtClean="0"/>
              <a:t>асоціативний</a:t>
            </a:r>
            <a:r>
              <a:rPr lang="ru-RU" dirty="0" smtClean="0"/>
              <a:t> </a:t>
            </a:r>
            <a:r>
              <a:rPr lang="ru-RU" dirty="0" err="1" smtClean="0"/>
              <a:t>неймінг</a:t>
            </a:r>
            <a:r>
              <a:rPr lang="ru-RU" dirty="0" smtClean="0"/>
              <a:t>. </a:t>
            </a:r>
            <a:r>
              <a:rPr lang="ru-RU" dirty="0" err="1" smtClean="0"/>
              <a:t>Назва</a:t>
            </a:r>
            <a:r>
              <a:rPr lang="ru-RU" dirty="0" smtClean="0"/>
              <a:t>, </a:t>
            </a:r>
            <a:r>
              <a:rPr lang="ru-RU" dirty="0" err="1" smtClean="0"/>
              <a:t>побудована</a:t>
            </a:r>
            <a:r>
              <a:rPr lang="ru-RU" dirty="0" smtClean="0"/>
              <a:t> на </a:t>
            </a:r>
            <a:r>
              <a:rPr lang="ru-RU" dirty="0" err="1" smtClean="0"/>
              <a:t>асоціаціях</a:t>
            </a:r>
            <a:r>
              <a:rPr lang="ru-RU" dirty="0" smtClean="0"/>
              <a:t>, буде доступною і </a:t>
            </a:r>
            <a:r>
              <a:rPr lang="ru-RU" dirty="0" err="1" smtClean="0"/>
              <a:t>зрозумілою</a:t>
            </a:r>
            <a:r>
              <a:rPr lang="ru-RU" dirty="0" smtClean="0"/>
              <a:t> </a:t>
            </a:r>
            <a:r>
              <a:rPr lang="ru-RU" dirty="0" err="1" smtClean="0"/>
              <a:t>широкій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Описовий</a:t>
            </a:r>
            <a:r>
              <a:rPr lang="ru-RU" dirty="0" smtClean="0"/>
              <a:t> </a:t>
            </a:r>
            <a:r>
              <a:rPr lang="ru-RU" dirty="0" err="1" smtClean="0"/>
              <a:t>неймінг</a:t>
            </a:r>
            <a:r>
              <a:rPr lang="ru-RU" dirty="0" smtClean="0"/>
              <a:t>. </a:t>
            </a:r>
            <a:r>
              <a:rPr lang="ru-RU" dirty="0" err="1" smtClean="0"/>
              <a:t>Описові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передають</a:t>
            </a:r>
            <a:r>
              <a:rPr lang="ru-RU" dirty="0" smtClean="0"/>
              <a:t> </a:t>
            </a:r>
            <a:r>
              <a:rPr lang="ru-RU" dirty="0" err="1" smtClean="0"/>
              <a:t>сутність</a:t>
            </a:r>
            <a:r>
              <a:rPr lang="ru-RU" dirty="0" smtClean="0"/>
              <a:t> продукту.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Географічний</a:t>
            </a:r>
            <a:r>
              <a:rPr lang="ru-RU" dirty="0" smtClean="0"/>
              <a:t> </a:t>
            </a:r>
            <a:r>
              <a:rPr lang="ru-RU" dirty="0" err="1" smtClean="0"/>
              <a:t>неймінг</a:t>
            </a:r>
            <a:r>
              <a:rPr lang="ru-RU" dirty="0" smtClean="0"/>
              <a:t> </a:t>
            </a:r>
            <a:r>
              <a:rPr lang="ru-RU" dirty="0" err="1" smtClean="0"/>
              <a:t>користується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популярністю</a:t>
            </a:r>
            <a:r>
              <a:rPr lang="ru-RU" dirty="0" smtClean="0"/>
              <a:t>. </a:t>
            </a:r>
            <a:r>
              <a:rPr lang="ru-RU" dirty="0" err="1" smtClean="0"/>
              <a:t>Назва</a:t>
            </a:r>
            <a:r>
              <a:rPr lang="ru-RU" dirty="0" smtClean="0"/>
              <a:t>, </a:t>
            </a:r>
            <a:r>
              <a:rPr lang="ru-RU" dirty="0" err="1" smtClean="0"/>
              <a:t>пов’язана</a:t>
            </a:r>
            <a:r>
              <a:rPr lang="ru-RU" dirty="0" smtClean="0"/>
              <a:t> з </a:t>
            </a:r>
            <a:r>
              <a:rPr lang="ru-RU" dirty="0" err="1" smtClean="0"/>
              <a:t>містом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територією</a:t>
            </a:r>
            <a:r>
              <a:rPr lang="ru-RU" dirty="0" smtClean="0"/>
              <a:t>, </a:t>
            </a:r>
            <a:r>
              <a:rPr lang="ru-RU" dirty="0" err="1" smtClean="0"/>
              <a:t>додає</a:t>
            </a:r>
            <a:r>
              <a:rPr lang="ru-RU" dirty="0" smtClean="0"/>
              <a:t> бренду ваги. З такою </a:t>
            </a:r>
            <a:r>
              <a:rPr lang="ru-RU" dirty="0" err="1" smtClean="0"/>
              <a:t>назвою</a:t>
            </a:r>
            <a:r>
              <a:rPr lang="ru-RU" dirty="0" smtClean="0"/>
              <a:t> легко </a:t>
            </a:r>
            <a:r>
              <a:rPr lang="ru-RU" dirty="0" err="1" smtClean="0"/>
              <a:t>пов’язати</a:t>
            </a:r>
            <a:r>
              <a:rPr lang="ru-RU" dirty="0" smtClean="0"/>
              <a:t> і легенду бренду.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Асоціативний</a:t>
            </a:r>
            <a:r>
              <a:rPr lang="ru-RU" dirty="0" smtClean="0"/>
              <a:t> </a:t>
            </a:r>
            <a:r>
              <a:rPr lang="ru-RU" dirty="0" err="1" smtClean="0"/>
              <a:t>неймінг</a:t>
            </a:r>
            <a:r>
              <a:rPr lang="ru-RU" dirty="0" smtClean="0"/>
              <a:t>.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назв-асоціацій</a:t>
            </a:r>
            <a:r>
              <a:rPr lang="ru-RU" dirty="0" smtClean="0"/>
              <a:t> - </a:t>
            </a:r>
            <a:r>
              <a:rPr lang="ru-RU" dirty="0" err="1" smtClean="0"/>
              <a:t>викликати</a:t>
            </a:r>
            <a:r>
              <a:rPr lang="ru-RU" dirty="0" smtClean="0"/>
              <a:t> у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яскраві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, </a:t>
            </a:r>
            <a:r>
              <a:rPr lang="ru-RU" dirty="0" err="1" smtClean="0"/>
              <a:t>продемонструвати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стиль і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Складний</a:t>
            </a:r>
            <a:r>
              <a:rPr lang="ru-RU" dirty="0" smtClean="0"/>
              <a:t> </a:t>
            </a:r>
            <a:r>
              <a:rPr lang="ru-RU" dirty="0" err="1" smtClean="0"/>
              <a:t>неймінг</a:t>
            </a:r>
            <a:r>
              <a:rPr lang="ru-RU" dirty="0" smtClean="0"/>
              <a:t> -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генерації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з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комбінування</a:t>
            </a:r>
            <a:r>
              <a:rPr lang="ru-RU" dirty="0" smtClean="0"/>
              <a:t> 2-3 </a:t>
            </a:r>
            <a:r>
              <a:rPr lang="ru-RU" dirty="0" err="1" smtClean="0"/>
              <a:t>слів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перекладу </a:t>
            </a:r>
            <a:r>
              <a:rPr lang="ru-RU" dirty="0" err="1" smtClean="0"/>
              <a:t>іноземних</a:t>
            </a:r>
            <a:r>
              <a:rPr lang="ru-RU" dirty="0" smtClean="0"/>
              <a:t> </a:t>
            </a:r>
            <a:r>
              <a:rPr lang="ru-RU" dirty="0" err="1" smtClean="0"/>
              <a:t>слів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привертають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незвичністю</a:t>
            </a:r>
            <a:r>
              <a:rPr lang="ru-RU" dirty="0" smtClean="0"/>
              <a:t> та </a:t>
            </a:r>
            <a:r>
              <a:rPr lang="ru-RU" dirty="0" err="1" smtClean="0"/>
              <a:t>оригінальністю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798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Неймінг</a:t>
            </a:r>
            <a:r>
              <a:rPr lang="ru-RU" dirty="0" smtClean="0"/>
              <a:t> -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складний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у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етапи</a:t>
            </a:r>
            <a:r>
              <a:rPr lang="ru-RU" dirty="0" smtClean="0"/>
              <a:t>: </a:t>
            </a:r>
            <a:r>
              <a:rPr lang="ru-RU" dirty="0" err="1" smtClean="0"/>
              <a:t>Етап</a:t>
            </a:r>
            <a:r>
              <a:rPr lang="ru-RU" dirty="0" smtClean="0"/>
              <a:t> 1. </a:t>
            </a:r>
            <a:r>
              <a:rPr lang="ru-RU" dirty="0" err="1" smtClean="0"/>
              <a:t>Аналіз</a:t>
            </a:r>
            <a:r>
              <a:rPr lang="ru-RU" dirty="0" smtClean="0"/>
              <a:t> ринку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 і </a:t>
            </a:r>
            <a:r>
              <a:rPr lang="ru-RU" dirty="0" err="1" smtClean="0"/>
              <a:t>необхідний</a:t>
            </a:r>
            <a:r>
              <a:rPr lang="ru-RU" dirty="0" smtClean="0"/>
              <a:t> </a:t>
            </a:r>
            <a:r>
              <a:rPr lang="ru-RU" dirty="0" err="1" smtClean="0"/>
              <a:t>попередній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бренду.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: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і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, </a:t>
            </a:r>
            <a:r>
              <a:rPr lang="ru-RU" dirty="0" err="1" smtClean="0"/>
              <a:t>актуальні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проаналізувати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конкурентних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лідера</a:t>
            </a:r>
            <a:r>
              <a:rPr lang="ru-RU" dirty="0" smtClean="0"/>
              <a:t> на ринку та </a:t>
            </a:r>
            <a:r>
              <a:rPr lang="ru-RU" dirty="0" err="1" smtClean="0"/>
              <a:t>прямих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,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провести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конкурентних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методами та </a:t>
            </a:r>
            <a:r>
              <a:rPr lang="ru-RU" dirty="0" err="1" smtClean="0"/>
              <a:t>технологіями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 вони </a:t>
            </a:r>
            <a:r>
              <a:rPr lang="ru-RU" dirty="0" err="1" smtClean="0"/>
              <a:t>керувалися</a:t>
            </a:r>
            <a:r>
              <a:rPr lang="ru-RU" dirty="0" smtClean="0"/>
              <a:t> у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обрати </a:t>
            </a:r>
            <a:r>
              <a:rPr lang="ru-RU" dirty="0" err="1" smtClean="0"/>
              <a:t>цільовий</a:t>
            </a:r>
            <a:r>
              <a:rPr lang="ru-RU" dirty="0" smtClean="0"/>
              <a:t> сегмент </a:t>
            </a:r>
            <a:r>
              <a:rPr lang="ru-RU" dirty="0" err="1" smtClean="0"/>
              <a:t>покупців</a:t>
            </a:r>
            <a:r>
              <a:rPr lang="ru-RU" dirty="0" smtClean="0"/>
              <a:t> - </a:t>
            </a:r>
            <a:r>
              <a:rPr lang="ru-RU" dirty="0" err="1" smtClean="0"/>
              <a:t>визначити</a:t>
            </a:r>
            <a:r>
              <a:rPr lang="ru-RU" dirty="0" smtClean="0"/>
              <a:t>, на кого буде </a:t>
            </a:r>
            <a:r>
              <a:rPr lang="ru-RU" dirty="0" err="1" smtClean="0"/>
              <a:t>орієнтований</a:t>
            </a:r>
            <a:r>
              <a:rPr lang="ru-RU" dirty="0" smtClean="0"/>
              <a:t> ваш продукт і </a:t>
            </a:r>
            <a:r>
              <a:rPr lang="ru-RU" dirty="0" err="1" smtClean="0"/>
              <a:t>скласти</a:t>
            </a:r>
            <a:r>
              <a:rPr lang="ru-RU" dirty="0" smtClean="0"/>
              <a:t> портрет </a:t>
            </a:r>
            <a:r>
              <a:rPr lang="ru-RU" dirty="0" err="1" smtClean="0"/>
              <a:t>споживача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, </a:t>
            </a:r>
            <a:r>
              <a:rPr lang="ru-RU" dirty="0" err="1" smtClean="0"/>
              <a:t>смаки</a:t>
            </a:r>
            <a:r>
              <a:rPr lang="ru-RU" dirty="0" smtClean="0"/>
              <a:t>, </a:t>
            </a:r>
            <a:r>
              <a:rPr lang="ru-RU" dirty="0" err="1" smtClean="0"/>
              <a:t>уподобання</a:t>
            </a:r>
            <a:r>
              <a:rPr lang="ru-RU" dirty="0" smtClean="0"/>
              <a:t> та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проаналізувати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та </a:t>
            </a:r>
            <a:r>
              <a:rPr lang="ru-RU" dirty="0" err="1" smtClean="0"/>
              <a:t>мову</a:t>
            </a:r>
            <a:r>
              <a:rPr lang="ru-RU" dirty="0" smtClean="0"/>
              <a:t>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розмовляє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покупець</a:t>
            </a:r>
            <a:r>
              <a:rPr lang="ru-RU" dirty="0" smtClean="0"/>
              <a:t> - </a:t>
            </a:r>
            <a:r>
              <a:rPr lang="ru-RU" dirty="0" err="1" smtClean="0"/>
              <a:t>які</a:t>
            </a:r>
            <a:r>
              <a:rPr lang="ru-RU" dirty="0" smtClean="0"/>
              <a:t> слова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вживає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жаргон і </a:t>
            </a:r>
            <a:r>
              <a:rPr lang="ru-RU" dirty="0" err="1" smtClean="0"/>
              <a:t>специфічний</a:t>
            </a:r>
            <a:r>
              <a:rPr lang="ru-RU" dirty="0" smtClean="0"/>
              <a:t> сленг.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151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1055"/>
            <a:ext cx="10515600" cy="570590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Етап</a:t>
            </a:r>
            <a:r>
              <a:rPr lang="ru-RU" dirty="0" smtClean="0"/>
              <a:t> 2. </a:t>
            </a:r>
            <a:r>
              <a:rPr lang="ru-RU" dirty="0" err="1" smtClean="0"/>
              <a:t>Складання</a:t>
            </a:r>
            <a:r>
              <a:rPr lang="ru-RU" dirty="0" smtClean="0"/>
              <a:t> характеристики бренду </a:t>
            </a:r>
            <a:r>
              <a:rPr lang="ru-RU" dirty="0" err="1" smtClean="0"/>
              <a:t>Спираючись</a:t>
            </a:r>
            <a:r>
              <a:rPr lang="ru-RU" dirty="0" smtClean="0"/>
              <a:t> на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здійснених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і </a:t>
            </a:r>
            <a:r>
              <a:rPr lang="ru-RU" dirty="0" err="1" smtClean="0"/>
              <a:t>знаючи</a:t>
            </a:r>
            <a:r>
              <a:rPr lang="ru-RU" dirty="0" smtClean="0"/>
              <a:t> потреби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скласти</a:t>
            </a:r>
            <a:r>
              <a:rPr lang="ru-RU" dirty="0" smtClean="0"/>
              <a:t> </a:t>
            </a:r>
            <a:r>
              <a:rPr lang="ru-RU" dirty="0" err="1" smtClean="0"/>
              <a:t>повну</a:t>
            </a:r>
            <a:r>
              <a:rPr lang="ru-RU" dirty="0" smtClean="0"/>
              <a:t> </a:t>
            </a:r>
            <a:r>
              <a:rPr lang="ru-RU" dirty="0" err="1" smtClean="0"/>
              <a:t>описову</a:t>
            </a:r>
            <a:r>
              <a:rPr lang="ru-RU" dirty="0" smtClean="0"/>
              <a:t> характеристику </a:t>
            </a:r>
            <a:r>
              <a:rPr lang="ru-RU" dirty="0" err="1" smtClean="0"/>
              <a:t>вашого</a:t>
            </a:r>
            <a:r>
              <a:rPr lang="ru-RU" dirty="0" smtClean="0"/>
              <a:t> бренду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з </a:t>
            </a:r>
            <a:r>
              <a:rPr lang="ru-RU" dirty="0" err="1" smtClean="0"/>
              <a:t>погляду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користі</a:t>
            </a:r>
            <a:r>
              <a:rPr lang="ru-RU" dirty="0" smtClean="0"/>
              <a:t> для </a:t>
            </a:r>
            <a:r>
              <a:rPr lang="ru-RU" dirty="0" err="1" smtClean="0"/>
              <a:t>покупця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Характеристика бренду повинна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розгорнуту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 Про </a:t>
            </a:r>
            <a:r>
              <a:rPr lang="ru-RU" dirty="0" err="1" smtClean="0"/>
              <a:t>смакові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бренду,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аромати</a:t>
            </a:r>
            <a:r>
              <a:rPr lang="ru-RU" dirty="0" smtClean="0"/>
              <a:t>, </a:t>
            </a:r>
            <a:r>
              <a:rPr lang="ru-RU" dirty="0" err="1" smtClean="0"/>
              <a:t>розмір</a:t>
            </a:r>
            <a:r>
              <a:rPr lang="ru-RU" dirty="0" smtClean="0"/>
              <a:t>, </a:t>
            </a:r>
            <a:r>
              <a:rPr lang="ru-RU" dirty="0" err="1" smtClean="0"/>
              <a:t>кольорову</a:t>
            </a:r>
            <a:r>
              <a:rPr lang="ru-RU" dirty="0" smtClean="0"/>
              <a:t> гаму та </a:t>
            </a:r>
            <a:r>
              <a:rPr lang="ru-RU" dirty="0" err="1" smtClean="0"/>
              <a:t>ін</a:t>
            </a:r>
            <a:r>
              <a:rPr lang="ru-RU" dirty="0" smtClean="0"/>
              <a:t>.; </a:t>
            </a:r>
          </a:p>
          <a:p>
            <a:r>
              <a:rPr lang="ru-RU" dirty="0" smtClean="0"/>
              <a:t>2. Про </a:t>
            </a:r>
            <a:r>
              <a:rPr lang="ru-RU" dirty="0" err="1" smtClean="0"/>
              <a:t>цінності</a:t>
            </a:r>
            <a:r>
              <a:rPr lang="ru-RU" dirty="0" smtClean="0"/>
              <a:t> бренду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місію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Описувати</a:t>
            </a:r>
            <a:r>
              <a:rPr lang="ru-RU" dirty="0" smtClean="0"/>
              <a:t> </a:t>
            </a:r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конкурентні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продукту перед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аналоговими</a:t>
            </a:r>
            <a:r>
              <a:rPr lang="ru-RU" dirty="0" smtClean="0"/>
              <a:t> продуктами; </a:t>
            </a:r>
          </a:p>
          <a:p>
            <a:r>
              <a:rPr lang="ru-RU" dirty="0" smtClean="0"/>
              <a:t>4. Характеристика повинна </a:t>
            </a:r>
            <a:r>
              <a:rPr lang="ru-RU" dirty="0" err="1" smtClean="0"/>
              <a:t>містити</a:t>
            </a:r>
            <a:r>
              <a:rPr lang="ru-RU" dirty="0" smtClean="0"/>
              <a:t> </a:t>
            </a:r>
            <a:r>
              <a:rPr lang="ru-RU" dirty="0" err="1" smtClean="0"/>
              <a:t>докладний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унікальної</a:t>
            </a:r>
            <a:r>
              <a:rPr lang="ru-RU" dirty="0" smtClean="0"/>
              <a:t> </a:t>
            </a:r>
            <a:r>
              <a:rPr lang="ru-RU" dirty="0" err="1" smtClean="0"/>
              <a:t>торговельної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(УТП) </a:t>
            </a:r>
            <a:r>
              <a:rPr lang="ru-RU" dirty="0" err="1" smtClean="0"/>
              <a:t>вашого</a:t>
            </a:r>
            <a:r>
              <a:rPr lang="ru-RU" dirty="0" smtClean="0"/>
              <a:t> продукту і </a:t>
            </a:r>
            <a:r>
              <a:rPr lang="ru-RU" dirty="0" err="1" smtClean="0"/>
              <a:t>начерки</a:t>
            </a:r>
            <a:r>
              <a:rPr lang="ru-RU" dirty="0" smtClean="0"/>
              <a:t> з </a:t>
            </a:r>
            <a:r>
              <a:rPr lang="ru-RU" dirty="0" err="1" smtClean="0"/>
              <a:t>позиціонування</a:t>
            </a:r>
            <a:r>
              <a:rPr lang="ru-RU" dirty="0" smtClean="0"/>
              <a:t> бренду на ринку; 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готова легенда бренду - </a:t>
            </a:r>
            <a:r>
              <a:rPr lang="ru-RU" dirty="0" err="1" smtClean="0"/>
              <a:t>цікава</a:t>
            </a:r>
            <a:r>
              <a:rPr lang="ru-RU" dirty="0" smtClean="0"/>
              <a:t> </a:t>
            </a:r>
            <a:r>
              <a:rPr lang="ru-RU" dirty="0" err="1" smtClean="0"/>
              <a:t>історія</a:t>
            </a:r>
            <a:r>
              <a:rPr lang="ru-RU" dirty="0" smtClean="0"/>
              <a:t> про ваш продукт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компанію</a:t>
            </a:r>
            <a:r>
              <a:rPr lang="ru-RU" dirty="0" smtClean="0"/>
              <a:t>, то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включити</a:t>
            </a:r>
            <a:r>
              <a:rPr lang="ru-RU" dirty="0" smtClean="0"/>
              <a:t> в характеристику.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477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5855"/>
            <a:ext cx="10515600" cy="540110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Етап</a:t>
            </a:r>
            <a:r>
              <a:rPr lang="ru-RU" dirty="0" smtClean="0"/>
              <a:t> 3. </a:t>
            </a:r>
            <a:r>
              <a:rPr lang="ru-RU" dirty="0" err="1" smtClean="0"/>
              <a:t>Генерація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Наступний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формулювання</a:t>
            </a:r>
            <a:r>
              <a:rPr lang="ru-RU" dirty="0" smtClean="0"/>
              <a:t> </a:t>
            </a:r>
            <a:r>
              <a:rPr lang="ru-RU" dirty="0" err="1" smtClean="0"/>
              <a:t>головної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бренду, яку </a:t>
            </a:r>
            <a:r>
              <a:rPr lang="ru-RU" dirty="0" err="1" smtClean="0"/>
              <a:t>слід</a:t>
            </a:r>
            <a:r>
              <a:rPr lang="ru-RU" dirty="0" smtClean="0"/>
              <a:t> донести до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у </a:t>
            </a:r>
            <a:r>
              <a:rPr lang="ru-RU" dirty="0" err="1" smtClean="0"/>
              <a:t>назві</a:t>
            </a:r>
            <a:r>
              <a:rPr lang="ru-RU" dirty="0" smtClean="0"/>
              <a:t> продукту.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думки та </a:t>
            </a:r>
            <a:r>
              <a:rPr lang="ru-RU" dirty="0" err="1" smtClean="0"/>
              <a:t>обіцянки</a:t>
            </a:r>
            <a:r>
              <a:rPr lang="ru-RU" dirty="0" smtClean="0"/>
              <a:t> буде </a:t>
            </a:r>
            <a:r>
              <a:rPr lang="ru-RU" dirty="0" err="1" smtClean="0"/>
              <a:t>повідомляти</a:t>
            </a:r>
            <a:r>
              <a:rPr lang="ru-RU" dirty="0" smtClean="0"/>
              <a:t> ваша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споживачеві</a:t>
            </a:r>
            <a:r>
              <a:rPr lang="ru-RU" dirty="0" smtClean="0"/>
              <a:t>. </a:t>
            </a:r>
            <a:r>
              <a:rPr lang="ru-RU" dirty="0" err="1" smtClean="0"/>
              <a:t>Генерація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творчий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полегшити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методики </a:t>
            </a:r>
            <a:r>
              <a:rPr lang="ru-RU" dirty="0" err="1" smtClean="0"/>
              <a:t>генерації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як: 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Мозковий</a:t>
            </a:r>
            <a:r>
              <a:rPr lang="ru-RU" dirty="0" smtClean="0"/>
              <a:t> штурм.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Ментальні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. </a:t>
            </a:r>
            <a:endParaRPr lang="ru-RU" dirty="0"/>
          </a:p>
          <a:p>
            <a:r>
              <a:rPr lang="ru-RU" dirty="0" smtClean="0"/>
              <a:t>3. </a:t>
            </a:r>
            <a:r>
              <a:rPr lang="ru-RU" dirty="0" err="1" smtClean="0"/>
              <a:t>Синектика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Морфологічний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розкладанні</a:t>
            </a:r>
            <a:r>
              <a:rPr lang="ru-RU" dirty="0" smtClean="0"/>
              <a:t> головного </a:t>
            </a:r>
            <a:r>
              <a:rPr lang="ru-RU" dirty="0" err="1" smtClean="0"/>
              <a:t>об’єкта</a:t>
            </a:r>
            <a:r>
              <a:rPr lang="ru-RU" dirty="0" smtClean="0"/>
              <a:t> на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,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них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і </a:t>
            </a:r>
            <a:r>
              <a:rPr lang="ru-RU" dirty="0" err="1" smtClean="0"/>
              <a:t>суттєвих</a:t>
            </a:r>
            <a:r>
              <a:rPr lang="ru-RU" dirty="0" smtClean="0"/>
              <a:t>, і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для </a:t>
            </a:r>
            <a:r>
              <a:rPr lang="ru-RU" dirty="0" err="1" smtClean="0"/>
              <a:t>поєднання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нового </a:t>
            </a:r>
            <a:r>
              <a:rPr lang="ru-RU" dirty="0" err="1" smtClean="0"/>
              <a:t>об’єкта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Метод </a:t>
            </a:r>
            <a:r>
              <a:rPr lang="ru-RU" dirty="0" err="1" smtClean="0"/>
              <a:t>фокальних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. Дана методика </a:t>
            </a:r>
            <a:r>
              <a:rPr lang="ru-RU" dirty="0" err="1" smtClean="0"/>
              <a:t>генерації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об’єднанні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 в </a:t>
            </a:r>
            <a:r>
              <a:rPr lang="ru-RU" dirty="0" err="1" smtClean="0"/>
              <a:t>єдиному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3202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Етап</a:t>
            </a:r>
            <a:r>
              <a:rPr lang="ru-RU" dirty="0" smtClean="0"/>
              <a:t> 4.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є </a:t>
            </a:r>
            <a:r>
              <a:rPr lang="ru-RU" dirty="0" err="1" smtClean="0"/>
              <a:t>головним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, </a:t>
            </a:r>
            <a:r>
              <a:rPr lang="ru-RU" dirty="0" err="1" smtClean="0"/>
              <a:t>саме</a:t>
            </a:r>
            <a:r>
              <a:rPr lang="ru-RU" dirty="0" smtClean="0"/>
              <a:t> 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перелік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бренду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 Для того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полегшити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такого </a:t>
            </a:r>
            <a:r>
              <a:rPr lang="ru-RU" dirty="0" err="1" smtClean="0"/>
              <a:t>відповідального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скористайтесь</a:t>
            </a:r>
            <a:r>
              <a:rPr lang="ru-RU" dirty="0" smtClean="0"/>
              <a:t> </a:t>
            </a:r>
            <a:r>
              <a:rPr lang="ru-RU" dirty="0" err="1" smtClean="0"/>
              <a:t>популярними</a:t>
            </a:r>
            <a:r>
              <a:rPr lang="ru-RU" dirty="0" smtClean="0"/>
              <a:t> методиками та способами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190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Етап</a:t>
            </a:r>
            <a:r>
              <a:rPr lang="ru-RU" dirty="0" smtClean="0"/>
              <a:t> 5. </a:t>
            </a:r>
            <a:r>
              <a:rPr lang="ru-RU" dirty="0" err="1" smtClean="0"/>
              <a:t>Відбирання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вам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вибрати</a:t>
            </a:r>
            <a:r>
              <a:rPr lang="ru-RU" dirty="0" smtClean="0"/>
              <a:t> </a:t>
            </a:r>
            <a:r>
              <a:rPr lang="ru-RU" dirty="0" err="1" smtClean="0"/>
              <a:t>кращі</a:t>
            </a:r>
            <a:r>
              <a:rPr lang="ru-RU" dirty="0" smtClean="0"/>
              <a:t> з </a:t>
            </a:r>
            <a:r>
              <a:rPr lang="ru-RU" dirty="0" err="1" smtClean="0"/>
              <a:t>кращих</a:t>
            </a:r>
            <a:r>
              <a:rPr lang="ru-RU" dirty="0" smtClean="0"/>
              <a:t> </a:t>
            </a:r>
            <a:r>
              <a:rPr lang="ru-RU" dirty="0" err="1" smtClean="0"/>
              <a:t>вигаданих</a:t>
            </a:r>
            <a:r>
              <a:rPr lang="ru-RU" dirty="0" smtClean="0"/>
              <a:t> вами назв. </a:t>
            </a:r>
            <a:r>
              <a:rPr lang="ru-RU" dirty="0" err="1" smtClean="0"/>
              <a:t>Найчастіше</a:t>
            </a:r>
            <a:r>
              <a:rPr lang="ru-RU" dirty="0" smtClean="0"/>
              <a:t>,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відбирання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методом </a:t>
            </a:r>
            <a:r>
              <a:rPr lang="ru-RU" dirty="0" err="1" smtClean="0"/>
              <a:t>тестування</a:t>
            </a:r>
            <a:r>
              <a:rPr lang="ru-RU" dirty="0" smtClean="0"/>
              <a:t> на фокус-</a:t>
            </a:r>
            <a:r>
              <a:rPr lang="ru-RU" dirty="0" err="1" smtClean="0"/>
              <a:t>групах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985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9891"/>
            <a:ext cx="10515600" cy="508707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Етап</a:t>
            </a:r>
            <a:r>
              <a:rPr lang="ru-RU" dirty="0" smtClean="0"/>
              <a:t> 6. </a:t>
            </a:r>
            <a:r>
              <a:rPr lang="ru-RU" dirty="0" err="1" smtClean="0"/>
              <a:t>Аналітичний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Аналітичний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цілої</a:t>
            </a:r>
            <a:r>
              <a:rPr lang="ru-RU" dirty="0" smtClean="0"/>
              <a:t> низки </a:t>
            </a:r>
            <a:r>
              <a:rPr lang="ru-RU" dirty="0" err="1" smtClean="0"/>
              <a:t>експертиз</a:t>
            </a:r>
            <a:r>
              <a:rPr lang="ru-RU" dirty="0" smtClean="0"/>
              <a:t> та </a:t>
            </a:r>
            <a:r>
              <a:rPr lang="ru-RU" dirty="0" err="1" smtClean="0"/>
              <a:t>перевірок</a:t>
            </a:r>
            <a:r>
              <a:rPr lang="ru-RU" dirty="0" smtClean="0"/>
              <a:t> для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найперспективнішого</a:t>
            </a:r>
            <a:r>
              <a:rPr lang="ru-RU" dirty="0" smtClean="0"/>
              <a:t> </a:t>
            </a:r>
            <a:r>
              <a:rPr lang="ru-RU" dirty="0" err="1" smtClean="0"/>
              <a:t>варіанта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Фонетичний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-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потенційного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на </a:t>
            </a:r>
            <a:r>
              <a:rPr lang="ru-RU" dirty="0" err="1" smtClean="0"/>
              <a:t>легкість</a:t>
            </a:r>
            <a:r>
              <a:rPr lang="ru-RU" dirty="0" smtClean="0"/>
              <a:t> </a:t>
            </a:r>
            <a:r>
              <a:rPr lang="ru-RU" dirty="0" err="1" smtClean="0"/>
              <a:t>вимовлення</a:t>
            </a:r>
            <a:r>
              <a:rPr lang="ru-RU" dirty="0" smtClean="0"/>
              <a:t>, </a:t>
            </a:r>
            <a:r>
              <a:rPr lang="ru-RU" dirty="0" err="1" smtClean="0"/>
              <a:t>звучання</a:t>
            </a:r>
            <a:r>
              <a:rPr lang="ru-RU" dirty="0" smtClean="0"/>
              <a:t>, на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рухомого</a:t>
            </a:r>
            <a:r>
              <a:rPr lang="ru-RU" dirty="0" smtClean="0"/>
              <a:t> </a:t>
            </a:r>
            <a:r>
              <a:rPr lang="ru-RU" dirty="0" err="1" smtClean="0"/>
              <a:t>наголосу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Письмова</a:t>
            </a:r>
            <a:r>
              <a:rPr lang="ru-RU" dirty="0" smtClean="0"/>
              <a:t> </a:t>
            </a:r>
            <a:r>
              <a:rPr lang="ru-RU" dirty="0" err="1" smtClean="0"/>
              <a:t>експертиза</a:t>
            </a:r>
            <a:r>
              <a:rPr lang="ru-RU" dirty="0" smtClean="0"/>
              <a:t> -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естетичності</a:t>
            </a:r>
            <a:r>
              <a:rPr lang="ru-RU" dirty="0" smtClean="0"/>
              <a:t> </a:t>
            </a:r>
            <a:r>
              <a:rPr lang="ru-RU" dirty="0" err="1" smtClean="0"/>
              <a:t>написання</a:t>
            </a:r>
            <a:r>
              <a:rPr lang="ru-RU" dirty="0" smtClean="0"/>
              <a:t> та </a:t>
            </a:r>
            <a:r>
              <a:rPr lang="ru-RU" dirty="0" err="1" smtClean="0"/>
              <a:t>привабливості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вигляду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читальносі</a:t>
            </a:r>
            <a:r>
              <a:rPr lang="ru-RU" dirty="0" smtClean="0"/>
              <a:t> і </a:t>
            </a:r>
            <a:r>
              <a:rPr lang="ru-RU" dirty="0" err="1" smtClean="0"/>
              <a:t>зручності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на </a:t>
            </a:r>
            <a:r>
              <a:rPr lang="ru-RU" dirty="0" err="1" smtClean="0"/>
              <a:t>фірмовій</a:t>
            </a:r>
            <a:r>
              <a:rPr lang="ru-RU" dirty="0" smtClean="0"/>
              <a:t> </a:t>
            </a:r>
            <a:r>
              <a:rPr lang="ru-RU" dirty="0" err="1" smtClean="0"/>
              <a:t>документації</a:t>
            </a:r>
            <a:r>
              <a:rPr lang="ru-RU" dirty="0" smtClean="0"/>
              <a:t>, </a:t>
            </a:r>
            <a:r>
              <a:rPr lang="ru-RU" dirty="0" err="1" smtClean="0"/>
              <a:t>рекламної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РО^-</a:t>
            </a:r>
            <a:r>
              <a:rPr lang="ru-RU" dirty="0" err="1" smtClean="0"/>
              <a:t>матеріалах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на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продукту. Грамотна </a:t>
            </a:r>
            <a:r>
              <a:rPr lang="ru-RU" dirty="0" err="1" smtClean="0"/>
              <a:t>назва</a:t>
            </a:r>
            <a:r>
              <a:rPr lang="ru-RU" dirty="0" smtClean="0"/>
              <a:t> не повинна точно </a:t>
            </a:r>
            <a:r>
              <a:rPr lang="ru-RU" dirty="0" err="1" smtClean="0"/>
              <a:t>іменувати</a:t>
            </a:r>
            <a:r>
              <a:rPr lang="ru-RU" dirty="0" smtClean="0"/>
              <a:t> </a:t>
            </a:r>
            <a:r>
              <a:rPr lang="ru-RU" dirty="0" err="1" smtClean="0"/>
              <a:t>пропонований</a:t>
            </a:r>
            <a:r>
              <a:rPr lang="ru-RU" dirty="0" smtClean="0"/>
              <a:t> </a:t>
            </a:r>
            <a:r>
              <a:rPr lang="ru-RU" dirty="0" err="1" smtClean="0"/>
              <a:t>об’єкт</a:t>
            </a:r>
            <a:r>
              <a:rPr lang="ru-RU" dirty="0" smtClean="0"/>
              <a:t>, але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містити</a:t>
            </a:r>
            <a:r>
              <a:rPr lang="ru-RU" dirty="0" smtClean="0"/>
              <a:t>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,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з товаром. 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Семантичний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- </a:t>
            </a:r>
            <a:r>
              <a:rPr lang="ru-RU" dirty="0" err="1" smtClean="0"/>
              <a:t>розгляд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смислових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,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 і </a:t>
            </a:r>
            <a:r>
              <a:rPr lang="ru-RU" dirty="0" err="1" smtClean="0"/>
              <a:t>виключення</a:t>
            </a:r>
            <a:r>
              <a:rPr lang="ru-RU" dirty="0" smtClean="0"/>
              <a:t> з них тих,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викликають</a:t>
            </a:r>
            <a:r>
              <a:rPr lang="ru-RU" dirty="0" smtClean="0"/>
              <a:t> у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. 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Перевірка</a:t>
            </a:r>
            <a:r>
              <a:rPr lang="ru-RU" dirty="0" smtClean="0"/>
              <a:t> на </a:t>
            </a:r>
            <a:r>
              <a:rPr lang="ru-RU" dirty="0" err="1" smtClean="0"/>
              <a:t>запам’ятовуваність</a:t>
            </a:r>
            <a:r>
              <a:rPr lang="ru-RU" dirty="0" smtClean="0"/>
              <a:t> - </a:t>
            </a:r>
            <a:r>
              <a:rPr lang="ru-RU" dirty="0" err="1" smtClean="0"/>
              <a:t>тестування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на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запам’ятованості</a:t>
            </a:r>
            <a:r>
              <a:rPr lang="ru-RU" dirty="0" smtClean="0"/>
              <a:t> </a:t>
            </a:r>
            <a:r>
              <a:rPr lang="ru-RU" dirty="0" err="1" smtClean="0"/>
              <a:t>цільовою</a:t>
            </a:r>
            <a:r>
              <a:rPr lang="ru-RU" dirty="0" smtClean="0"/>
              <a:t> </a:t>
            </a:r>
            <a:r>
              <a:rPr lang="ru-RU" dirty="0" err="1" smtClean="0"/>
              <a:t>аудиторією</a:t>
            </a:r>
            <a:r>
              <a:rPr lang="ru-RU" dirty="0" smtClean="0"/>
              <a:t>. </a:t>
            </a:r>
          </a:p>
          <a:p>
            <a:r>
              <a:rPr lang="ru-RU" dirty="0"/>
              <a:t>6</a:t>
            </a:r>
            <a:r>
              <a:rPr lang="ru-RU" dirty="0" smtClean="0"/>
              <a:t>. </a:t>
            </a:r>
            <a:r>
              <a:rPr lang="ru-RU" dirty="0" err="1" smtClean="0"/>
              <a:t>Юридична</a:t>
            </a:r>
            <a:r>
              <a:rPr lang="ru-RU" dirty="0" smtClean="0"/>
              <a:t> </a:t>
            </a:r>
            <a:r>
              <a:rPr lang="ru-RU" dirty="0" err="1" smtClean="0"/>
              <a:t>експертиза</a:t>
            </a:r>
            <a:r>
              <a:rPr lang="ru-RU" dirty="0" smtClean="0"/>
              <a:t> -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на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чинних</a:t>
            </a:r>
            <a:r>
              <a:rPr lang="ru-RU" dirty="0" smtClean="0"/>
              <a:t> </a:t>
            </a:r>
            <a:r>
              <a:rPr lang="ru-RU" dirty="0" err="1" smtClean="0"/>
              <a:t>законодавчих</a:t>
            </a:r>
            <a:r>
              <a:rPr lang="ru-RU" dirty="0" smtClean="0"/>
              <a:t> </a:t>
            </a:r>
            <a:r>
              <a:rPr lang="ru-RU" dirty="0" err="1" smtClean="0"/>
              <a:t>обмежень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75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успішного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 на два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вербальних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: </a:t>
            </a:r>
          </a:p>
          <a:p>
            <a:pPr algn="just"/>
            <a:r>
              <a:rPr lang="ru-RU" dirty="0" smtClean="0"/>
              <a:t>«Як </a:t>
            </a:r>
            <a:r>
              <a:rPr lang="ru-RU" dirty="0" err="1" smtClean="0"/>
              <a:t>сприймають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бренду на звуковому </a:t>
            </a:r>
            <a:r>
              <a:rPr lang="ru-RU" dirty="0" err="1" smtClean="0"/>
              <a:t>рівні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у людей,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знають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слова?» </a:t>
            </a:r>
          </a:p>
          <a:p>
            <a:pPr algn="just"/>
            <a:r>
              <a:rPr lang="ru-RU" dirty="0" smtClean="0"/>
              <a:t> «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звукові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бажаним</a:t>
            </a:r>
            <a:r>
              <a:rPr lang="ru-RU" dirty="0" smtClean="0"/>
              <a:t> </a:t>
            </a:r>
            <a:r>
              <a:rPr lang="ru-RU" dirty="0" err="1" smtClean="0"/>
              <a:t>споживачами</a:t>
            </a:r>
            <a:r>
              <a:rPr lang="ru-RU" dirty="0" smtClean="0"/>
              <a:t> характеристикам товару?».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797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Етап</a:t>
            </a:r>
            <a:r>
              <a:rPr lang="ru-RU" dirty="0" smtClean="0"/>
              <a:t> 7. </a:t>
            </a: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унікальності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та </a:t>
            </a:r>
            <a:r>
              <a:rPr lang="ru-RU" dirty="0" err="1" smtClean="0"/>
              <a:t>реєстрація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Для того </a:t>
            </a:r>
            <a:r>
              <a:rPr lang="ru-RU" dirty="0" err="1" smtClean="0"/>
              <a:t>щоб</a:t>
            </a:r>
            <a:r>
              <a:rPr lang="ru-RU" dirty="0" smtClean="0"/>
              <a:t> бути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упевненим</a:t>
            </a:r>
            <a:r>
              <a:rPr lang="ru-RU" dirty="0" smtClean="0"/>
              <a:t> у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обраного</a:t>
            </a:r>
            <a:r>
              <a:rPr lang="ru-RU" dirty="0" smtClean="0"/>
              <a:t> вами </a:t>
            </a:r>
            <a:r>
              <a:rPr lang="ru-RU" dirty="0" err="1" smtClean="0"/>
              <a:t>варіанту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перевірити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унікальність</a:t>
            </a:r>
            <a:r>
              <a:rPr lang="ru-RU" dirty="0" smtClean="0"/>
              <a:t> - </a:t>
            </a:r>
            <a:r>
              <a:rPr lang="ru-RU" dirty="0" err="1" smtClean="0"/>
              <a:t>тобто</a:t>
            </a:r>
            <a:r>
              <a:rPr lang="ru-RU" dirty="0" smtClean="0"/>
              <a:t> на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подібності</a:t>
            </a:r>
            <a:r>
              <a:rPr lang="ru-RU" dirty="0" smtClean="0"/>
              <a:t> до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марок.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чи</a:t>
            </a:r>
            <a:r>
              <a:rPr lang="ru-RU" dirty="0" smtClean="0"/>
              <a:t> правильно і грамотно </a:t>
            </a:r>
            <a:r>
              <a:rPr lang="ru-RU" dirty="0" err="1" smtClean="0"/>
              <a:t>ви</a:t>
            </a:r>
            <a:r>
              <a:rPr lang="ru-RU" dirty="0" smtClean="0"/>
              <a:t> оберете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бренду, буде </a:t>
            </a:r>
            <a:r>
              <a:rPr lang="ru-RU" dirty="0" err="1" smtClean="0"/>
              <a:t>залежати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подальша</a:t>
            </a:r>
            <a:r>
              <a:rPr lang="ru-RU" dirty="0" smtClean="0"/>
              <a:t> доля, </a:t>
            </a:r>
            <a:r>
              <a:rPr lang="ru-RU" dirty="0" err="1" smtClean="0"/>
              <a:t>успіх</a:t>
            </a:r>
            <a:r>
              <a:rPr lang="ru-RU" dirty="0" smtClean="0"/>
              <a:t> і </a:t>
            </a:r>
            <a:r>
              <a:rPr lang="ru-RU" dirty="0" err="1" smtClean="0"/>
              <a:t>запитаність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101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неймінгу</a:t>
            </a:r>
            <a:r>
              <a:rPr lang="ru-RU" dirty="0" smtClean="0"/>
              <a:t> для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ринку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виходу</a:t>
            </a:r>
            <a:r>
              <a:rPr lang="ru-RU" dirty="0" smtClean="0"/>
              <a:t> на </a:t>
            </a:r>
            <a:r>
              <a:rPr lang="ru-RU" dirty="0" err="1" smtClean="0"/>
              <a:t>європейський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, </a:t>
            </a:r>
            <a:r>
              <a:rPr lang="ru-RU" dirty="0" err="1" smtClean="0"/>
              <a:t>українським</a:t>
            </a:r>
            <a:r>
              <a:rPr lang="ru-RU" dirty="0" smtClean="0"/>
              <a:t> </a:t>
            </a:r>
            <a:r>
              <a:rPr lang="ru-RU" dirty="0" err="1" smtClean="0"/>
              <a:t>компаніям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західні</a:t>
            </a:r>
            <a:r>
              <a:rPr lang="ru-RU" dirty="0" smtClean="0"/>
              <a:t> </a:t>
            </a:r>
            <a:r>
              <a:rPr lang="ru-RU" dirty="0" err="1" smtClean="0"/>
              <a:t>стандарти</a:t>
            </a:r>
            <a:r>
              <a:rPr lang="ru-RU" dirty="0" smtClean="0"/>
              <a:t>. </a:t>
            </a:r>
            <a:r>
              <a:rPr lang="ru-RU" dirty="0" err="1" smtClean="0"/>
              <a:t>Обираючи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нового бренду,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: — </a:t>
            </a:r>
            <a:r>
              <a:rPr lang="ru-RU" dirty="0" err="1" smtClean="0"/>
              <a:t>легкість</a:t>
            </a:r>
            <a:r>
              <a:rPr lang="ru-RU" dirty="0" smtClean="0"/>
              <a:t> </a:t>
            </a:r>
            <a:r>
              <a:rPr lang="ru-RU" dirty="0" err="1" smtClean="0"/>
              <a:t>вимови</a:t>
            </a:r>
            <a:r>
              <a:rPr lang="ru-RU" dirty="0" smtClean="0"/>
              <a:t>; — простота </a:t>
            </a:r>
            <a:r>
              <a:rPr lang="ru-RU" dirty="0" err="1" smtClean="0"/>
              <a:t>написання</a:t>
            </a:r>
            <a:r>
              <a:rPr lang="ru-RU" dirty="0" smtClean="0"/>
              <a:t>; —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; — свобода </a:t>
            </a:r>
            <a:r>
              <a:rPr lang="ru-RU" dirty="0" err="1" smtClean="0"/>
              <a:t>прочитання</a:t>
            </a:r>
            <a:r>
              <a:rPr lang="ru-RU" dirty="0" smtClean="0"/>
              <a:t>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77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Психолінгвістичний</a:t>
            </a:r>
            <a:r>
              <a:rPr lang="ru-RU" dirty="0" smtClean="0"/>
              <a:t> аспект </a:t>
            </a:r>
            <a:r>
              <a:rPr lang="ru-RU" dirty="0" err="1" smtClean="0"/>
              <a:t>неймінгу</a:t>
            </a:r>
            <a:r>
              <a:rPr lang="ru-RU" dirty="0" smtClean="0"/>
              <a:t> для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бренду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Назва</a:t>
            </a:r>
            <a:r>
              <a:rPr lang="ru-RU" dirty="0" smtClean="0"/>
              <a:t> бренду </a:t>
            </a:r>
            <a:r>
              <a:rPr lang="ru-RU" dirty="0" err="1" smtClean="0"/>
              <a:t>створює</a:t>
            </a:r>
            <a:r>
              <a:rPr lang="ru-RU" dirty="0" smtClean="0"/>
              <a:t> у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ментальний</a:t>
            </a:r>
            <a:r>
              <a:rPr lang="ru-RU" dirty="0" smtClean="0"/>
              <a:t> образ. </a:t>
            </a:r>
            <a:r>
              <a:rPr lang="ru-RU" dirty="0" err="1" smtClean="0"/>
              <a:t>Обираючи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, </a:t>
            </a:r>
            <a:r>
              <a:rPr lang="ru-RU" dirty="0" err="1" smtClean="0"/>
              <a:t>рекомендують</a:t>
            </a:r>
            <a:r>
              <a:rPr lang="ru-RU" dirty="0" smtClean="0"/>
              <a:t> </a:t>
            </a:r>
            <a:r>
              <a:rPr lang="ru-RU" dirty="0" err="1" smtClean="0"/>
              <a:t>ураховувати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вона </a:t>
            </a:r>
            <a:r>
              <a:rPr lang="ru-RU" dirty="0" err="1" smtClean="0"/>
              <a:t>викликає</a:t>
            </a:r>
            <a:r>
              <a:rPr lang="ru-RU" dirty="0" smtClean="0"/>
              <a:t>.</a:t>
            </a:r>
          </a:p>
          <a:p>
            <a:r>
              <a:rPr lang="ru-RU" b="1" u="sng" dirty="0" err="1" smtClean="0"/>
              <a:t>Головні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тренди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неймінгу</a:t>
            </a:r>
            <a:r>
              <a:rPr lang="ru-RU" b="1" u="sng" dirty="0" smtClean="0"/>
              <a:t> на </a:t>
            </a:r>
            <a:r>
              <a:rPr lang="ru-RU" b="1" u="sng" dirty="0" err="1" smtClean="0"/>
              <a:t>європейському</a:t>
            </a:r>
            <a:r>
              <a:rPr lang="ru-RU" b="1" u="sng" dirty="0" smtClean="0"/>
              <a:t> ринку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 Акцент на </a:t>
            </a:r>
            <a:r>
              <a:rPr lang="ru-RU" dirty="0" err="1" smtClean="0"/>
              <a:t>еко</a:t>
            </a:r>
            <a:r>
              <a:rPr lang="ru-RU" dirty="0" smtClean="0"/>
              <a:t>-мотивах у </a:t>
            </a:r>
            <a:r>
              <a:rPr lang="ru-RU" dirty="0" err="1" smtClean="0"/>
              <a:t>назві</a:t>
            </a:r>
            <a:r>
              <a:rPr lang="ru-RU" dirty="0" smtClean="0"/>
              <a:t>. </a:t>
            </a:r>
            <a:r>
              <a:rPr lang="ru-RU" dirty="0" err="1" smtClean="0"/>
              <a:t>Традиція</a:t>
            </a:r>
            <a:r>
              <a:rPr lang="ru-RU" dirty="0" smtClean="0"/>
              <a:t> </a:t>
            </a:r>
            <a:r>
              <a:rPr lang="ru-RU" dirty="0" err="1" smtClean="0"/>
              <a:t>виникла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зростанням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органіки</a:t>
            </a:r>
            <a:r>
              <a:rPr lang="ru-RU" dirty="0" smtClean="0"/>
              <a:t> на </a:t>
            </a:r>
            <a:r>
              <a:rPr lang="ru-RU" dirty="0" err="1" smtClean="0"/>
              <a:t>західному</a:t>
            </a:r>
            <a:r>
              <a:rPr lang="ru-RU" dirty="0" smtClean="0"/>
              <a:t> ринку.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акцентують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екологічності</a:t>
            </a:r>
            <a:r>
              <a:rPr lang="ru-RU" dirty="0" smtClean="0"/>
              <a:t> та </a:t>
            </a:r>
            <a:r>
              <a:rPr lang="ru-RU" dirty="0" err="1" smtClean="0"/>
              <a:t>корисності</a:t>
            </a:r>
            <a:r>
              <a:rPr lang="ru-RU" dirty="0" smtClean="0"/>
              <a:t> продукту.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Англомовні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брендом і </a:t>
            </a:r>
            <a:r>
              <a:rPr lang="ru-RU" dirty="0" err="1" smtClean="0"/>
              <a:t>європейськими</a:t>
            </a:r>
            <a:r>
              <a:rPr lang="ru-RU" dirty="0" smtClean="0"/>
              <a:t> </a:t>
            </a:r>
            <a:r>
              <a:rPr lang="ru-RU" dirty="0" err="1" smtClean="0"/>
              <a:t>споживачами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Кириличні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. Так </a:t>
            </a:r>
            <a:r>
              <a:rPr lang="ru-RU" dirty="0" err="1" smtClean="0"/>
              <a:t>виробники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підкреслити</a:t>
            </a:r>
            <a:r>
              <a:rPr lang="ru-RU" dirty="0" smtClean="0"/>
              <a:t> </a:t>
            </a:r>
            <a:r>
              <a:rPr lang="ru-RU" dirty="0" err="1" smtClean="0"/>
              <a:t>походження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. У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на ринку,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і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функціональних</a:t>
            </a:r>
            <a:r>
              <a:rPr lang="ru-RU" dirty="0" smtClean="0"/>
              <a:t> </a:t>
            </a:r>
            <a:r>
              <a:rPr lang="ru-RU" dirty="0" err="1" smtClean="0"/>
              <a:t>відмінностей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товарами, </a:t>
            </a:r>
            <a:r>
              <a:rPr lang="ru-RU" dirty="0" err="1" smtClean="0"/>
              <a:t>неймінг</a:t>
            </a:r>
            <a:r>
              <a:rPr lang="ru-RU" dirty="0" smtClean="0"/>
              <a:t> </a:t>
            </a:r>
            <a:r>
              <a:rPr lang="ru-RU" dirty="0" err="1" smtClean="0"/>
              <a:t>торгової</a:t>
            </a:r>
            <a:r>
              <a:rPr lang="ru-RU" dirty="0" smtClean="0"/>
              <a:t> марки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визначальним</a:t>
            </a:r>
            <a:r>
              <a:rPr lang="ru-RU" dirty="0" smtClean="0"/>
              <a:t> </a:t>
            </a:r>
            <a:r>
              <a:rPr lang="ru-RU" dirty="0" err="1" smtClean="0"/>
              <a:t>критерієм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продукту.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608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Дизайн бренду та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7427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 err="1"/>
              <a:t>Атрибути</a:t>
            </a:r>
            <a:r>
              <a:rPr lang="ru-RU" b="1" i="1" dirty="0"/>
              <a:t> бренду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об’єкти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в </a:t>
            </a:r>
            <a:r>
              <a:rPr lang="ru-RU" dirty="0" err="1"/>
              <a:t>інформаційне</a:t>
            </a:r>
            <a:r>
              <a:rPr lang="ru-RU" dirty="0"/>
              <a:t> поле</a:t>
            </a:r>
          </a:p>
          <a:p>
            <a:pPr marL="0" indent="0" algn="just">
              <a:buNone/>
            </a:pPr>
            <a:r>
              <a:rPr lang="ru-RU" dirty="0"/>
              <a:t>бренду,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, </a:t>
            </a:r>
            <a:r>
              <a:rPr lang="ru-RU" dirty="0" err="1"/>
              <a:t>звертає</a:t>
            </a:r>
            <a:r>
              <a:rPr lang="ru-RU" dirty="0"/>
              <a:t> </a:t>
            </a:r>
            <a:r>
              <a:rPr lang="ru-RU" dirty="0" err="1"/>
              <a:t>пильну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класифікує</a:t>
            </a:r>
            <a:r>
              <a:rPr lang="ru-RU" dirty="0"/>
              <a:t> і </a:t>
            </a:r>
            <a:r>
              <a:rPr lang="ru-RU" dirty="0" err="1"/>
              <a:t>впізнає</a:t>
            </a:r>
            <a:r>
              <a:rPr lang="ru-RU" dirty="0"/>
              <a:t> </a:t>
            </a:r>
            <a:r>
              <a:rPr lang="ru-RU" dirty="0" err="1"/>
              <a:t>торгову</a:t>
            </a:r>
            <a:r>
              <a:rPr lang="ru-RU" dirty="0"/>
              <a:t> марку.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У </a:t>
            </a:r>
            <a:r>
              <a:rPr lang="ru-RU" dirty="0" err="1"/>
              <a:t>поняття</a:t>
            </a:r>
            <a:r>
              <a:rPr lang="ru-RU" dirty="0"/>
              <a:t> бренд-дизайну входить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візуальної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складової</a:t>
            </a:r>
            <a:r>
              <a:rPr lang="ru-RU" dirty="0"/>
              <a:t> бренду.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візуальний</a:t>
            </a:r>
            <a:r>
              <a:rPr lang="ru-RU" dirty="0"/>
              <a:t> образ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продукту</a:t>
            </a:r>
          </a:p>
          <a:p>
            <a:pPr marL="0" indent="0" algn="just">
              <a:buNone/>
            </a:pPr>
            <a:r>
              <a:rPr lang="ru-RU" dirty="0"/>
              <a:t>буде </a:t>
            </a:r>
            <a:r>
              <a:rPr lang="ru-RU" dirty="0" err="1"/>
              <a:t>створений</a:t>
            </a:r>
            <a:r>
              <a:rPr lang="ru-RU" dirty="0"/>
              <a:t> грамотно,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торгова</a:t>
            </a:r>
            <a:r>
              <a:rPr lang="ru-RU" dirty="0"/>
              <a:t> марка </a:t>
            </a:r>
            <a:r>
              <a:rPr lang="ru-RU" dirty="0" err="1"/>
              <a:t>або</a:t>
            </a:r>
            <a:r>
              <a:rPr lang="ru-RU" dirty="0"/>
              <a:t> бренд </a:t>
            </a:r>
            <a:r>
              <a:rPr lang="ru-RU" dirty="0" err="1"/>
              <a:t>обов’язково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дадуть</a:t>
            </a:r>
            <a:r>
              <a:rPr lang="ru-RU" dirty="0"/>
              <a:t> </a:t>
            </a:r>
            <a:r>
              <a:rPr lang="ru-RU" dirty="0" err="1"/>
              <a:t>виробникові</a:t>
            </a:r>
            <a:r>
              <a:rPr lang="ru-RU" dirty="0"/>
              <a:t> </a:t>
            </a:r>
            <a:r>
              <a:rPr lang="ru-RU" dirty="0" err="1"/>
              <a:t>приголомшливий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і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Основні </a:t>
            </a:r>
            <a:r>
              <a:rPr lang="uk-UA" dirty="0"/>
              <a:t>складові процесу бренд-дизайну:</a:t>
            </a:r>
          </a:p>
          <a:p>
            <a:pPr marL="0" indent="0">
              <a:buNone/>
            </a:pPr>
            <a:r>
              <a:rPr lang="ru-RU" dirty="0"/>
              <a:t>1. Дизайн </a:t>
            </a:r>
            <a:r>
              <a:rPr lang="ru-RU" dirty="0" err="1"/>
              <a:t>пакування</a:t>
            </a:r>
            <a:r>
              <a:rPr lang="ru-RU" dirty="0"/>
              <a:t> та </a:t>
            </a:r>
            <a:r>
              <a:rPr lang="ru-RU" dirty="0" err="1"/>
              <a:t>етикетки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uk-UA" dirty="0"/>
              <a:t>2. </a:t>
            </a:r>
            <a:r>
              <a:rPr lang="uk-UA" dirty="0" err="1"/>
              <a:t>Розробклення</a:t>
            </a:r>
            <a:r>
              <a:rPr lang="uk-UA" dirty="0"/>
              <a:t> фірмового стилю;</a:t>
            </a:r>
          </a:p>
          <a:p>
            <a:pPr marL="0" indent="0">
              <a:buNone/>
            </a:pPr>
            <a:r>
              <a:rPr lang="uk-UA" dirty="0"/>
              <a:t>3. Створення логотипу;</a:t>
            </a:r>
          </a:p>
          <a:p>
            <a:pPr marL="0" indent="0">
              <a:buNone/>
            </a:pPr>
            <a:r>
              <a:rPr lang="uk-UA" dirty="0"/>
              <a:t>4. Дизайн </a:t>
            </a:r>
            <a:r>
              <a:rPr lang="uk-UA" dirty="0" err="1"/>
              <a:t>брендбуку</a:t>
            </a:r>
            <a:r>
              <a:rPr lang="uk-UA" dirty="0"/>
              <a:t>;</a:t>
            </a:r>
          </a:p>
          <a:p>
            <a:pPr marL="0" indent="0">
              <a:buNone/>
            </a:pPr>
            <a:r>
              <a:rPr lang="uk-UA" dirty="0"/>
              <a:t>5. Рекламна кампанія .</a:t>
            </a:r>
          </a:p>
        </p:txBody>
      </p:sp>
    </p:spTree>
    <p:extLst>
      <p:ext uri="{BB962C8B-B14F-4D97-AF65-F5344CB8AC3E}">
        <p14:creationId xmlns:p14="http://schemas.microsoft.com/office/powerpoint/2010/main" val="2010600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793630"/>
            <a:ext cx="10515600" cy="538333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/>
              <a:t>Дизайн </a:t>
            </a:r>
            <a:r>
              <a:rPr lang="ru-RU" b="1" dirty="0" err="1"/>
              <a:t>пакування</a:t>
            </a:r>
            <a:r>
              <a:rPr lang="ru-RU" b="1" dirty="0"/>
              <a:t> та </a:t>
            </a:r>
            <a:r>
              <a:rPr lang="ru-RU" b="1" dirty="0" err="1"/>
              <a:t>етикетки</a:t>
            </a:r>
            <a:r>
              <a:rPr lang="ru-RU" b="1" dirty="0"/>
              <a:t>. </a:t>
            </a:r>
            <a:r>
              <a:rPr lang="ru-RU" dirty="0" err="1"/>
              <a:t>Пакування</a:t>
            </a:r>
            <a:r>
              <a:rPr lang="ru-RU" dirty="0"/>
              <a:t> та </a:t>
            </a:r>
            <a:r>
              <a:rPr lang="ru-RU" dirty="0" err="1"/>
              <a:t>етикетка</a:t>
            </a:r>
            <a:r>
              <a:rPr lang="ru-RU" dirty="0"/>
              <a:t> є</a:t>
            </a:r>
          </a:p>
          <a:p>
            <a:pPr marL="0" indent="0" algn="just">
              <a:buNone/>
            </a:pPr>
            <a:r>
              <a:rPr lang="ru-RU" dirty="0" err="1"/>
              <a:t>найсильнішими</a:t>
            </a:r>
            <a:r>
              <a:rPr lang="ru-RU" dirty="0"/>
              <a:t> за </a:t>
            </a:r>
            <a:r>
              <a:rPr lang="ru-RU" dirty="0" err="1"/>
              <a:t>впливом</a:t>
            </a:r>
            <a:r>
              <a:rPr lang="ru-RU" dirty="0"/>
              <a:t> на </a:t>
            </a:r>
            <a:r>
              <a:rPr lang="ru-RU" dirty="0" err="1"/>
              <a:t>споживача</a:t>
            </a:r>
            <a:r>
              <a:rPr lang="ru-RU" dirty="0"/>
              <a:t> каналами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зі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споживачем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Дизайн </a:t>
            </a:r>
            <a:r>
              <a:rPr lang="ru-RU" b="1" dirty="0" err="1"/>
              <a:t>брендбука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графічний</a:t>
            </a:r>
            <a:r>
              <a:rPr lang="ru-RU" dirty="0"/>
              <a:t> </a:t>
            </a:r>
            <a:r>
              <a:rPr lang="ru-RU" dirty="0" err="1"/>
              <a:t>корпоративний</a:t>
            </a:r>
            <a:r>
              <a:rPr lang="ru-RU" dirty="0"/>
              <a:t> стиль </a:t>
            </a:r>
            <a:r>
              <a:rPr lang="ru-RU" dirty="0" err="1"/>
              <a:t>продуктів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образу бренду </a:t>
            </a:r>
            <a:r>
              <a:rPr lang="ru-RU" dirty="0" err="1"/>
              <a:t>ви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зможете</a:t>
            </a:r>
            <a:r>
              <a:rPr lang="ru-RU" dirty="0"/>
              <a:t> </a:t>
            </a:r>
            <a:r>
              <a:rPr lang="ru-RU" dirty="0" err="1"/>
              <a:t>завоювати</a:t>
            </a:r>
            <a:r>
              <a:rPr lang="ru-RU" dirty="0"/>
              <a:t> </a:t>
            </a:r>
            <a:r>
              <a:rPr lang="ru-RU" dirty="0" err="1"/>
              <a:t>повагу</a:t>
            </a:r>
            <a:r>
              <a:rPr lang="ru-RU" dirty="0"/>
              <a:t> та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і </a:t>
            </a:r>
            <a:r>
              <a:rPr lang="ru-RU" dirty="0" err="1"/>
              <a:t>партнерів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Рекламна</a:t>
            </a:r>
            <a:r>
              <a:rPr lang="ru-RU" b="1" dirty="0"/>
              <a:t> </a:t>
            </a:r>
            <a:r>
              <a:rPr lang="ru-RU" b="1" dirty="0" err="1"/>
              <a:t>кампанія</a:t>
            </a:r>
            <a:r>
              <a:rPr lang="ru-RU" b="1" dirty="0"/>
              <a:t> </a:t>
            </a:r>
            <a:r>
              <a:rPr lang="ru-RU" dirty="0" err="1"/>
              <a:t>грунтується</a:t>
            </a:r>
            <a:r>
              <a:rPr lang="ru-RU" dirty="0"/>
              <a:t> на </a:t>
            </a:r>
            <a:r>
              <a:rPr lang="ru-RU" dirty="0" err="1"/>
              <a:t>позиціонуванні</a:t>
            </a:r>
            <a:r>
              <a:rPr lang="ru-RU" dirty="0"/>
              <a:t>, яке, </a:t>
            </a:r>
            <a:r>
              <a:rPr lang="ru-RU" dirty="0" err="1"/>
              <a:t>своєю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чергою</a:t>
            </a:r>
            <a:r>
              <a:rPr lang="ru-RU" dirty="0"/>
              <a:t>, </a:t>
            </a:r>
            <a:r>
              <a:rPr lang="ru-RU" dirty="0" err="1"/>
              <a:t>будують</a:t>
            </a:r>
            <a:r>
              <a:rPr lang="ru-RU" dirty="0"/>
              <a:t> на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 і </a:t>
            </a:r>
            <a:r>
              <a:rPr lang="ru-RU" dirty="0" err="1"/>
              <a:t>ситуаційному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аналізі</a:t>
            </a:r>
            <a:r>
              <a:rPr lang="ru-RU" dirty="0"/>
              <a:t>. Реклама бренду повинна бути </a:t>
            </a:r>
            <a:r>
              <a:rPr lang="ru-RU" dirty="0" err="1"/>
              <a:t>вивіреною</a:t>
            </a:r>
            <a:r>
              <a:rPr lang="ru-RU" dirty="0"/>
              <a:t> до </a:t>
            </a:r>
            <a:r>
              <a:rPr lang="ru-RU" dirty="0" err="1"/>
              <a:t>дрібниць</a:t>
            </a:r>
            <a:r>
              <a:rPr lang="ru-RU" dirty="0"/>
              <a:t>, і</a:t>
            </a:r>
          </a:p>
          <a:p>
            <a:pPr marL="0" indent="0">
              <a:buNone/>
            </a:pPr>
            <a:r>
              <a:rPr lang="ru-RU" dirty="0" err="1"/>
              <a:t>оформленою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бренду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5868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2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Головні </a:t>
            </a:r>
            <a:r>
              <a:rPr lang="uk-UA" b="1" dirty="0"/>
              <a:t>вимоги до бренд-дизайну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/>
              <a:t>1. </a:t>
            </a:r>
            <a:r>
              <a:rPr lang="ru-RU" b="1" i="1" dirty="0" err="1" smtClean="0"/>
              <a:t>Запам’ятовуваність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 err="1"/>
              <a:t>Адекватність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 err="1"/>
              <a:t>Привабливість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uk-UA" dirty="0" smtClean="0"/>
              <a:t>4</a:t>
            </a:r>
            <a:r>
              <a:rPr lang="uk-UA" dirty="0"/>
              <a:t>. </a:t>
            </a:r>
            <a:r>
              <a:rPr lang="uk-UA" b="1" i="1" dirty="0"/>
              <a:t>Універсальність</a:t>
            </a:r>
            <a:r>
              <a:rPr lang="uk-UA" b="1" i="1" dirty="0" smtClean="0"/>
              <a:t>.</a:t>
            </a:r>
          </a:p>
          <a:p>
            <a:pPr marL="0" indent="0">
              <a:buNone/>
            </a:pPr>
            <a:r>
              <a:rPr lang="uk-UA" b="1" i="1" dirty="0" smtClean="0"/>
              <a:t>5. Адаптивність.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7163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/>
              <a:t>Розробляючи</a:t>
            </a:r>
            <a:r>
              <a:rPr lang="ru-RU" sz="2800" b="1" dirty="0"/>
              <a:t> дизайн </a:t>
            </a:r>
            <a:r>
              <a:rPr lang="ru-RU" sz="2800" b="1" dirty="0" err="1"/>
              <a:t>пакування</a:t>
            </a:r>
            <a:r>
              <a:rPr lang="ru-RU" sz="2800" b="1" dirty="0"/>
              <a:t> </a:t>
            </a:r>
            <a:r>
              <a:rPr lang="ru-RU" sz="2800" b="1" dirty="0" err="1"/>
              <a:t>необхідно</a:t>
            </a:r>
            <a:r>
              <a:rPr lang="ru-RU" sz="2800" b="1" dirty="0"/>
              <a:t> </a:t>
            </a:r>
            <a:r>
              <a:rPr lang="ru-RU" sz="2800" b="1" dirty="0" err="1"/>
              <a:t>враховувати</a:t>
            </a:r>
            <a:r>
              <a:rPr lang="ru-RU" sz="2800" b="1" dirty="0"/>
              <a:t> </a:t>
            </a:r>
            <a:r>
              <a:rPr lang="ru-RU" sz="2800" b="1" dirty="0" err="1"/>
              <a:t>такі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uk-UA" sz="2800" b="1" dirty="0"/>
              <a:t>фактори:</a:t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err="1" smtClean="0"/>
              <a:t>Візуальна</a:t>
            </a:r>
            <a:r>
              <a:rPr lang="ru-RU" dirty="0" smtClean="0"/>
              <a:t> </a:t>
            </a:r>
            <a:r>
              <a:rPr lang="ru-RU" dirty="0" err="1"/>
              <a:t>естетика</a:t>
            </a:r>
            <a:r>
              <a:rPr lang="ru-RU" dirty="0"/>
              <a:t> та </a:t>
            </a:r>
            <a:r>
              <a:rPr lang="ru-RU" dirty="0" err="1"/>
              <a:t>привабливість</a:t>
            </a:r>
            <a:r>
              <a:rPr lang="ru-RU" dirty="0"/>
              <a:t>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Тактильний</a:t>
            </a:r>
            <a:r>
              <a:rPr lang="ru-RU" dirty="0"/>
              <a:t> </a:t>
            </a:r>
            <a:r>
              <a:rPr lang="ru-RU" dirty="0" err="1"/>
              <a:t>відгук</a:t>
            </a:r>
            <a:r>
              <a:rPr lang="ru-RU" dirty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3</a:t>
            </a:r>
            <a:r>
              <a:rPr lang="uk-UA" dirty="0"/>
              <a:t>. Емоційний відгук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Функціональність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5</a:t>
            </a:r>
            <a:r>
              <a:rPr lang="uk-UA" dirty="0"/>
              <a:t>. Фірмовий стиль.</a:t>
            </a:r>
          </a:p>
        </p:txBody>
      </p:sp>
    </p:spTree>
    <p:extLst>
      <p:ext uri="{BB962C8B-B14F-4D97-AF65-F5344CB8AC3E}">
        <p14:creationId xmlns:p14="http://schemas.microsoft.com/office/powerpoint/2010/main" val="4710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4234"/>
            <a:ext cx="10515600" cy="5512729"/>
          </a:xfrm>
        </p:spPr>
        <p:txBody>
          <a:bodyPr/>
          <a:lstStyle/>
          <a:p>
            <a:r>
              <a:rPr lang="uk-UA" b="1" dirty="0"/>
              <a:t>Переваги ексклюзивного дизайну пакування</a:t>
            </a:r>
            <a:r>
              <a:rPr lang="uk-UA" dirty="0"/>
              <a:t>:</a:t>
            </a:r>
          </a:p>
          <a:p>
            <a:r>
              <a:rPr lang="ru-RU" dirty="0"/>
              <a:t>— продукт </a:t>
            </a:r>
            <a:r>
              <a:rPr lang="ru-RU" dirty="0" err="1"/>
              <a:t>вигідно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конкурентних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— </a:t>
            </a:r>
            <a:r>
              <a:rPr lang="ru-RU" dirty="0" err="1"/>
              <a:t>новий</a:t>
            </a:r>
            <a:r>
              <a:rPr lang="ru-RU" dirty="0"/>
              <a:t> дизайн </a:t>
            </a:r>
            <a:r>
              <a:rPr lang="ru-RU" dirty="0" err="1"/>
              <a:t>розкриває</a:t>
            </a:r>
            <a:r>
              <a:rPr lang="ru-RU" dirty="0"/>
              <a:t> і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бренду;</a:t>
            </a:r>
          </a:p>
          <a:p>
            <a:r>
              <a:rPr lang="ru-RU" dirty="0"/>
              <a:t>— </a:t>
            </a:r>
            <a:r>
              <a:rPr lang="ru-RU" dirty="0" err="1"/>
              <a:t>інформує</a:t>
            </a:r>
            <a:r>
              <a:rPr lang="ru-RU" dirty="0"/>
              <a:t> про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й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endParaRPr lang="ru-RU" dirty="0"/>
          </a:p>
          <a:p>
            <a:r>
              <a:rPr lang="uk-UA" dirty="0"/>
              <a:t>товару;</a:t>
            </a:r>
          </a:p>
          <a:p>
            <a:r>
              <a:rPr lang="ru-RU" dirty="0"/>
              <a:t>—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</a:t>
            </a:r>
            <a:r>
              <a:rPr lang="ru-RU" dirty="0" err="1"/>
              <a:t>забарвлення</a:t>
            </a:r>
            <a:r>
              <a:rPr lang="ru-RU" dirty="0"/>
              <a:t> продукту.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34520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Дизайн </a:t>
            </a:r>
            <a:r>
              <a:rPr lang="ru-RU" b="1" dirty="0" err="1"/>
              <a:t>етикетки</a:t>
            </a:r>
            <a:r>
              <a:rPr lang="ru-RU" b="1" dirty="0"/>
              <a:t> </a:t>
            </a:r>
            <a:r>
              <a:rPr lang="ru-RU" b="1" dirty="0" err="1"/>
              <a:t>включає</a:t>
            </a:r>
            <a:r>
              <a:rPr lang="ru-RU" b="1" dirty="0"/>
              <a:t> в себе </a:t>
            </a:r>
            <a:r>
              <a:rPr lang="ru-RU" b="1" dirty="0" err="1"/>
              <a:t>розроблення</a:t>
            </a:r>
            <a:r>
              <a:rPr lang="ru-RU" b="1" dirty="0"/>
              <a:t> </a:t>
            </a:r>
            <a:r>
              <a:rPr lang="ru-RU" b="1" dirty="0" err="1"/>
              <a:t>оформлення</a:t>
            </a:r>
            <a:r>
              <a:rPr lang="ru-RU" b="1" dirty="0"/>
              <a:t>:</a:t>
            </a:r>
            <a:br>
              <a:rPr lang="ru-RU" b="1" dirty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— </a:t>
            </a:r>
            <a:r>
              <a:rPr lang="ru-RU" b="1" dirty="0" err="1"/>
              <a:t>основної</a:t>
            </a:r>
            <a:r>
              <a:rPr lang="ru-RU" b="1" dirty="0"/>
              <a:t> </a:t>
            </a:r>
            <a:r>
              <a:rPr lang="ru-RU" b="1" dirty="0" err="1"/>
              <a:t>етикетки</a:t>
            </a:r>
            <a:r>
              <a:rPr lang="ru-RU" b="1" dirty="0"/>
              <a:t> (</a:t>
            </a:r>
            <a:r>
              <a:rPr lang="ru-RU" b="1" dirty="0" err="1"/>
              <a:t>корпусної</a:t>
            </a:r>
            <a:r>
              <a:rPr lang="ru-RU" b="1" dirty="0"/>
              <a:t>). </a:t>
            </a:r>
            <a:r>
              <a:rPr lang="ru-RU" dirty="0"/>
              <a:t>На </a:t>
            </a:r>
            <a:r>
              <a:rPr lang="ru-RU" dirty="0" err="1"/>
              <a:t>основній</a:t>
            </a:r>
            <a:r>
              <a:rPr lang="ru-RU" dirty="0"/>
              <a:t> </a:t>
            </a:r>
            <a:r>
              <a:rPr lang="ru-RU" dirty="0" err="1"/>
              <a:t>етикетці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зазвичай</a:t>
            </a:r>
            <a:r>
              <a:rPr lang="ru-RU" dirty="0"/>
              <a:t>, </a:t>
            </a:r>
            <a:r>
              <a:rPr lang="ru-RU" dirty="0" err="1"/>
              <a:t>розміщують</a:t>
            </a:r>
            <a:r>
              <a:rPr lang="ru-RU" dirty="0"/>
              <a:t> логотип, </a:t>
            </a:r>
            <a:r>
              <a:rPr lang="ru-RU" dirty="0" err="1"/>
              <a:t>символіку</a:t>
            </a:r>
            <a:r>
              <a:rPr lang="ru-RU" dirty="0"/>
              <a:t> і </a:t>
            </a:r>
            <a:r>
              <a:rPr lang="ru-RU" dirty="0" err="1"/>
              <a:t>найменування</a:t>
            </a:r>
            <a:r>
              <a:rPr lang="ru-RU" dirty="0"/>
              <a:t> товару, а</a:t>
            </a:r>
          </a:p>
          <a:p>
            <a:pPr marL="0" indent="0" algn="just">
              <a:buNone/>
            </a:pP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продукції</a:t>
            </a:r>
            <a:r>
              <a:rPr lang="ru-RU" dirty="0"/>
              <a:t> - сорту,</a:t>
            </a:r>
          </a:p>
          <a:p>
            <a:pPr marL="0" indent="0" algn="just">
              <a:buNone/>
            </a:pPr>
            <a:r>
              <a:rPr lang="uk-UA" dirty="0"/>
              <a:t>фортеці і ін.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b="1" dirty="0" err="1"/>
              <a:t>кольєретки</a:t>
            </a:r>
            <a:r>
              <a:rPr lang="ru-RU" b="1" dirty="0"/>
              <a:t> (</a:t>
            </a:r>
            <a:r>
              <a:rPr lang="ru-RU" b="1" dirty="0" err="1"/>
              <a:t>етикетка</a:t>
            </a:r>
            <a:r>
              <a:rPr lang="ru-RU" b="1" dirty="0"/>
              <a:t> у </a:t>
            </a:r>
            <a:r>
              <a:rPr lang="ru-RU" b="1" dirty="0" err="1"/>
              <a:t>верхній</a:t>
            </a:r>
            <a:r>
              <a:rPr lang="ru-RU" b="1" dirty="0"/>
              <a:t> </a:t>
            </a:r>
            <a:r>
              <a:rPr lang="ru-RU" b="1" dirty="0" err="1"/>
              <a:t>частині</a:t>
            </a:r>
            <a:r>
              <a:rPr lang="ru-RU" b="1" dirty="0"/>
              <a:t> </a:t>
            </a:r>
            <a:r>
              <a:rPr lang="ru-RU" b="1" dirty="0" err="1"/>
              <a:t>пляшки</a:t>
            </a:r>
            <a:r>
              <a:rPr lang="ru-RU" b="1" dirty="0"/>
              <a:t>)</a:t>
            </a:r>
            <a:r>
              <a:rPr lang="ru-RU" dirty="0"/>
              <a:t>. </a:t>
            </a:r>
            <a:r>
              <a:rPr lang="ru-RU" dirty="0" err="1"/>
              <a:t>Найменша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за </a:t>
            </a:r>
            <a:r>
              <a:rPr lang="ru-RU" dirty="0" err="1"/>
              <a:t>розмірами</a:t>
            </a:r>
            <a:r>
              <a:rPr lang="ru-RU" dirty="0"/>
              <a:t> </a:t>
            </a:r>
            <a:r>
              <a:rPr lang="ru-RU" dirty="0" err="1"/>
              <a:t>етикетка</a:t>
            </a:r>
            <a:r>
              <a:rPr lang="ru-RU" dirty="0"/>
              <a:t> у </a:t>
            </a:r>
            <a:r>
              <a:rPr lang="ru-RU" dirty="0" err="1"/>
              <a:t>верхній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пляшки</a:t>
            </a:r>
            <a:r>
              <a:rPr lang="ru-RU" dirty="0"/>
              <a:t>, на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тільки</a:t>
            </a:r>
            <a:r>
              <a:rPr lang="ru-RU" dirty="0"/>
              <a:t> логотип, </a:t>
            </a:r>
            <a:r>
              <a:rPr lang="ru-RU" dirty="0" err="1"/>
              <a:t>символіка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товару і </a:t>
            </a:r>
            <a:r>
              <a:rPr lang="ru-RU" dirty="0" err="1"/>
              <a:t>рік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випуску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етикетка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є на </a:t>
            </a:r>
            <a:r>
              <a:rPr lang="ru-RU" dirty="0" err="1"/>
              <a:t>тарі</a:t>
            </a:r>
            <a:r>
              <a:rPr lang="ru-RU" dirty="0"/>
              <a:t> </a:t>
            </a:r>
            <a:r>
              <a:rPr lang="ru-RU" dirty="0" err="1"/>
              <a:t>алкогольних</a:t>
            </a:r>
            <a:r>
              <a:rPr lang="ru-RU" dirty="0"/>
              <a:t> і</a:t>
            </a:r>
          </a:p>
          <a:p>
            <a:pPr marL="0" indent="0" algn="just">
              <a:buNone/>
            </a:pPr>
            <a:r>
              <a:rPr lang="uk-UA" dirty="0"/>
              <a:t>безалкогольних напоїв.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b="1" dirty="0" err="1"/>
              <a:t>контретикетки</a:t>
            </a:r>
            <a:r>
              <a:rPr lang="ru-RU" b="1" dirty="0"/>
              <a:t> (</a:t>
            </a:r>
            <a:r>
              <a:rPr lang="ru-RU" b="1" dirty="0" err="1"/>
              <a:t>етикетка</a:t>
            </a:r>
            <a:r>
              <a:rPr lang="ru-RU" b="1" dirty="0"/>
              <a:t> на </a:t>
            </a:r>
            <a:r>
              <a:rPr lang="ru-RU" b="1" dirty="0" err="1"/>
              <a:t>зворотному</a:t>
            </a:r>
            <a:r>
              <a:rPr lang="ru-RU" b="1" dirty="0"/>
              <a:t> </a:t>
            </a:r>
            <a:r>
              <a:rPr lang="ru-RU" b="1" dirty="0" err="1"/>
              <a:t>боці</a:t>
            </a:r>
            <a:r>
              <a:rPr lang="ru-RU" b="1" dirty="0"/>
              <a:t> </a:t>
            </a:r>
            <a:r>
              <a:rPr lang="ru-RU" b="1" dirty="0" err="1"/>
              <a:t>пакування</a:t>
            </a:r>
            <a:r>
              <a:rPr lang="ru-RU" b="1" dirty="0"/>
              <a:t>).</a:t>
            </a:r>
          </a:p>
          <a:p>
            <a:pPr marL="0" indent="0" algn="just">
              <a:buNone/>
            </a:pPr>
            <a:r>
              <a:rPr lang="ru-RU" dirty="0" err="1"/>
              <a:t>Контретикетка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корисну</a:t>
            </a:r>
            <a:r>
              <a:rPr lang="ru-RU" dirty="0"/>
              <a:t> для </a:t>
            </a:r>
            <a:r>
              <a:rPr lang="ru-RU" dirty="0" err="1"/>
              <a:t>споживача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- склад</a:t>
            </a:r>
          </a:p>
          <a:p>
            <a:pPr marL="0" indent="0" algn="just">
              <a:buNone/>
            </a:pPr>
            <a:r>
              <a:rPr lang="ru-RU" dirty="0"/>
              <a:t>товару, </a:t>
            </a:r>
            <a:r>
              <a:rPr lang="ru-RU" dirty="0" err="1"/>
              <a:t>харчову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, </a:t>
            </a:r>
            <a:r>
              <a:rPr lang="ru-RU" dirty="0" err="1"/>
              <a:t>виробника</a:t>
            </a:r>
            <a:r>
              <a:rPr lang="ru-RU" dirty="0"/>
              <a:t> та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/>
              <a:t>дату </a:t>
            </a:r>
            <a:r>
              <a:rPr lang="ru-RU" dirty="0" err="1"/>
              <a:t>виготовлення</a:t>
            </a:r>
            <a:r>
              <a:rPr lang="ru-RU" dirty="0"/>
              <a:t>, </a:t>
            </a:r>
            <a:r>
              <a:rPr lang="ru-RU" dirty="0" err="1"/>
              <a:t>символіку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знаки </a:t>
            </a:r>
            <a:r>
              <a:rPr lang="ru-RU" dirty="0" err="1"/>
              <a:t>якості</a:t>
            </a:r>
            <a:r>
              <a:rPr lang="ru-RU" dirty="0"/>
              <a:t> і штрих-код.</a:t>
            </a:r>
          </a:p>
          <a:p>
            <a:pPr marL="0" indent="0" algn="just">
              <a:buNone/>
            </a:pPr>
            <a:r>
              <a:rPr lang="ru-RU" dirty="0" err="1"/>
              <a:t>Вдало</a:t>
            </a:r>
            <a:r>
              <a:rPr lang="ru-RU" dirty="0"/>
              <a:t> </a:t>
            </a:r>
            <a:r>
              <a:rPr lang="ru-RU" dirty="0" err="1"/>
              <a:t>розроблене</a:t>
            </a:r>
            <a:r>
              <a:rPr lang="ru-RU" dirty="0"/>
              <a:t> </a:t>
            </a:r>
            <a:r>
              <a:rPr lang="ru-RU" dirty="0" err="1"/>
              <a:t>пакування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побажань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443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8364"/>
            <a:ext cx="10515600" cy="5068599"/>
          </a:xfrm>
        </p:spPr>
        <p:txBody>
          <a:bodyPr/>
          <a:lstStyle/>
          <a:p>
            <a:pPr algn="just"/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вербальних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«на слух» і </a:t>
            </a:r>
            <a:r>
              <a:rPr lang="ru-RU" dirty="0" err="1" smtClean="0"/>
              <a:t>сприйняття</a:t>
            </a:r>
            <a:r>
              <a:rPr lang="ru-RU" dirty="0" smtClean="0"/>
              <a:t> 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практично </a:t>
            </a:r>
            <a:r>
              <a:rPr lang="ru-RU" dirty="0" err="1" smtClean="0"/>
              <a:t>людиною</a:t>
            </a:r>
            <a:r>
              <a:rPr lang="ru-RU" dirty="0" smtClean="0"/>
              <a:t> не </a:t>
            </a:r>
            <a:r>
              <a:rPr lang="ru-RU" dirty="0" err="1" smtClean="0"/>
              <a:t>усвідомлюється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сприйманні</a:t>
            </a:r>
            <a:r>
              <a:rPr lang="ru-RU" dirty="0" smtClean="0"/>
              <a:t> слово та текст </a:t>
            </a:r>
            <a:r>
              <a:rPr lang="ru-RU" dirty="0" err="1" smtClean="0"/>
              <a:t>неусвідомлено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з </a:t>
            </a:r>
            <a:r>
              <a:rPr lang="ru-RU" dirty="0" err="1" smtClean="0"/>
              <a:t>цілого</a:t>
            </a:r>
            <a:r>
              <a:rPr lang="ru-RU" dirty="0" smtClean="0"/>
              <a:t> ряду </a:t>
            </a:r>
            <a:r>
              <a:rPr lang="ru-RU" dirty="0" err="1" smtClean="0"/>
              <a:t>змістовних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і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колірні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Успішне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візуальних</a:t>
            </a:r>
            <a:r>
              <a:rPr lang="ru-RU" dirty="0" smtClean="0"/>
              <a:t> (</a:t>
            </a:r>
            <a:r>
              <a:rPr lang="ru-RU" dirty="0" err="1" smtClean="0"/>
              <a:t>пакування</a:t>
            </a:r>
            <a:r>
              <a:rPr lang="ru-RU" dirty="0" smtClean="0"/>
              <a:t>, </a:t>
            </a:r>
            <a:r>
              <a:rPr lang="ru-RU" dirty="0" err="1" smtClean="0"/>
              <a:t>візуальна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) і </a:t>
            </a:r>
            <a:r>
              <a:rPr lang="ru-RU" dirty="0" err="1" smtClean="0"/>
              <a:t>вербальних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(</a:t>
            </a:r>
            <a:r>
              <a:rPr lang="ru-RU" dirty="0" err="1" smtClean="0"/>
              <a:t>назви</a:t>
            </a:r>
            <a:r>
              <a:rPr lang="ru-RU" dirty="0" smtClean="0"/>
              <a:t> бренду, слогану, тексту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)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є </a:t>
            </a:r>
            <a:r>
              <a:rPr lang="ru-RU" dirty="0" err="1" smtClean="0"/>
              <a:t>необхідною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споживачем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7689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Критерії вибору елементів бренду: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1434"/>
            <a:ext cx="10515600" cy="5055529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Запам’ятовуваність</a:t>
            </a:r>
            <a:r>
              <a:rPr lang="ru-RU" dirty="0"/>
              <a:t>. Дизайн бренду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/>
              <a:t>запам’ятовують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/>
              <a:t>коли </a:t>
            </a:r>
            <a:r>
              <a:rPr lang="ru-RU" dirty="0" err="1"/>
              <a:t>споживач</a:t>
            </a:r>
            <a:r>
              <a:rPr lang="ru-RU" dirty="0"/>
              <a:t> </a:t>
            </a:r>
            <a:r>
              <a:rPr lang="ru-RU" dirty="0" err="1"/>
              <a:t>дізнається</a:t>
            </a:r>
            <a:r>
              <a:rPr lang="ru-RU" dirty="0"/>
              <a:t> про бренд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згадує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 І </a:t>
            </a:r>
            <a:r>
              <a:rPr lang="ru-RU" dirty="0" err="1"/>
              <a:t>це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стосується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дизайну, але й </a:t>
            </a:r>
            <a:r>
              <a:rPr lang="ru-RU" dirty="0" err="1"/>
              <a:t>назв</a:t>
            </a:r>
            <a:r>
              <a:rPr lang="ru-RU" dirty="0"/>
              <a:t> і </a:t>
            </a:r>
            <a:r>
              <a:rPr lang="ru-RU" dirty="0" err="1"/>
              <a:t>слоганів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Адекватність</a:t>
            </a:r>
            <a:r>
              <a:rPr lang="ru-RU" dirty="0"/>
              <a:t>.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пригадати</a:t>
            </a:r>
            <a:r>
              <a:rPr lang="ru-RU" dirty="0"/>
              <a:t> бренд, </a:t>
            </a:r>
            <a:r>
              <a:rPr lang="ru-RU" dirty="0" err="1"/>
              <a:t>якщо</a:t>
            </a:r>
            <a:r>
              <a:rPr lang="ru-RU" dirty="0"/>
              <a:t> не знати,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він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пов’язаний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посилити</a:t>
            </a:r>
            <a:r>
              <a:rPr lang="ru-RU" dirty="0"/>
              <a:t> </a:t>
            </a:r>
            <a:r>
              <a:rPr lang="ru-RU" dirty="0" err="1"/>
              <a:t>асоціації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з</a:t>
            </a:r>
          </a:p>
          <a:p>
            <a:pPr marL="0" indent="0">
              <a:buNone/>
            </a:pP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дизайн бренду повинен </a:t>
            </a:r>
            <a:r>
              <a:rPr lang="ru-RU" dirty="0" err="1"/>
              <a:t>включати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підкреслюють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з метою</a:t>
            </a:r>
          </a:p>
          <a:p>
            <a:pPr marL="0" indent="0">
              <a:buNone/>
            </a:pPr>
            <a:r>
              <a:rPr lang="ru-RU" dirty="0"/>
              <a:t>довести </a:t>
            </a:r>
            <a:r>
              <a:rPr lang="ru-RU" dirty="0" err="1"/>
              <a:t>належність</a:t>
            </a:r>
            <a:r>
              <a:rPr lang="ru-RU" dirty="0"/>
              <a:t> товару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Привабливість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люблять</a:t>
            </a:r>
            <a:r>
              <a:rPr lang="ru-RU" dirty="0"/>
              <a:t> бренди </a:t>
            </a:r>
            <a:r>
              <a:rPr lang="ru-RU" dirty="0" err="1"/>
              <a:t>зовсім</a:t>
            </a:r>
            <a:r>
              <a:rPr lang="ru-RU" dirty="0"/>
              <a:t> не за</a:t>
            </a:r>
          </a:p>
          <a:p>
            <a:pPr marL="0" indent="0">
              <a:buNone/>
            </a:pP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характеристики, а за те,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цікаві</a:t>
            </a:r>
            <a:r>
              <a:rPr lang="ru-RU" dirty="0"/>
              <a:t> та</a:t>
            </a:r>
          </a:p>
          <a:p>
            <a:pPr marL="0" indent="0">
              <a:buNone/>
            </a:pPr>
            <a:r>
              <a:rPr lang="ru-RU" dirty="0" err="1"/>
              <a:t>креативні</a:t>
            </a:r>
            <a:r>
              <a:rPr lang="ru-RU" dirty="0"/>
              <a:t>. </a:t>
            </a:r>
            <a:r>
              <a:rPr lang="ru-RU" dirty="0" err="1"/>
              <a:t>Естетичне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дизайну бренду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дизайн логотипу, </a:t>
            </a:r>
            <a:r>
              <a:rPr lang="ru-RU" dirty="0" err="1"/>
              <a:t>шрифтові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зображення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05826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Універсальність</a:t>
            </a:r>
            <a:r>
              <a:rPr lang="ru-RU" dirty="0"/>
              <a:t>. </a:t>
            </a:r>
            <a:r>
              <a:rPr lang="ru-RU" dirty="0" err="1"/>
              <a:t>Ідеться</a:t>
            </a:r>
            <a:r>
              <a:rPr lang="ru-RU" dirty="0"/>
              <a:t> про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елементів</a:t>
            </a:r>
            <a:r>
              <a:rPr lang="ru-RU" dirty="0"/>
              <a:t> дизайну бренду в межах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продуктів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Адаптивність</a:t>
            </a:r>
            <a:r>
              <a:rPr lang="ru-RU" dirty="0"/>
              <a:t>. </a:t>
            </a:r>
            <a:r>
              <a:rPr lang="ru-RU" dirty="0" err="1"/>
              <a:t>Усі</a:t>
            </a:r>
            <a:r>
              <a:rPr lang="ru-RU" dirty="0"/>
              <a:t> ми </a:t>
            </a:r>
            <a:r>
              <a:rPr lang="ru-RU" dirty="0" err="1"/>
              <a:t>чудово</a:t>
            </a:r>
            <a:r>
              <a:rPr lang="ru-RU" dirty="0"/>
              <a:t> </a:t>
            </a:r>
            <a:r>
              <a:rPr lang="ru-RU" dirty="0" err="1"/>
              <a:t>розуміємо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часом в </a:t>
            </a:r>
            <a:r>
              <a:rPr lang="ru-RU" dirty="0" err="1"/>
              <a:t>дизайні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з’являються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і </a:t>
            </a:r>
            <a:r>
              <a:rPr lang="ru-RU" dirty="0" err="1"/>
              <a:t>щоб</a:t>
            </a:r>
            <a:r>
              <a:rPr lang="ru-RU" dirty="0"/>
              <a:t> дизайн бренду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актуальним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необхідно</a:t>
            </a:r>
            <a:r>
              <a:rPr lang="ru-RU" dirty="0"/>
              <a:t> бути на </a:t>
            </a:r>
            <a:r>
              <a:rPr lang="ru-RU" dirty="0" err="1"/>
              <a:t>хвилі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звісно</a:t>
            </a:r>
            <a:r>
              <a:rPr lang="ru-RU" dirty="0"/>
              <a:t>,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брендів</a:t>
            </a:r>
            <a:r>
              <a:rPr lang="ru-RU" dirty="0"/>
              <a:t> не </a:t>
            </a:r>
            <a:r>
              <a:rPr lang="ru-RU" dirty="0" err="1"/>
              <a:t>всіх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категорій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8392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4. Легенда бренду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Легенда </a:t>
            </a:r>
            <a:r>
              <a:rPr lang="ru-RU" dirty="0"/>
              <a:t>бренду </a:t>
            </a:r>
            <a:r>
              <a:rPr lang="ru-RU" dirty="0" smtClean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захоплива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про продукт</a:t>
            </a:r>
          </a:p>
          <a:p>
            <a:pPr marL="0" indent="0">
              <a:buNone/>
            </a:pPr>
            <a:r>
              <a:rPr lang="uk-UA" dirty="0"/>
              <a:t>або компанію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dirty="0"/>
              <a:t>Легенда бренду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як </a:t>
            </a:r>
            <a:r>
              <a:rPr lang="ru-RU" dirty="0" err="1"/>
              <a:t>вербальних</a:t>
            </a:r>
            <a:r>
              <a:rPr lang="ru-RU" dirty="0"/>
              <a:t>, так і</a:t>
            </a:r>
          </a:p>
          <a:p>
            <a:pPr marL="0" indent="0">
              <a:buNone/>
            </a:pPr>
            <a:r>
              <a:rPr lang="uk-UA" dirty="0"/>
              <a:t>графічних елементів.</a:t>
            </a:r>
          </a:p>
          <a:p>
            <a:pPr marL="0" indent="0" algn="just">
              <a:buNone/>
            </a:pPr>
            <a:r>
              <a:rPr lang="ru-RU" b="1" dirty="0" err="1"/>
              <a:t>Розроблення</a:t>
            </a:r>
            <a:r>
              <a:rPr lang="ru-RU" b="1" dirty="0"/>
              <a:t> </a:t>
            </a:r>
            <a:r>
              <a:rPr lang="ru-RU" b="1" dirty="0" err="1"/>
              <a:t>легенди</a:t>
            </a:r>
            <a:r>
              <a:rPr lang="ru-RU" b="1" dirty="0"/>
              <a:t> бренду </a:t>
            </a:r>
            <a:r>
              <a:rPr lang="ru-RU" b="1" dirty="0" err="1"/>
              <a:t>відбувається</a:t>
            </a:r>
            <a:r>
              <a:rPr lang="ru-RU" b="1" dirty="0"/>
              <a:t> у </a:t>
            </a:r>
            <a:r>
              <a:rPr lang="ru-RU" b="1" dirty="0" err="1"/>
              <a:t>кілька</a:t>
            </a:r>
            <a:r>
              <a:rPr lang="ru-RU" b="1" dirty="0"/>
              <a:t> </a:t>
            </a:r>
            <a:r>
              <a:rPr lang="ru-RU" b="1" dirty="0" err="1"/>
              <a:t>етапів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Перш за все, </a:t>
            </a:r>
            <a:r>
              <a:rPr lang="ru-RU" dirty="0" err="1"/>
              <a:t>аналітики</a:t>
            </a:r>
            <a:r>
              <a:rPr lang="ru-RU" dirty="0"/>
              <a:t> </a:t>
            </a:r>
            <a:r>
              <a:rPr lang="ru-RU" dirty="0" err="1"/>
              <a:t>складуть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портрет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вивчити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uk-UA" dirty="0"/>
              <a:t>звички, стереотипи аудиторії.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. </a:t>
            </a:r>
            <a:r>
              <a:rPr lang="ru-RU" dirty="0" err="1"/>
              <a:t>Аналізують</a:t>
            </a:r>
            <a:r>
              <a:rPr lang="ru-RU" dirty="0"/>
              <a:t> бренд-</a:t>
            </a:r>
            <a:r>
              <a:rPr lang="ru-RU" dirty="0" err="1"/>
              <a:t>легенди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вільні</a:t>
            </a:r>
            <a:r>
              <a:rPr lang="ru-RU" dirty="0"/>
              <a:t> </a:t>
            </a:r>
            <a:r>
              <a:rPr lang="ru-RU" dirty="0" err="1"/>
              <a:t>ніші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uk-UA" dirty="0"/>
              <a:t>3. Аналіз бренду-платформи.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легенди</a:t>
            </a:r>
            <a:r>
              <a:rPr lang="ru-RU" dirty="0"/>
              <a:t> бренду.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розробляють</a:t>
            </a:r>
            <a:r>
              <a:rPr lang="ru-RU" dirty="0"/>
              <a:t> ту </a:t>
            </a:r>
            <a:r>
              <a:rPr lang="ru-RU" dirty="0" err="1"/>
              <a:t>унікальну</a:t>
            </a:r>
            <a:r>
              <a:rPr lang="ru-RU" dirty="0"/>
              <a:t> та </a:t>
            </a:r>
            <a:r>
              <a:rPr lang="ru-RU" dirty="0" err="1"/>
              <a:t>захопливу</a:t>
            </a:r>
            <a:r>
              <a:rPr lang="ru-RU" dirty="0"/>
              <a:t> </a:t>
            </a:r>
            <a:r>
              <a:rPr lang="ru-RU" dirty="0" err="1"/>
              <a:t>історію</a:t>
            </a:r>
            <a:r>
              <a:rPr lang="ru-RU" dirty="0"/>
              <a:t>, яка і стане</a:t>
            </a:r>
          </a:p>
          <a:p>
            <a:pPr marL="0" indent="0">
              <a:buNone/>
            </a:pPr>
            <a:r>
              <a:rPr lang="ru-RU" dirty="0"/>
              <a:t>легендою бренду. У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закладені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та </a:t>
            </a:r>
            <a:r>
              <a:rPr lang="ru-RU" dirty="0" err="1"/>
              <a:t>ідеї</a:t>
            </a:r>
            <a:r>
              <a:rPr lang="ru-RU" dirty="0"/>
              <a:t>, </a:t>
            </a:r>
            <a:r>
              <a:rPr lang="ru-RU" dirty="0" err="1"/>
              <a:t>значущі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для потенційного споживача.</a:t>
            </a:r>
          </a:p>
        </p:txBody>
      </p:sp>
    </p:spTree>
    <p:extLst>
      <p:ext uri="{BB962C8B-B14F-4D97-AF65-F5344CB8AC3E}">
        <p14:creationId xmlns:p14="http://schemas.microsoft.com/office/powerpoint/2010/main" val="25103034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Легенда бренду допоможе компанії: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і </a:t>
            </a:r>
            <a:r>
              <a:rPr lang="ru-RU" dirty="0" err="1"/>
              <a:t>популяризувати</a:t>
            </a:r>
            <a:r>
              <a:rPr lang="ru-RU" dirty="0"/>
              <a:t> бренд;</a:t>
            </a:r>
          </a:p>
          <a:p>
            <a:r>
              <a:rPr lang="ru-RU" dirty="0"/>
              <a:t>2.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впізнаваності</a:t>
            </a:r>
            <a:r>
              <a:rPr lang="ru-RU" dirty="0"/>
              <a:t> бренду;</a:t>
            </a:r>
          </a:p>
          <a:p>
            <a:r>
              <a:rPr lang="ru-RU" dirty="0"/>
              <a:t>3. </a:t>
            </a:r>
            <a:r>
              <a:rPr lang="ru-RU" dirty="0" err="1"/>
              <a:t>Продемонструвати</a:t>
            </a:r>
            <a:r>
              <a:rPr lang="ru-RU" dirty="0"/>
              <a:t> </a:t>
            </a:r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бренду - </a:t>
            </a:r>
            <a:r>
              <a:rPr lang="ru-RU" dirty="0" err="1"/>
              <a:t>унікальна</a:t>
            </a:r>
            <a:r>
              <a:rPr lang="ru-RU" dirty="0"/>
              <a:t> </a:t>
            </a:r>
            <a:r>
              <a:rPr lang="ru-RU" dirty="0" err="1"/>
              <a:t>торгова</a:t>
            </a:r>
            <a:endParaRPr lang="ru-RU" dirty="0"/>
          </a:p>
          <a:p>
            <a:r>
              <a:rPr lang="uk-UA" dirty="0"/>
              <a:t>пропозиція;</a:t>
            </a:r>
          </a:p>
          <a:p>
            <a:r>
              <a:rPr lang="uk-UA" dirty="0"/>
              <a:t>4. Підвищити лояльність покупців;</a:t>
            </a:r>
          </a:p>
          <a:p>
            <a:r>
              <a:rPr lang="ru-RU" dirty="0"/>
              <a:t>5.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лояльних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і </a:t>
            </a:r>
            <a:r>
              <a:rPr lang="ru-RU" dirty="0" err="1"/>
              <a:t>зміцнити</a:t>
            </a:r>
            <a:r>
              <a:rPr lang="ru-RU" dirty="0"/>
              <a:t> </a:t>
            </a:r>
            <a:r>
              <a:rPr lang="ru-RU" dirty="0" err="1"/>
              <a:t>командний</a:t>
            </a:r>
            <a:r>
              <a:rPr lang="ru-RU" dirty="0"/>
              <a:t> дух</a:t>
            </a:r>
          </a:p>
          <a:p>
            <a:r>
              <a:rPr lang="uk-UA" dirty="0"/>
              <a:t>компанії (корпоративна легенда бренду);</a:t>
            </a:r>
          </a:p>
          <a:p>
            <a:r>
              <a:rPr lang="ru-RU" dirty="0"/>
              <a:t>6. </a:t>
            </a:r>
            <a:r>
              <a:rPr lang="ru-RU" dirty="0" err="1"/>
              <a:t>Завоювати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партнерів</a:t>
            </a:r>
            <a:r>
              <a:rPr lang="ru-RU" dirty="0"/>
              <a:t> і </a:t>
            </a:r>
            <a:r>
              <a:rPr lang="ru-RU" dirty="0" err="1"/>
              <a:t>контрагентів</a:t>
            </a:r>
            <a:r>
              <a:rPr lang="ru-RU" dirty="0"/>
              <a:t>;</a:t>
            </a:r>
          </a:p>
          <a:p>
            <a:r>
              <a:rPr lang="ru-RU" dirty="0"/>
              <a:t>7.Розширити </a:t>
            </a:r>
            <a:r>
              <a:rPr lang="ru-RU" dirty="0" err="1"/>
              <a:t>кордони</a:t>
            </a:r>
            <a:r>
              <a:rPr lang="ru-RU" dirty="0"/>
              <a:t> бренду,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і</a:t>
            </a:r>
          </a:p>
          <a:p>
            <a:r>
              <a:rPr lang="uk-UA" dirty="0"/>
              <a:t>частку на ринку;</a:t>
            </a:r>
          </a:p>
          <a:p>
            <a:r>
              <a:rPr lang="ru-RU" dirty="0"/>
              <a:t>8.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успішному</a:t>
            </a:r>
            <a:r>
              <a:rPr lang="ru-RU" dirty="0"/>
              <a:t> </a:t>
            </a:r>
            <a:r>
              <a:rPr lang="ru-RU" dirty="0" err="1"/>
              <a:t>просуванню</a:t>
            </a:r>
            <a:r>
              <a:rPr lang="ru-RU" dirty="0"/>
              <a:t> бренду.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832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бренду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лежати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— історичні факти - вікові традиції, історичні події, легендарні</a:t>
            </a:r>
          </a:p>
          <a:p>
            <a:r>
              <a:rPr lang="uk-UA" dirty="0"/>
              <a:t>місця, історія заснування компанії, суспільно значущі події,</a:t>
            </a:r>
          </a:p>
          <a:p>
            <a:r>
              <a:rPr lang="uk-UA" dirty="0"/>
              <a:t>пов’язані з брендом;</a:t>
            </a:r>
          </a:p>
          <a:p>
            <a:r>
              <a:rPr lang="ru-RU" dirty="0"/>
              <a:t>—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- </a:t>
            </a:r>
            <a:r>
              <a:rPr lang="ru-RU" dirty="0" err="1"/>
              <a:t>достовірні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вплинули</a:t>
            </a:r>
            <a:r>
              <a:rPr lang="ru-RU" dirty="0"/>
              <a:t> на</a:t>
            </a:r>
          </a:p>
          <a:p>
            <a:r>
              <a:rPr lang="uk-UA" dirty="0"/>
              <a:t>становлення і розвиток компанії;</a:t>
            </a:r>
          </a:p>
          <a:p>
            <a:r>
              <a:rPr lang="uk-UA" dirty="0"/>
              <a:t>— фантазійні факти - вигадані цікаві історії, зазвичай пов’язані</a:t>
            </a:r>
          </a:p>
          <a:p>
            <a:r>
              <a:rPr lang="ru-RU" dirty="0"/>
              <a:t>з </a:t>
            </a:r>
            <a:r>
              <a:rPr lang="ru-RU" dirty="0" err="1"/>
              <a:t>походженням</a:t>
            </a:r>
            <a:r>
              <a:rPr lang="ru-RU" dirty="0"/>
              <a:t> продукту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66281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Переваги використання легенди бренду: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розширить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бренду, </a:t>
            </a:r>
            <a:r>
              <a:rPr lang="ru-RU" dirty="0" err="1"/>
              <a:t>збільшить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на ринку та </a:t>
            </a:r>
            <a:r>
              <a:rPr lang="ru-RU" dirty="0" err="1"/>
              <a:t>обсяги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продажів;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популяризує</a:t>
            </a:r>
            <a:r>
              <a:rPr lang="ru-RU" dirty="0"/>
              <a:t> бренд і </a:t>
            </a:r>
            <a:r>
              <a:rPr lang="ru-RU" dirty="0" err="1"/>
              <a:t>поліпшить</a:t>
            </a:r>
            <a:r>
              <a:rPr lang="ru-RU" dirty="0"/>
              <a:t> 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підвищить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впізнаваності</a:t>
            </a:r>
            <a:r>
              <a:rPr lang="ru-RU" dirty="0"/>
              <a:t> бренду, </a:t>
            </a:r>
            <a:r>
              <a:rPr lang="ru-RU" dirty="0" err="1"/>
              <a:t>вирізнити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його відмінні риси;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підвищить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та </a:t>
            </a:r>
            <a:r>
              <a:rPr lang="ru-RU" dirty="0" err="1"/>
              <a:t>прихильності</a:t>
            </a:r>
            <a:r>
              <a:rPr lang="ru-RU" dirty="0"/>
              <a:t> до бренду;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підвищить</a:t>
            </a:r>
            <a:r>
              <a:rPr lang="ru-RU" dirty="0"/>
              <a:t> </a:t>
            </a:r>
            <a:r>
              <a:rPr lang="ru-RU" dirty="0" err="1"/>
              <a:t>лояльність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і </a:t>
            </a:r>
            <a:r>
              <a:rPr lang="ru-RU" dirty="0" err="1"/>
              <a:t>зміцнить</a:t>
            </a:r>
            <a:r>
              <a:rPr lang="ru-RU" dirty="0"/>
              <a:t> </a:t>
            </a:r>
            <a:r>
              <a:rPr lang="ru-RU" dirty="0" err="1"/>
              <a:t>командний</a:t>
            </a:r>
            <a:r>
              <a:rPr lang="ru-RU" dirty="0"/>
              <a:t> дух</a:t>
            </a:r>
          </a:p>
          <a:p>
            <a:pPr marL="0" indent="0">
              <a:buNone/>
            </a:pPr>
            <a:r>
              <a:rPr lang="uk-UA" dirty="0"/>
              <a:t>компанії;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сприятиме</a:t>
            </a:r>
            <a:r>
              <a:rPr lang="ru-RU" dirty="0"/>
              <a:t> </a:t>
            </a:r>
            <a:r>
              <a:rPr lang="ru-RU" dirty="0" err="1"/>
              <a:t>розкручуванню</a:t>
            </a:r>
            <a:r>
              <a:rPr lang="ru-RU" dirty="0"/>
              <a:t> бренда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просуванню</a:t>
            </a:r>
            <a:r>
              <a:rPr lang="ru-RU" dirty="0"/>
              <a:t> на</a:t>
            </a:r>
          </a:p>
          <a:p>
            <a:pPr marL="0" indent="0">
              <a:buNone/>
            </a:pPr>
            <a:r>
              <a:rPr lang="uk-UA" dirty="0"/>
              <a:t>ринку.</a:t>
            </a:r>
          </a:p>
        </p:txBody>
      </p:sp>
    </p:spTree>
    <p:extLst>
      <p:ext uri="{BB962C8B-B14F-4D97-AF65-F5344CB8AC3E}">
        <p14:creationId xmlns:p14="http://schemas.microsoft.com/office/powerpoint/2010/main" val="874258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С</a:t>
            </a:r>
            <a:r>
              <a:rPr lang="ru-RU" dirty="0" err="1" smtClean="0"/>
              <a:t>поживачі</a:t>
            </a:r>
            <a:r>
              <a:rPr lang="ru-RU" dirty="0" smtClean="0"/>
              <a:t> </a:t>
            </a:r>
            <a:r>
              <a:rPr lang="ru-RU" dirty="0" err="1" smtClean="0"/>
              <a:t>сприймають</a:t>
            </a:r>
            <a:r>
              <a:rPr lang="ru-RU" dirty="0" smtClean="0"/>
              <a:t> бренди у </a:t>
            </a:r>
            <a:r>
              <a:rPr lang="ru-RU" dirty="0" err="1" smtClean="0"/>
              <a:t>вигляді</a:t>
            </a:r>
            <a:r>
              <a:rPr lang="ru-RU" dirty="0" smtClean="0"/>
              <a:t> набору </a:t>
            </a:r>
            <a:r>
              <a:rPr lang="ru-RU" dirty="0" err="1" smtClean="0"/>
              <a:t>сигналів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кольору</a:t>
            </a:r>
            <a:r>
              <a:rPr lang="ru-RU" dirty="0" smtClean="0"/>
              <a:t>, </a:t>
            </a:r>
            <a:r>
              <a:rPr lang="ru-RU" dirty="0" err="1" smtClean="0"/>
              <a:t>ціни</a:t>
            </a:r>
            <a:r>
              <a:rPr lang="ru-RU" dirty="0" smtClean="0"/>
              <a:t>, смаку, </a:t>
            </a:r>
            <a:r>
              <a:rPr lang="ru-RU" dirty="0" err="1" smtClean="0"/>
              <a:t>відчуття</a:t>
            </a:r>
            <a:r>
              <a:rPr lang="ru-RU" dirty="0" smtClean="0"/>
              <a:t> і </a:t>
            </a:r>
            <a:r>
              <a:rPr lang="ru-RU" dirty="0" err="1" smtClean="0"/>
              <a:t>т.ін</a:t>
            </a:r>
            <a:r>
              <a:rPr lang="ru-RU" dirty="0" smtClean="0"/>
              <a:t>.). При </a:t>
            </a:r>
            <a:r>
              <a:rPr lang="ru-RU" dirty="0" err="1" smtClean="0"/>
              <a:t>цьому</a:t>
            </a:r>
            <a:r>
              <a:rPr lang="ru-RU" dirty="0" smtClean="0"/>
              <a:t> вони </a:t>
            </a:r>
            <a:r>
              <a:rPr lang="ru-RU" dirty="0" err="1" smtClean="0"/>
              <a:t>привласнюють</a:t>
            </a:r>
            <a:r>
              <a:rPr lang="ru-RU" dirty="0" smtClean="0"/>
              <a:t> </a:t>
            </a:r>
            <a:r>
              <a:rPr lang="ru-RU" dirty="0" err="1" smtClean="0"/>
              <a:t>інформативні</a:t>
            </a:r>
            <a:r>
              <a:rPr lang="ru-RU" dirty="0" smtClean="0"/>
              <a:t> </a:t>
            </a:r>
            <a:r>
              <a:rPr lang="ru-RU" dirty="0" err="1" smtClean="0"/>
              <a:t>вагові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доступних</a:t>
            </a:r>
            <a:r>
              <a:rPr lang="ru-RU" dirty="0" smtClean="0"/>
              <a:t> для них </a:t>
            </a:r>
            <a:r>
              <a:rPr lang="ru-RU" dirty="0" err="1" smtClean="0"/>
              <a:t>сигналів</a:t>
            </a:r>
            <a:r>
              <a:rPr lang="ru-RU" dirty="0" smtClean="0"/>
              <a:t>, </a:t>
            </a:r>
            <a:r>
              <a:rPr lang="ru-RU" dirty="0" err="1" smtClean="0"/>
              <a:t>обираючи</a:t>
            </a:r>
            <a:r>
              <a:rPr lang="ru-RU" dirty="0" smtClean="0"/>
              <a:t> з них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небагато</a:t>
            </a:r>
            <a:r>
              <a:rPr lang="ru-RU" dirty="0" smtClean="0"/>
              <a:t>,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інформативна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Інформативна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сигналу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прогнозованої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(</a:t>
            </a:r>
            <a:r>
              <a:rPr lang="ru-RU" dirty="0" err="1" smtClean="0"/>
              <a:t>наскільки</a:t>
            </a:r>
            <a:r>
              <a:rPr lang="ru-RU" dirty="0" smtClean="0"/>
              <a:t> точно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пророкує</a:t>
            </a:r>
            <a:r>
              <a:rPr lang="ru-RU" dirty="0" smtClean="0"/>
              <a:t> </a:t>
            </a:r>
            <a:r>
              <a:rPr lang="ru-RU" dirty="0" err="1" smtClean="0"/>
              <a:t>оцінювані</a:t>
            </a:r>
            <a:r>
              <a:rPr lang="ru-RU" dirty="0" smtClean="0"/>
              <a:t> </a:t>
            </a:r>
            <a:r>
              <a:rPr lang="ru-RU" dirty="0" err="1" smtClean="0"/>
              <a:t>атрибути</a:t>
            </a:r>
            <a:r>
              <a:rPr lang="ru-RU" dirty="0" smtClean="0"/>
              <a:t>) і </a:t>
            </a:r>
            <a:r>
              <a:rPr lang="ru-RU" dirty="0" err="1" smtClean="0"/>
              <a:t>достовірність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(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впевнений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прогнозованої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привласнюється</a:t>
            </a:r>
            <a:r>
              <a:rPr lang="ru-RU" dirty="0" smtClean="0"/>
              <a:t> сигналу. </a:t>
            </a:r>
          </a:p>
          <a:p>
            <a:pPr algn="just"/>
            <a:r>
              <a:rPr lang="ru-RU" dirty="0" err="1" smtClean="0"/>
              <a:t>Сигнал,що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цікавить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бренду.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457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9673"/>
            <a:ext cx="10515600" cy="544729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генерування</a:t>
            </a:r>
            <a:r>
              <a:rPr lang="ru-RU" dirty="0" smtClean="0"/>
              <a:t> </a:t>
            </a:r>
            <a:r>
              <a:rPr lang="ru-RU" dirty="0" err="1" smtClean="0"/>
              <a:t>назв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, як </a:t>
            </a:r>
            <a:r>
              <a:rPr lang="ru-RU" dirty="0" err="1" smtClean="0"/>
              <a:t>мозковий</a:t>
            </a:r>
            <a:r>
              <a:rPr lang="ru-RU" dirty="0" smtClean="0"/>
              <a:t> штурм, </a:t>
            </a:r>
            <a:r>
              <a:rPr lang="ru-RU" dirty="0" err="1" smtClean="0"/>
              <a:t>групове</a:t>
            </a:r>
            <a:r>
              <a:rPr lang="ru-RU" dirty="0" smtClean="0"/>
              <a:t> </a:t>
            </a:r>
            <a:r>
              <a:rPr lang="ru-RU" dirty="0" err="1" smtClean="0"/>
              <a:t>обговорення</a:t>
            </a:r>
            <a:r>
              <a:rPr lang="ru-RU" dirty="0" smtClean="0"/>
              <a:t>, </a:t>
            </a:r>
            <a:r>
              <a:rPr lang="ru-RU" dirty="0" err="1" smtClean="0"/>
              <a:t>заохочення</a:t>
            </a:r>
            <a:r>
              <a:rPr lang="ru-RU" dirty="0" smtClean="0"/>
              <a:t> </a:t>
            </a:r>
            <a:r>
              <a:rPr lang="ru-RU" dirty="0" err="1" smtClean="0"/>
              <a:t>менеджерів</a:t>
            </a:r>
            <a:r>
              <a:rPr lang="ru-RU" dirty="0" smtClean="0"/>
              <a:t>, </a:t>
            </a:r>
            <a:r>
              <a:rPr lang="ru-RU" dirty="0" err="1" smtClean="0"/>
              <a:t>словесні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, </a:t>
            </a:r>
            <a:r>
              <a:rPr lang="ru-RU" dirty="0" err="1" smtClean="0"/>
              <a:t>конкурси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на </a:t>
            </a:r>
            <a:r>
              <a:rPr lang="ru-RU" dirty="0" err="1" smtClean="0"/>
              <a:t>кращу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, </a:t>
            </a:r>
            <a:r>
              <a:rPr lang="ru-RU" dirty="0" err="1" smtClean="0"/>
              <a:t>комп’ютерне</a:t>
            </a:r>
            <a:r>
              <a:rPr lang="ru-RU" dirty="0" smtClean="0"/>
              <a:t> </a:t>
            </a:r>
            <a:r>
              <a:rPr lang="ru-RU" dirty="0" err="1" smtClean="0"/>
              <a:t>добирання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Назва</a:t>
            </a:r>
            <a:r>
              <a:rPr lang="ru-RU" dirty="0" smtClean="0"/>
              <a:t> -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бренду, яка </a:t>
            </a:r>
            <a:r>
              <a:rPr lang="ru-RU" dirty="0" err="1" smtClean="0"/>
              <a:t>може</a:t>
            </a:r>
            <a:r>
              <a:rPr lang="ru-RU" dirty="0" smtClean="0"/>
              <a:t> як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просуванню</a:t>
            </a:r>
            <a:r>
              <a:rPr lang="ru-RU" dirty="0" smtClean="0"/>
              <a:t>, так і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невигідну</a:t>
            </a:r>
            <a:r>
              <a:rPr lang="ru-RU" dirty="0" smtClean="0"/>
              <a:t> </a:t>
            </a:r>
            <a:r>
              <a:rPr lang="ru-RU" dirty="0" err="1" smtClean="0"/>
              <a:t>репутацію</a:t>
            </a:r>
            <a:r>
              <a:rPr lang="ru-RU" dirty="0" smtClean="0"/>
              <a:t> у </a:t>
            </a:r>
            <a:r>
              <a:rPr lang="ru-RU" dirty="0" err="1" smtClean="0"/>
              <a:t>споживача</a:t>
            </a:r>
            <a:r>
              <a:rPr lang="ru-RU" dirty="0" smtClean="0"/>
              <a:t>. </a:t>
            </a:r>
            <a:r>
              <a:rPr lang="ru-RU" dirty="0" err="1" smtClean="0"/>
              <a:t>Асоціативні</a:t>
            </a:r>
            <a:r>
              <a:rPr lang="ru-RU" dirty="0" smtClean="0"/>
              <a:t> </a:t>
            </a:r>
            <a:r>
              <a:rPr lang="ru-RU" dirty="0" err="1" smtClean="0"/>
              <a:t>образи</a:t>
            </a:r>
            <a:r>
              <a:rPr lang="ru-RU" dirty="0" smtClean="0"/>
              <a:t>, </a:t>
            </a:r>
            <a:r>
              <a:rPr lang="ru-RU" dirty="0" err="1" smtClean="0"/>
              <a:t>викликані</a:t>
            </a:r>
            <a:r>
              <a:rPr lang="ru-RU" dirty="0" smtClean="0"/>
              <a:t> фонемою і </a:t>
            </a:r>
            <a:r>
              <a:rPr lang="ru-RU" dirty="0" err="1" smtClean="0"/>
              <a:t>підтримувані</a:t>
            </a:r>
            <a:r>
              <a:rPr lang="ru-RU" dirty="0" smtClean="0"/>
              <a:t> слоганом, дизайном і рекламою,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придбати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товар, </a:t>
            </a:r>
            <a:r>
              <a:rPr lang="ru-RU" dirty="0" err="1" smtClean="0"/>
              <a:t>скористатися</a:t>
            </a:r>
            <a:r>
              <a:rPr lang="ru-RU" dirty="0" smtClean="0"/>
              <a:t> </a:t>
            </a:r>
            <a:r>
              <a:rPr lang="ru-RU" dirty="0" err="1" smtClean="0"/>
              <a:t>послугою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таких.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точними</a:t>
            </a:r>
            <a:r>
              <a:rPr lang="ru-RU" dirty="0" smtClean="0"/>
              <a:t> і </a:t>
            </a:r>
            <a:r>
              <a:rPr lang="ru-RU" dirty="0" err="1" smtClean="0"/>
              <a:t>ємними</a:t>
            </a:r>
            <a:r>
              <a:rPr lang="ru-RU" dirty="0" smtClean="0"/>
              <a:t>, короткими, </a:t>
            </a:r>
            <a:r>
              <a:rPr lang="ru-RU" dirty="0" err="1" smtClean="0"/>
              <a:t>експресивними</a:t>
            </a:r>
            <a:r>
              <a:rPr lang="ru-RU" dirty="0" smtClean="0"/>
              <a:t>, </a:t>
            </a:r>
            <a:r>
              <a:rPr lang="ru-RU" dirty="0" err="1" smtClean="0"/>
              <a:t>милозвучними</a:t>
            </a:r>
            <a:r>
              <a:rPr lang="ru-RU" dirty="0" smtClean="0"/>
              <a:t> та </a:t>
            </a:r>
            <a:r>
              <a:rPr lang="ru-RU" dirty="0" err="1" smtClean="0"/>
              <a:t>душевними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932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/>
          <a:lstStyle/>
          <a:p>
            <a:r>
              <a:rPr lang="ru-RU" dirty="0" err="1" smtClean="0"/>
              <a:t>Інструментами</a:t>
            </a:r>
            <a:r>
              <a:rPr lang="ru-RU" dirty="0" smtClean="0"/>
              <a:t> </a:t>
            </a:r>
            <a:r>
              <a:rPr lang="ru-RU" dirty="0" err="1" smtClean="0"/>
              <a:t>емоційно-психологічного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споживача</a:t>
            </a:r>
            <a:r>
              <a:rPr lang="ru-RU" dirty="0" smtClean="0"/>
              <a:t> є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відмінні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додати</a:t>
            </a:r>
            <a:r>
              <a:rPr lang="ru-RU" dirty="0" smtClean="0"/>
              <a:t> бренду, а </a:t>
            </a:r>
            <a:r>
              <a:rPr lang="ru-RU" dirty="0" err="1" smtClean="0"/>
              <a:t>саме</a:t>
            </a:r>
            <a:r>
              <a:rPr lang="ru-RU" dirty="0" smtClean="0"/>
              <a:t>: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прихованого</a:t>
            </a:r>
            <a:r>
              <a:rPr lang="ru-RU" dirty="0" smtClean="0"/>
              <a:t> </a:t>
            </a:r>
            <a:r>
              <a:rPr lang="ru-RU" dirty="0" err="1" smtClean="0"/>
              <a:t>послання</a:t>
            </a:r>
            <a:r>
              <a:rPr lang="ru-RU" dirty="0" smtClean="0"/>
              <a:t>, </a:t>
            </a:r>
            <a:r>
              <a:rPr lang="ru-RU" dirty="0" err="1" smtClean="0"/>
              <a:t>асоціативність</a:t>
            </a:r>
            <a:r>
              <a:rPr lang="ru-RU" dirty="0" smtClean="0"/>
              <a:t>, </a:t>
            </a:r>
            <a:r>
              <a:rPr lang="ru-RU" dirty="0" err="1" smtClean="0"/>
              <a:t>виразність</a:t>
            </a:r>
            <a:r>
              <a:rPr lang="ru-RU" dirty="0" smtClean="0"/>
              <a:t>, </a:t>
            </a:r>
            <a:r>
              <a:rPr lang="ru-RU" dirty="0" err="1" smtClean="0"/>
              <a:t>доречність</a:t>
            </a:r>
            <a:r>
              <a:rPr lang="ru-RU" dirty="0" smtClean="0"/>
              <a:t>, </a:t>
            </a:r>
            <a:r>
              <a:rPr lang="ru-RU" dirty="0" err="1" smtClean="0"/>
              <a:t>оригінальність</a:t>
            </a:r>
            <a:r>
              <a:rPr lang="ru-RU" dirty="0" smtClean="0"/>
              <a:t> і т.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фонеми</a:t>
            </a:r>
            <a:r>
              <a:rPr lang="ru-RU" dirty="0" smtClean="0"/>
              <a:t> </a:t>
            </a:r>
            <a:r>
              <a:rPr lang="ru-RU" dirty="0" err="1" smtClean="0"/>
              <a:t>маніпулюють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55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093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закони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бренду </a:t>
            </a:r>
            <a:r>
              <a:rPr lang="ru-RU" dirty="0" err="1" smtClean="0"/>
              <a:t>компанії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9055"/>
            <a:ext cx="10515600" cy="5197908"/>
          </a:xfrm>
        </p:spPr>
        <p:txBody>
          <a:bodyPr/>
          <a:lstStyle/>
          <a:p>
            <a:r>
              <a:rPr lang="ru-RU" dirty="0" smtClean="0"/>
              <a:t>1. Закон </a:t>
            </a:r>
            <a:r>
              <a:rPr lang="ru-RU" dirty="0" err="1" smtClean="0"/>
              <a:t>громадської</a:t>
            </a:r>
            <a:r>
              <a:rPr lang="ru-RU" dirty="0" smtClean="0"/>
              <a:t> думки: не реклама, а </a:t>
            </a:r>
            <a:r>
              <a:rPr lang="ru-RU" dirty="0" err="1" smtClean="0"/>
              <a:t>саме</a:t>
            </a:r>
            <a:r>
              <a:rPr lang="ru-RU" dirty="0" smtClean="0"/>
              <a:t> бренд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громадську</a:t>
            </a:r>
            <a:r>
              <a:rPr lang="ru-RU" dirty="0" smtClean="0"/>
              <a:t> думку. </a:t>
            </a:r>
          </a:p>
          <a:p>
            <a:r>
              <a:rPr lang="ru-RU" dirty="0" smtClean="0"/>
              <a:t>2. Закон </a:t>
            </a:r>
            <a:r>
              <a:rPr lang="ru-RU" dirty="0" err="1" smtClean="0"/>
              <a:t>реклами</a:t>
            </a:r>
            <a:r>
              <a:rPr lang="ru-RU" dirty="0" smtClean="0"/>
              <a:t>: </a:t>
            </a:r>
            <a:r>
              <a:rPr lang="ru-RU" dirty="0" err="1" smtClean="0"/>
              <a:t>з’явившись</a:t>
            </a:r>
            <a:r>
              <a:rPr lang="ru-RU" dirty="0" smtClean="0"/>
              <a:t> на </a:t>
            </a:r>
            <a:r>
              <a:rPr lang="ru-RU" dirty="0" err="1" smtClean="0"/>
              <a:t>світ</a:t>
            </a:r>
            <a:r>
              <a:rPr lang="ru-RU" dirty="0" smtClean="0"/>
              <a:t>, бренд,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вижити</a:t>
            </a:r>
            <a:r>
              <a:rPr lang="ru-RU" dirty="0" smtClean="0"/>
              <a:t>,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Закон слова: бренд повинен </a:t>
            </a:r>
            <a:r>
              <a:rPr lang="ru-RU" dirty="0" err="1" smtClean="0"/>
              <a:t>закарбуватися</a:t>
            </a:r>
            <a:r>
              <a:rPr lang="ru-RU" dirty="0" smtClean="0"/>
              <a:t> у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Закон </a:t>
            </a:r>
            <a:r>
              <a:rPr lang="ru-RU" dirty="0" err="1" smtClean="0"/>
              <a:t>вірчої</a:t>
            </a:r>
            <a:r>
              <a:rPr lang="ru-RU" dirty="0" smtClean="0"/>
              <a:t> </a:t>
            </a:r>
            <a:r>
              <a:rPr lang="ru-RU" dirty="0" err="1" smtClean="0"/>
              <a:t>грамотності</a:t>
            </a:r>
            <a:r>
              <a:rPr lang="ru-RU" dirty="0" smtClean="0"/>
              <a:t>: </a:t>
            </a:r>
            <a:r>
              <a:rPr lang="ru-RU" dirty="0" err="1" smtClean="0"/>
              <a:t>найважливішою</a:t>
            </a:r>
            <a:r>
              <a:rPr lang="ru-RU" dirty="0" smtClean="0"/>
              <a:t> </a:t>
            </a:r>
            <a:r>
              <a:rPr lang="ru-RU" dirty="0" err="1" smtClean="0"/>
              <a:t>запорукою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бренду є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автентичність</a:t>
            </a:r>
            <a:r>
              <a:rPr lang="ru-RU" dirty="0" smtClean="0"/>
              <a:t>. </a:t>
            </a:r>
            <a:r>
              <a:rPr lang="ru-RU" dirty="0" err="1" smtClean="0"/>
              <a:t>Вірча</a:t>
            </a:r>
            <a:r>
              <a:rPr lang="ru-RU" dirty="0" smtClean="0"/>
              <a:t> грамота бренду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додаткова</a:t>
            </a:r>
            <a:r>
              <a:rPr lang="ru-RU" dirty="0" smtClean="0"/>
              <a:t> </a:t>
            </a:r>
            <a:r>
              <a:rPr lang="ru-RU" dirty="0" err="1" smtClean="0"/>
              <a:t>гарантія</a:t>
            </a:r>
            <a:r>
              <a:rPr lang="ru-RU" dirty="0" smtClean="0"/>
              <a:t> </a:t>
            </a:r>
            <a:r>
              <a:rPr lang="ru-RU" dirty="0" err="1" smtClean="0"/>
              <a:t>реальної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675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7309"/>
            <a:ext cx="10515600" cy="553965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5. Закон </a:t>
            </a:r>
            <a:r>
              <a:rPr lang="ru-RU" dirty="0" err="1" smtClean="0"/>
              <a:t>якості</a:t>
            </a:r>
            <a:r>
              <a:rPr lang="ru-RU" dirty="0" smtClean="0"/>
              <a:t>: </a:t>
            </a:r>
            <a:r>
              <a:rPr lang="ru-RU" dirty="0" err="1" smtClean="0"/>
              <a:t>якість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, але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справжній</a:t>
            </a:r>
            <a:r>
              <a:rPr lang="ru-RU" dirty="0" smtClean="0"/>
              <a:t> бренд. </a:t>
            </a:r>
          </a:p>
          <a:p>
            <a:r>
              <a:rPr lang="ru-RU" dirty="0" smtClean="0"/>
              <a:t>6. Закон </a:t>
            </a:r>
            <a:r>
              <a:rPr lang="ru-RU" dirty="0" err="1" smtClean="0"/>
              <a:t>категорії</a:t>
            </a:r>
            <a:r>
              <a:rPr lang="ru-RU" dirty="0" smtClean="0"/>
              <a:t>: бренд,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лідирує</a:t>
            </a:r>
            <a:r>
              <a:rPr lang="ru-RU" dirty="0" smtClean="0"/>
              <a:t>, повинен </a:t>
            </a:r>
            <a:r>
              <a:rPr lang="ru-RU" dirty="0" err="1" smtClean="0"/>
              <a:t>рухати</a:t>
            </a:r>
            <a:r>
              <a:rPr lang="ru-RU" dirty="0" smtClean="0"/>
              <a:t> вперед </a:t>
            </a:r>
            <a:r>
              <a:rPr lang="ru-RU" dirty="0" err="1" smtClean="0"/>
              <a:t>категорію</a:t>
            </a:r>
            <a:r>
              <a:rPr lang="ru-RU" dirty="0" smtClean="0"/>
              <a:t>, а не </a:t>
            </a:r>
            <a:r>
              <a:rPr lang="ru-RU" dirty="0" err="1" smtClean="0"/>
              <a:t>самий</a:t>
            </a:r>
            <a:r>
              <a:rPr lang="ru-RU" dirty="0" smtClean="0"/>
              <a:t> себе.</a:t>
            </a:r>
          </a:p>
          <a:p>
            <a:r>
              <a:rPr lang="ru-RU" dirty="0" smtClean="0"/>
              <a:t>7. Закон </a:t>
            </a:r>
            <a:r>
              <a:rPr lang="ru-RU" dirty="0" err="1" smtClean="0"/>
              <a:t>назви</a:t>
            </a:r>
            <a:r>
              <a:rPr lang="ru-RU" dirty="0" smtClean="0"/>
              <a:t>: у </a:t>
            </a:r>
            <a:r>
              <a:rPr lang="ru-RU" dirty="0" err="1" smtClean="0"/>
              <a:t>підсумку</a:t>
            </a:r>
            <a:r>
              <a:rPr lang="ru-RU" dirty="0" smtClean="0"/>
              <a:t> бренд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привернути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, бренду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оригінальність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повинен бути першим у </a:t>
            </a:r>
            <a:r>
              <a:rPr lang="ru-RU" dirty="0" err="1" smtClean="0"/>
              <a:t>новій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8. Закон </a:t>
            </a:r>
            <a:r>
              <a:rPr lang="ru-RU" dirty="0" err="1" smtClean="0"/>
              <a:t>співдружності</a:t>
            </a:r>
            <a:r>
              <a:rPr lang="ru-RU" dirty="0" smtClean="0"/>
              <a:t>: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категорію</a:t>
            </a:r>
            <a:r>
              <a:rPr lang="ru-RU" dirty="0" smtClean="0"/>
              <a:t>, бренд повинен </a:t>
            </a:r>
            <a:r>
              <a:rPr lang="ru-RU" dirty="0" err="1" smtClean="0"/>
              <a:t>співпрацювати</a:t>
            </a:r>
            <a:r>
              <a:rPr lang="ru-RU" dirty="0" smtClean="0"/>
              <a:t> з </a:t>
            </a:r>
            <a:r>
              <a:rPr lang="ru-RU" dirty="0" err="1" smtClean="0"/>
              <a:t>подібним</a:t>
            </a:r>
            <a:r>
              <a:rPr lang="ru-RU" dirty="0" smtClean="0"/>
              <a:t> до себе. </a:t>
            </a:r>
          </a:p>
          <a:p>
            <a:r>
              <a:rPr lang="ru-RU" dirty="0" smtClean="0"/>
              <a:t>9. Закон </a:t>
            </a:r>
            <a:r>
              <a:rPr lang="ru-RU" dirty="0" err="1" smtClean="0"/>
              <a:t>компанії</a:t>
            </a:r>
            <a:r>
              <a:rPr lang="ru-RU" dirty="0" smtClean="0"/>
              <a:t>: бренд - </a:t>
            </a:r>
            <a:r>
              <a:rPr lang="ru-RU" dirty="0" err="1" smtClean="0"/>
              <a:t>це</a:t>
            </a:r>
            <a:r>
              <a:rPr lang="ru-RU" dirty="0" smtClean="0"/>
              <a:t> бренд, </a:t>
            </a:r>
            <a:r>
              <a:rPr lang="ru-RU" dirty="0" err="1" smtClean="0"/>
              <a:t>компанія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.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. Бренд - </a:t>
            </a:r>
            <a:r>
              <a:rPr lang="ru-RU" dirty="0" err="1" smtClean="0"/>
              <a:t>це</a:t>
            </a:r>
            <a:r>
              <a:rPr lang="ru-RU" dirty="0" smtClean="0"/>
              <a:t> продукт. </a:t>
            </a:r>
            <a:r>
              <a:rPr lang="ru-RU" dirty="0" err="1" smtClean="0"/>
              <a:t>Компанія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, яка </a:t>
            </a:r>
            <a:r>
              <a:rPr lang="ru-RU" dirty="0" err="1" smtClean="0"/>
              <a:t>виробляє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бренд. Вона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уособленням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бренду, але не ним самим.</a:t>
            </a:r>
          </a:p>
          <a:p>
            <a:r>
              <a:rPr lang="ru-RU" dirty="0" smtClean="0"/>
              <a:t>10. Закон </a:t>
            </a:r>
            <a:r>
              <a:rPr lang="ru-RU" dirty="0" err="1" smtClean="0"/>
              <a:t>форми</a:t>
            </a:r>
            <a:r>
              <a:rPr lang="ru-RU" dirty="0" smtClean="0"/>
              <a:t>: логотип бренду </a:t>
            </a:r>
            <a:r>
              <a:rPr lang="ru-RU" dirty="0" err="1" smtClean="0"/>
              <a:t>повинне</a:t>
            </a:r>
            <a:r>
              <a:rPr lang="ru-RU" dirty="0" smtClean="0"/>
              <a:t> легко </a:t>
            </a:r>
            <a:r>
              <a:rPr lang="ru-RU" dirty="0" err="1" smtClean="0"/>
              <a:t>сприймати</a:t>
            </a:r>
            <a:r>
              <a:rPr lang="ru-RU" dirty="0" smtClean="0"/>
              <a:t> око.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54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9673"/>
            <a:ext cx="10515600" cy="544729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11. Закон </a:t>
            </a:r>
            <a:r>
              <a:rPr lang="ru-RU" dirty="0" err="1" smtClean="0"/>
              <a:t>кольору</a:t>
            </a:r>
            <a:r>
              <a:rPr lang="ru-RU" dirty="0" smtClean="0"/>
              <a:t>: бренду </a:t>
            </a:r>
            <a:r>
              <a:rPr lang="ru-RU" dirty="0" err="1" smtClean="0"/>
              <a:t>необхідний</a:t>
            </a:r>
            <a:r>
              <a:rPr lang="ru-RU" dirty="0" smtClean="0"/>
              <a:t> </a:t>
            </a:r>
            <a:r>
              <a:rPr lang="ru-RU" dirty="0" err="1" smtClean="0"/>
              <a:t>колір</a:t>
            </a:r>
            <a:r>
              <a:rPr lang="ru-RU" dirty="0" smtClean="0"/>
              <a:t>, </a:t>
            </a:r>
            <a:r>
              <a:rPr lang="ru-RU" dirty="0" err="1" smtClean="0"/>
              <a:t>протилежний</a:t>
            </a:r>
            <a:r>
              <a:rPr lang="ru-RU" dirty="0" smtClean="0"/>
              <a:t> до </a:t>
            </a:r>
            <a:r>
              <a:rPr lang="ru-RU" dirty="0" err="1" smtClean="0"/>
              <a:t>кольору</a:t>
            </a:r>
            <a:r>
              <a:rPr lang="ru-RU" dirty="0" smtClean="0"/>
              <a:t> основного конкурента. </a:t>
            </a:r>
          </a:p>
          <a:p>
            <a:r>
              <a:rPr lang="ru-RU" dirty="0" smtClean="0"/>
              <a:t>12. Закон </a:t>
            </a:r>
            <a:r>
              <a:rPr lang="ru-RU" dirty="0" err="1" smtClean="0"/>
              <a:t>кордонів</a:t>
            </a:r>
            <a:r>
              <a:rPr lang="ru-RU" dirty="0" smtClean="0"/>
              <a:t>: у глобальному </a:t>
            </a:r>
            <a:r>
              <a:rPr lang="ru-RU" dirty="0" err="1" smtClean="0"/>
              <a:t>сенсі</a:t>
            </a:r>
            <a:r>
              <a:rPr lang="ru-RU" dirty="0" smtClean="0"/>
              <a:t>, для </a:t>
            </a:r>
            <a:r>
              <a:rPr lang="ru-RU" dirty="0" err="1" smtClean="0"/>
              <a:t>брендингу</a:t>
            </a:r>
            <a:r>
              <a:rPr lang="ru-RU" dirty="0" smtClean="0"/>
              <a:t> не </a:t>
            </a:r>
            <a:r>
              <a:rPr lang="ru-RU" dirty="0" err="1" smtClean="0"/>
              <a:t>існує</a:t>
            </a:r>
            <a:r>
              <a:rPr lang="ru-RU" dirty="0" smtClean="0"/>
              <a:t> меж. </a:t>
            </a:r>
            <a:r>
              <a:rPr lang="ru-RU" dirty="0" err="1" smtClean="0"/>
              <a:t>Найкращим</a:t>
            </a:r>
            <a:r>
              <a:rPr lang="ru-RU" dirty="0" smtClean="0"/>
              <a:t> способом </a:t>
            </a:r>
            <a:r>
              <a:rPr lang="ru-RU" dirty="0" err="1" smtClean="0"/>
              <a:t>досягти</a:t>
            </a:r>
            <a:r>
              <a:rPr lang="ru-RU" dirty="0" smtClean="0"/>
              <a:t> мети </a:t>
            </a:r>
            <a:r>
              <a:rPr lang="ru-RU" dirty="0" err="1" smtClean="0"/>
              <a:t>можна</a:t>
            </a:r>
            <a:r>
              <a:rPr lang="ru-RU" dirty="0" smtClean="0"/>
              <a:t>, створивши </a:t>
            </a:r>
            <a:r>
              <a:rPr lang="ru-RU" dirty="0" err="1" smtClean="0"/>
              <a:t>глобальний</a:t>
            </a:r>
            <a:r>
              <a:rPr lang="ru-RU" dirty="0" smtClean="0"/>
              <a:t> бренд.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: - максимально </a:t>
            </a:r>
            <a:r>
              <a:rPr lang="ru-RU" dirty="0" err="1" smtClean="0"/>
              <a:t>звузити</a:t>
            </a:r>
            <a:r>
              <a:rPr lang="ru-RU" dirty="0" smtClean="0"/>
              <a:t> </a:t>
            </a:r>
            <a:r>
              <a:rPr lang="ru-RU" dirty="0" err="1" smtClean="0"/>
              <a:t>поширеність</a:t>
            </a:r>
            <a:r>
              <a:rPr lang="ru-RU" dirty="0" smtClean="0"/>
              <a:t> бренду в </a:t>
            </a:r>
            <a:r>
              <a:rPr lang="ru-RU" dirty="0" err="1" smtClean="0"/>
              <a:t>рідній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 і </a:t>
            </a:r>
            <a:r>
              <a:rPr lang="ru-RU" dirty="0" err="1" smtClean="0"/>
              <a:t>вийти</a:t>
            </a:r>
            <a:r>
              <a:rPr lang="ru-RU" dirty="0" smtClean="0"/>
              <a:t> на </a:t>
            </a:r>
            <a:r>
              <a:rPr lang="ru-RU" dirty="0" err="1" smtClean="0"/>
              <a:t>світовий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13. Закон </a:t>
            </a:r>
            <a:r>
              <a:rPr lang="ru-RU" dirty="0" err="1" smtClean="0"/>
              <a:t>сталості</a:t>
            </a:r>
            <a:r>
              <a:rPr lang="ru-RU" dirty="0" smtClean="0"/>
              <a:t>: </a:t>
            </a:r>
            <a:r>
              <a:rPr lang="ru-RU" dirty="0" err="1" smtClean="0"/>
              <a:t>створити</a:t>
            </a:r>
            <a:r>
              <a:rPr lang="ru-RU" dirty="0" smtClean="0"/>
              <a:t> бренд за одну </a:t>
            </a:r>
            <a:r>
              <a:rPr lang="ru-RU" dirty="0" err="1" smtClean="0"/>
              <a:t>ніч</a:t>
            </a:r>
            <a:r>
              <a:rPr lang="ru-RU" dirty="0" smtClean="0"/>
              <a:t> </a:t>
            </a:r>
            <a:r>
              <a:rPr lang="ru-RU" dirty="0" err="1" smtClean="0"/>
              <a:t>неможливо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14. Закон </a:t>
            </a:r>
            <a:r>
              <a:rPr lang="ru-RU" dirty="0" err="1" smtClean="0"/>
              <a:t>змін</a:t>
            </a:r>
            <a:r>
              <a:rPr lang="ru-RU" dirty="0" smtClean="0"/>
              <a:t>: бренди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змінювати</a:t>
            </a:r>
            <a:r>
              <a:rPr lang="ru-RU" dirty="0" smtClean="0"/>
              <a:t>, але у </a:t>
            </a:r>
            <a:r>
              <a:rPr lang="ru-RU" dirty="0" err="1" smtClean="0"/>
              <a:t>виняткових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і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обережно</a:t>
            </a:r>
            <a:r>
              <a:rPr lang="ru-RU" dirty="0" smtClean="0"/>
              <a:t>. </a:t>
            </a:r>
            <a:r>
              <a:rPr lang="ru-RU" dirty="0" err="1" smtClean="0"/>
              <a:t>Зміна</a:t>
            </a:r>
            <a:r>
              <a:rPr lang="ru-RU" dirty="0" smtClean="0"/>
              <a:t> бренду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розумною</a:t>
            </a:r>
            <a:r>
              <a:rPr lang="ru-RU" dirty="0" smtClean="0"/>
              <a:t> у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: — ваш бренд </a:t>
            </a:r>
            <a:r>
              <a:rPr lang="ru-RU" dirty="0" err="1" smtClean="0"/>
              <a:t>слабкий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не </a:t>
            </a:r>
            <a:r>
              <a:rPr lang="ru-RU" dirty="0" err="1" smtClean="0"/>
              <a:t>справляє</a:t>
            </a:r>
            <a:r>
              <a:rPr lang="ru-RU" dirty="0" smtClean="0"/>
              <a:t> </a:t>
            </a:r>
            <a:r>
              <a:rPr lang="ru-RU" dirty="0" err="1" smtClean="0"/>
              <a:t>належного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 на </a:t>
            </a:r>
            <a:r>
              <a:rPr lang="ru-RU" dirty="0" err="1" smtClean="0"/>
              <a:t>споживача</a:t>
            </a:r>
            <a:r>
              <a:rPr lang="ru-RU" dirty="0" smtClean="0"/>
              <a:t>; —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хочете</a:t>
            </a:r>
            <a:r>
              <a:rPr lang="ru-RU" dirty="0" smtClean="0"/>
              <a:t> перевести </a:t>
            </a:r>
            <a:r>
              <a:rPr lang="ru-RU" dirty="0" err="1" smtClean="0"/>
              <a:t>свій</a:t>
            </a:r>
            <a:r>
              <a:rPr lang="ru-RU" dirty="0" smtClean="0"/>
              <a:t> бренд у </a:t>
            </a:r>
            <a:r>
              <a:rPr lang="ru-RU" dirty="0" err="1" smtClean="0"/>
              <a:t>нижчий</a:t>
            </a:r>
            <a:r>
              <a:rPr lang="ru-RU" dirty="0" smtClean="0"/>
              <a:t> ранг; — ваш бренд </a:t>
            </a:r>
            <a:r>
              <a:rPr lang="ru-RU" dirty="0" err="1" smtClean="0"/>
              <a:t>знаходиться</a:t>
            </a:r>
            <a:r>
              <a:rPr lang="ru-RU" dirty="0" smtClean="0"/>
              <a:t> у </a:t>
            </a:r>
            <a:r>
              <a:rPr lang="ru-RU" dirty="0" err="1" smtClean="0"/>
              <a:t>сегменті</a:t>
            </a:r>
            <a:r>
              <a:rPr lang="ru-RU" dirty="0" smtClean="0"/>
              <a:t> ринку,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повільно</a:t>
            </a:r>
            <a:r>
              <a:rPr lang="ru-RU" dirty="0" smtClean="0"/>
              <a:t>, і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розтягується</a:t>
            </a:r>
            <a:r>
              <a:rPr lang="ru-RU" dirty="0" smtClean="0"/>
              <a:t> на </a:t>
            </a:r>
            <a:r>
              <a:rPr lang="ru-RU" dirty="0" err="1" smtClean="0"/>
              <a:t>тривалий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15. Закон </a:t>
            </a:r>
            <a:r>
              <a:rPr lang="ru-RU" dirty="0" err="1" smtClean="0"/>
              <a:t>неповторності</a:t>
            </a:r>
            <a:r>
              <a:rPr lang="ru-RU" dirty="0" smtClean="0"/>
              <a:t>: </a:t>
            </a:r>
            <a:r>
              <a:rPr lang="ru-RU" dirty="0" err="1" smtClean="0"/>
              <a:t>найважливіша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бренду -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одиничність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582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2812</Words>
  <Application>Microsoft Office PowerPoint</Application>
  <PresentationFormat>Широкоэкранный</PresentationFormat>
  <Paragraphs>226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Тема Office</vt:lpstr>
      <vt:lpstr>Тема 5. Психологічні аспекти брендингу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закони створення бренду компанії: </vt:lpstr>
      <vt:lpstr>Презентация PowerPoint</vt:lpstr>
      <vt:lpstr>Презентация PowerPoint</vt:lpstr>
      <vt:lpstr>2. Неймінг (розроблення назви бренду) </vt:lpstr>
      <vt:lpstr>Презентация PowerPoint</vt:lpstr>
      <vt:lpstr>Презентация PowerPoint</vt:lpstr>
      <vt:lpstr>Типологія та способи неймінга.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Технологія неймінгу для європейського ринку </vt:lpstr>
      <vt:lpstr>Психолінгвістичний аспект неймінгу для європейського бренду </vt:lpstr>
      <vt:lpstr>Презентация PowerPoint</vt:lpstr>
      <vt:lpstr>Презентация PowerPoint</vt:lpstr>
      <vt:lpstr>Презентация PowerPoint</vt:lpstr>
      <vt:lpstr> Головні вимоги до бренд-дизайну: </vt:lpstr>
      <vt:lpstr>Розробляючи дизайн пакування необхідно враховувати такі фактори: </vt:lpstr>
      <vt:lpstr>Презентация PowerPoint</vt:lpstr>
      <vt:lpstr>Дизайн етикетки включає в себе розроблення оформлення: </vt:lpstr>
      <vt:lpstr>Критерії вибору елементів бренду: </vt:lpstr>
      <vt:lpstr>Презентация PowerPoint</vt:lpstr>
      <vt:lpstr>4. Легенда бренду </vt:lpstr>
      <vt:lpstr>Легенда бренду допоможе компанії: </vt:lpstr>
      <vt:lpstr>В основі історії бренду можуть лежати:</vt:lpstr>
      <vt:lpstr>Переваги використання легенди бренду: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Психологічні аспекти брендингу</dc:title>
  <dc:creator>User</dc:creator>
  <cp:lastModifiedBy>Пащенко Ольга Петрівна</cp:lastModifiedBy>
  <cp:revision>39</cp:revision>
  <dcterms:created xsi:type="dcterms:W3CDTF">2022-10-04T17:17:05Z</dcterms:created>
  <dcterms:modified xsi:type="dcterms:W3CDTF">2022-10-12T10:37:37Z</dcterms:modified>
</cp:coreProperties>
</file>