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2" r:id="rId8"/>
    <p:sldId id="261" r:id="rId9"/>
    <p:sldId id="264" r:id="rId10"/>
    <p:sldId id="265" r:id="rId11"/>
    <p:sldId id="267" r:id="rId12"/>
    <p:sldId id="266" r:id="rId13"/>
    <p:sldId id="269" r:id="rId14"/>
    <p:sldId id="270" r:id="rId15"/>
    <p:sldId id="268" r:id="rId16"/>
    <p:sldId id="271" r:id="rId1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30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03B815-9B2E-6905-4535-E36D7D3DA1CA}"/>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C15B7DB6-9E5B-9CAD-26A4-A59C3B247A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FCD63DB5-68AF-DBFD-CC53-4281AE1DE5C7}"/>
              </a:ext>
            </a:extLst>
          </p:cNvPr>
          <p:cNvSpPr>
            <a:spLocks noGrp="1"/>
          </p:cNvSpPr>
          <p:nvPr>
            <p:ph type="dt" sz="half" idx="10"/>
          </p:nvPr>
        </p:nvSpPr>
        <p:spPr/>
        <p:txBody>
          <a:bodyPr/>
          <a:lstStyle/>
          <a:p>
            <a:fld id="{7B67392F-5965-4CBC-BC06-6439E8A5E521}" type="datetimeFigureOut">
              <a:rPr lang="uk-UA" smtClean="0"/>
              <a:t>14.01.2026</a:t>
            </a:fld>
            <a:endParaRPr lang="uk-UA"/>
          </a:p>
        </p:txBody>
      </p:sp>
      <p:sp>
        <p:nvSpPr>
          <p:cNvPr id="5" name="Місце для нижнього колонтитула 4">
            <a:extLst>
              <a:ext uri="{FF2B5EF4-FFF2-40B4-BE49-F238E27FC236}">
                <a16:creationId xmlns:a16="http://schemas.microsoft.com/office/drawing/2014/main" id="{92371374-A267-9545-B0D1-B65B6B0D743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9BF5D2F-B64A-8EDC-4ACF-FA09AA3920D1}"/>
              </a:ext>
            </a:extLst>
          </p:cNvPr>
          <p:cNvSpPr>
            <a:spLocks noGrp="1"/>
          </p:cNvSpPr>
          <p:nvPr>
            <p:ph type="sldNum" sz="quarter" idx="12"/>
          </p:nvPr>
        </p:nvSpPr>
        <p:spPr/>
        <p:txBody>
          <a:bodyPr/>
          <a:lstStyle/>
          <a:p>
            <a:fld id="{D4519D5F-D73F-49CC-A5D6-618E4190F39C}" type="slidenum">
              <a:rPr lang="uk-UA" smtClean="0"/>
              <a:t>‹№›</a:t>
            </a:fld>
            <a:endParaRPr lang="uk-UA"/>
          </a:p>
        </p:txBody>
      </p:sp>
    </p:spTree>
    <p:extLst>
      <p:ext uri="{BB962C8B-B14F-4D97-AF65-F5344CB8AC3E}">
        <p14:creationId xmlns:p14="http://schemas.microsoft.com/office/powerpoint/2010/main" val="2698772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F09EEE-6F26-DA7E-A0A0-45F106FA81A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577F9695-F8F0-D4AC-2A2D-7507DA19B88F}"/>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85CB05E-823C-C195-89B0-96E0F919C99C}"/>
              </a:ext>
            </a:extLst>
          </p:cNvPr>
          <p:cNvSpPr>
            <a:spLocks noGrp="1"/>
          </p:cNvSpPr>
          <p:nvPr>
            <p:ph type="dt" sz="half" idx="10"/>
          </p:nvPr>
        </p:nvSpPr>
        <p:spPr/>
        <p:txBody>
          <a:bodyPr/>
          <a:lstStyle/>
          <a:p>
            <a:fld id="{7B67392F-5965-4CBC-BC06-6439E8A5E521}" type="datetimeFigureOut">
              <a:rPr lang="uk-UA" smtClean="0"/>
              <a:t>14.01.2026</a:t>
            </a:fld>
            <a:endParaRPr lang="uk-UA"/>
          </a:p>
        </p:txBody>
      </p:sp>
      <p:sp>
        <p:nvSpPr>
          <p:cNvPr id="5" name="Місце для нижнього колонтитула 4">
            <a:extLst>
              <a:ext uri="{FF2B5EF4-FFF2-40B4-BE49-F238E27FC236}">
                <a16:creationId xmlns:a16="http://schemas.microsoft.com/office/drawing/2014/main" id="{56F2BC4E-9B94-D08C-5417-CE55D504135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12E8322-8024-FE0F-2802-08E06B19853D}"/>
              </a:ext>
            </a:extLst>
          </p:cNvPr>
          <p:cNvSpPr>
            <a:spLocks noGrp="1"/>
          </p:cNvSpPr>
          <p:nvPr>
            <p:ph type="sldNum" sz="quarter" idx="12"/>
          </p:nvPr>
        </p:nvSpPr>
        <p:spPr/>
        <p:txBody>
          <a:bodyPr/>
          <a:lstStyle/>
          <a:p>
            <a:fld id="{D4519D5F-D73F-49CC-A5D6-618E4190F39C}" type="slidenum">
              <a:rPr lang="uk-UA" smtClean="0"/>
              <a:t>‹№›</a:t>
            </a:fld>
            <a:endParaRPr lang="uk-UA"/>
          </a:p>
        </p:txBody>
      </p:sp>
    </p:spTree>
    <p:extLst>
      <p:ext uri="{BB962C8B-B14F-4D97-AF65-F5344CB8AC3E}">
        <p14:creationId xmlns:p14="http://schemas.microsoft.com/office/powerpoint/2010/main" val="33211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EB5608FB-5920-8059-6430-2DC269356ED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6870ACC5-AA1F-D51B-9971-E849DCF9918E}"/>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BB448CC-DE39-8C72-0BEC-74E213A0C71C}"/>
              </a:ext>
            </a:extLst>
          </p:cNvPr>
          <p:cNvSpPr>
            <a:spLocks noGrp="1"/>
          </p:cNvSpPr>
          <p:nvPr>
            <p:ph type="dt" sz="half" idx="10"/>
          </p:nvPr>
        </p:nvSpPr>
        <p:spPr/>
        <p:txBody>
          <a:bodyPr/>
          <a:lstStyle/>
          <a:p>
            <a:fld id="{7B67392F-5965-4CBC-BC06-6439E8A5E521}" type="datetimeFigureOut">
              <a:rPr lang="uk-UA" smtClean="0"/>
              <a:t>14.01.2026</a:t>
            </a:fld>
            <a:endParaRPr lang="uk-UA"/>
          </a:p>
        </p:txBody>
      </p:sp>
      <p:sp>
        <p:nvSpPr>
          <p:cNvPr id="5" name="Місце для нижнього колонтитула 4">
            <a:extLst>
              <a:ext uri="{FF2B5EF4-FFF2-40B4-BE49-F238E27FC236}">
                <a16:creationId xmlns:a16="http://schemas.microsoft.com/office/drawing/2014/main" id="{604F8C82-35C4-E8D8-5EC0-AACF5AFA56A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D3B31C7-6E19-15E6-BACB-E9093514D454}"/>
              </a:ext>
            </a:extLst>
          </p:cNvPr>
          <p:cNvSpPr>
            <a:spLocks noGrp="1"/>
          </p:cNvSpPr>
          <p:nvPr>
            <p:ph type="sldNum" sz="quarter" idx="12"/>
          </p:nvPr>
        </p:nvSpPr>
        <p:spPr/>
        <p:txBody>
          <a:bodyPr/>
          <a:lstStyle/>
          <a:p>
            <a:fld id="{D4519D5F-D73F-49CC-A5D6-618E4190F39C}" type="slidenum">
              <a:rPr lang="uk-UA" smtClean="0"/>
              <a:t>‹№›</a:t>
            </a:fld>
            <a:endParaRPr lang="uk-UA"/>
          </a:p>
        </p:txBody>
      </p:sp>
    </p:spTree>
    <p:extLst>
      <p:ext uri="{BB962C8B-B14F-4D97-AF65-F5344CB8AC3E}">
        <p14:creationId xmlns:p14="http://schemas.microsoft.com/office/powerpoint/2010/main" val="341702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A198C3-557F-7E9F-9943-99869B9E36B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A53E847E-6A97-72CD-5EF7-B1DCCE0C2D10}"/>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764F23A-2830-5369-39DA-DBBFB7B07CA1}"/>
              </a:ext>
            </a:extLst>
          </p:cNvPr>
          <p:cNvSpPr>
            <a:spLocks noGrp="1"/>
          </p:cNvSpPr>
          <p:nvPr>
            <p:ph type="dt" sz="half" idx="10"/>
          </p:nvPr>
        </p:nvSpPr>
        <p:spPr/>
        <p:txBody>
          <a:bodyPr/>
          <a:lstStyle/>
          <a:p>
            <a:fld id="{7B67392F-5965-4CBC-BC06-6439E8A5E521}" type="datetimeFigureOut">
              <a:rPr lang="uk-UA" smtClean="0"/>
              <a:t>14.01.2026</a:t>
            </a:fld>
            <a:endParaRPr lang="uk-UA"/>
          </a:p>
        </p:txBody>
      </p:sp>
      <p:sp>
        <p:nvSpPr>
          <p:cNvPr id="5" name="Місце для нижнього колонтитула 4">
            <a:extLst>
              <a:ext uri="{FF2B5EF4-FFF2-40B4-BE49-F238E27FC236}">
                <a16:creationId xmlns:a16="http://schemas.microsoft.com/office/drawing/2014/main" id="{03FEEECD-531F-ECD0-E75F-A6E8F1C2441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DD2154E-A50A-1CA1-49D6-AA8FEA5FDBF2}"/>
              </a:ext>
            </a:extLst>
          </p:cNvPr>
          <p:cNvSpPr>
            <a:spLocks noGrp="1"/>
          </p:cNvSpPr>
          <p:nvPr>
            <p:ph type="sldNum" sz="quarter" idx="12"/>
          </p:nvPr>
        </p:nvSpPr>
        <p:spPr/>
        <p:txBody>
          <a:bodyPr/>
          <a:lstStyle/>
          <a:p>
            <a:fld id="{D4519D5F-D73F-49CC-A5D6-618E4190F39C}" type="slidenum">
              <a:rPr lang="uk-UA" smtClean="0"/>
              <a:t>‹№›</a:t>
            </a:fld>
            <a:endParaRPr lang="uk-UA"/>
          </a:p>
        </p:txBody>
      </p:sp>
    </p:spTree>
    <p:extLst>
      <p:ext uri="{BB962C8B-B14F-4D97-AF65-F5344CB8AC3E}">
        <p14:creationId xmlns:p14="http://schemas.microsoft.com/office/powerpoint/2010/main" val="277994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A4EDDA-D43D-69B2-ABFD-0678477F8432}"/>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714C8A3-A067-ADC0-F661-0AB5CE8651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BDFAAC8B-2863-8363-CA3B-BAD1CAC73717}"/>
              </a:ext>
            </a:extLst>
          </p:cNvPr>
          <p:cNvSpPr>
            <a:spLocks noGrp="1"/>
          </p:cNvSpPr>
          <p:nvPr>
            <p:ph type="dt" sz="half" idx="10"/>
          </p:nvPr>
        </p:nvSpPr>
        <p:spPr/>
        <p:txBody>
          <a:bodyPr/>
          <a:lstStyle/>
          <a:p>
            <a:fld id="{7B67392F-5965-4CBC-BC06-6439E8A5E521}" type="datetimeFigureOut">
              <a:rPr lang="uk-UA" smtClean="0"/>
              <a:t>14.01.2026</a:t>
            </a:fld>
            <a:endParaRPr lang="uk-UA"/>
          </a:p>
        </p:txBody>
      </p:sp>
      <p:sp>
        <p:nvSpPr>
          <p:cNvPr id="5" name="Місце для нижнього колонтитула 4">
            <a:extLst>
              <a:ext uri="{FF2B5EF4-FFF2-40B4-BE49-F238E27FC236}">
                <a16:creationId xmlns:a16="http://schemas.microsoft.com/office/drawing/2014/main" id="{D5457A2C-636E-7851-E088-4FFBB222956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5A311D5-4F30-40B3-0CB4-9C4DB2761A63}"/>
              </a:ext>
            </a:extLst>
          </p:cNvPr>
          <p:cNvSpPr>
            <a:spLocks noGrp="1"/>
          </p:cNvSpPr>
          <p:nvPr>
            <p:ph type="sldNum" sz="quarter" idx="12"/>
          </p:nvPr>
        </p:nvSpPr>
        <p:spPr/>
        <p:txBody>
          <a:bodyPr/>
          <a:lstStyle/>
          <a:p>
            <a:fld id="{D4519D5F-D73F-49CC-A5D6-618E4190F39C}" type="slidenum">
              <a:rPr lang="uk-UA" smtClean="0"/>
              <a:t>‹№›</a:t>
            </a:fld>
            <a:endParaRPr lang="uk-UA"/>
          </a:p>
        </p:txBody>
      </p:sp>
    </p:spTree>
    <p:extLst>
      <p:ext uri="{BB962C8B-B14F-4D97-AF65-F5344CB8AC3E}">
        <p14:creationId xmlns:p14="http://schemas.microsoft.com/office/powerpoint/2010/main" val="416682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FDF119-60DB-5C05-94EB-E367BC7D8C5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5ACDF42-1E06-1C28-EF6A-826DEDDAA894}"/>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39B61ACC-1AA4-EC31-91A4-40AA76DE83CC}"/>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4C469658-C7EE-DB08-332D-A480C7233361}"/>
              </a:ext>
            </a:extLst>
          </p:cNvPr>
          <p:cNvSpPr>
            <a:spLocks noGrp="1"/>
          </p:cNvSpPr>
          <p:nvPr>
            <p:ph type="dt" sz="half" idx="10"/>
          </p:nvPr>
        </p:nvSpPr>
        <p:spPr/>
        <p:txBody>
          <a:bodyPr/>
          <a:lstStyle/>
          <a:p>
            <a:fld id="{7B67392F-5965-4CBC-BC06-6439E8A5E521}" type="datetimeFigureOut">
              <a:rPr lang="uk-UA" smtClean="0"/>
              <a:t>14.01.2026</a:t>
            </a:fld>
            <a:endParaRPr lang="uk-UA"/>
          </a:p>
        </p:txBody>
      </p:sp>
      <p:sp>
        <p:nvSpPr>
          <p:cNvPr id="6" name="Місце для нижнього колонтитула 5">
            <a:extLst>
              <a:ext uri="{FF2B5EF4-FFF2-40B4-BE49-F238E27FC236}">
                <a16:creationId xmlns:a16="http://schemas.microsoft.com/office/drawing/2014/main" id="{AD39C12E-1238-2560-AAF8-8939C68E1D4B}"/>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5B3BB34-EFFC-1482-B0AF-63DE240368FB}"/>
              </a:ext>
            </a:extLst>
          </p:cNvPr>
          <p:cNvSpPr>
            <a:spLocks noGrp="1"/>
          </p:cNvSpPr>
          <p:nvPr>
            <p:ph type="sldNum" sz="quarter" idx="12"/>
          </p:nvPr>
        </p:nvSpPr>
        <p:spPr/>
        <p:txBody>
          <a:bodyPr/>
          <a:lstStyle/>
          <a:p>
            <a:fld id="{D4519D5F-D73F-49CC-A5D6-618E4190F39C}" type="slidenum">
              <a:rPr lang="uk-UA" smtClean="0"/>
              <a:t>‹№›</a:t>
            </a:fld>
            <a:endParaRPr lang="uk-UA"/>
          </a:p>
        </p:txBody>
      </p:sp>
    </p:spTree>
    <p:extLst>
      <p:ext uri="{BB962C8B-B14F-4D97-AF65-F5344CB8AC3E}">
        <p14:creationId xmlns:p14="http://schemas.microsoft.com/office/powerpoint/2010/main" val="104125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2683C9-E4D4-A25F-E557-A35178632EF1}"/>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1684F7E1-6F9B-59A7-FCF3-C2321349D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A3D1FB7C-CC72-61EB-040E-F01AC5F97B5A}"/>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5A1630E1-58CD-E66B-AA9F-B957AB23DB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CB57DDA1-7B2E-B857-78FC-83BFA338A00C}"/>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8A4E6F47-ED7A-BF99-57C6-4B4A4942D930}"/>
              </a:ext>
            </a:extLst>
          </p:cNvPr>
          <p:cNvSpPr>
            <a:spLocks noGrp="1"/>
          </p:cNvSpPr>
          <p:nvPr>
            <p:ph type="dt" sz="half" idx="10"/>
          </p:nvPr>
        </p:nvSpPr>
        <p:spPr/>
        <p:txBody>
          <a:bodyPr/>
          <a:lstStyle/>
          <a:p>
            <a:fld id="{7B67392F-5965-4CBC-BC06-6439E8A5E521}" type="datetimeFigureOut">
              <a:rPr lang="uk-UA" smtClean="0"/>
              <a:t>14.01.2026</a:t>
            </a:fld>
            <a:endParaRPr lang="uk-UA"/>
          </a:p>
        </p:txBody>
      </p:sp>
      <p:sp>
        <p:nvSpPr>
          <p:cNvPr id="8" name="Місце для нижнього колонтитула 7">
            <a:extLst>
              <a:ext uri="{FF2B5EF4-FFF2-40B4-BE49-F238E27FC236}">
                <a16:creationId xmlns:a16="http://schemas.microsoft.com/office/drawing/2014/main" id="{86357417-94AD-F094-0FD1-135697B474A6}"/>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E4F655A4-D6F4-E84E-BEF2-F73EAD86F3E2}"/>
              </a:ext>
            </a:extLst>
          </p:cNvPr>
          <p:cNvSpPr>
            <a:spLocks noGrp="1"/>
          </p:cNvSpPr>
          <p:nvPr>
            <p:ph type="sldNum" sz="quarter" idx="12"/>
          </p:nvPr>
        </p:nvSpPr>
        <p:spPr/>
        <p:txBody>
          <a:bodyPr/>
          <a:lstStyle/>
          <a:p>
            <a:fld id="{D4519D5F-D73F-49CC-A5D6-618E4190F39C}" type="slidenum">
              <a:rPr lang="uk-UA" smtClean="0"/>
              <a:t>‹№›</a:t>
            </a:fld>
            <a:endParaRPr lang="uk-UA"/>
          </a:p>
        </p:txBody>
      </p:sp>
    </p:spTree>
    <p:extLst>
      <p:ext uri="{BB962C8B-B14F-4D97-AF65-F5344CB8AC3E}">
        <p14:creationId xmlns:p14="http://schemas.microsoft.com/office/powerpoint/2010/main" val="73761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22A13B-DC74-4F1F-F523-1C439DEBC12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74A50865-4439-6508-8EC8-0BB6AD9B06BD}"/>
              </a:ext>
            </a:extLst>
          </p:cNvPr>
          <p:cNvSpPr>
            <a:spLocks noGrp="1"/>
          </p:cNvSpPr>
          <p:nvPr>
            <p:ph type="dt" sz="half" idx="10"/>
          </p:nvPr>
        </p:nvSpPr>
        <p:spPr/>
        <p:txBody>
          <a:bodyPr/>
          <a:lstStyle/>
          <a:p>
            <a:fld id="{7B67392F-5965-4CBC-BC06-6439E8A5E521}" type="datetimeFigureOut">
              <a:rPr lang="uk-UA" smtClean="0"/>
              <a:t>14.01.2026</a:t>
            </a:fld>
            <a:endParaRPr lang="uk-UA"/>
          </a:p>
        </p:txBody>
      </p:sp>
      <p:sp>
        <p:nvSpPr>
          <p:cNvPr id="4" name="Місце для нижнього колонтитула 3">
            <a:extLst>
              <a:ext uri="{FF2B5EF4-FFF2-40B4-BE49-F238E27FC236}">
                <a16:creationId xmlns:a16="http://schemas.microsoft.com/office/drawing/2014/main" id="{E4CEC454-3528-F74B-E2DA-675373DE0DB8}"/>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CF7D1407-A16F-3744-1846-FD9F58D9C814}"/>
              </a:ext>
            </a:extLst>
          </p:cNvPr>
          <p:cNvSpPr>
            <a:spLocks noGrp="1"/>
          </p:cNvSpPr>
          <p:nvPr>
            <p:ph type="sldNum" sz="quarter" idx="12"/>
          </p:nvPr>
        </p:nvSpPr>
        <p:spPr/>
        <p:txBody>
          <a:bodyPr/>
          <a:lstStyle/>
          <a:p>
            <a:fld id="{D4519D5F-D73F-49CC-A5D6-618E4190F39C}" type="slidenum">
              <a:rPr lang="uk-UA" smtClean="0"/>
              <a:t>‹№›</a:t>
            </a:fld>
            <a:endParaRPr lang="uk-UA"/>
          </a:p>
        </p:txBody>
      </p:sp>
    </p:spTree>
    <p:extLst>
      <p:ext uri="{BB962C8B-B14F-4D97-AF65-F5344CB8AC3E}">
        <p14:creationId xmlns:p14="http://schemas.microsoft.com/office/powerpoint/2010/main" val="368511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9A515E18-C3E3-16C9-EFB5-2105D4E70C8B}"/>
              </a:ext>
            </a:extLst>
          </p:cNvPr>
          <p:cNvSpPr>
            <a:spLocks noGrp="1"/>
          </p:cNvSpPr>
          <p:nvPr>
            <p:ph type="dt" sz="half" idx="10"/>
          </p:nvPr>
        </p:nvSpPr>
        <p:spPr/>
        <p:txBody>
          <a:bodyPr/>
          <a:lstStyle/>
          <a:p>
            <a:fld id="{7B67392F-5965-4CBC-BC06-6439E8A5E521}" type="datetimeFigureOut">
              <a:rPr lang="uk-UA" smtClean="0"/>
              <a:t>14.01.2026</a:t>
            </a:fld>
            <a:endParaRPr lang="uk-UA"/>
          </a:p>
        </p:txBody>
      </p:sp>
      <p:sp>
        <p:nvSpPr>
          <p:cNvPr id="3" name="Місце для нижнього колонтитула 2">
            <a:extLst>
              <a:ext uri="{FF2B5EF4-FFF2-40B4-BE49-F238E27FC236}">
                <a16:creationId xmlns:a16="http://schemas.microsoft.com/office/drawing/2014/main" id="{406F91DE-9B89-9F24-80BA-824D9041A09E}"/>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3FFBD30F-967C-6E51-0770-84EFAE77B9BE}"/>
              </a:ext>
            </a:extLst>
          </p:cNvPr>
          <p:cNvSpPr>
            <a:spLocks noGrp="1"/>
          </p:cNvSpPr>
          <p:nvPr>
            <p:ph type="sldNum" sz="quarter" idx="12"/>
          </p:nvPr>
        </p:nvSpPr>
        <p:spPr/>
        <p:txBody>
          <a:bodyPr/>
          <a:lstStyle/>
          <a:p>
            <a:fld id="{D4519D5F-D73F-49CC-A5D6-618E4190F39C}" type="slidenum">
              <a:rPr lang="uk-UA" smtClean="0"/>
              <a:t>‹№›</a:t>
            </a:fld>
            <a:endParaRPr lang="uk-UA"/>
          </a:p>
        </p:txBody>
      </p:sp>
    </p:spTree>
    <p:extLst>
      <p:ext uri="{BB962C8B-B14F-4D97-AF65-F5344CB8AC3E}">
        <p14:creationId xmlns:p14="http://schemas.microsoft.com/office/powerpoint/2010/main" val="274030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F6A2D5-E6CB-32E1-D0B9-C1751C13C7D8}"/>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0C481047-A7A4-5F9C-DB8F-F45553EF37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5DC8A08F-7011-ACAE-E93E-428AF9DF1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919DC0F8-56AB-A56F-CB56-9BE8D4A9AFCA}"/>
              </a:ext>
            </a:extLst>
          </p:cNvPr>
          <p:cNvSpPr>
            <a:spLocks noGrp="1"/>
          </p:cNvSpPr>
          <p:nvPr>
            <p:ph type="dt" sz="half" idx="10"/>
          </p:nvPr>
        </p:nvSpPr>
        <p:spPr/>
        <p:txBody>
          <a:bodyPr/>
          <a:lstStyle/>
          <a:p>
            <a:fld id="{7B67392F-5965-4CBC-BC06-6439E8A5E521}" type="datetimeFigureOut">
              <a:rPr lang="uk-UA" smtClean="0"/>
              <a:t>14.01.2026</a:t>
            </a:fld>
            <a:endParaRPr lang="uk-UA"/>
          </a:p>
        </p:txBody>
      </p:sp>
      <p:sp>
        <p:nvSpPr>
          <p:cNvPr id="6" name="Місце для нижнього колонтитула 5">
            <a:extLst>
              <a:ext uri="{FF2B5EF4-FFF2-40B4-BE49-F238E27FC236}">
                <a16:creationId xmlns:a16="http://schemas.microsoft.com/office/drawing/2014/main" id="{5FAF1F00-7648-B23D-4EED-CD6CB77DEBB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6B1DBD30-2D1A-E9BD-95C0-139D627559F0}"/>
              </a:ext>
            </a:extLst>
          </p:cNvPr>
          <p:cNvSpPr>
            <a:spLocks noGrp="1"/>
          </p:cNvSpPr>
          <p:nvPr>
            <p:ph type="sldNum" sz="quarter" idx="12"/>
          </p:nvPr>
        </p:nvSpPr>
        <p:spPr/>
        <p:txBody>
          <a:bodyPr/>
          <a:lstStyle/>
          <a:p>
            <a:fld id="{D4519D5F-D73F-49CC-A5D6-618E4190F39C}" type="slidenum">
              <a:rPr lang="uk-UA" smtClean="0"/>
              <a:t>‹№›</a:t>
            </a:fld>
            <a:endParaRPr lang="uk-UA"/>
          </a:p>
        </p:txBody>
      </p:sp>
    </p:spTree>
    <p:extLst>
      <p:ext uri="{BB962C8B-B14F-4D97-AF65-F5344CB8AC3E}">
        <p14:creationId xmlns:p14="http://schemas.microsoft.com/office/powerpoint/2010/main" val="245295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B9F8EA-ECDA-89A5-9977-EF2FABCF8AD7}"/>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4FC0802A-4E6E-2CE7-D74A-576AF63F52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5AFE6A53-4651-AB09-F725-D9EA52BFC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0452868-13FA-B3F2-AA74-FC03D6A4DF77}"/>
              </a:ext>
            </a:extLst>
          </p:cNvPr>
          <p:cNvSpPr>
            <a:spLocks noGrp="1"/>
          </p:cNvSpPr>
          <p:nvPr>
            <p:ph type="dt" sz="half" idx="10"/>
          </p:nvPr>
        </p:nvSpPr>
        <p:spPr/>
        <p:txBody>
          <a:bodyPr/>
          <a:lstStyle/>
          <a:p>
            <a:fld id="{7B67392F-5965-4CBC-BC06-6439E8A5E521}" type="datetimeFigureOut">
              <a:rPr lang="uk-UA" smtClean="0"/>
              <a:t>14.01.2026</a:t>
            </a:fld>
            <a:endParaRPr lang="uk-UA"/>
          </a:p>
        </p:txBody>
      </p:sp>
      <p:sp>
        <p:nvSpPr>
          <p:cNvPr id="6" name="Місце для нижнього колонтитула 5">
            <a:extLst>
              <a:ext uri="{FF2B5EF4-FFF2-40B4-BE49-F238E27FC236}">
                <a16:creationId xmlns:a16="http://schemas.microsoft.com/office/drawing/2014/main" id="{5B511466-2B70-4AA6-28F5-9CCDB0BC8803}"/>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8F480FC7-677F-BA3F-14DA-81BDF1F1659F}"/>
              </a:ext>
            </a:extLst>
          </p:cNvPr>
          <p:cNvSpPr>
            <a:spLocks noGrp="1"/>
          </p:cNvSpPr>
          <p:nvPr>
            <p:ph type="sldNum" sz="quarter" idx="12"/>
          </p:nvPr>
        </p:nvSpPr>
        <p:spPr/>
        <p:txBody>
          <a:bodyPr/>
          <a:lstStyle/>
          <a:p>
            <a:fld id="{D4519D5F-D73F-49CC-A5D6-618E4190F39C}" type="slidenum">
              <a:rPr lang="uk-UA" smtClean="0"/>
              <a:t>‹№›</a:t>
            </a:fld>
            <a:endParaRPr lang="uk-UA"/>
          </a:p>
        </p:txBody>
      </p:sp>
    </p:spTree>
    <p:extLst>
      <p:ext uri="{BB962C8B-B14F-4D97-AF65-F5344CB8AC3E}">
        <p14:creationId xmlns:p14="http://schemas.microsoft.com/office/powerpoint/2010/main" val="333018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4BAD75F9-E34C-1D8F-99C7-5B79A383F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26BBDDB-B2B5-3187-6269-F05AB0DE2B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8D28977D-29DB-8A6E-25F4-F1A7C5C83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7392F-5965-4CBC-BC06-6439E8A5E521}" type="datetimeFigureOut">
              <a:rPr lang="uk-UA" smtClean="0"/>
              <a:t>14.01.2026</a:t>
            </a:fld>
            <a:endParaRPr lang="uk-UA"/>
          </a:p>
        </p:txBody>
      </p:sp>
      <p:sp>
        <p:nvSpPr>
          <p:cNvPr id="5" name="Місце для нижнього колонтитула 4">
            <a:extLst>
              <a:ext uri="{FF2B5EF4-FFF2-40B4-BE49-F238E27FC236}">
                <a16:creationId xmlns:a16="http://schemas.microsoft.com/office/drawing/2014/main" id="{2B193996-F9E8-4AFD-A7BD-1A6D8A815D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7ED11A04-0991-F6CE-107E-4341FEAB7F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19D5F-D73F-49CC-A5D6-618E4190F39C}" type="slidenum">
              <a:rPr lang="uk-UA" smtClean="0"/>
              <a:t>‹№›</a:t>
            </a:fld>
            <a:endParaRPr lang="uk-UA"/>
          </a:p>
        </p:txBody>
      </p:sp>
    </p:spTree>
    <p:extLst>
      <p:ext uri="{BB962C8B-B14F-4D97-AF65-F5344CB8AC3E}">
        <p14:creationId xmlns:p14="http://schemas.microsoft.com/office/powerpoint/2010/main" val="403244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5D0C5B-72A9-74F1-D1D5-38960FFFAA9F}"/>
              </a:ext>
            </a:extLst>
          </p:cNvPr>
          <p:cNvSpPr>
            <a:spLocks noGrp="1"/>
          </p:cNvSpPr>
          <p:nvPr>
            <p:ph type="ctrTitle"/>
          </p:nvPr>
        </p:nvSpPr>
        <p:spPr>
          <a:xfrm>
            <a:off x="332509" y="2394210"/>
            <a:ext cx="10277302" cy="2387600"/>
          </a:xfrm>
        </p:spPr>
        <p:txBody>
          <a:bodyPr>
            <a:normAutofit fontScale="90000"/>
          </a:bodyPr>
          <a:lstStyle/>
          <a:p>
            <a:r>
              <a:rPr lang="ru-RU" dirty="0"/>
              <a:t>3.3 АДМІНІСТРАТИВНО ТЕРИТОРІАЛЬНИЙ ПОДІЛ І СИСТЕМА ДЕРЖАВНОГО ВРЯДУВАННЯ В УКРАЇНІ</a:t>
            </a:r>
            <a:endParaRPr lang="uk-UA" dirty="0"/>
          </a:p>
        </p:txBody>
      </p:sp>
    </p:spTree>
    <p:extLst>
      <p:ext uri="{BB962C8B-B14F-4D97-AF65-F5344CB8AC3E}">
        <p14:creationId xmlns:p14="http://schemas.microsoft.com/office/powerpoint/2010/main" val="356628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F20DAF2-6916-498C-7ECD-FC422F2BC9A1}"/>
              </a:ext>
            </a:extLst>
          </p:cNvPr>
          <p:cNvSpPr>
            <a:spLocks noGrp="1"/>
          </p:cNvSpPr>
          <p:nvPr>
            <p:ph idx="1"/>
          </p:nvPr>
        </p:nvSpPr>
        <p:spPr>
          <a:xfrm>
            <a:off x="307571" y="274320"/>
            <a:ext cx="11046229" cy="5902643"/>
          </a:xfrm>
        </p:spPr>
        <p:txBody>
          <a:bodyPr>
            <a:normAutofit fontScale="92500" lnSpcReduction="10000"/>
          </a:bodyPr>
          <a:lstStyle/>
          <a:p>
            <a:pPr marL="0" indent="0" algn="just">
              <a:buNone/>
            </a:pPr>
            <a:r>
              <a:rPr lang="uk-UA" dirty="0"/>
              <a:t>Організація судової влади та здійснення правосуддя в Україні визначається Законом України «Про судоустрій і статус суддів» № 1402-</a:t>
            </a:r>
            <a:r>
              <a:rPr lang="en-US" dirty="0"/>
              <a:t>VIII </a:t>
            </a:r>
            <a:r>
              <a:rPr lang="uk-UA" dirty="0"/>
              <a:t>від 2 червня 2016 р. Так, згідно з ним, система судоустрою в Україні будується за принципами територіальності (юрисдикція кожного суду обмежена певною територією), спеціалізації (для більш ефективного розгляду складних справ у судовій системі та в самих судах запроваджена спеціалізація з розгляду окремих категорій справ) та </a:t>
            </a:r>
            <a:r>
              <a:rPr lang="uk-UA" dirty="0" err="1"/>
              <a:t>інстанційності</a:t>
            </a:r>
            <a:r>
              <a:rPr lang="uk-UA" dirty="0"/>
              <a:t> (рішення суду першої інстанції може буде оскаржене в суді другої інстанції, тобто відповідному апеляційному або Верховному Суді).</a:t>
            </a:r>
          </a:p>
          <a:p>
            <a:pPr marL="0" indent="0" algn="just">
              <a:buNone/>
            </a:pPr>
            <a:r>
              <a:rPr lang="uk-UA" dirty="0"/>
              <a:t>Найвищим судом у системі судів загальної юрисдикції є Верховний Суд. До системи цих судів також входять загальні місцеві суди та апеляційні суди. Вони вирішують цивільні спори (наприклад, справи про розлучення, справи, пов’язані з укладанням і виконанням договорів, набуттям права на спадщину тощо), розглядають кримінальні справи та справи про адміністративні правопорушення, а також будь-які інші категорії справ, розгляд яких не віднесено до компетенції спеціалізованих судів чи Конституційного Суду.</a:t>
            </a:r>
          </a:p>
        </p:txBody>
      </p:sp>
    </p:spTree>
    <p:extLst>
      <p:ext uri="{BB962C8B-B14F-4D97-AF65-F5344CB8AC3E}">
        <p14:creationId xmlns:p14="http://schemas.microsoft.com/office/powerpoint/2010/main" val="148267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1B38CEE-E9F8-B791-AFA4-811DD448C638}"/>
              </a:ext>
            </a:extLst>
          </p:cNvPr>
          <p:cNvSpPr>
            <a:spLocks noGrp="1"/>
          </p:cNvSpPr>
          <p:nvPr>
            <p:ph idx="1"/>
          </p:nvPr>
        </p:nvSpPr>
        <p:spPr>
          <a:xfrm>
            <a:off x="116378" y="1524212"/>
            <a:ext cx="11978640" cy="5034529"/>
          </a:xfrm>
        </p:spPr>
        <p:txBody>
          <a:bodyPr/>
          <a:lstStyle/>
          <a:p>
            <a:pPr marL="0" indent="0">
              <a:buNone/>
            </a:pPr>
            <a:r>
              <a:rPr lang="uk-UA" dirty="0"/>
              <a:t>СИСТЕМА СТРИМУВАНЬ І ПРОТИВАГ.</a:t>
            </a:r>
          </a:p>
          <a:p>
            <a:pPr marL="0" indent="0" algn="just">
              <a:buNone/>
            </a:pPr>
            <a:r>
              <a:rPr lang="uk-UA" dirty="0"/>
              <a:t>Як зазначалося в попередньому розділі, принцип розмежування повноважень базується на системі стримувань і </a:t>
            </a:r>
            <a:r>
              <a:rPr lang="uk-UA" dirty="0" err="1"/>
              <a:t>противаг</a:t>
            </a:r>
            <a:r>
              <a:rPr lang="uk-UA" dirty="0"/>
              <a:t>, яка реалізується шляхом поєднання принципів взаємодії та взаємозалежності гілок державної влади. Основними учасниками системи стримувань і </a:t>
            </a:r>
            <a:r>
              <a:rPr lang="uk-UA" dirty="0" err="1"/>
              <a:t>противаг</a:t>
            </a:r>
            <a:r>
              <a:rPr lang="uk-UA" dirty="0"/>
              <a:t> відповідно до Конституції України є Верховна Рада, Президент, Кабінет Міністрів, Конституційний Суд (єдиний орган конституційної юрисдикції) та Верховний Суд (вищий судовий орган у системі судоустрою України). Ця система ґрунтується, перш за все, на повноваженнях цих органів, які передбачають чітко визначені взаємні обмеження</a:t>
            </a:r>
          </a:p>
        </p:txBody>
      </p:sp>
      <p:pic>
        <p:nvPicPr>
          <p:cNvPr id="5" name="Рисунок 4">
            <a:extLst>
              <a:ext uri="{FF2B5EF4-FFF2-40B4-BE49-F238E27FC236}">
                <a16:creationId xmlns:a16="http://schemas.microsoft.com/office/drawing/2014/main" id="{4337B197-5349-C883-C99E-126FEFF3841F}"/>
              </a:ext>
            </a:extLst>
          </p:cNvPr>
          <p:cNvPicPr>
            <a:picLocks noChangeAspect="1"/>
          </p:cNvPicPr>
          <p:nvPr/>
        </p:nvPicPr>
        <p:blipFill>
          <a:blip r:embed="rId2"/>
          <a:stretch>
            <a:fillRect/>
          </a:stretch>
        </p:blipFill>
        <p:spPr>
          <a:xfrm>
            <a:off x="3521983" y="0"/>
            <a:ext cx="3934374" cy="1524213"/>
          </a:xfrm>
          <a:prstGeom prst="rect">
            <a:avLst/>
          </a:prstGeom>
        </p:spPr>
      </p:pic>
    </p:spTree>
    <p:extLst>
      <p:ext uri="{BB962C8B-B14F-4D97-AF65-F5344CB8AC3E}">
        <p14:creationId xmlns:p14="http://schemas.microsoft.com/office/powerpoint/2010/main" val="338320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вмісту 6">
            <a:extLst>
              <a:ext uri="{FF2B5EF4-FFF2-40B4-BE49-F238E27FC236}">
                <a16:creationId xmlns:a16="http://schemas.microsoft.com/office/drawing/2014/main" id="{0C8E814B-932E-9000-664B-1B3D6B0C1461}"/>
              </a:ext>
            </a:extLst>
          </p:cNvPr>
          <p:cNvPicPr>
            <a:picLocks noGrp="1" noChangeAspect="1"/>
          </p:cNvPicPr>
          <p:nvPr>
            <p:ph idx="1"/>
          </p:nvPr>
        </p:nvPicPr>
        <p:blipFill>
          <a:blip r:embed="rId2"/>
          <a:stretch>
            <a:fillRect/>
          </a:stretch>
        </p:blipFill>
        <p:spPr>
          <a:xfrm>
            <a:off x="291441" y="745775"/>
            <a:ext cx="4477375" cy="1028844"/>
          </a:xfrm>
          <a:prstGeom prst="rect">
            <a:avLst/>
          </a:prstGeom>
        </p:spPr>
      </p:pic>
      <p:sp>
        <p:nvSpPr>
          <p:cNvPr id="5" name="TextBox 4">
            <a:extLst>
              <a:ext uri="{FF2B5EF4-FFF2-40B4-BE49-F238E27FC236}">
                <a16:creationId xmlns:a16="http://schemas.microsoft.com/office/drawing/2014/main" id="{0609CEA6-1866-C55E-AA67-ED411C53BF50}"/>
              </a:ext>
            </a:extLst>
          </p:cNvPr>
          <p:cNvSpPr txBox="1"/>
          <p:nvPr/>
        </p:nvSpPr>
        <p:spPr>
          <a:xfrm>
            <a:off x="222366" y="99444"/>
            <a:ext cx="11969634" cy="646331"/>
          </a:xfrm>
          <a:prstGeom prst="rect">
            <a:avLst/>
          </a:prstGeom>
          <a:noFill/>
        </p:spPr>
        <p:txBody>
          <a:bodyPr wrap="square">
            <a:spAutoFit/>
          </a:bodyPr>
          <a:lstStyle/>
          <a:p>
            <a:r>
              <a:rPr lang="ru-RU" dirty="0"/>
              <a:t>ПОДІБНО ДО КОНСТИТУЦІЙ ІНШИХ ДЕРЖАВ СВІТУ, КОНСТИТУЦІЯ УКРАЇНИ ПЕРЕДБАЧАЄ ТАКІ ЕЛЕМЕНТИ СИСТЕМИ СТРИМУВАНЬ І ПРОТИВАГ: </a:t>
            </a:r>
            <a:endParaRPr lang="uk-UA" dirty="0"/>
          </a:p>
        </p:txBody>
      </p:sp>
      <p:pic>
        <p:nvPicPr>
          <p:cNvPr id="9" name="Рисунок 8">
            <a:extLst>
              <a:ext uri="{FF2B5EF4-FFF2-40B4-BE49-F238E27FC236}">
                <a16:creationId xmlns:a16="http://schemas.microsoft.com/office/drawing/2014/main" id="{35622AD5-ED0A-73AF-39A5-D31D08F9FF20}"/>
              </a:ext>
            </a:extLst>
          </p:cNvPr>
          <p:cNvPicPr>
            <a:picLocks noChangeAspect="1"/>
          </p:cNvPicPr>
          <p:nvPr/>
        </p:nvPicPr>
        <p:blipFill>
          <a:blip r:embed="rId3"/>
          <a:stretch>
            <a:fillRect/>
          </a:stretch>
        </p:blipFill>
        <p:spPr>
          <a:xfrm>
            <a:off x="6645443" y="741012"/>
            <a:ext cx="4620270" cy="1038370"/>
          </a:xfrm>
          <a:prstGeom prst="rect">
            <a:avLst/>
          </a:prstGeom>
        </p:spPr>
      </p:pic>
      <p:pic>
        <p:nvPicPr>
          <p:cNvPr id="11" name="Рисунок 10">
            <a:extLst>
              <a:ext uri="{FF2B5EF4-FFF2-40B4-BE49-F238E27FC236}">
                <a16:creationId xmlns:a16="http://schemas.microsoft.com/office/drawing/2014/main" id="{0B786125-9FE7-5E7E-0AB2-63B59849FCD2}"/>
              </a:ext>
            </a:extLst>
          </p:cNvPr>
          <p:cNvPicPr>
            <a:picLocks noChangeAspect="1"/>
          </p:cNvPicPr>
          <p:nvPr/>
        </p:nvPicPr>
        <p:blipFill>
          <a:blip r:embed="rId4"/>
          <a:stretch>
            <a:fillRect/>
          </a:stretch>
        </p:blipFill>
        <p:spPr>
          <a:xfrm>
            <a:off x="329546" y="2176141"/>
            <a:ext cx="4439270" cy="876422"/>
          </a:xfrm>
          <a:prstGeom prst="rect">
            <a:avLst/>
          </a:prstGeom>
        </p:spPr>
      </p:pic>
      <p:pic>
        <p:nvPicPr>
          <p:cNvPr id="13" name="Рисунок 12">
            <a:extLst>
              <a:ext uri="{FF2B5EF4-FFF2-40B4-BE49-F238E27FC236}">
                <a16:creationId xmlns:a16="http://schemas.microsoft.com/office/drawing/2014/main" id="{C9E7C741-E84A-31A9-E622-CD92C4F7F4E3}"/>
              </a:ext>
            </a:extLst>
          </p:cNvPr>
          <p:cNvPicPr>
            <a:picLocks noChangeAspect="1"/>
          </p:cNvPicPr>
          <p:nvPr/>
        </p:nvPicPr>
        <p:blipFill>
          <a:blip r:embed="rId5"/>
          <a:stretch>
            <a:fillRect/>
          </a:stretch>
        </p:blipFill>
        <p:spPr>
          <a:xfrm>
            <a:off x="6578759" y="1871298"/>
            <a:ext cx="4686954" cy="1486107"/>
          </a:xfrm>
          <a:prstGeom prst="rect">
            <a:avLst/>
          </a:prstGeom>
        </p:spPr>
      </p:pic>
      <p:pic>
        <p:nvPicPr>
          <p:cNvPr id="15" name="Рисунок 14">
            <a:extLst>
              <a:ext uri="{FF2B5EF4-FFF2-40B4-BE49-F238E27FC236}">
                <a16:creationId xmlns:a16="http://schemas.microsoft.com/office/drawing/2014/main" id="{EA4C3436-A82C-DF4E-9C84-ACB8EEB8A437}"/>
              </a:ext>
            </a:extLst>
          </p:cNvPr>
          <p:cNvPicPr>
            <a:picLocks noChangeAspect="1"/>
          </p:cNvPicPr>
          <p:nvPr/>
        </p:nvPicPr>
        <p:blipFill>
          <a:blip r:embed="rId6"/>
          <a:stretch>
            <a:fillRect/>
          </a:stretch>
        </p:blipFill>
        <p:spPr>
          <a:xfrm>
            <a:off x="3674158" y="3758927"/>
            <a:ext cx="4677428" cy="1762371"/>
          </a:xfrm>
          <a:prstGeom prst="rect">
            <a:avLst/>
          </a:prstGeom>
        </p:spPr>
      </p:pic>
    </p:spTree>
    <p:extLst>
      <p:ext uri="{BB962C8B-B14F-4D97-AF65-F5344CB8AC3E}">
        <p14:creationId xmlns:p14="http://schemas.microsoft.com/office/powerpoint/2010/main" val="196565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3D37A3A-B7D4-9FA6-A7B2-B82498F9FD4B}"/>
              </a:ext>
            </a:extLst>
          </p:cNvPr>
          <p:cNvSpPr>
            <a:spLocks noGrp="1"/>
          </p:cNvSpPr>
          <p:nvPr>
            <p:ph idx="1"/>
          </p:nvPr>
        </p:nvSpPr>
        <p:spPr>
          <a:xfrm>
            <a:off x="357447" y="349134"/>
            <a:ext cx="11446626" cy="6026727"/>
          </a:xfrm>
        </p:spPr>
        <p:txBody>
          <a:bodyPr>
            <a:normAutofit fontScale="92500"/>
          </a:bodyPr>
          <a:lstStyle/>
          <a:p>
            <a:pPr marL="0" indent="0" algn="just">
              <a:buNone/>
            </a:pPr>
            <a:r>
              <a:rPr lang="ru-RU" dirty="0" err="1"/>
              <a:t>Відповідно</a:t>
            </a:r>
            <a:r>
              <a:rPr lang="ru-RU" dirty="0"/>
              <a:t> до </a:t>
            </a:r>
            <a:r>
              <a:rPr lang="ru-RU" dirty="0" err="1"/>
              <a:t>чинної</a:t>
            </a:r>
            <a:r>
              <a:rPr lang="ru-RU" dirty="0"/>
              <a:t> </a:t>
            </a:r>
            <a:r>
              <a:rPr lang="ru-RU" dirty="0" err="1"/>
              <a:t>Конституції</a:t>
            </a:r>
            <a:r>
              <a:rPr lang="ru-RU" dirty="0"/>
              <a:t> </a:t>
            </a:r>
            <a:r>
              <a:rPr lang="ru-RU" dirty="0" err="1"/>
              <a:t>повноваження</a:t>
            </a:r>
            <a:r>
              <a:rPr lang="ru-RU" dirty="0"/>
              <a:t> </a:t>
            </a:r>
            <a:r>
              <a:rPr lang="ru-RU" dirty="0" err="1"/>
              <a:t>Верховної</a:t>
            </a:r>
            <a:r>
              <a:rPr lang="ru-RU" dirty="0"/>
              <a:t> Ради </a:t>
            </a:r>
            <a:r>
              <a:rPr lang="ru-RU" dirty="0" err="1"/>
              <a:t>ширші</a:t>
            </a:r>
            <a:r>
              <a:rPr lang="ru-RU" dirty="0"/>
              <a:t>, </a:t>
            </a:r>
            <a:r>
              <a:rPr lang="ru-RU" dirty="0" err="1"/>
              <a:t>ніж</a:t>
            </a:r>
            <a:r>
              <a:rPr lang="ru-RU" dirty="0"/>
              <a:t> </a:t>
            </a:r>
            <a:r>
              <a:rPr lang="ru-RU" dirty="0" err="1"/>
              <a:t>повноваження</a:t>
            </a:r>
            <a:r>
              <a:rPr lang="ru-RU" dirty="0"/>
              <a:t> Президента. </a:t>
            </a:r>
            <a:r>
              <a:rPr lang="ru-RU" dirty="0" err="1"/>
              <a:t>Наприклад</a:t>
            </a:r>
            <a:r>
              <a:rPr lang="ru-RU" dirty="0"/>
              <a:t>, </a:t>
            </a:r>
            <a:r>
              <a:rPr lang="ru-RU" dirty="0" err="1"/>
              <a:t>Верховна</a:t>
            </a:r>
            <a:r>
              <a:rPr lang="ru-RU" dirty="0"/>
              <a:t> Рада </a:t>
            </a:r>
            <a:r>
              <a:rPr lang="ru-RU" dirty="0" err="1"/>
              <a:t>має</a:t>
            </a:r>
            <a:r>
              <a:rPr lang="ru-RU" dirty="0"/>
              <a:t> </a:t>
            </a:r>
            <a:r>
              <a:rPr lang="ru-RU" dirty="0" err="1"/>
              <a:t>повноваження</a:t>
            </a:r>
            <a:r>
              <a:rPr lang="ru-RU" dirty="0"/>
              <a:t> </a:t>
            </a:r>
            <a:r>
              <a:rPr lang="ru-RU" dirty="0" err="1"/>
              <a:t>формувати</a:t>
            </a:r>
            <a:r>
              <a:rPr lang="ru-RU" dirty="0"/>
              <a:t> </a:t>
            </a:r>
            <a:r>
              <a:rPr lang="ru-RU" dirty="0" err="1"/>
              <a:t>Кабінет</a:t>
            </a:r>
            <a:r>
              <a:rPr lang="ru-RU" dirty="0"/>
              <a:t> </a:t>
            </a:r>
            <a:r>
              <a:rPr lang="ru-RU" dirty="0" err="1"/>
              <a:t>Міністрів</a:t>
            </a:r>
            <a:r>
              <a:rPr lang="ru-RU" dirty="0"/>
              <a:t> і </a:t>
            </a:r>
            <a:r>
              <a:rPr lang="ru-RU" dirty="0" err="1"/>
              <a:t>призначати</a:t>
            </a:r>
            <a:r>
              <a:rPr lang="ru-RU" dirty="0"/>
              <a:t> </a:t>
            </a:r>
            <a:r>
              <a:rPr lang="ru-RU" dirty="0" err="1"/>
              <a:t>голів</a:t>
            </a:r>
            <a:r>
              <a:rPr lang="ru-RU" dirty="0"/>
              <a:t> ЦОВВ за </a:t>
            </a:r>
            <a:r>
              <a:rPr lang="ru-RU" dirty="0" err="1"/>
              <a:t>поданням</a:t>
            </a:r>
            <a:r>
              <a:rPr lang="ru-RU" dirty="0"/>
              <a:t> Президента; право </a:t>
            </a:r>
            <a:r>
              <a:rPr lang="ru-RU" dirty="0" err="1"/>
              <a:t>приймати</a:t>
            </a:r>
            <a:r>
              <a:rPr lang="ru-RU" dirty="0"/>
              <a:t> </a:t>
            </a:r>
            <a:r>
              <a:rPr lang="ru-RU" dirty="0" err="1"/>
              <a:t>резолюцію</a:t>
            </a:r>
            <a:r>
              <a:rPr lang="ru-RU" dirty="0"/>
              <a:t> про </a:t>
            </a:r>
            <a:r>
              <a:rPr lang="ru-RU" dirty="0" err="1"/>
              <a:t>недовіру</a:t>
            </a:r>
            <a:r>
              <a:rPr lang="ru-RU" dirty="0"/>
              <a:t> </a:t>
            </a:r>
            <a:r>
              <a:rPr lang="ru-RU" dirty="0" err="1"/>
              <a:t>Кабінету</a:t>
            </a:r>
            <a:r>
              <a:rPr lang="ru-RU" dirty="0"/>
              <a:t> </a:t>
            </a:r>
            <a:r>
              <a:rPr lang="ru-RU" dirty="0" err="1"/>
              <a:t>Міністрів</a:t>
            </a:r>
            <a:r>
              <a:rPr lang="ru-RU" dirty="0"/>
              <a:t>; право </a:t>
            </a:r>
            <a:r>
              <a:rPr lang="ru-RU" dirty="0" err="1"/>
              <a:t>подолання</a:t>
            </a:r>
            <a:r>
              <a:rPr lang="ru-RU" dirty="0"/>
              <a:t> вето Президента </a:t>
            </a:r>
            <a:r>
              <a:rPr lang="ru-RU" dirty="0" err="1"/>
              <a:t>конституційною</a:t>
            </a:r>
            <a:r>
              <a:rPr lang="ru-RU" dirty="0"/>
              <a:t> </a:t>
            </a:r>
            <a:r>
              <a:rPr lang="ru-RU" dirty="0" err="1"/>
              <a:t>більшістю</a:t>
            </a:r>
            <a:r>
              <a:rPr lang="ru-RU" dirty="0"/>
              <a:t> (2/3) </a:t>
            </a:r>
            <a:r>
              <a:rPr lang="ru-RU" dirty="0" err="1"/>
              <a:t>народних</a:t>
            </a:r>
            <a:r>
              <a:rPr lang="ru-RU" dirty="0"/>
              <a:t> </a:t>
            </a:r>
            <a:r>
              <a:rPr lang="ru-RU" dirty="0" err="1"/>
              <a:t>депутатів</a:t>
            </a:r>
            <a:r>
              <a:rPr lang="ru-RU" dirty="0"/>
              <a:t> </a:t>
            </a:r>
            <a:r>
              <a:rPr lang="ru-RU" dirty="0" err="1"/>
              <a:t>України</a:t>
            </a:r>
            <a:r>
              <a:rPr lang="ru-RU" dirty="0"/>
              <a:t>. </a:t>
            </a:r>
          </a:p>
          <a:p>
            <a:pPr marL="0" indent="0" algn="just">
              <a:buNone/>
            </a:pPr>
            <a:r>
              <a:rPr lang="uk-UA" dirty="0"/>
              <a:t>Крім того, Президент втратив право відправляти Кабінет </a:t>
            </a:r>
            <a:r>
              <a:rPr lang="uk-UA" dirty="0" err="1"/>
              <a:t>Мінстрів</a:t>
            </a:r>
            <a:r>
              <a:rPr lang="uk-UA" dirty="0"/>
              <a:t> у відставку. Однак Україна є парламентсько-президентською республікою, а це означає, що два органи влади повинні співпрацювати в кількох напрямах, щоб забезпечити функціонування системи стримувань і </a:t>
            </a:r>
            <a:r>
              <a:rPr lang="uk-UA" dirty="0" err="1"/>
              <a:t>противаг</a:t>
            </a:r>
            <a:r>
              <a:rPr lang="uk-UA" dirty="0"/>
              <a:t>. Наприклад, Президент висуває запропоновану Верховною Радою кандидатуру Прем’єр-міністра, яка затверджується парламентом. Іншим прикладом є те, що при обранні нової Верховної Ради Кабінет Міністрів іде у відставку, отже, Верховна Рада повинна сформувати новий Кабінет Міністрів протягом 60 днів після виборів. Якщо новий Кабінет Міністрів не сформовано у визначений термін, Президент використовує своє право на розпуск Верховної Ради. </a:t>
            </a:r>
          </a:p>
        </p:txBody>
      </p:sp>
    </p:spTree>
    <p:extLst>
      <p:ext uri="{BB962C8B-B14F-4D97-AF65-F5344CB8AC3E}">
        <p14:creationId xmlns:p14="http://schemas.microsoft.com/office/powerpoint/2010/main" val="2747297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8D56185-AD7F-2001-CF86-A520A2FD8C31}"/>
              </a:ext>
            </a:extLst>
          </p:cNvPr>
          <p:cNvSpPr>
            <a:spLocks noGrp="1"/>
          </p:cNvSpPr>
          <p:nvPr>
            <p:ph idx="1"/>
          </p:nvPr>
        </p:nvSpPr>
        <p:spPr>
          <a:xfrm>
            <a:off x="382386" y="906087"/>
            <a:ext cx="10979727" cy="5852767"/>
          </a:xfrm>
        </p:spPr>
        <p:txBody>
          <a:bodyPr>
            <a:normAutofit fontScale="92500" lnSpcReduction="20000"/>
          </a:bodyPr>
          <a:lstStyle/>
          <a:p>
            <a:pPr marL="0" indent="0" algn="just">
              <a:buNone/>
            </a:pPr>
            <a:r>
              <a:rPr lang="uk-UA" dirty="0"/>
              <a:t>Важливим елементом демократії є прозорість. У підрозділі, присвяченому принципам демократії, ви читали, що прозорість необхідна для забезпечення підзвітності органів влади перед народом. Прозорість забезпечується, коли преса може повідомляти про дії органів влади, не </a:t>
            </a:r>
            <a:r>
              <a:rPr lang="uk-UA" dirty="0" err="1"/>
              <a:t>боячись</a:t>
            </a:r>
            <a:r>
              <a:rPr lang="uk-UA" dirty="0"/>
              <a:t> репресій з їхнього боку, і коли громадськість регулярно одержує інформацію про дії органів влади та має можливість надавати коментарі. Багато методів того, яким чином громадськість може надавати зворотний зв’язок, будуть докладно розглянуті в розділі 5 цього підручника. Зараз важливо зрозуміти, що в Україні органи виконавчої влади зобов’язані проводити консультації з громадськістю щодо </a:t>
            </a:r>
            <a:r>
              <a:rPr lang="uk-UA" dirty="0" err="1"/>
              <a:t>проектів</a:t>
            </a:r>
            <a:r>
              <a:rPr lang="uk-UA" dirty="0"/>
              <a:t> рішень, які вони розробляють. Метою цих консультацій є залучення громадян до управління державними справами та надання громадянам вільного доступу до інформації про діяльність органів виконавчої влади. Громадські консультації проводяться у формі громадського обговорення, громадської консультації (прямі форми) та опитування громадської думки (непряма форма). Усі </a:t>
            </a:r>
            <a:r>
              <a:rPr lang="uk-UA" dirty="0" err="1"/>
              <a:t>проекти</a:t>
            </a:r>
            <a:r>
              <a:rPr lang="uk-UA" dirty="0"/>
              <a:t> рішень уряду та ЦОВВ потім розміщуються для перегляду в спеціальному електронному архіві. Пряма участь громадян у роботі інституцій, що приймають рішення, є стандартною практикою в демократичних країнах.</a:t>
            </a:r>
          </a:p>
        </p:txBody>
      </p:sp>
      <p:pic>
        <p:nvPicPr>
          <p:cNvPr id="5" name="Рисунок 4">
            <a:extLst>
              <a:ext uri="{FF2B5EF4-FFF2-40B4-BE49-F238E27FC236}">
                <a16:creationId xmlns:a16="http://schemas.microsoft.com/office/drawing/2014/main" id="{FEA143CD-87C2-AAD7-8099-E657D4D8CC79}"/>
              </a:ext>
            </a:extLst>
          </p:cNvPr>
          <p:cNvPicPr>
            <a:picLocks noChangeAspect="1"/>
          </p:cNvPicPr>
          <p:nvPr/>
        </p:nvPicPr>
        <p:blipFill>
          <a:blip r:embed="rId2"/>
          <a:stretch>
            <a:fillRect/>
          </a:stretch>
        </p:blipFill>
        <p:spPr>
          <a:xfrm>
            <a:off x="4726676" y="272134"/>
            <a:ext cx="1873462" cy="417822"/>
          </a:xfrm>
          <a:prstGeom prst="rect">
            <a:avLst/>
          </a:prstGeom>
        </p:spPr>
      </p:pic>
    </p:spTree>
    <p:extLst>
      <p:ext uri="{BB962C8B-B14F-4D97-AF65-F5344CB8AC3E}">
        <p14:creationId xmlns:p14="http://schemas.microsoft.com/office/powerpoint/2010/main" val="3287912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89896F6-8D0B-EC4F-C591-5FA7EDB8590D}"/>
              </a:ext>
            </a:extLst>
          </p:cNvPr>
          <p:cNvSpPr>
            <a:spLocks noGrp="1"/>
          </p:cNvSpPr>
          <p:nvPr>
            <p:ph idx="1"/>
          </p:nvPr>
        </p:nvSpPr>
        <p:spPr>
          <a:xfrm>
            <a:off x="157942" y="548640"/>
            <a:ext cx="11779134" cy="6035040"/>
          </a:xfrm>
        </p:spPr>
        <p:txBody>
          <a:bodyPr/>
          <a:lstStyle/>
          <a:p>
            <a:pPr marL="0" indent="0" algn="just">
              <a:buNone/>
            </a:pPr>
            <a:r>
              <a:rPr lang="uk-UA" dirty="0"/>
              <a:t>На перший погляд може здатися, що вплив громадськості не поширюється на органи виконавчої влади. Зрештою, вони не є безпосередньо виборними (на відміну від органів місцевого самоврядування, Верховної Ради чи Президента України), громадяни не призначають їхніх керівників. Однією з основних функцій уряду є забезпечення загального добробуту суспільства. Це здійснюється значною мірою через забезпечення доступу до «суспільних благ». </a:t>
            </a:r>
          </a:p>
          <a:p>
            <a:pPr marL="0" indent="0" algn="just">
              <a:buNone/>
            </a:pPr>
            <a:r>
              <a:rPr lang="uk-UA" dirty="0"/>
              <a:t>Суспільні блага надаються урядом на користь усіх членів суспільства й фінансуються за рахунок податкових надходжень. Користування суспільними благами (або послугами) не зменшує їхньої кількості чи обсягу, залишаючи їх доступними для інших. Для таких благ або послуг не існує ринку, уряд надає їх всім однаково. Прикладами суспільних благ є функціонування збройних сил для забезпечення оборони й безпеки держави, а також державна система освіти, що забезпечує навчання громадян</a:t>
            </a:r>
          </a:p>
        </p:txBody>
      </p:sp>
      <p:pic>
        <p:nvPicPr>
          <p:cNvPr id="5" name="Рисунок 4">
            <a:extLst>
              <a:ext uri="{FF2B5EF4-FFF2-40B4-BE49-F238E27FC236}">
                <a16:creationId xmlns:a16="http://schemas.microsoft.com/office/drawing/2014/main" id="{B576EBED-047B-5460-420E-8EDFB021DF49}"/>
              </a:ext>
            </a:extLst>
          </p:cNvPr>
          <p:cNvPicPr>
            <a:picLocks noChangeAspect="1"/>
          </p:cNvPicPr>
          <p:nvPr/>
        </p:nvPicPr>
        <p:blipFill>
          <a:blip r:embed="rId2"/>
          <a:stretch>
            <a:fillRect/>
          </a:stretch>
        </p:blipFill>
        <p:spPr>
          <a:xfrm>
            <a:off x="3999514" y="142680"/>
            <a:ext cx="2962688" cy="304843"/>
          </a:xfrm>
          <a:prstGeom prst="rect">
            <a:avLst/>
          </a:prstGeom>
        </p:spPr>
      </p:pic>
    </p:spTree>
    <p:extLst>
      <p:ext uri="{BB962C8B-B14F-4D97-AF65-F5344CB8AC3E}">
        <p14:creationId xmlns:p14="http://schemas.microsoft.com/office/powerpoint/2010/main" val="334754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8D6FA76-D1E0-5C04-AC3D-52B2B878148F}"/>
              </a:ext>
            </a:extLst>
          </p:cNvPr>
          <p:cNvPicPr>
            <a:picLocks noChangeAspect="1"/>
          </p:cNvPicPr>
          <p:nvPr/>
        </p:nvPicPr>
        <p:blipFill>
          <a:blip r:embed="rId2"/>
          <a:stretch>
            <a:fillRect/>
          </a:stretch>
        </p:blipFill>
        <p:spPr>
          <a:xfrm>
            <a:off x="2838968" y="948366"/>
            <a:ext cx="6253912" cy="3681822"/>
          </a:xfrm>
          <a:prstGeom prst="rect">
            <a:avLst/>
          </a:prstGeom>
        </p:spPr>
      </p:pic>
    </p:spTree>
    <p:extLst>
      <p:ext uri="{BB962C8B-B14F-4D97-AF65-F5344CB8AC3E}">
        <p14:creationId xmlns:p14="http://schemas.microsoft.com/office/powerpoint/2010/main" val="256881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3E0EBF6-698E-1647-CD01-9037EDA7C877}"/>
              </a:ext>
            </a:extLst>
          </p:cNvPr>
          <p:cNvPicPr>
            <a:picLocks noChangeAspect="1"/>
          </p:cNvPicPr>
          <p:nvPr/>
        </p:nvPicPr>
        <p:blipFill>
          <a:blip r:embed="rId2"/>
          <a:stretch>
            <a:fillRect/>
          </a:stretch>
        </p:blipFill>
        <p:spPr>
          <a:xfrm>
            <a:off x="418308" y="477763"/>
            <a:ext cx="5677692" cy="1895740"/>
          </a:xfrm>
          <a:prstGeom prst="rect">
            <a:avLst/>
          </a:prstGeom>
        </p:spPr>
      </p:pic>
      <p:pic>
        <p:nvPicPr>
          <p:cNvPr id="1026" name="Picture 2" descr="ukrai">
            <a:extLst>
              <a:ext uri="{FF2B5EF4-FFF2-40B4-BE49-F238E27FC236}">
                <a16:creationId xmlns:a16="http://schemas.microsoft.com/office/drawing/2014/main" id="{9117CC84-832D-2587-3807-AA511A8B2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78" y="0"/>
            <a:ext cx="5386849" cy="30672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C95355B-AA15-0EC4-83CC-DCE2A80DBEFA}"/>
              </a:ext>
            </a:extLst>
          </p:cNvPr>
          <p:cNvSpPr txBox="1"/>
          <p:nvPr/>
        </p:nvSpPr>
        <p:spPr>
          <a:xfrm>
            <a:off x="795943" y="3164576"/>
            <a:ext cx="9661467" cy="2308324"/>
          </a:xfrm>
          <a:prstGeom prst="rect">
            <a:avLst/>
          </a:prstGeom>
          <a:noFill/>
        </p:spPr>
        <p:txBody>
          <a:bodyPr wrap="square">
            <a:spAutoFit/>
          </a:bodyPr>
          <a:lstStyle/>
          <a:p>
            <a:pPr algn="just"/>
            <a:r>
              <a:rPr lang="uk-UA" dirty="0"/>
              <a:t>Територія держави поділяється на звичайні адміністративно-територіальні одиниці. Система адміністративно-територіального устрою включає Автономну Республіку Крим, області, райони, міста, райони в містах, села та селища. Автономна Республіка Крим є єдиним регіоном України, що наділений автономією. Відповідно до Конституції України, Автономна Республіка Крим має адміністративну автономію. Водночас дискусії щодо статусу півострова тривають із часу розроблення Конституції 1996 р. Суть цього «конфлікту поглядів» полягає в тому, що автономія АРК має численні риси політичної автономії (власний уряд (Рада міністрів), парламент (Верховна Рада АРК), власне законодавство (включаючи Конституцію)</a:t>
            </a:r>
          </a:p>
        </p:txBody>
      </p:sp>
      <p:sp>
        <p:nvSpPr>
          <p:cNvPr id="9" name="TextBox 8">
            <a:extLst>
              <a:ext uri="{FF2B5EF4-FFF2-40B4-BE49-F238E27FC236}">
                <a16:creationId xmlns:a16="http://schemas.microsoft.com/office/drawing/2014/main" id="{061BA2F1-7A79-E469-67F4-090EFC017556}"/>
              </a:ext>
            </a:extLst>
          </p:cNvPr>
          <p:cNvSpPr txBox="1"/>
          <p:nvPr/>
        </p:nvSpPr>
        <p:spPr>
          <a:xfrm>
            <a:off x="571499" y="5358860"/>
            <a:ext cx="10824557" cy="1477328"/>
          </a:xfrm>
          <a:prstGeom prst="rect">
            <a:avLst/>
          </a:prstGeom>
          <a:noFill/>
        </p:spPr>
        <p:txBody>
          <a:bodyPr wrap="square">
            <a:spAutoFit/>
          </a:bodyPr>
          <a:lstStyle/>
          <a:p>
            <a:pPr algn="just"/>
            <a:r>
              <a:rPr lang="uk-UA" dirty="0"/>
              <a:t>Через військову агресію </a:t>
            </a:r>
            <a:r>
              <a:rPr lang="uk-UA" dirty="0" err="1"/>
              <a:t>росії</a:t>
            </a:r>
            <a:r>
              <a:rPr lang="uk-UA" dirty="0"/>
              <a:t> на Сході України та окупацію Автономної Республіки Крим Україна не має повного контролю над частиною своєї території: Автономна Республіка Крим і місто Севастополь окуповані Російською Федерацією (датою початку окупації прийнято вважати 20 лютого 2014 р.75), а окремі райони Донецької та Луганської областей (з квітня 2014 р.) знаходяться під контролем російських озброєних формувань.</a:t>
            </a:r>
          </a:p>
        </p:txBody>
      </p:sp>
    </p:spTree>
    <p:extLst>
      <p:ext uri="{BB962C8B-B14F-4D97-AF65-F5344CB8AC3E}">
        <p14:creationId xmlns:p14="http://schemas.microsoft.com/office/powerpoint/2010/main" val="176710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AD392F-9E59-AA80-D1D3-0073E2E68A0F}"/>
              </a:ext>
            </a:extLst>
          </p:cNvPr>
          <p:cNvSpPr>
            <a:spLocks noGrp="1"/>
          </p:cNvSpPr>
          <p:nvPr>
            <p:ph type="title"/>
          </p:nvPr>
        </p:nvSpPr>
        <p:spPr>
          <a:xfrm>
            <a:off x="313113" y="74815"/>
            <a:ext cx="11878887" cy="955963"/>
          </a:xfrm>
        </p:spPr>
        <p:txBody>
          <a:bodyPr/>
          <a:lstStyle/>
          <a:p>
            <a:r>
              <a:rPr lang="ru-RU" dirty="0"/>
              <a:t>СИСТЕМА ДЕРЖАВНОГО ВРЯДУВАННЯ В УКРАЇНІ</a:t>
            </a:r>
            <a:endParaRPr lang="uk-UA" dirty="0"/>
          </a:p>
        </p:txBody>
      </p:sp>
      <p:sp>
        <p:nvSpPr>
          <p:cNvPr id="3" name="Місце для вмісту 2">
            <a:extLst>
              <a:ext uri="{FF2B5EF4-FFF2-40B4-BE49-F238E27FC236}">
                <a16:creationId xmlns:a16="http://schemas.microsoft.com/office/drawing/2014/main" id="{1BFB1A40-F5C2-1292-65A9-DAFBF8EF3A7A}"/>
              </a:ext>
            </a:extLst>
          </p:cNvPr>
          <p:cNvSpPr>
            <a:spLocks noGrp="1"/>
          </p:cNvSpPr>
          <p:nvPr>
            <p:ph idx="1"/>
          </p:nvPr>
        </p:nvSpPr>
        <p:spPr>
          <a:xfrm>
            <a:off x="157943" y="773084"/>
            <a:ext cx="11109960" cy="3699163"/>
          </a:xfrm>
        </p:spPr>
        <p:txBody>
          <a:bodyPr/>
          <a:lstStyle/>
          <a:p>
            <a:pPr marL="0" indent="0" algn="just">
              <a:buNone/>
            </a:pPr>
            <a:r>
              <a:rPr lang="uk-UA" dirty="0"/>
              <a:t>Конституції, як правило, передбачають не тільки горизонтальний (на рівні національної центральної влади), а й вертикальний, ієрархічний розподіл влади (місцева, регіональна). </a:t>
            </a:r>
          </a:p>
          <a:p>
            <a:pPr marL="0" indent="0" algn="just">
              <a:buNone/>
            </a:pPr>
            <a:r>
              <a:rPr lang="uk-UA" dirty="0"/>
              <a:t>Оскільки всі держави складаються з територіальних одиниць (місто, провінція, регіон чи місцевість), кожна держава повинна систематизувати ці територіальні одиниці. Визначально важливо при цьому, щоб державні органи, з одного боку, могли легко здійснювати врядування, а населення, з іншого боку, мало можливість підтримувати зв’язок зі своїм урядом та вирішувати повсякденні проблеми.</a:t>
            </a:r>
          </a:p>
        </p:txBody>
      </p:sp>
      <p:sp>
        <p:nvSpPr>
          <p:cNvPr id="5" name="TextBox 4">
            <a:extLst>
              <a:ext uri="{FF2B5EF4-FFF2-40B4-BE49-F238E27FC236}">
                <a16:creationId xmlns:a16="http://schemas.microsoft.com/office/drawing/2014/main" id="{EA58B591-92D2-53D7-F8A0-C4E8CA5F3853}"/>
              </a:ext>
            </a:extLst>
          </p:cNvPr>
          <p:cNvSpPr txBox="1"/>
          <p:nvPr/>
        </p:nvSpPr>
        <p:spPr>
          <a:xfrm>
            <a:off x="313113" y="4472247"/>
            <a:ext cx="10850879" cy="1477328"/>
          </a:xfrm>
          <a:prstGeom prst="rect">
            <a:avLst/>
          </a:prstGeom>
          <a:noFill/>
        </p:spPr>
        <p:txBody>
          <a:bodyPr wrap="square">
            <a:spAutoFit/>
          </a:bodyPr>
          <a:lstStyle/>
          <a:p>
            <a:pPr algn="just"/>
            <a:r>
              <a:rPr lang="uk-UA" dirty="0"/>
              <a:t>В Україні органи державної влади класифіковано за їхніми функціями: законодавча, виконавча та судова влади; при цьому Президент України є главою держави. </a:t>
            </a:r>
          </a:p>
          <a:p>
            <a:pPr algn="just"/>
            <a:r>
              <a:rPr lang="uk-UA" dirty="0"/>
              <a:t>Цей поділ розмежовує повноваження горизонтально − між різними гілками влади, а також вертикально − між різними рівнями врядування та залежно від того, яку групу населення обслуговують ті чи ті органи врядування.</a:t>
            </a:r>
          </a:p>
        </p:txBody>
      </p:sp>
    </p:spTree>
    <p:extLst>
      <p:ext uri="{BB962C8B-B14F-4D97-AF65-F5344CB8AC3E}">
        <p14:creationId xmlns:p14="http://schemas.microsoft.com/office/powerpoint/2010/main" val="269595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4C88D37-0674-3D47-9C87-A5A2533B54F0}"/>
              </a:ext>
            </a:extLst>
          </p:cNvPr>
          <p:cNvSpPr>
            <a:spLocks noGrp="1"/>
          </p:cNvSpPr>
          <p:nvPr>
            <p:ph idx="1"/>
          </p:nvPr>
        </p:nvSpPr>
        <p:spPr>
          <a:xfrm>
            <a:off x="99753" y="631767"/>
            <a:ext cx="11920451" cy="6043352"/>
          </a:xfrm>
        </p:spPr>
        <p:txBody>
          <a:bodyPr>
            <a:normAutofit/>
          </a:bodyPr>
          <a:lstStyle/>
          <a:p>
            <a:pPr marL="0" indent="0" algn="just">
              <a:buNone/>
            </a:pPr>
            <a:r>
              <a:rPr lang="uk-UA" sz="2400" dirty="0"/>
              <a:t>Адміністративний поділ в Україні був безпосередньо успадкований від Радянського Союзу, тобто Української РСР, і не змінився із середини ХХ ст. Починаючи з 2014 р. тривають спроби децентралізувати владу в Україні, що передбачає передачу більшої частини повноважень із центрального на місцевий рівень.</a:t>
            </a:r>
          </a:p>
          <a:p>
            <a:pPr marL="0" indent="0" algn="just">
              <a:buNone/>
            </a:pPr>
            <a:endParaRPr lang="uk-UA" sz="2400" dirty="0"/>
          </a:p>
        </p:txBody>
      </p:sp>
      <p:sp>
        <p:nvSpPr>
          <p:cNvPr id="5" name="TextBox 4">
            <a:extLst>
              <a:ext uri="{FF2B5EF4-FFF2-40B4-BE49-F238E27FC236}">
                <a16:creationId xmlns:a16="http://schemas.microsoft.com/office/drawing/2014/main" id="{1CF3AB4E-472D-AF97-6570-53B679E934C3}"/>
              </a:ext>
            </a:extLst>
          </p:cNvPr>
          <p:cNvSpPr txBox="1"/>
          <p:nvPr/>
        </p:nvSpPr>
        <p:spPr>
          <a:xfrm>
            <a:off x="4231179" y="93810"/>
            <a:ext cx="6729152" cy="369332"/>
          </a:xfrm>
          <a:prstGeom prst="rect">
            <a:avLst/>
          </a:prstGeom>
          <a:noFill/>
        </p:spPr>
        <p:txBody>
          <a:bodyPr wrap="square">
            <a:spAutoFit/>
          </a:bodyPr>
          <a:lstStyle/>
          <a:p>
            <a:r>
              <a:rPr lang="uk-UA" dirty="0"/>
              <a:t>МІСЦЕВЕ САМОВРЯДУВАННЯ </a:t>
            </a:r>
          </a:p>
        </p:txBody>
      </p:sp>
      <p:pic>
        <p:nvPicPr>
          <p:cNvPr id="7" name="Рисунок 6">
            <a:extLst>
              <a:ext uri="{FF2B5EF4-FFF2-40B4-BE49-F238E27FC236}">
                <a16:creationId xmlns:a16="http://schemas.microsoft.com/office/drawing/2014/main" id="{E3ADC809-88A5-B761-D2E4-5E31203828BF}"/>
              </a:ext>
            </a:extLst>
          </p:cNvPr>
          <p:cNvPicPr>
            <a:picLocks noChangeAspect="1"/>
          </p:cNvPicPr>
          <p:nvPr/>
        </p:nvPicPr>
        <p:blipFill>
          <a:blip r:embed="rId2"/>
          <a:stretch>
            <a:fillRect/>
          </a:stretch>
        </p:blipFill>
        <p:spPr>
          <a:xfrm>
            <a:off x="3304785" y="1989282"/>
            <a:ext cx="5582429" cy="2048161"/>
          </a:xfrm>
          <a:prstGeom prst="rect">
            <a:avLst/>
          </a:prstGeom>
        </p:spPr>
      </p:pic>
    </p:spTree>
    <p:extLst>
      <p:ext uri="{BB962C8B-B14F-4D97-AF65-F5344CB8AC3E}">
        <p14:creationId xmlns:p14="http://schemas.microsoft.com/office/powerpoint/2010/main" val="168255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D5CDAE8-692F-0625-33D4-2ADF1242F02F}"/>
              </a:ext>
            </a:extLst>
          </p:cNvPr>
          <p:cNvPicPr>
            <a:picLocks noChangeAspect="1"/>
          </p:cNvPicPr>
          <p:nvPr/>
        </p:nvPicPr>
        <p:blipFill>
          <a:blip r:embed="rId2"/>
          <a:stretch>
            <a:fillRect/>
          </a:stretch>
        </p:blipFill>
        <p:spPr>
          <a:xfrm>
            <a:off x="3176180" y="70969"/>
            <a:ext cx="5839640" cy="6716062"/>
          </a:xfrm>
          <a:prstGeom prst="rect">
            <a:avLst/>
          </a:prstGeom>
        </p:spPr>
      </p:pic>
    </p:spTree>
    <p:extLst>
      <p:ext uri="{BB962C8B-B14F-4D97-AF65-F5344CB8AC3E}">
        <p14:creationId xmlns:p14="http://schemas.microsoft.com/office/powerpoint/2010/main" val="89553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BEAB96-C87B-44B7-ABED-0DB483986542}"/>
              </a:ext>
            </a:extLst>
          </p:cNvPr>
          <p:cNvSpPr>
            <a:spLocks noGrp="1"/>
          </p:cNvSpPr>
          <p:nvPr>
            <p:ph type="title"/>
          </p:nvPr>
        </p:nvSpPr>
        <p:spPr>
          <a:xfrm>
            <a:off x="1278774" y="74815"/>
            <a:ext cx="10515600" cy="681037"/>
          </a:xfrm>
        </p:spPr>
        <p:txBody>
          <a:bodyPr>
            <a:normAutofit fontScale="90000"/>
          </a:bodyPr>
          <a:lstStyle/>
          <a:p>
            <a:r>
              <a:rPr lang="ru-RU" dirty="0"/>
              <a:t>ОРГАНИ ВРЯДУВАННЯ НА РІВНІ ОБЛАСТІ</a:t>
            </a:r>
            <a:endParaRPr lang="uk-UA" dirty="0"/>
          </a:p>
        </p:txBody>
      </p:sp>
      <p:pic>
        <p:nvPicPr>
          <p:cNvPr id="5" name="Місце для вмісту 4">
            <a:extLst>
              <a:ext uri="{FF2B5EF4-FFF2-40B4-BE49-F238E27FC236}">
                <a16:creationId xmlns:a16="http://schemas.microsoft.com/office/drawing/2014/main" id="{187577D6-76A0-B508-20A4-FCE4CA4A3D07}"/>
              </a:ext>
            </a:extLst>
          </p:cNvPr>
          <p:cNvPicPr>
            <a:picLocks noGrp="1" noChangeAspect="1"/>
          </p:cNvPicPr>
          <p:nvPr>
            <p:ph idx="1"/>
          </p:nvPr>
        </p:nvPicPr>
        <p:blipFill>
          <a:blip r:embed="rId2"/>
          <a:stretch>
            <a:fillRect/>
          </a:stretch>
        </p:blipFill>
        <p:spPr>
          <a:xfrm>
            <a:off x="2840998" y="667120"/>
            <a:ext cx="6343208" cy="1283896"/>
          </a:xfrm>
          <a:prstGeom prst="rect">
            <a:avLst/>
          </a:prstGeom>
        </p:spPr>
      </p:pic>
      <p:sp>
        <p:nvSpPr>
          <p:cNvPr id="7" name="TextBox 6">
            <a:extLst>
              <a:ext uri="{FF2B5EF4-FFF2-40B4-BE49-F238E27FC236}">
                <a16:creationId xmlns:a16="http://schemas.microsoft.com/office/drawing/2014/main" id="{161E5F23-1D4C-161B-390D-B290A9FD85C1}"/>
              </a:ext>
            </a:extLst>
          </p:cNvPr>
          <p:cNvSpPr txBox="1"/>
          <p:nvPr/>
        </p:nvSpPr>
        <p:spPr>
          <a:xfrm>
            <a:off x="289560" y="2156451"/>
            <a:ext cx="11612880" cy="1477328"/>
          </a:xfrm>
          <a:prstGeom prst="rect">
            <a:avLst/>
          </a:prstGeom>
          <a:noFill/>
        </p:spPr>
        <p:txBody>
          <a:bodyPr wrap="square">
            <a:spAutoFit/>
          </a:bodyPr>
          <a:lstStyle/>
          <a:p>
            <a:pPr algn="just"/>
            <a:r>
              <a:rPr lang="uk-UA" dirty="0"/>
              <a:t>Наприклад, вони допомагають реалізувати державну програму «Доступні ліки» (ініційована центральним органом виконавчої влади, Міністерством охорони здоров’я, у 2017 р.), підвищуючи обізнаність про програму серед жителів регіону, залучаючи місцеві аптеки до участі в програмі, розподіляючи державні кошти, виділені на фінансування програми на регіональному рівні тощо. Обласні державні адміністрації також розробляють і впроваджують стратегії розвитку для регіону та здійснюють контроль за виконанням національних законів на місцевому рівні.</a:t>
            </a:r>
          </a:p>
        </p:txBody>
      </p:sp>
    </p:spTree>
    <p:extLst>
      <p:ext uri="{BB962C8B-B14F-4D97-AF65-F5344CB8AC3E}">
        <p14:creationId xmlns:p14="http://schemas.microsoft.com/office/powerpoint/2010/main" val="163402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вмісту 6">
            <a:extLst>
              <a:ext uri="{FF2B5EF4-FFF2-40B4-BE49-F238E27FC236}">
                <a16:creationId xmlns:a16="http://schemas.microsoft.com/office/drawing/2014/main" id="{18BFA73A-5177-C9BB-EE63-73F94183F2DF}"/>
              </a:ext>
            </a:extLst>
          </p:cNvPr>
          <p:cNvPicPr>
            <a:picLocks noGrp="1" noChangeAspect="1"/>
          </p:cNvPicPr>
          <p:nvPr>
            <p:ph idx="1"/>
          </p:nvPr>
        </p:nvPicPr>
        <p:blipFill>
          <a:blip r:embed="rId2"/>
          <a:stretch>
            <a:fillRect/>
          </a:stretch>
        </p:blipFill>
        <p:spPr>
          <a:xfrm>
            <a:off x="3373045" y="730520"/>
            <a:ext cx="5163271" cy="1305107"/>
          </a:xfrm>
          <a:prstGeom prst="rect">
            <a:avLst/>
          </a:prstGeom>
        </p:spPr>
      </p:pic>
      <p:pic>
        <p:nvPicPr>
          <p:cNvPr id="5" name="Рисунок 4">
            <a:extLst>
              <a:ext uri="{FF2B5EF4-FFF2-40B4-BE49-F238E27FC236}">
                <a16:creationId xmlns:a16="http://schemas.microsoft.com/office/drawing/2014/main" id="{F59D20F9-B912-FC20-AF99-4E99F7A4EC95}"/>
              </a:ext>
            </a:extLst>
          </p:cNvPr>
          <p:cNvPicPr>
            <a:picLocks noChangeAspect="1"/>
          </p:cNvPicPr>
          <p:nvPr/>
        </p:nvPicPr>
        <p:blipFill>
          <a:blip r:embed="rId3"/>
          <a:stretch>
            <a:fillRect/>
          </a:stretch>
        </p:blipFill>
        <p:spPr>
          <a:xfrm>
            <a:off x="4201837" y="100751"/>
            <a:ext cx="3505689" cy="571580"/>
          </a:xfrm>
          <a:prstGeom prst="rect">
            <a:avLst/>
          </a:prstGeom>
        </p:spPr>
      </p:pic>
      <p:sp>
        <p:nvSpPr>
          <p:cNvPr id="9" name="TextBox 8">
            <a:extLst>
              <a:ext uri="{FF2B5EF4-FFF2-40B4-BE49-F238E27FC236}">
                <a16:creationId xmlns:a16="http://schemas.microsoft.com/office/drawing/2014/main" id="{CFC35A0E-AD30-9943-D975-3898FEB6F664}"/>
              </a:ext>
            </a:extLst>
          </p:cNvPr>
          <p:cNvSpPr txBox="1"/>
          <p:nvPr/>
        </p:nvSpPr>
        <p:spPr>
          <a:xfrm>
            <a:off x="806334" y="2035627"/>
            <a:ext cx="10690167" cy="2308324"/>
          </a:xfrm>
          <a:prstGeom prst="rect">
            <a:avLst/>
          </a:prstGeom>
          <a:noFill/>
        </p:spPr>
        <p:txBody>
          <a:bodyPr wrap="square">
            <a:spAutoFit/>
          </a:bodyPr>
          <a:lstStyle/>
          <a:p>
            <a:pPr algn="just"/>
            <a:r>
              <a:rPr lang="uk-UA" dirty="0"/>
              <a:t>Закони повинні відповідати Конституції України. Верховна Рада в межах своїх повноважень здійснює парламентський контроль за діяльністю Президента, Кабінету Міністрів України, судів. Наприклад, Верховна Рада відповідає за формування Кабінету Міністрів. Для цього члени парламенту (народні депутати України) повинні офіційно сформувати коаліцію, до якої входитиме більшість народних депутатів. Потім коаліція затверджує кандидатури на посади Прем’єр-міністра та інших членів Кабінету Міністрів, голосуючи за них. Парламент також контролює роботу Кабінету Міністрів; він може викликати увесь склад Кабінету Міністрів або окремих міністрів для звітування з різних питань у парламенті чи його комітетах. Це є частиною системи стримувань і </a:t>
            </a:r>
            <a:r>
              <a:rPr lang="uk-UA" dirty="0" err="1"/>
              <a:t>противаг</a:t>
            </a:r>
            <a:r>
              <a:rPr lang="uk-UA" dirty="0"/>
              <a:t>, яка буде розглянута нижче.</a:t>
            </a:r>
          </a:p>
        </p:txBody>
      </p:sp>
    </p:spTree>
    <p:extLst>
      <p:ext uri="{BB962C8B-B14F-4D97-AF65-F5344CB8AC3E}">
        <p14:creationId xmlns:p14="http://schemas.microsoft.com/office/powerpoint/2010/main" val="77701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F4D4D3A-4E7C-CE18-9E37-5269B118291A}"/>
              </a:ext>
            </a:extLst>
          </p:cNvPr>
          <p:cNvSpPr>
            <a:spLocks noGrp="1"/>
          </p:cNvSpPr>
          <p:nvPr>
            <p:ph idx="1"/>
          </p:nvPr>
        </p:nvSpPr>
        <p:spPr>
          <a:xfrm>
            <a:off x="274320" y="1991003"/>
            <a:ext cx="10996353" cy="4351338"/>
          </a:xfrm>
        </p:spPr>
        <p:txBody>
          <a:bodyPr>
            <a:normAutofit fontScale="92500" lnSpcReduction="20000"/>
          </a:bodyPr>
          <a:lstStyle/>
          <a:p>
            <a:pPr marL="0" indent="0" algn="just">
              <a:buNone/>
            </a:pPr>
            <a:r>
              <a:rPr lang="uk-UA" dirty="0"/>
              <a:t>Вищим органом у системі виконавчої влади є Кабінет Міністрів України. Це колегіальний орган, що складається з Прем’єр-міністра України (глави уряду), Першого віце-прем’єр-міністра та інших віце-прем’єр-міністрів (заступників Прем’єр-міністра), а також міністрів − керівників міністерств. Міністри є керівниками окремих міністерств (крім Міністра Кабінету Міністрів, який відповідає за організацію роботи Кабміну). Міністерства є центральними органами виконавчої влади (ЦОВВ), відповідальними за конкретні галузі державної політики. Крім того, можуть функціонувати інші типи ЦОВВ, такі як різні галузеві служби (Державна служба статистики, Державна фіскальна служба, Державна служба якості освіти або Державна служба з надзвичайних ситуацій), агентства (Державне агентство автомобільних доріг або Національне агентство з питань державної служби) та інспекції (Державна інспекція ядерного регулювання). На наведеній нижче схемі зображено систему органів виконавчої влади в Україні.</a:t>
            </a:r>
          </a:p>
        </p:txBody>
      </p:sp>
      <p:pic>
        <p:nvPicPr>
          <p:cNvPr id="5" name="Рисунок 4">
            <a:extLst>
              <a:ext uri="{FF2B5EF4-FFF2-40B4-BE49-F238E27FC236}">
                <a16:creationId xmlns:a16="http://schemas.microsoft.com/office/drawing/2014/main" id="{35ED62D6-4416-7538-07DE-49398A9B70E2}"/>
              </a:ext>
            </a:extLst>
          </p:cNvPr>
          <p:cNvPicPr>
            <a:picLocks noChangeAspect="1"/>
          </p:cNvPicPr>
          <p:nvPr/>
        </p:nvPicPr>
        <p:blipFill>
          <a:blip r:embed="rId2"/>
          <a:stretch>
            <a:fillRect/>
          </a:stretch>
        </p:blipFill>
        <p:spPr>
          <a:xfrm>
            <a:off x="3043906" y="0"/>
            <a:ext cx="5306165" cy="1991003"/>
          </a:xfrm>
          <a:prstGeom prst="rect">
            <a:avLst/>
          </a:prstGeom>
        </p:spPr>
      </p:pic>
    </p:spTree>
    <p:extLst>
      <p:ext uri="{BB962C8B-B14F-4D97-AF65-F5344CB8AC3E}">
        <p14:creationId xmlns:p14="http://schemas.microsoft.com/office/powerpoint/2010/main" val="386442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32D64A1-4314-7402-B666-5D42895DB88D}"/>
              </a:ext>
            </a:extLst>
          </p:cNvPr>
          <p:cNvPicPr>
            <a:picLocks noChangeAspect="1"/>
          </p:cNvPicPr>
          <p:nvPr/>
        </p:nvPicPr>
        <p:blipFill>
          <a:blip r:embed="rId2"/>
          <a:stretch>
            <a:fillRect/>
          </a:stretch>
        </p:blipFill>
        <p:spPr>
          <a:xfrm>
            <a:off x="83127" y="241069"/>
            <a:ext cx="5087060" cy="1609950"/>
          </a:xfrm>
          <a:prstGeom prst="rect">
            <a:avLst/>
          </a:prstGeom>
        </p:spPr>
      </p:pic>
      <p:pic>
        <p:nvPicPr>
          <p:cNvPr id="7" name="Рисунок 6">
            <a:extLst>
              <a:ext uri="{FF2B5EF4-FFF2-40B4-BE49-F238E27FC236}">
                <a16:creationId xmlns:a16="http://schemas.microsoft.com/office/drawing/2014/main" id="{CB7FD13C-1436-DF45-FE9A-F0CFD41542F8}"/>
              </a:ext>
            </a:extLst>
          </p:cNvPr>
          <p:cNvPicPr>
            <a:picLocks noChangeAspect="1"/>
          </p:cNvPicPr>
          <p:nvPr/>
        </p:nvPicPr>
        <p:blipFill>
          <a:blip r:embed="rId3"/>
          <a:stretch>
            <a:fillRect/>
          </a:stretch>
        </p:blipFill>
        <p:spPr>
          <a:xfrm>
            <a:off x="5747879" y="462096"/>
            <a:ext cx="5334744" cy="5534797"/>
          </a:xfrm>
          <a:prstGeom prst="rect">
            <a:avLst/>
          </a:prstGeom>
        </p:spPr>
      </p:pic>
      <p:sp>
        <p:nvSpPr>
          <p:cNvPr id="9" name="TextBox 8">
            <a:extLst>
              <a:ext uri="{FF2B5EF4-FFF2-40B4-BE49-F238E27FC236}">
                <a16:creationId xmlns:a16="http://schemas.microsoft.com/office/drawing/2014/main" id="{19A16D01-0B2B-0EA9-517A-B7A20F12F713}"/>
              </a:ext>
            </a:extLst>
          </p:cNvPr>
          <p:cNvSpPr txBox="1"/>
          <p:nvPr/>
        </p:nvSpPr>
        <p:spPr>
          <a:xfrm>
            <a:off x="-1384" y="2228671"/>
            <a:ext cx="5620788" cy="3693319"/>
          </a:xfrm>
          <a:prstGeom prst="rect">
            <a:avLst/>
          </a:prstGeom>
          <a:noFill/>
        </p:spPr>
        <p:txBody>
          <a:bodyPr wrap="square">
            <a:spAutoFit/>
          </a:bodyPr>
          <a:lstStyle/>
          <a:p>
            <a:r>
              <a:rPr lang="ru-RU" dirty="0"/>
              <a:t>СУДОВА СИСТЕМА </a:t>
            </a:r>
          </a:p>
          <a:p>
            <a:pPr algn="just"/>
            <a:r>
              <a:rPr lang="ru-RU" dirty="0"/>
              <a:t>Право на </a:t>
            </a:r>
            <a:r>
              <a:rPr lang="ru-RU" dirty="0" err="1"/>
              <a:t>захист</a:t>
            </a:r>
            <a:r>
              <a:rPr lang="ru-RU" dirty="0"/>
              <a:t> прав і свобод </a:t>
            </a:r>
            <a:r>
              <a:rPr lang="ru-RU" dirty="0" err="1"/>
              <a:t>людини</a:t>
            </a:r>
            <a:r>
              <a:rPr lang="ru-RU" dirty="0"/>
              <a:t> й </a:t>
            </a:r>
            <a:r>
              <a:rPr lang="ru-RU" dirty="0" err="1"/>
              <a:t>громадянина</a:t>
            </a:r>
            <a:r>
              <a:rPr lang="ru-RU" dirty="0"/>
              <a:t> судом є одним з </a:t>
            </a:r>
            <a:r>
              <a:rPr lang="ru-RU" dirty="0" err="1"/>
              <a:t>основоположних</a:t>
            </a:r>
            <a:r>
              <a:rPr lang="ru-RU" dirty="0"/>
              <a:t> прав </a:t>
            </a:r>
            <a:r>
              <a:rPr lang="ru-RU" dirty="0" err="1"/>
              <a:t>людини</a:t>
            </a:r>
            <a:r>
              <a:rPr lang="ru-RU" dirty="0"/>
              <a:t> та </a:t>
            </a:r>
            <a:r>
              <a:rPr lang="ru-RU" dirty="0" err="1"/>
              <a:t>гарантовано</a:t>
            </a:r>
            <a:r>
              <a:rPr lang="ru-RU" dirty="0"/>
              <a:t> </a:t>
            </a:r>
            <a:r>
              <a:rPr lang="ru-RU" dirty="0" err="1"/>
              <a:t>статтею</a:t>
            </a:r>
            <a:r>
              <a:rPr lang="ru-RU" dirty="0"/>
              <a:t> 55 </a:t>
            </a:r>
            <a:r>
              <a:rPr lang="ru-RU" dirty="0" err="1"/>
              <a:t>Конституції</a:t>
            </a:r>
            <a:r>
              <a:rPr lang="ru-RU" dirty="0"/>
              <a:t> </a:t>
            </a:r>
            <a:r>
              <a:rPr lang="ru-RU" dirty="0" err="1"/>
              <a:t>України</a:t>
            </a:r>
            <a:r>
              <a:rPr lang="ru-RU" dirty="0"/>
              <a:t>. </a:t>
            </a:r>
            <a:r>
              <a:rPr lang="ru-RU" dirty="0" err="1"/>
              <a:t>Згідно</a:t>
            </a:r>
            <a:r>
              <a:rPr lang="ru-RU" dirty="0"/>
              <a:t>  </a:t>
            </a:r>
            <a:r>
              <a:rPr lang="uk-UA" dirty="0"/>
              <a:t>з Конституцією України, кожен має право на оскарження в суді рішень, дій чи бездіяльності органів державної влади, органів місцевого самоврядування, посадових і службових осіб. Особлива функція судів підкреслюється статтею 124 Конституції, згідно з якою правосуддя в Україні здійснюють виключно суди, а делегування функцій судів, а також привласнення цих функцій іншими органами чи посадовими особами не допускаються. </a:t>
            </a:r>
          </a:p>
        </p:txBody>
      </p:sp>
    </p:spTree>
    <p:extLst>
      <p:ext uri="{BB962C8B-B14F-4D97-AF65-F5344CB8AC3E}">
        <p14:creationId xmlns:p14="http://schemas.microsoft.com/office/powerpoint/2010/main" val="2809542739"/>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1570</Words>
  <Application>Microsoft Office PowerPoint</Application>
  <PresentationFormat>Широкий екран</PresentationFormat>
  <Paragraphs>26</Paragraphs>
  <Slides>16</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16</vt:i4>
      </vt:variant>
    </vt:vector>
  </HeadingPairs>
  <TitlesOfParts>
    <vt:vector size="20" baseType="lpstr">
      <vt:lpstr>Arial</vt:lpstr>
      <vt:lpstr>Calibri</vt:lpstr>
      <vt:lpstr>Calibri Light</vt:lpstr>
      <vt:lpstr>Тема Office</vt:lpstr>
      <vt:lpstr>3.3 АДМІНІСТРАТИВНО ТЕРИТОРІАЛЬНИЙ ПОДІЛ І СИСТЕМА ДЕРЖАВНОГО ВРЯДУВАННЯ В УКРАЇНІ</vt:lpstr>
      <vt:lpstr>Презентація PowerPoint</vt:lpstr>
      <vt:lpstr>СИСТЕМА ДЕРЖАВНОГО ВРЯДУВАННЯ В УКРАЇНІ</vt:lpstr>
      <vt:lpstr>Презентація PowerPoint</vt:lpstr>
      <vt:lpstr>Презентація PowerPoint</vt:lpstr>
      <vt:lpstr>ОРГАНИ ВРЯДУВАННЯ НА РІВНІ ОБЛАСТІ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3</cp:revision>
  <dcterms:created xsi:type="dcterms:W3CDTF">2025-11-20T07:57:50Z</dcterms:created>
  <dcterms:modified xsi:type="dcterms:W3CDTF">2026-01-14T08:14:51Z</dcterms:modified>
</cp:coreProperties>
</file>