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87" r:id="rId3"/>
    <p:sldId id="289" r:id="rId4"/>
    <p:sldId id="277" r:id="rId5"/>
    <p:sldId id="276" r:id="rId6"/>
    <p:sldId id="258" r:id="rId7"/>
    <p:sldId id="264" r:id="rId8"/>
    <p:sldId id="263" r:id="rId9"/>
    <p:sldId id="285" r:id="rId10"/>
    <p:sldId id="259" r:id="rId11"/>
    <p:sldId id="286" r:id="rId12"/>
    <p:sldId id="265" r:id="rId13"/>
    <p:sldId id="262" r:id="rId14"/>
    <p:sldId id="275" r:id="rId15"/>
    <p:sldId id="290" r:id="rId16"/>
    <p:sldId id="291" r:id="rId17"/>
    <p:sldId id="292" r:id="rId18"/>
    <p:sldId id="293" r:id="rId19"/>
    <p:sldId id="294" r:id="rId2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061" autoAdjust="0"/>
    <p:restoredTop sz="94660"/>
  </p:normalViewPr>
  <p:slideViewPr>
    <p:cSldViewPr>
      <p:cViewPr>
        <p:scale>
          <a:sx n="80" d="100"/>
          <a:sy n="80" d="100"/>
        </p:scale>
        <p:origin x="1364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EDAA9-4009-46F3-BCF5-8AF41A2BA9EF}" type="datetimeFigureOut">
              <a:rPr lang="uk-UA" smtClean="0"/>
              <a:t>07.10.2024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B3C2B2-60D4-4A4B-A731-42D146F9F59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4896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B3C2B2-60D4-4A4B-A731-42D146F9F595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32822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B3C2B2-60D4-4A4B-A731-42D146F9F595}" type="slidenum">
              <a:rPr lang="uk-UA" smtClean="0"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7580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Зразок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006E-9440-46CF-A761-41EE28445CB0}" type="datetimeFigureOut">
              <a:rPr lang="uk-UA" smtClean="0"/>
              <a:t>07.10.2024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A950F-B7B5-4A06-BE3B-BE3AA35C02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1864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006E-9440-46CF-A761-41EE28445CB0}" type="datetimeFigureOut">
              <a:rPr lang="uk-UA" smtClean="0"/>
              <a:t>07.10.2024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A950F-B7B5-4A06-BE3B-BE3AA35C02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895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006E-9440-46CF-A761-41EE28445CB0}" type="datetimeFigureOut">
              <a:rPr lang="uk-UA" smtClean="0"/>
              <a:t>07.10.2024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A950F-B7B5-4A06-BE3B-BE3AA35C02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30479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006E-9440-46CF-A761-41EE28445CB0}" type="datetimeFigureOut">
              <a:rPr lang="uk-UA" smtClean="0"/>
              <a:t>07.10.2024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A950F-B7B5-4A06-BE3B-BE3AA35C02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7876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006E-9440-46CF-A761-41EE28445CB0}" type="datetimeFigureOut">
              <a:rPr lang="uk-UA" smtClean="0"/>
              <a:t>07.10.2024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A950F-B7B5-4A06-BE3B-BE3AA35C02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8941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006E-9440-46CF-A761-41EE28445CB0}" type="datetimeFigureOut">
              <a:rPr lang="uk-UA" smtClean="0"/>
              <a:t>07.10.2024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A950F-B7B5-4A06-BE3B-BE3AA35C02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35111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006E-9440-46CF-A761-41EE28445CB0}" type="datetimeFigureOut">
              <a:rPr lang="uk-UA" smtClean="0"/>
              <a:t>07.10.2024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A950F-B7B5-4A06-BE3B-BE3AA35C02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0212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006E-9440-46CF-A761-41EE28445CB0}" type="datetimeFigureOut">
              <a:rPr lang="uk-UA" smtClean="0"/>
              <a:t>07.10.2024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A950F-B7B5-4A06-BE3B-BE3AA35C02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92496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006E-9440-46CF-A761-41EE28445CB0}" type="datetimeFigureOut">
              <a:rPr lang="uk-UA" smtClean="0"/>
              <a:t>07.10.2024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A950F-B7B5-4A06-BE3B-BE3AA35C02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44228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006E-9440-46CF-A761-41EE28445CB0}" type="datetimeFigureOut">
              <a:rPr lang="uk-UA" smtClean="0"/>
              <a:t>07.10.2024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A950F-B7B5-4A06-BE3B-BE3AA35C02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6023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006E-9440-46CF-A761-41EE28445CB0}" type="datetimeFigureOut">
              <a:rPr lang="uk-UA" smtClean="0"/>
              <a:t>07.10.2024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A950F-B7B5-4A06-BE3B-BE3AA35C02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882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C006E-9440-46CF-A761-41EE28445CB0}" type="datetimeFigureOut">
              <a:rPr lang="uk-UA" smtClean="0"/>
              <a:t>07.10.2024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A950F-B7B5-4A06-BE3B-BE3AA35C02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692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4485" y="764704"/>
            <a:ext cx="806797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5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 АСПЕКТИ УПРАВЛІННЯ ЗМІНАМИ </a:t>
            </a:r>
          </a:p>
        </p:txBody>
      </p:sp>
      <p:pic>
        <p:nvPicPr>
          <p:cNvPr id="1026" name="Picture 2" descr="Перевірені принципи управління змінами - Management.com.u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556792"/>
            <a:ext cx="6495919" cy="3009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711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ACA342D-D807-FE08-B311-E96A47AED13A}"/>
              </a:ext>
            </a:extLst>
          </p:cNvPr>
          <p:cNvSpPr txBox="1"/>
          <p:nvPr/>
        </p:nvSpPr>
        <p:spPr>
          <a:xfrm>
            <a:off x="467544" y="934582"/>
            <a:ext cx="8208912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змінами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являє собою структурований процес, що визначає послідовність дій і заходів управлінського персоналу підприємства, завдання яких – передбачати зміни у зовнішньому середовищі, розробляти альтернативні варіанти адаптації внутрішнього середовища й упроваджувати зміни згідно з технічними, економічними можливостями підприємства, а також з обліком соціальних чинників і психологічного клімату всередині підприємства. </a:t>
            </a:r>
          </a:p>
          <a:p>
            <a:pPr algn="just"/>
            <a:endParaRPr lang="uk-UA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змінами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 визначення необхідних ресурсів і підтримку взаємовідносин із зовнішнім середовищем, які дають змогу підприємству реалізувати поставлені завдання; припускає рішення специфічних питань управління підприємством, включаючи організаційні кадрові, комунікаційні і інформаційні аспекти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27EA4D-898D-FA5C-86AC-D0AAE013692C}"/>
              </a:ext>
            </a:extLst>
          </p:cNvPr>
          <p:cNvSpPr txBox="1"/>
          <p:nvPr/>
        </p:nvSpPr>
        <p:spPr>
          <a:xfrm>
            <a:off x="1601416" y="54206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Основи управління змінами</a:t>
            </a:r>
          </a:p>
        </p:txBody>
      </p:sp>
      <p:cxnSp>
        <p:nvCxnSpPr>
          <p:cNvPr id="8" name="Пряма сполучна лінія 7">
            <a:extLst>
              <a:ext uri="{FF2B5EF4-FFF2-40B4-BE49-F238E27FC236}">
                <a16:creationId xmlns:a16="http://schemas.microsoft.com/office/drawing/2014/main" id="{72CB3009-A7D2-683E-7556-9C73BA81A4FF}"/>
              </a:ext>
            </a:extLst>
          </p:cNvPr>
          <p:cNvCxnSpPr/>
          <p:nvPr/>
        </p:nvCxnSpPr>
        <p:spPr>
          <a:xfrm>
            <a:off x="0" y="660830"/>
            <a:ext cx="9144000" cy="0"/>
          </a:xfrm>
          <a:prstGeom prst="line">
            <a:avLst/>
          </a:prstGeom>
          <a:ln w="762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7952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CD66B36-2A35-CC98-F0D3-AB1DD3620A1D}"/>
              </a:ext>
            </a:extLst>
          </p:cNvPr>
          <p:cNvSpPr txBox="1"/>
          <p:nvPr/>
        </p:nvSpPr>
        <p:spPr>
          <a:xfrm>
            <a:off x="827584" y="1052736"/>
            <a:ext cx="7848872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Управляти змінами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значить рухатися від проблемного стану до стану вирішеної проблеми, а ефективне управління змінами – це процес пошуку і вирішення проблем, одне з найскладніших завдань керівників. У загальному вигляді зміни – це освоєння організацією нових ідей або моделей поведінки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A3A859-D092-01ED-B10E-96B602D5C0BB}"/>
              </a:ext>
            </a:extLst>
          </p:cNvPr>
          <p:cNvSpPr txBox="1"/>
          <p:nvPr/>
        </p:nvSpPr>
        <p:spPr>
          <a:xfrm>
            <a:off x="1601416" y="54206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Основи управління змінами</a:t>
            </a:r>
          </a:p>
        </p:txBody>
      </p:sp>
      <p:cxnSp>
        <p:nvCxnSpPr>
          <p:cNvPr id="9" name="Пряма сполучна лінія 8">
            <a:extLst>
              <a:ext uri="{FF2B5EF4-FFF2-40B4-BE49-F238E27FC236}">
                <a16:creationId xmlns:a16="http://schemas.microsoft.com/office/drawing/2014/main" id="{73851D86-252B-AD20-E554-1751E51690CF}"/>
              </a:ext>
            </a:extLst>
          </p:cNvPr>
          <p:cNvCxnSpPr/>
          <p:nvPr/>
        </p:nvCxnSpPr>
        <p:spPr>
          <a:xfrm>
            <a:off x="0" y="660830"/>
            <a:ext cx="9144000" cy="0"/>
          </a:xfrm>
          <a:prstGeom prst="line">
            <a:avLst/>
          </a:prstGeom>
          <a:ln w="762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759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C994100-99B0-DFD5-D82D-33A8C78DEAA0}"/>
              </a:ext>
            </a:extLst>
          </p:cNvPr>
          <p:cNvSpPr txBox="1"/>
          <p:nvPr/>
        </p:nvSpPr>
        <p:spPr>
          <a:xfrm>
            <a:off x="485546" y="904530"/>
            <a:ext cx="8172908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Концептуальні підходи до трактування управління змінами:</a:t>
            </a:r>
          </a:p>
          <a:p>
            <a:pPr algn="just"/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buFontTx/>
              <a:buChar char="-"/>
            </a:pP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процесний - (згідно з яким управління змінами вченими трактується як процес здійснення певної діяльності, дій, заходів); </a:t>
            </a:r>
          </a:p>
          <a:p>
            <a:pPr marL="342900" indent="-342900" algn="just">
              <a:buFontTx/>
              <a:buChar char="-"/>
            </a:pP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координаційний - (згідно з яким управління змінами − це координація ресурсів, дій тощо); </a:t>
            </a:r>
          </a:p>
          <a:p>
            <a:pPr marL="342900" indent="-342900" algn="just">
              <a:buFontTx/>
              <a:buChar char="-"/>
            </a:pP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комплексний - (згідно з яким управління змінами є сукупністю (комплексом) дій, заходів, впливів); </a:t>
            </a:r>
          </a:p>
          <a:p>
            <a:pPr marL="342900" indent="-342900" algn="just">
              <a:buFontTx/>
              <a:buChar char="-"/>
            </a:pP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 розвитку - (згідно з яким управління змінами − це діяльність з розвитку чого-небудь);</a:t>
            </a:r>
          </a:p>
          <a:p>
            <a:pPr marL="342900" indent="-342900" algn="just">
              <a:buFontTx/>
              <a:buChar char="-"/>
            </a:pP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 менеджменту - (згідно з яким управління змінами − це сукупність функцій менеджменту, управлінська діяльність чи професійна діяльність менеджерів); </a:t>
            </a:r>
          </a:p>
          <a:p>
            <a:pPr marL="342900" indent="-342900" algn="just">
              <a:buFontTx/>
              <a:buChar char="-"/>
            </a:pP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 нововведень - (згідно з яким управління змінами − це впровадження інновацій, новацій, нововведень тощо).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D5A48D-9F8D-DC19-C9AC-021D3314C078}"/>
              </a:ext>
            </a:extLst>
          </p:cNvPr>
          <p:cNvSpPr txBox="1"/>
          <p:nvPr/>
        </p:nvSpPr>
        <p:spPr>
          <a:xfrm>
            <a:off x="1601416" y="54206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Основи управління змінами</a:t>
            </a:r>
          </a:p>
        </p:txBody>
      </p:sp>
      <p:cxnSp>
        <p:nvCxnSpPr>
          <p:cNvPr id="8" name="Пряма сполучна лінія 7">
            <a:extLst>
              <a:ext uri="{FF2B5EF4-FFF2-40B4-BE49-F238E27FC236}">
                <a16:creationId xmlns:a16="http://schemas.microsoft.com/office/drawing/2014/main" id="{EFEC6D38-67D3-3F08-ECF7-8D0E2EB2FC17}"/>
              </a:ext>
            </a:extLst>
          </p:cNvPr>
          <p:cNvCxnSpPr/>
          <p:nvPr/>
        </p:nvCxnSpPr>
        <p:spPr>
          <a:xfrm>
            <a:off x="0" y="660830"/>
            <a:ext cx="9144000" cy="0"/>
          </a:xfrm>
          <a:prstGeom prst="line">
            <a:avLst/>
          </a:prstGeom>
          <a:ln w="762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498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704331C-BA6E-EFAB-F354-398BC4CA681A}"/>
              </a:ext>
            </a:extLst>
          </p:cNvPr>
          <p:cNvSpPr txBox="1"/>
          <p:nvPr/>
        </p:nvSpPr>
        <p:spPr>
          <a:xfrm>
            <a:off x="611560" y="1058734"/>
            <a:ext cx="792088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0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 управління змінами:</a:t>
            </a:r>
          </a:p>
          <a:p>
            <a:pPr algn="ctr"/>
            <a:endParaRPr lang="uk-UA" sz="2000" b="1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принцип системності та послідовності процесу управління організаційними змінами, який полягає в системній реалізації процесу з урахуванням фактору часу; </a:t>
            </a:r>
          </a:p>
          <a:p>
            <a:pPr algn="just"/>
            <a:r>
              <a:rPr lang="uk-UA" sz="20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принцип комплексності, який дозволяє реалізувати всі етапи проведення організаційних змін та врахувати існуючі фактори впливу зовнішнього та внутрішнього середовищ; </a:t>
            </a:r>
          </a:p>
          <a:p>
            <a:pPr algn="just"/>
            <a:r>
              <a:rPr lang="uk-UA" sz="20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принцип інтегрованості процесу управління організаційними змінами із загальною стратегією підприємства; </a:t>
            </a:r>
          </a:p>
          <a:p>
            <a:pPr algn="just"/>
            <a:r>
              <a:rPr lang="uk-UA" sz="20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принцип стимулювання до проведення змін – створення системи морально-матеріальних стимулів, безпечних умов праці та гарантування персоналу можливості професійного зростання; </a:t>
            </a:r>
          </a:p>
          <a:p>
            <a:pPr algn="just"/>
            <a:r>
              <a:rPr lang="uk-UA" sz="20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принцип ефективності проведення організаційних змін – забезпечується завдяки реалізації функцій контролю та регулювання; </a:t>
            </a:r>
          </a:p>
          <a:p>
            <a:pPr algn="just"/>
            <a:r>
              <a:rPr lang="uk-UA" sz="20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принцип залученості персоналу – дозволить забезпечити розуміння сутності організаційних перетворень та необхідність реалізації </a:t>
            </a:r>
          </a:p>
          <a:p>
            <a:pPr algn="just"/>
            <a:r>
              <a:rPr lang="uk-UA" sz="20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цих змін.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666C1F-F1E1-F9B9-D7CA-41B7C33C5B63}"/>
              </a:ext>
            </a:extLst>
          </p:cNvPr>
          <p:cNvSpPr txBox="1"/>
          <p:nvPr/>
        </p:nvSpPr>
        <p:spPr>
          <a:xfrm>
            <a:off x="1601416" y="54206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Основи управління змінами</a:t>
            </a:r>
          </a:p>
        </p:txBody>
      </p:sp>
      <p:cxnSp>
        <p:nvCxnSpPr>
          <p:cNvPr id="7" name="Пряма сполучна лінія 6">
            <a:extLst>
              <a:ext uri="{FF2B5EF4-FFF2-40B4-BE49-F238E27FC236}">
                <a16:creationId xmlns:a16="http://schemas.microsoft.com/office/drawing/2014/main" id="{E223D7E4-0D41-C892-066C-B501E5D5ECC8}"/>
              </a:ext>
            </a:extLst>
          </p:cNvPr>
          <p:cNvCxnSpPr/>
          <p:nvPr/>
        </p:nvCxnSpPr>
        <p:spPr>
          <a:xfrm>
            <a:off x="0" y="660830"/>
            <a:ext cx="9144000" cy="0"/>
          </a:xfrm>
          <a:prstGeom prst="line">
            <a:avLst/>
          </a:prstGeom>
          <a:ln w="762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6253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DAD590B-5278-2A00-AD7F-3874C0EFC154}"/>
              </a:ext>
            </a:extLst>
          </p:cNvPr>
          <p:cNvSpPr txBox="1"/>
          <p:nvPr/>
        </p:nvSpPr>
        <p:spPr>
          <a:xfrm>
            <a:off x="2051720" y="2276872"/>
            <a:ext cx="45720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Моделі управління змінами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1D3B86-1E7C-3504-61F2-C9D7EB20F6D7}"/>
              </a:ext>
            </a:extLst>
          </p:cNvPr>
          <p:cNvSpPr txBox="1"/>
          <p:nvPr/>
        </p:nvSpPr>
        <p:spPr>
          <a:xfrm>
            <a:off x="1601416" y="54206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Основи управління змінами</a:t>
            </a:r>
          </a:p>
        </p:txBody>
      </p:sp>
      <p:cxnSp>
        <p:nvCxnSpPr>
          <p:cNvPr id="17" name="Пряма сполучна лінія 16">
            <a:extLst>
              <a:ext uri="{FF2B5EF4-FFF2-40B4-BE49-F238E27FC236}">
                <a16:creationId xmlns:a16="http://schemas.microsoft.com/office/drawing/2014/main" id="{D63AE85E-A056-3258-0884-D3F3D1A86425}"/>
              </a:ext>
            </a:extLst>
          </p:cNvPr>
          <p:cNvCxnSpPr/>
          <p:nvPr/>
        </p:nvCxnSpPr>
        <p:spPr>
          <a:xfrm>
            <a:off x="0" y="660830"/>
            <a:ext cx="9144000" cy="0"/>
          </a:xfrm>
          <a:prstGeom prst="line">
            <a:avLst/>
          </a:prstGeom>
          <a:ln w="762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4130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84E7382-080F-4CCA-A2B8-B3A27053C9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600" y="1066470"/>
            <a:ext cx="7344800" cy="47250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3545B51-6F1D-6035-1F80-85C828B8C950}"/>
              </a:ext>
            </a:extLst>
          </p:cNvPr>
          <p:cNvSpPr txBox="1"/>
          <p:nvPr/>
        </p:nvSpPr>
        <p:spPr>
          <a:xfrm>
            <a:off x="2411760" y="579207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Триступенева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модель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К.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Левіна</a:t>
            </a:r>
            <a:endParaRPr lang="uk-UA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A52869-F5ED-689B-8D48-C61E67C07381}"/>
              </a:ext>
            </a:extLst>
          </p:cNvPr>
          <p:cNvSpPr txBox="1"/>
          <p:nvPr/>
        </p:nvSpPr>
        <p:spPr>
          <a:xfrm>
            <a:off x="1601416" y="54206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Основи управління змінами</a:t>
            </a:r>
          </a:p>
        </p:txBody>
      </p:sp>
      <p:cxnSp>
        <p:nvCxnSpPr>
          <p:cNvPr id="9" name="Пряма сполучна лінія 8">
            <a:extLst>
              <a:ext uri="{FF2B5EF4-FFF2-40B4-BE49-F238E27FC236}">
                <a16:creationId xmlns:a16="http://schemas.microsoft.com/office/drawing/2014/main" id="{E69B3F6D-1202-B656-57E8-5A2F537DB858}"/>
              </a:ext>
            </a:extLst>
          </p:cNvPr>
          <p:cNvCxnSpPr/>
          <p:nvPr/>
        </p:nvCxnSpPr>
        <p:spPr>
          <a:xfrm>
            <a:off x="0" y="660830"/>
            <a:ext cx="9144000" cy="0"/>
          </a:xfrm>
          <a:prstGeom prst="line">
            <a:avLst/>
          </a:prstGeom>
          <a:ln w="762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45084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0A1EA34-B7F4-45EE-C6A0-75A9CF7603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233" y="1233181"/>
            <a:ext cx="4715533" cy="439163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435FF92-5C42-2C8C-FAF0-2504EF2B44E0}"/>
              </a:ext>
            </a:extLst>
          </p:cNvPr>
          <p:cNvSpPr txBox="1"/>
          <p:nvPr/>
        </p:nvSpPr>
        <p:spPr>
          <a:xfrm>
            <a:off x="2123728" y="5733256"/>
            <a:ext cx="5814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змінами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моделлю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Л.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Грейнера</a:t>
            </a:r>
            <a:endParaRPr lang="uk-UA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805668-4385-828C-F1BB-6D08495F66D6}"/>
              </a:ext>
            </a:extLst>
          </p:cNvPr>
          <p:cNvSpPr txBox="1"/>
          <p:nvPr/>
        </p:nvSpPr>
        <p:spPr>
          <a:xfrm>
            <a:off x="1601416" y="54206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Основи управління змінами</a:t>
            </a:r>
          </a:p>
        </p:txBody>
      </p:sp>
      <p:cxnSp>
        <p:nvCxnSpPr>
          <p:cNvPr id="9" name="Пряма сполучна лінія 8">
            <a:extLst>
              <a:ext uri="{FF2B5EF4-FFF2-40B4-BE49-F238E27FC236}">
                <a16:creationId xmlns:a16="http://schemas.microsoft.com/office/drawing/2014/main" id="{4FB718CB-AF8C-19AA-19C9-779F1B80DF45}"/>
              </a:ext>
            </a:extLst>
          </p:cNvPr>
          <p:cNvCxnSpPr/>
          <p:nvPr/>
        </p:nvCxnSpPr>
        <p:spPr>
          <a:xfrm>
            <a:off x="0" y="660830"/>
            <a:ext cx="9144000" cy="0"/>
          </a:xfrm>
          <a:prstGeom prst="line">
            <a:avLst/>
          </a:prstGeom>
          <a:ln w="762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6904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84ABF68-19CC-1DCE-92CA-A291F8CB1A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9563" y="1001199"/>
            <a:ext cx="6556922" cy="529052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14740CB-4D92-8798-B4AD-EF336B3FC0AC}"/>
              </a:ext>
            </a:extLst>
          </p:cNvPr>
          <p:cNvSpPr txBox="1"/>
          <p:nvPr/>
        </p:nvSpPr>
        <p:spPr>
          <a:xfrm>
            <a:off x="1043608" y="6136750"/>
            <a:ext cx="74888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rgbClr val="002060"/>
                </a:solidFill>
              </a:rPr>
              <a:t>Восьмиетапна</a:t>
            </a:r>
            <a:r>
              <a:rPr lang="ru-RU" b="1" dirty="0">
                <a:solidFill>
                  <a:srgbClr val="002060"/>
                </a:solidFill>
              </a:rPr>
              <a:t> модель </a:t>
            </a:r>
            <a:r>
              <a:rPr lang="ru-RU" b="1" dirty="0" err="1">
                <a:solidFill>
                  <a:srgbClr val="002060"/>
                </a:solidFill>
              </a:rPr>
              <a:t>процесу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змін</a:t>
            </a:r>
            <a:r>
              <a:rPr lang="ru-RU" b="1" dirty="0">
                <a:solidFill>
                  <a:srgbClr val="002060"/>
                </a:solidFill>
              </a:rPr>
              <a:t> Дж. Коттера и Д. </a:t>
            </a:r>
            <a:r>
              <a:rPr lang="ru-RU" b="1" dirty="0" err="1">
                <a:solidFill>
                  <a:srgbClr val="002060"/>
                </a:solidFill>
              </a:rPr>
              <a:t>Коена</a:t>
            </a:r>
            <a:endParaRPr lang="uk-UA" b="1" dirty="0">
              <a:solidFill>
                <a:srgbClr val="00206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1427C6-A0B4-EA4A-83CB-631A898E033B}"/>
              </a:ext>
            </a:extLst>
          </p:cNvPr>
          <p:cNvSpPr txBox="1"/>
          <p:nvPr/>
        </p:nvSpPr>
        <p:spPr>
          <a:xfrm>
            <a:off x="1601416" y="54206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Основи управління змінами</a:t>
            </a:r>
          </a:p>
        </p:txBody>
      </p:sp>
      <p:cxnSp>
        <p:nvCxnSpPr>
          <p:cNvPr id="9" name="Пряма сполучна лінія 8">
            <a:extLst>
              <a:ext uri="{FF2B5EF4-FFF2-40B4-BE49-F238E27FC236}">
                <a16:creationId xmlns:a16="http://schemas.microsoft.com/office/drawing/2014/main" id="{E817000F-1AA3-190C-03FA-6264CDD173A1}"/>
              </a:ext>
            </a:extLst>
          </p:cNvPr>
          <p:cNvCxnSpPr/>
          <p:nvPr/>
        </p:nvCxnSpPr>
        <p:spPr>
          <a:xfrm>
            <a:off x="0" y="660830"/>
            <a:ext cx="9144000" cy="0"/>
          </a:xfrm>
          <a:prstGeom prst="line">
            <a:avLst/>
          </a:prstGeom>
          <a:ln w="762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39498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D5C4077-0507-749C-24EC-0EE4E83A9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258" y="2033392"/>
            <a:ext cx="7049484" cy="27912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9FD969B-BA47-9705-DF68-CF3006663E90}"/>
              </a:ext>
            </a:extLst>
          </p:cNvPr>
          <p:cNvSpPr txBox="1"/>
          <p:nvPr/>
        </p:nvSpPr>
        <p:spPr>
          <a:xfrm>
            <a:off x="2555776" y="5013176"/>
            <a:ext cx="45720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 змін </a:t>
            </a:r>
            <a:r>
              <a:rPr lang="uk-UA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Бекхарда-Харріса</a:t>
            </a:r>
            <a:endParaRPr lang="uk-UA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B526CC-D63D-BD7C-69F9-EE43DB24EB43}"/>
              </a:ext>
            </a:extLst>
          </p:cNvPr>
          <p:cNvSpPr txBox="1"/>
          <p:nvPr/>
        </p:nvSpPr>
        <p:spPr>
          <a:xfrm>
            <a:off x="1601416" y="54206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Основи управління змінами</a:t>
            </a:r>
          </a:p>
        </p:txBody>
      </p:sp>
      <p:cxnSp>
        <p:nvCxnSpPr>
          <p:cNvPr id="9" name="Пряма сполучна лінія 8">
            <a:extLst>
              <a:ext uri="{FF2B5EF4-FFF2-40B4-BE49-F238E27FC236}">
                <a16:creationId xmlns:a16="http://schemas.microsoft.com/office/drawing/2014/main" id="{55822081-7CB8-70F4-1998-D22EFA6144AB}"/>
              </a:ext>
            </a:extLst>
          </p:cNvPr>
          <p:cNvCxnSpPr/>
          <p:nvPr/>
        </p:nvCxnSpPr>
        <p:spPr>
          <a:xfrm>
            <a:off x="0" y="660830"/>
            <a:ext cx="9144000" cy="0"/>
          </a:xfrm>
          <a:prstGeom prst="line">
            <a:avLst/>
          </a:prstGeom>
          <a:ln w="762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61963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C11231A-DA92-CA96-13F3-41416FDA71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548680"/>
            <a:ext cx="6630325" cy="521090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823A58B-30A7-58E5-AAA9-BEF6701CEDD9}"/>
              </a:ext>
            </a:extLst>
          </p:cNvPr>
          <p:cNvSpPr txBox="1"/>
          <p:nvPr/>
        </p:nvSpPr>
        <p:spPr>
          <a:xfrm>
            <a:off x="1632585" y="6176887"/>
            <a:ext cx="626469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„Цикл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Е.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Кемерона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М.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Гріна</a:t>
            </a:r>
            <a:endParaRPr lang="uk-UA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FA388E-7576-F221-2A7C-F20ECF5370FA}"/>
              </a:ext>
            </a:extLst>
          </p:cNvPr>
          <p:cNvSpPr txBox="1"/>
          <p:nvPr/>
        </p:nvSpPr>
        <p:spPr>
          <a:xfrm>
            <a:off x="1601416" y="54206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Основи управління змінами</a:t>
            </a:r>
          </a:p>
        </p:txBody>
      </p:sp>
      <p:cxnSp>
        <p:nvCxnSpPr>
          <p:cNvPr id="9" name="Пряма сполучна лінія 8">
            <a:extLst>
              <a:ext uri="{FF2B5EF4-FFF2-40B4-BE49-F238E27FC236}">
                <a16:creationId xmlns:a16="http://schemas.microsoft.com/office/drawing/2014/main" id="{6CB37B15-B721-EF6A-ECE1-5608060312F2}"/>
              </a:ext>
            </a:extLst>
          </p:cNvPr>
          <p:cNvCxnSpPr/>
          <p:nvPr/>
        </p:nvCxnSpPr>
        <p:spPr>
          <a:xfrm>
            <a:off x="0" y="660830"/>
            <a:ext cx="9144000" cy="0"/>
          </a:xfrm>
          <a:prstGeom prst="line">
            <a:avLst/>
          </a:prstGeom>
          <a:ln w="762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8884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71800" y="104310"/>
            <a:ext cx="2952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Сутність змін</a:t>
            </a:r>
          </a:p>
          <a:p>
            <a:pPr algn="ctr"/>
            <a:endParaRPr lang="uk-UA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 сполучна лінія 9"/>
          <p:cNvCxnSpPr/>
          <p:nvPr/>
        </p:nvCxnSpPr>
        <p:spPr>
          <a:xfrm>
            <a:off x="0" y="504420"/>
            <a:ext cx="9144000" cy="0"/>
          </a:xfrm>
          <a:prstGeom prst="line">
            <a:avLst/>
          </a:prstGeom>
          <a:ln w="762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9D7FB9C5-000B-1D6F-791D-9025DFC6B489}"/>
              </a:ext>
            </a:extLst>
          </p:cNvPr>
          <p:cNvSpPr txBox="1"/>
          <p:nvPr/>
        </p:nvSpPr>
        <p:spPr>
          <a:xfrm>
            <a:off x="719572" y="1031249"/>
            <a:ext cx="788487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це різниця між реальним станом та бажаним, усвідомлення якої приходить від збільшення зовнішньої та внутрішньої інформації, що викликає організаційний стрес.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10C864-E691-1C54-8C88-1A806D93C20F}"/>
              </a:ext>
            </a:extLst>
          </p:cNvPr>
          <p:cNvSpPr txBox="1"/>
          <p:nvPr/>
        </p:nvSpPr>
        <p:spPr>
          <a:xfrm>
            <a:off x="687930" y="2552036"/>
            <a:ext cx="791651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перехід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поточного стану до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бажаного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поточний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вважається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неприйнятним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бажаний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адекватним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очікуваним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боку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зацікавлених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сторін</a:t>
            </a:r>
            <a:endParaRPr lang="uk-UA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553C45-C69F-C97B-6A9A-F88F567DF166}"/>
              </a:ext>
            </a:extLst>
          </p:cNvPr>
          <p:cNvSpPr txBox="1"/>
          <p:nvPr/>
        </p:nvSpPr>
        <p:spPr>
          <a:xfrm>
            <a:off x="692830" y="3933056"/>
            <a:ext cx="791161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це різні типи нововведень, що можуть уміло поєднуватись у різних напрямах, а саме: зміна цілей організації, структури, техніки, технологічних процесів, конструкцій виробів тощо</a:t>
            </a:r>
          </a:p>
        </p:txBody>
      </p:sp>
    </p:spTree>
    <p:extLst>
      <p:ext uri="{BB962C8B-B14F-4D97-AF65-F5344CB8AC3E}">
        <p14:creationId xmlns:p14="http://schemas.microsoft.com/office/powerpoint/2010/main" val="2652667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7F6B2F3-301A-E185-2B96-CA053553C841}"/>
              </a:ext>
            </a:extLst>
          </p:cNvPr>
          <p:cNvSpPr txBox="1"/>
          <p:nvPr/>
        </p:nvSpPr>
        <p:spPr>
          <a:xfrm>
            <a:off x="539552" y="908720"/>
            <a:ext cx="820891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 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поступовий цілеспрямований вплив керівника на зміни внутрішнього середовища, а саме у: </a:t>
            </a:r>
          </a:p>
          <a:p>
            <a:pPr marL="285750" indent="-285750" algn="just">
              <a:buFontTx/>
              <a:buChar char="-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організаційній структурі – організаційно- правова структура, форма власності, джерело походження інвестицій, самодостатність, спосіб утворення та формування статутного капіталу; </a:t>
            </a:r>
          </a:p>
          <a:p>
            <a:pPr marL="285750" indent="-285750" algn="just">
              <a:buFontTx/>
              <a:buChar char="-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характері діяльності – номенклатура та асортимент продукції, послуг, робіт підприємства, диверсифікація; </a:t>
            </a:r>
          </a:p>
          <a:p>
            <a:pPr marL="285750" indent="-285750" algn="just">
              <a:buFontTx/>
              <a:buChar char="-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технології – предмети та знаряддя праці, матеріали, паливо та енергія, комп’ютерна техніка, технологічні процеси; </a:t>
            </a:r>
          </a:p>
          <a:p>
            <a:pPr marL="285750" indent="-285750" algn="just">
              <a:buFontTx/>
              <a:buChar char="-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управлінні – пропорційність структурних та виробничих ланок, рівень спеціалізації та централізації виробничих ланок, характер взаємозв’язку, процеси прийняття управлінських рішень; </a:t>
            </a:r>
          </a:p>
          <a:p>
            <a:pPr marL="285750" indent="-285750" algn="just">
              <a:buFontTx/>
              <a:buChar char="-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організаційні культурі – філософія, цінності, традиції, неформальні відносини, імідж, стиль керівництва;</a:t>
            </a:r>
          </a:p>
          <a:p>
            <a:pPr marL="285750" indent="-285750" algn="just">
              <a:buFontTx/>
              <a:buChar char="-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людях – персонал, компетентність, мотивація, поведінка, продуктивність праці; - ефективності та результативності – економічність, доцільність, дієвість, якість виробничої системи та праці, гнучкість, організаційний ефект.</a:t>
            </a:r>
          </a:p>
        </p:txBody>
      </p:sp>
      <p:cxnSp>
        <p:nvCxnSpPr>
          <p:cNvPr id="6" name="Пряма сполучна лінія 5">
            <a:extLst>
              <a:ext uri="{FF2B5EF4-FFF2-40B4-BE49-F238E27FC236}">
                <a16:creationId xmlns:a16="http://schemas.microsoft.com/office/drawing/2014/main" id="{7FB715D7-EABD-B380-E5C7-F0BBF84D9EC6}"/>
              </a:ext>
            </a:extLst>
          </p:cNvPr>
          <p:cNvCxnSpPr/>
          <p:nvPr/>
        </p:nvCxnSpPr>
        <p:spPr>
          <a:xfrm>
            <a:off x="0" y="504420"/>
            <a:ext cx="9144000" cy="0"/>
          </a:xfrm>
          <a:prstGeom prst="line">
            <a:avLst/>
          </a:prstGeom>
          <a:ln w="762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552F4F1-B2AC-CD74-7A58-19BE2C084B70}"/>
              </a:ext>
            </a:extLst>
          </p:cNvPr>
          <p:cNvSpPr txBox="1"/>
          <p:nvPr/>
        </p:nvSpPr>
        <p:spPr>
          <a:xfrm>
            <a:off x="2771800" y="104310"/>
            <a:ext cx="2952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Сутність змін</a:t>
            </a:r>
          </a:p>
          <a:p>
            <a:pPr algn="ctr"/>
            <a:endParaRPr lang="uk-UA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482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71800" y="104310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Види змін</a:t>
            </a:r>
          </a:p>
        </p:txBody>
      </p:sp>
      <p:cxnSp>
        <p:nvCxnSpPr>
          <p:cNvPr id="10" name="Пряма сполучна лінія 9"/>
          <p:cNvCxnSpPr/>
          <p:nvPr/>
        </p:nvCxnSpPr>
        <p:spPr>
          <a:xfrm>
            <a:off x="0" y="504420"/>
            <a:ext cx="9144000" cy="0"/>
          </a:xfrm>
          <a:prstGeom prst="line">
            <a:avLst/>
          </a:prstGeom>
          <a:ln w="762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1936C128-D03F-AB1D-0194-7BD75C169663}"/>
              </a:ext>
            </a:extLst>
          </p:cNvPr>
          <p:cNvSpPr txBox="1"/>
          <p:nvPr/>
        </p:nvSpPr>
        <p:spPr>
          <a:xfrm>
            <a:off x="2275115" y="1032850"/>
            <a:ext cx="459377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endParaRPr lang="uk-UA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26C47E-73AD-C810-665E-BCF5ADA02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895662"/>
            <a:ext cx="8134933" cy="2819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034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 сполучна лінія 9"/>
          <p:cNvCxnSpPr/>
          <p:nvPr/>
        </p:nvCxnSpPr>
        <p:spPr>
          <a:xfrm>
            <a:off x="0" y="504420"/>
            <a:ext cx="9144000" cy="0"/>
          </a:xfrm>
          <a:prstGeom prst="line">
            <a:avLst/>
          </a:prstGeom>
          <a:ln w="762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1936C128-D03F-AB1D-0194-7BD75C169663}"/>
              </a:ext>
            </a:extLst>
          </p:cNvPr>
          <p:cNvSpPr txBox="1"/>
          <p:nvPr/>
        </p:nvSpPr>
        <p:spPr>
          <a:xfrm>
            <a:off x="2195736" y="689086"/>
            <a:ext cx="459377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endParaRPr lang="uk-UA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F53F42-1C24-3B3F-23A2-75BD4DD0C772}"/>
              </a:ext>
            </a:extLst>
          </p:cNvPr>
          <p:cNvSpPr txBox="1"/>
          <p:nvPr/>
        </p:nvSpPr>
        <p:spPr>
          <a:xfrm>
            <a:off x="2843808" y="11978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Види змін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46AE1F8-4885-5D66-335D-50A366009F68}"/>
              </a:ext>
            </a:extLst>
          </p:cNvPr>
          <p:cNvSpPr txBox="1"/>
          <p:nvPr/>
        </p:nvSpPr>
        <p:spPr>
          <a:xfrm>
            <a:off x="938010" y="1258297"/>
            <a:ext cx="43813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 у меті і завданнях діяльності.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E40537-36F7-2AC5-941B-D584DA0F3CCE}"/>
              </a:ext>
            </a:extLst>
          </p:cNvPr>
          <p:cNvSpPr txBox="1"/>
          <p:nvPr/>
        </p:nvSpPr>
        <p:spPr>
          <a:xfrm>
            <a:off x="924690" y="1741581"/>
            <a:ext cx="44791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 у застосовуваних технологіях.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CFB5CD-4E3B-68E0-EB04-41F55075C295}"/>
              </a:ext>
            </a:extLst>
          </p:cNvPr>
          <p:cNvSpPr txBox="1"/>
          <p:nvPr/>
        </p:nvSpPr>
        <p:spPr>
          <a:xfrm>
            <a:off x="886954" y="2249047"/>
            <a:ext cx="7211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 в організаційних структурах й управлінських процесах.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E1DADC0-1D61-C191-2004-6344C18E1B4C}"/>
              </a:ext>
            </a:extLst>
          </p:cNvPr>
          <p:cNvSpPr txBox="1"/>
          <p:nvPr/>
        </p:nvSpPr>
        <p:spPr>
          <a:xfrm>
            <a:off x="908708" y="2783532"/>
            <a:ext cx="39893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 в організаційній культурі.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DB8F845-0B10-42D5-02AD-88A7F5586EDF}"/>
              </a:ext>
            </a:extLst>
          </p:cNvPr>
          <p:cNvSpPr txBox="1"/>
          <p:nvPr/>
        </p:nvSpPr>
        <p:spPr>
          <a:xfrm>
            <a:off x="908708" y="3379734"/>
            <a:ext cx="2108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 в людях.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1B5CA1D-0B36-FAC9-D3AD-2B36C9F29E29}"/>
              </a:ext>
            </a:extLst>
          </p:cNvPr>
          <p:cNvSpPr txBox="1"/>
          <p:nvPr/>
        </p:nvSpPr>
        <p:spPr>
          <a:xfrm>
            <a:off x="908708" y="3954291"/>
            <a:ext cx="49515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 в ефективності роботи організації.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AFCDF04-EC40-7FF3-5FC3-8AAA5D671D7F}"/>
              </a:ext>
            </a:extLst>
          </p:cNvPr>
          <p:cNvSpPr txBox="1"/>
          <p:nvPr/>
        </p:nvSpPr>
        <p:spPr>
          <a:xfrm>
            <a:off x="924690" y="4550493"/>
            <a:ext cx="81397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 в престижі і репутації організації, ділових колах і у суспільстві.</a:t>
            </a:r>
          </a:p>
        </p:txBody>
      </p:sp>
    </p:spTree>
    <p:extLst>
      <p:ext uri="{BB962C8B-B14F-4D97-AF65-F5344CB8AC3E}">
        <p14:creationId xmlns:p14="http://schemas.microsoft.com/office/powerpoint/2010/main" val="1060457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01416" y="54206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Основи управління змінами</a:t>
            </a:r>
          </a:p>
        </p:txBody>
      </p:sp>
      <p:cxnSp>
        <p:nvCxnSpPr>
          <p:cNvPr id="10" name="Пряма сполучна лінія 9"/>
          <p:cNvCxnSpPr/>
          <p:nvPr/>
        </p:nvCxnSpPr>
        <p:spPr>
          <a:xfrm>
            <a:off x="0" y="660830"/>
            <a:ext cx="9144000" cy="0"/>
          </a:xfrm>
          <a:prstGeom prst="line">
            <a:avLst/>
          </a:prstGeom>
          <a:ln w="762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08B8603-45D4-5A4F-A979-CA10624FA2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556792"/>
            <a:ext cx="8100392" cy="202709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6F7D3D1-933E-7D98-E74F-5D45F343759F}"/>
              </a:ext>
            </a:extLst>
          </p:cNvPr>
          <p:cNvSpPr txBox="1"/>
          <p:nvPr/>
        </p:nvSpPr>
        <p:spPr>
          <a:xfrm>
            <a:off x="2195736" y="4005064"/>
            <a:ext cx="5328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 система управління змінами</a:t>
            </a:r>
          </a:p>
        </p:txBody>
      </p:sp>
    </p:spTree>
    <p:extLst>
      <p:ext uri="{BB962C8B-B14F-4D97-AF65-F5344CB8AC3E}">
        <p14:creationId xmlns:p14="http://schemas.microsoft.com/office/powerpoint/2010/main" val="2927248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D2E6A98-3097-788D-FF8E-3A4A9F1F18FA}"/>
              </a:ext>
            </a:extLst>
          </p:cNvPr>
          <p:cNvSpPr txBox="1"/>
          <p:nvPr/>
        </p:nvSpPr>
        <p:spPr>
          <a:xfrm>
            <a:off x="431540" y="504420"/>
            <a:ext cx="8280920" cy="6038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контексті змін об’єктом є господарююча система, яка: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 зі взаємозалежних складних частин, діяльність яких </a:t>
            </a:r>
            <a:r>
              <a:rPr lang="uk-UA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взаємозумовлює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 їх функціонування;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взаємодіє із зовнішнім середовищем;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 діяльність, спрямовану на задоволення зовнішніх та внутрішніх потреб, потреб </a:t>
            </a:r>
            <a:r>
              <a:rPr lang="uk-UA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стейкхолдерів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 характерне для складних систем поєднання властивостей цілісності та відокремленості складових, які певним чином впливають на її функціонування та розвиток;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спрямована на подолання протиріч між складовими (наприклад, безмежність потреб системи при обмеженості ресурсів для їх задоволення);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прагне до підтримки життєдіяльності шляхом безперервного розвитку.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1AE55E-4B7E-3F88-48BA-63C625268CD8}"/>
              </a:ext>
            </a:extLst>
          </p:cNvPr>
          <p:cNvSpPr txBox="1"/>
          <p:nvPr/>
        </p:nvSpPr>
        <p:spPr>
          <a:xfrm>
            <a:off x="1601416" y="54206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Основи управління змінами</a:t>
            </a:r>
          </a:p>
        </p:txBody>
      </p:sp>
      <p:cxnSp>
        <p:nvCxnSpPr>
          <p:cNvPr id="9" name="Пряма сполучна лінія 8">
            <a:extLst>
              <a:ext uri="{FF2B5EF4-FFF2-40B4-BE49-F238E27FC236}">
                <a16:creationId xmlns:a16="http://schemas.microsoft.com/office/drawing/2014/main" id="{D446D966-D9A3-9396-1E0A-DCCC242A4CDE}"/>
              </a:ext>
            </a:extLst>
          </p:cNvPr>
          <p:cNvCxnSpPr/>
          <p:nvPr/>
        </p:nvCxnSpPr>
        <p:spPr>
          <a:xfrm>
            <a:off x="0" y="660830"/>
            <a:ext cx="9144000" cy="0"/>
          </a:xfrm>
          <a:prstGeom prst="line">
            <a:avLst/>
          </a:prstGeom>
          <a:ln w="762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8284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C6E1135-8CC1-F5DF-AA7E-94BD59EBCD82}"/>
              </a:ext>
            </a:extLst>
          </p:cNvPr>
          <p:cNvSpPr txBox="1"/>
          <p:nvPr/>
        </p:nvSpPr>
        <p:spPr>
          <a:xfrm>
            <a:off x="575048" y="1124744"/>
            <a:ext cx="810140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 змін – це внутрішні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стейкхолдери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підприємства, які через взаємодію із контактними аудиторіями визначають напрями змін. У даному випадку контактні аудиторії – це носії джерел змін, які через комунікаційні процеси доводять до суб’єктів змін їх зміст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9377F6-EF94-0562-8098-ECFE72E281E9}"/>
              </a:ext>
            </a:extLst>
          </p:cNvPr>
          <p:cNvSpPr txBox="1"/>
          <p:nvPr/>
        </p:nvSpPr>
        <p:spPr>
          <a:xfrm>
            <a:off x="1601416" y="54206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Основи управління змінами</a:t>
            </a:r>
          </a:p>
        </p:txBody>
      </p:sp>
      <p:cxnSp>
        <p:nvCxnSpPr>
          <p:cNvPr id="6" name="Пряма сполучна лінія 5">
            <a:extLst>
              <a:ext uri="{FF2B5EF4-FFF2-40B4-BE49-F238E27FC236}">
                <a16:creationId xmlns:a16="http://schemas.microsoft.com/office/drawing/2014/main" id="{F5728E5F-A60E-6C41-FD4D-005D2DE2FACE}"/>
              </a:ext>
            </a:extLst>
          </p:cNvPr>
          <p:cNvCxnSpPr/>
          <p:nvPr/>
        </p:nvCxnSpPr>
        <p:spPr>
          <a:xfrm>
            <a:off x="0" y="660830"/>
            <a:ext cx="9144000" cy="0"/>
          </a:xfrm>
          <a:prstGeom prst="line">
            <a:avLst/>
          </a:prstGeom>
          <a:ln w="762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8896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607ACC7-87A7-773A-8F5C-FDC27396483C}"/>
              </a:ext>
            </a:extLst>
          </p:cNvPr>
          <p:cNvSpPr txBox="1"/>
          <p:nvPr/>
        </p:nvSpPr>
        <p:spPr>
          <a:xfrm>
            <a:off x="506125" y="678754"/>
            <a:ext cx="8271066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змінами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цілеспрямована дія системи менеджменту на суб'єкт господарювання як платформу змін з метою переведення її з одного стану в інший (бажаний) відповідно до визначених </a:t>
            </a:r>
            <a:r>
              <a:rPr lang="uk-UA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стейкхолдерами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стратегічних цілей та заданих середовищем діяльності умов.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407CA0-2CC4-8667-A32F-6FA6C9F0B4D3}"/>
              </a:ext>
            </a:extLst>
          </p:cNvPr>
          <p:cNvSpPr txBox="1"/>
          <p:nvPr/>
        </p:nvSpPr>
        <p:spPr>
          <a:xfrm>
            <a:off x="467544" y="2638191"/>
            <a:ext cx="8458455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2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правління змінами </a:t>
            </a:r>
            <a:r>
              <a:rPr lang="uk-UA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підприємстві є інтегрованим процесом його діяльності (що має відповідати принципам його розвитку, етапу життєвого циклу), який за рахунок </a:t>
            </a:r>
            <a:r>
              <a:rPr lang="uk-UA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синергійного</a:t>
            </a:r>
            <a:r>
              <a:rPr lang="uk-UA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ефекту всіх його елементів, повинен вчасно обумовлювати зміни економічного та організаційного станів підприємства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F0E49D-5582-EB8D-97EF-B219B62C3B7D}"/>
              </a:ext>
            </a:extLst>
          </p:cNvPr>
          <p:cNvSpPr txBox="1"/>
          <p:nvPr/>
        </p:nvSpPr>
        <p:spPr>
          <a:xfrm>
            <a:off x="499048" y="4597628"/>
            <a:ext cx="8271066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змінами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процес, який дає змогу організації модифікувати будь-яку частину її структури, щоб таким чином ефективно функціонувати в постійно мінливому середовищі. У нього входять дії, призначені для підтримки, прийому та затвердження необхідних та узгоджених змін.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D30E7F-E935-7D21-CC67-15B5A42B0491}"/>
              </a:ext>
            </a:extLst>
          </p:cNvPr>
          <p:cNvSpPr txBox="1"/>
          <p:nvPr/>
        </p:nvSpPr>
        <p:spPr>
          <a:xfrm>
            <a:off x="1601416" y="54206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Основи управління змінами</a:t>
            </a:r>
          </a:p>
        </p:txBody>
      </p:sp>
      <p:cxnSp>
        <p:nvCxnSpPr>
          <p:cNvPr id="4" name="Пряма сполучна лінія 3">
            <a:extLst>
              <a:ext uri="{FF2B5EF4-FFF2-40B4-BE49-F238E27FC236}">
                <a16:creationId xmlns:a16="http://schemas.microsoft.com/office/drawing/2014/main" id="{7F16DAE4-C5C2-463C-A1AE-A425D763062D}"/>
              </a:ext>
            </a:extLst>
          </p:cNvPr>
          <p:cNvCxnSpPr/>
          <p:nvPr/>
        </p:nvCxnSpPr>
        <p:spPr>
          <a:xfrm>
            <a:off x="0" y="660830"/>
            <a:ext cx="9144000" cy="0"/>
          </a:xfrm>
          <a:prstGeom prst="line">
            <a:avLst/>
          </a:prstGeom>
          <a:ln w="762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08140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3287</TotalTime>
  <Words>1042</Words>
  <Application>Microsoft Office PowerPoint</Application>
  <PresentationFormat>Экран (4:3)</PresentationFormat>
  <Paragraphs>79</Paragraphs>
  <Slides>19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Пользователь Windows</cp:lastModifiedBy>
  <cp:revision>33</cp:revision>
  <dcterms:created xsi:type="dcterms:W3CDTF">2023-09-03T04:43:35Z</dcterms:created>
  <dcterms:modified xsi:type="dcterms:W3CDTF">2024-10-08T05:50:31Z</dcterms:modified>
</cp:coreProperties>
</file>