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619" r:id="rId2"/>
    <p:sldId id="618" r:id="rId3"/>
    <p:sldId id="620" r:id="rId4"/>
    <p:sldId id="662" r:id="rId5"/>
    <p:sldId id="630" r:id="rId6"/>
    <p:sldId id="623" r:id="rId7"/>
    <p:sldId id="624" r:id="rId8"/>
    <p:sldId id="272" r:id="rId9"/>
    <p:sldId id="634" r:id="rId10"/>
    <p:sldId id="625" r:id="rId11"/>
    <p:sldId id="661" r:id="rId12"/>
    <p:sldId id="629" r:id="rId13"/>
    <p:sldId id="664" r:id="rId14"/>
    <p:sldId id="632" r:id="rId15"/>
    <p:sldId id="631" r:id="rId16"/>
    <p:sldId id="638" r:id="rId17"/>
    <p:sldId id="599" r:id="rId18"/>
    <p:sldId id="633" r:id="rId19"/>
    <p:sldId id="637" r:id="rId20"/>
    <p:sldId id="635" r:id="rId21"/>
    <p:sldId id="665" r:id="rId22"/>
    <p:sldId id="636" r:id="rId23"/>
    <p:sldId id="646" r:id="rId24"/>
    <p:sldId id="639" r:id="rId25"/>
    <p:sldId id="641" r:id="rId26"/>
    <p:sldId id="647" r:id="rId27"/>
    <p:sldId id="655"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979" autoAdjust="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FFB39-EA4A-482C-AAEF-86800B8E9A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515167F-F979-4691-9A5F-36643ACEDF30}">
      <dgm:prSet/>
      <dgm:spPr/>
      <dgm:t>
        <a:bodyPr/>
        <a:lstStyle/>
        <a:p>
          <a:pPr rtl="0"/>
          <a:r>
            <a:rPr lang="uk-UA" b="1" dirty="0" smtClean="0"/>
            <a:t>Управління</a:t>
          </a:r>
          <a:endParaRPr lang="uk-UA" dirty="0"/>
        </a:p>
      </dgm:t>
    </dgm:pt>
    <dgm:pt modelId="{1007CAD5-0CA8-4E4A-B14E-D4B28AB7E889}" type="parTrans" cxnId="{C13E7EB0-1599-4307-A2EC-2CB8281C6B01}">
      <dgm:prSet/>
      <dgm:spPr/>
      <dgm:t>
        <a:bodyPr/>
        <a:lstStyle/>
        <a:p>
          <a:endParaRPr lang="ru-RU"/>
        </a:p>
      </dgm:t>
    </dgm:pt>
    <dgm:pt modelId="{3CB7E3B8-DB51-4295-AD3C-4408DBD1FF1C}" type="sibTrans" cxnId="{C13E7EB0-1599-4307-A2EC-2CB8281C6B01}">
      <dgm:prSet/>
      <dgm:spPr/>
      <dgm:t>
        <a:bodyPr/>
        <a:lstStyle/>
        <a:p>
          <a:endParaRPr lang="ru-RU"/>
        </a:p>
      </dgm:t>
    </dgm:pt>
    <dgm:pt modelId="{0A8A1ABE-8F9E-4E7B-AD7C-441F518F4ABE}">
      <dgm:prSet/>
      <dgm:spPr/>
      <dgm:t>
        <a:bodyPr/>
        <a:lstStyle/>
        <a:p>
          <a:pPr rtl="0"/>
          <a:r>
            <a:rPr lang="uk-UA" b="1" smtClean="0"/>
            <a:t>Стратегія</a:t>
          </a:r>
          <a:endParaRPr lang="uk-UA"/>
        </a:p>
      </dgm:t>
    </dgm:pt>
    <dgm:pt modelId="{9F06A3A0-0761-48B5-A4C2-006C137CB297}" type="parTrans" cxnId="{8D5827DD-0E1E-49FA-A392-84FF0485554A}">
      <dgm:prSet/>
      <dgm:spPr/>
      <dgm:t>
        <a:bodyPr/>
        <a:lstStyle/>
        <a:p>
          <a:endParaRPr lang="ru-RU"/>
        </a:p>
      </dgm:t>
    </dgm:pt>
    <dgm:pt modelId="{2BD2A4BA-A1E2-4EB1-98BF-A4F97A5CACBD}" type="sibTrans" cxnId="{8D5827DD-0E1E-49FA-A392-84FF0485554A}">
      <dgm:prSet/>
      <dgm:spPr/>
      <dgm:t>
        <a:bodyPr/>
        <a:lstStyle/>
        <a:p>
          <a:endParaRPr lang="ru-RU"/>
        </a:p>
      </dgm:t>
    </dgm:pt>
    <dgm:pt modelId="{2BBAF4FB-ADF7-4730-A559-0D1425591360}">
      <dgm:prSet/>
      <dgm:spPr/>
      <dgm:t>
        <a:bodyPr/>
        <a:lstStyle/>
        <a:p>
          <a:pPr rtl="0"/>
          <a:r>
            <a:rPr lang="uk-UA" b="1" dirty="0" smtClean="0"/>
            <a:t>Планування</a:t>
          </a:r>
          <a:endParaRPr lang="uk-UA" dirty="0"/>
        </a:p>
      </dgm:t>
    </dgm:pt>
    <dgm:pt modelId="{8F3C2C57-A3E7-4124-BAD4-8816E78823CB}" type="parTrans" cxnId="{BB84B0F4-30A3-40BC-81A7-491D9E395F6A}">
      <dgm:prSet/>
      <dgm:spPr/>
      <dgm:t>
        <a:bodyPr/>
        <a:lstStyle/>
        <a:p>
          <a:endParaRPr lang="ru-RU"/>
        </a:p>
      </dgm:t>
    </dgm:pt>
    <dgm:pt modelId="{55AD34C5-0048-4D4B-9DB3-2A93C750C2FE}" type="sibTrans" cxnId="{BB84B0F4-30A3-40BC-81A7-491D9E395F6A}">
      <dgm:prSet/>
      <dgm:spPr/>
      <dgm:t>
        <a:bodyPr/>
        <a:lstStyle/>
        <a:p>
          <a:endParaRPr lang="ru-RU"/>
        </a:p>
      </dgm:t>
    </dgm:pt>
    <dgm:pt modelId="{42F133B3-CA8A-4708-9CB6-A17A9C00EDC9}">
      <dgm:prSet/>
      <dgm:spPr/>
      <dgm:t>
        <a:bodyPr/>
        <a:lstStyle/>
        <a:p>
          <a:pPr rtl="0"/>
          <a:r>
            <a:rPr lang="uk-UA" b="1" smtClean="0"/>
            <a:t>Безпека</a:t>
          </a:r>
          <a:endParaRPr lang="uk-UA"/>
        </a:p>
      </dgm:t>
    </dgm:pt>
    <dgm:pt modelId="{87802E59-119A-4FA1-B66E-49E075D825FB}" type="parTrans" cxnId="{6C118F29-2ACA-4BD5-B5FA-AD607CE582D4}">
      <dgm:prSet/>
      <dgm:spPr/>
      <dgm:t>
        <a:bodyPr/>
        <a:lstStyle/>
        <a:p>
          <a:endParaRPr lang="ru-RU"/>
        </a:p>
      </dgm:t>
    </dgm:pt>
    <dgm:pt modelId="{D83174CF-6A11-447C-8034-A9B323211E95}" type="sibTrans" cxnId="{6C118F29-2ACA-4BD5-B5FA-AD607CE582D4}">
      <dgm:prSet/>
      <dgm:spPr/>
      <dgm:t>
        <a:bodyPr/>
        <a:lstStyle/>
        <a:p>
          <a:endParaRPr lang="ru-RU"/>
        </a:p>
      </dgm:t>
    </dgm:pt>
    <dgm:pt modelId="{060056A8-740D-408F-908B-FE04A593D70F}">
      <dgm:prSet/>
      <dgm:spPr/>
      <dgm:t>
        <a:bodyPr/>
        <a:lstStyle/>
        <a:p>
          <a:pPr rtl="0"/>
          <a:r>
            <a:rPr lang="uk-UA" b="1" dirty="0" err="1" smtClean="0"/>
            <a:t>Безпекова</a:t>
          </a:r>
          <a:r>
            <a:rPr lang="uk-UA" b="1" dirty="0" smtClean="0"/>
            <a:t> сфера</a:t>
          </a:r>
          <a:endParaRPr lang="uk-UA" dirty="0"/>
        </a:p>
      </dgm:t>
    </dgm:pt>
    <dgm:pt modelId="{198E01AE-1248-4F86-8201-5CC074EE88B6}" type="parTrans" cxnId="{EE3F340B-1E8E-4282-A414-F284B19AD139}">
      <dgm:prSet/>
      <dgm:spPr/>
      <dgm:t>
        <a:bodyPr/>
        <a:lstStyle/>
        <a:p>
          <a:endParaRPr lang="ru-RU"/>
        </a:p>
      </dgm:t>
    </dgm:pt>
    <dgm:pt modelId="{A05B6CEA-72A9-41A6-A9E9-DDF8BF3FAFF2}" type="sibTrans" cxnId="{EE3F340B-1E8E-4282-A414-F284B19AD139}">
      <dgm:prSet/>
      <dgm:spPr/>
      <dgm:t>
        <a:bodyPr/>
        <a:lstStyle/>
        <a:p>
          <a:endParaRPr lang="ru-RU"/>
        </a:p>
      </dgm:t>
    </dgm:pt>
    <dgm:pt modelId="{F75A7748-C225-409B-9626-BF9D4E58824C}" type="pres">
      <dgm:prSet presAssocID="{68AFFB39-EA4A-482C-AAEF-86800B8E9AC7}" presName="linear" presStyleCnt="0">
        <dgm:presLayoutVars>
          <dgm:animLvl val="lvl"/>
          <dgm:resizeHandles val="exact"/>
        </dgm:presLayoutVars>
      </dgm:prSet>
      <dgm:spPr/>
      <dgm:t>
        <a:bodyPr/>
        <a:lstStyle/>
        <a:p>
          <a:endParaRPr lang="ru-RU"/>
        </a:p>
      </dgm:t>
    </dgm:pt>
    <dgm:pt modelId="{3F82EF32-5C94-4F97-BDBB-0EF6D04D5F84}" type="pres">
      <dgm:prSet presAssocID="{D515167F-F979-4691-9A5F-36643ACEDF30}" presName="parentText" presStyleLbl="node1" presStyleIdx="0" presStyleCnt="5">
        <dgm:presLayoutVars>
          <dgm:chMax val="0"/>
          <dgm:bulletEnabled val="1"/>
        </dgm:presLayoutVars>
      </dgm:prSet>
      <dgm:spPr/>
      <dgm:t>
        <a:bodyPr/>
        <a:lstStyle/>
        <a:p>
          <a:endParaRPr lang="ru-RU"/>
        </a:p>
      </dgm:t>
    </dgm:pt>
    <dgm:pt modelId="{96885621-FE37-423A-936F-4E5B702BFD28}" type="pres">
      <dgm:prSet presAssocID="{3CB7E3B8-DB51-4295-AD3C-4408DBD1FF1C}" presName="spacer" presStyleCnt="0"/>
      <dgm:spPr/>
    </dgm:pt>
    <dgm:pt modelId="{50F715B2-52CA-4816-99A9-85E57A7BCB79}" type="pres">
      <dgm:prSet presAssocID="{0A8A1ABE-8F9E-4E7B-AD7C-441F518F4ABE}" presName="parentText" presStyleLbl="node1" presStyleIdx="1" presStyleCnt="5">
        <dgm:presLayoutVars>
          <dgm:chMax val="0"/>
          <dgm:bulletEnabled val="1"/>
        </dgm:presLayoutVars>
      </dgm:prSet>
      <dgm:spPr/>
      <dgm:t>
        <a:bodyPr/>
        <a:lstStyle/>
        <a:p>
          <a:endParaRPr lang="ru-RU"/>
        </a:p>
      </dgm:t>
    </dgm:pt>
    <dgm:pt modelId="{0D62CDDC-78A8-4ACE-AA8A-00AEC357D5B1}" type="pres">
      <dgm:prSet presAssocID="{2BD2A4BA-A1E2-4EB1-98BF-A4F97A5CACBD}" presName="spacer" presStyleCnt="0"/>
      <dgm:spPr/>
    </dgm:pt>
    <dgm:pt modelId="{2B49121C-E0E7-4BA3-BEA8-AEA95FAD195F}" type="pres">
      <dgm:prSet presAssocID="{2BBAF4FB-ADF7-4730-A559-0D1425591360}" presName="parentText" presStyleLbl="node1" presStyleIdx="2" presStyleCnt="5">
        <dgm:presLayoutVars>
          <dgm:chMax val="0"/>
          <dgm:bulletEnabled val="1"/>
        </dgm:presLayoutVars>
      </dgm:prSet>
      <dgm:spPr/>
      <dgm:t>
        <a:bodyPr/>
        <a:lstStyle/>
        <a:p>
          <a:endParaRPr lang="ru-RU"/>
        </a:p>
      </dgm:t>
    </dgm:pt>
    <dgm:pt modelId="{2E6AAF3E-6B02-440B-8B3B-150B555860DA}" type="pres">
      <dgm:prSet presAssocID="{55AD34C5-0048-4D4B-9DB3-2A93C750C2FE}" presName="spacer" presStyleCnt="0"/>
      <dgm:spPr/>
    </dgm:pt>
    <dgm:pt modelId="{014B9D03-EC1C-42E1-8A43-7F787C5D8CB2}" type="pres">
      <dgm:prSet presAssocID="{42F133B3-CA8A-4708-9CB6-A17A9C00EDC9}" presName="parentText" presStyleLbl="node1" presStyleIdx="3" presStyleCnt="5">
        <dgm:presLayoutVars>
          <dgm:chMax val="0"/>
          <dgm:bulletEnabled val="1"/>
        </dgm:presLayoutVars>
      </dgm:prSet>
      <dgm:spPr/>
      <dgm:t>
        <a:bodyPr/>
        <a:lstStyle/>
        <a:p>
          <a:endParaRPr lang="ru-RU"/>
        </a:p>
      </dgm:t>
    </dgm:pt>
    <dgm:pt modelId="{7A3E5683-EC33-46C2-AD05-D9000536EC51}" type="pres">
      <dgm:prSet presAssocID="{D83174CF-6A11-447C-8034-A9B323211E95}" presName="spacer" presStyleCnt="0"/>
      <dgm:spPr/>
    </dgm:pt>
    <dgm:pt modelId="{E4982429-064C-438E-A9AB-B478902A2CA8}" type="pres">
      <dgm:prSet presAssocID="{060056A8-740D-408F-908B-FE04A593D70F}" presName="parentText" presStyleLbl="node1" presStyleIdx="4" presStyleCnt="5">
        <dgm:presLayoutVars>
          <dgm:chMax val="0"/>
          <dgm:bulletEnabled val="1"/>
        </dgm:presLayoutVars>
      </dgm:prSet>
      <dgm:spPr/>
      <dgm:t>
        <a:bodyPr/>
        <a:lstStyle/>
        <a:p>
          <a:endParaRPr lang="ru-RU"/>
        </a:p>
      </dgm:t>
    </dgm:pt>
  </dgm:ptLst>
  <dgm:cxnLst>
    <dgm:cxn modelId="{E9037BD0-6037-4961-8E7D-DBE6D8F3F615}" type="presOf" srcId="{2BBAF4FB-ADF7-4730-A559-0D1425591360}" destId="{2B49121C-E0E7-4BA3-BEA8-AEA95FAD195F}" srcOrd="0" destOrd="0" presId="urn:microsoft.com/office/officeart/2005/8/layout/vList2"/>
    <dgm:cxn modelId="{54172913-DB61-43DF-8D5D-702093761C51}" type="presOf" srcId="{D515167F-F979-4691-9A5F-36643ACEDF30}" destId="{3F82EF32-5C94-4F97-BDBB-0EF6D04D5F84}" srcOrd="0" destOrd="0" presId="urn:microsoft.com/office/officeart/2005/8/layout/vList2"/>
    <dgm:cxn modelId="{C13E7EB0-1599-4307-A2EC-2CB8281C6B01}" srcId="{68AFFB39-EA4A-482C-AAEF-86800B8E9AC7}" destId="{D515167F-F979-4691-9A5F-36643ACEDF30}" srcOrd="0" destOrd="0" parTransId="{1007CAD5-0CA8-4E4A-B14E-D4B28AB7E889}" sibTransId="{3CB7E3B8-DB51-4295-AD3C-4408DBD1FF1C}"/>
    <dgm:cxn modelId="{C941449D-4F26-4759-9F5A-2096DCA4C347}" type="presOf" srcId="{68AFFB39-EA4A-482C-AAEF-86800B8E9AC7}" destId="{F75A7748-C225-409B-9626-BF9D4E58824C}" srcOrd="0" destOrd="0" presId="urn:microsoft.com/office/officeart/2005/8/layout/vList2"/>
    <dgm:cxn modelId="{CAFF8536-A9DF-41C2-BD9F-D5806A3CC759}" type="presOf" srcId="{42F133B3-CA8A-4708-9CB6-A17A9C00EDC9}" destId="{014B9D03-EC1C-42E1-8A43-7F787C5D8CB2}" srcOrd="0" destOrd="0" presId="urn:microsoft.com/office/officeart/2005/8/layout/vList2"/>
    <dgm:cxn modelId="{8D5827DD-0E1E-49FA-A392-84FF0485554A}" srcId="{68AFFB39-EA4A-482C-AAEF-86800B8E9AC7}" destId="{0A8A1ABE-8F9E-4E7B-AD7C-441F518F4ABE}" srcOrd="1" destOrd="0" parTransId="{9F06A3A0-0761-48B5-A4C2-006C137CB297}" sibTransId="{2BD2A4BA-A1E2-4EB1-98BF-A4F97A5CACBD}"/>
    <dgm:cxn modelId="{EE3F340B-1E8E-4282-A414-F284B19AD139}" srcId="{68AFFB39-EA4A-482C-AAEF-86800B8E9AC7}" destId="{060056A8-740D-408F-908B-FE04A593D70F}" srcOrd="4" destOrd="0" parTransId="{198E01AE-1248-4F86-8201-5CC074EE88B6}" sibTransId="{A05B6CEA-72A9-41A6-A9E9-DDF8BF3FAFF2}"/>
    <dgm:cxn modelId="{69B7F493-C8FE-42CD-80D6-BDF64A05F6DF}" type="presOf" srcId="{0A8A1ABE-8F9E-4E7B-AD7C-441F518F4ABE}" destId="{50F715B2-52CA-4816-99A9-85E57A7BCB79}" srcOrd="0" destOrd="0" presId="urn:microsoft.com/office/officeart/2005/8/layout/vList2"/>
    <dgm:cxn modelId="{6C118F29-2ACA-4BD5-B5FA-AD607CE582D4}" srcId="{68AFFB39-EA4A-482C-AAEF-86800B8E9AC7}" destId="{42F133B3-CA8A-4708-9CB6-A17A9C00EDC9}" srcOrd="3" destOrd="0" parTransId="{87802E59-119A-4FA1-B66E-49E075D825FB}" sibTransId="{D83174CF-6A11-447C-8034-A9B323211E95}"/>
    <dgm:cxn modelId="{6EB4F32B-0A9F-49C1-BFBF-CA1A9C56A1BD}" type="presOf" srcId="{060056A8-740D-408F-908B-FE04A593D70F}" destId="{E4982429-064C-438E-A9AB-B478902A2CA8}" srcOrd="0" destOrd="0" presId="urn:microsoft.com/office/officeart/2005/8/layout/vList2"/>
    <dgm:cxn modelId="{BB84B0F4-30A3-40BC-81A7-491D9E395F6A}" srcId="{68AFFB39-EA4A-482C-AAEF-86800B8E9AC7}" destId="{2BBAF4FB-ADF7-4730-A559-0D1425591360}" srcOrd="2" destOrd="0" parTransId="{8F3C2C57-A3E7-4124-BAD4-8816E78823CB}" sibTransId="{55AD34C5-0048-4D4B-9DB3-2A93C750C2FE}"/>
    <dgm:cxn modelId="{6EDDDD80-470D-4326-BE18-E4E5C69E357C}" type="presParOf" srcId="{F75A7748-C225-409B-9626-BF9D4E58824C}" destId="{3F82EF32-5C94-4F97-BDBB-0EF6D04D5F84}" srcOrd="0" destOrd="0" presId="urn:microsoft.com/office/officeart/2005/8/layout/vList2"/>
    <dgm:cxn modelId="{1C8F6A91-0D33-4C7C-97F0-D273C46B330A}" type="presParOf" srcId="{F75A7748-C225-409B-9626-BF9D4E58824C}" destId="{96885621-FE37-423A-936F-4E5B702BFD28}" srcOrd="1" destOrd="0" presId="urn:microsoft.com/office/officeart/2005/8/layout/vList2"/>
    <dgm:cxn modelId="{5AE01226-97FD-4887-83D8-564BED3751C4}" type="presParOf" srcId="{F75A7748-C225-409B-9626-BF9D4E58824C}" destId="{50F715B2-52CA-4816-99A9-85E57A7BCB79}" srcOrd="2" destOrd="0" presId="urn:microsoft.com/office/officeart/2005/8/layout/vList2"/>
    <dgm:cxn modelId="{A720949A-BC92-460C-9546-69C1CDC24DAD}" type="presParOf" srcId="{F75A7748-C225-409B-9626-BF9D4E58824C}" destId="{0D62CDDC-78A8-4ACE-AA8A-00AEC357D5B1}" srcOrd="3" destOrd="0" presId="urn:microsoft.com/office/officeart/2005/8/layout/vList2"/>
    <dgm:cxn modelId="{C311A92E-91F8-422A-B0EB-FDFD26A18A5C}" type="presParOf" srcId="{F75A7748-C225-409B-9626-BF9D4E58824C}" destId="{2B49121C-E0E7-4BA3-BEA8-AEA95FAD195F}" srcOrd="4" destOrd="0" presId="urn:microsoft.com/office/officeart/2005/8/layout/vList2"/>
    <dgm:cxn modelId="{E9FAABC9-97B3-4778-AD55-D83534230787}" type="presParOf" srcId="{F75A7748-C225-409B-9626-BF9D4E58824C}" destId="{2E6AAF3E-6B02-440B-8B3B-150B555860DA}" srcOrd="5" destOrd="0" presId="urn:microsoft.com/office/officeart/2005/8/layout/vList2"/>
    <dgm:cxn modelId="{CA28ED6A-B592-4BBB-96E6-CCFAA8564959}" type="presParOf" srcId="{F75A7748-C225-409B-9626-BF9D4E58824C}" destId="{014B9D03-EC1C-42E1-8A43-7F787C5D8CB2}" srcOrd="6" destOrd="0" presId="urn:microsoft.com/office/officeart/2005/8/layout/vList2"/>
    <dgm:cxn modelId="{C8C1A6BB-A50A-4E80-9425-445C6B4DA115}" type="presParOf" srcId="{F75A7748-C225-409B-9626-BF9D4E58824C}" destId="{7A3E5683-EC33-46C2-AD05-D9000536EC51}" srcOrd="7" destOrd="0" presId="urn:microsoft.com/office/officeart/2005/8/layout/vList2"/>
    <dgm:cxn modelId="{5CF2E038-697C-40F6-8A30-CF013FBEC60A}" type="presParOf" srcId="{F75A7748-C225-409B-9626-BF9D4E58824C}" destId="{E4982429-064C-438E-A9AB-B478902A2CA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EF32-5C94-4F97-BDBB-0EF6D04D5F84}">
      <dsp:nvSpPr>
        <dsp:cNvPr id="0" name=""/>
        <dsp:cNvSpPr/>
      </dsp:nvSpPr>
      <dsp:spPr>
        <a:xfrm>
          <a:off x="0" y="3830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b="1" kern="1200" dirty="0" smtClean="0"/>
            <a:t>Управління</a:t>
          </a:r>
          <a:endParaRPr lang="uk-UA" sz="2900" kern="1200" dirty="0"/>
        </a:p>
      </dsp:txBody>
      <dsp:txXfrm>
        <a:off x="33955" y="72256"/>
        <a:ext cx="9768817" cy="627655"/>
      </dsp:txXfrm>
    </dsp:sp>
    <dsp:sp modelId="{50F715B2-52CA-4816-99A9-85E57A7BCB79}">
      <dsp:nvSpPr>
        <dsp:cNvPr id="0" name=""/>
        <dsp:cNvSpPr/>
      </dsp:nvSpPr>
      <dsp:spPr>
        <a:xfrm>
          <a:off x="0" y="817386"/>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b="1" kern="1200" smtClean="0"/>
            <a:t>Стратегія</a:t>
          </a:r>
          <a:endParaRPr lang="uk-UA" sz="2900" kern="1200"/>
        </a:p>
      </dsp:txBody>
      <dsp:txXfrm>
        <a:off x="33955" y="851341"/>
        <a:ext cx="9768817" cy="627655"/>
      </dsp:txXfrm>
    </dsp:sp>
    <dsp:sp modelId="{2B49121C-E0E7-4BA3-BEA8-AEA95FAD195F}">
      <dsp:nvSpPr>
        <dsp:cNvPr id="0" name=""/>
        <dsp:cNvSpPr/>
      </dsp:nvSpPr>
      <dsp:spPr>
        <a:xfrm>
          <a:off x="0" y="159647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b="1" kern="1200" dirty="0" smtClean="0"/>
            <a:t>Планування</a:t>
          </a:r>
          <a:endParaRPr lang="uk-UA" sz="2900" kern="1200" dirty="0"/>
        </a:p>
      </dsp:txBody>
      <dsp:txXfrm>
        <a:off x="33955" y="1630426"/>
        <a:ext cx="9768817" cy="627655"/>
      </dsp:txXfrm>
    </dsp:sp>
    <dsp:sp modelId="{014B9D03-EC1C-42E1-8A43-7F787C5D8CB2}">
      <dsp:nvSpPr>
        <dsp:cNvPr id="0" name=""/>
        <dsp:cNvSpPr/>
      </dsp:nvSpPr>
      <dsp:spPr>
        <a:xfrm>
          <a:off x="0" y="2375556"/>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b="1" kern="1200" smtClean="0"/>
            <a:t>Безпека</a:t>
          </a:r>
          <a:endParaRPr lang="uk-UA" sz="2900" kern="1200"/>
        </a:p>
      </dsp:txBody>
      <dsp:txXfrm>
        <a:off x="33955" y="2409511"/>
        <a:ext cx="9768817" cy="627655"/>
      </dsp:txXfrm>
    </dsp:sp>
    <dsp:sp modelId="{E4982429-064C-438E-A9AB-B478902A2CA8}">
      <dsp:nvSpPr>
        <dsp:cNvPr id="0" name=""/>
        <dsp:cNvSpPr/>
      </dsp:nvSpPr>
      <dsp:spPr>
        <a:xfrm>
          <a:off x="0" y="315464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b="1" kern="1200" dirty="0" err="1" smtClean="0"/>
            <a:t>Безпекова</a:t>
          </a:r>
          <a:r>
            <a:rPr lang="uk-UA" sz="2900" b="1" kern="1200" dirty="0" smtClean="0"/>
            <a:t> сфера</a:t>
          </a:r>
          <a:endParaRPr lang="uk-UA" sz="2900" kern="1200" dirty="0"/>
        </a:p>
      </dsp:txBody>
      <dsp:txXfrm>
        <a:off x="33955" y="3188596"/>
        <a:ext cx="9768817"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24.02.2025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12</a:t>
            </a:fld>
            <a:endParaRPr lang="uk-UA"/>
          </a:p>
        </p:txBody>
      </p:sp>
    </p:spTree>
    <p:extLst>
      <p:ext uri="{BB962C8B-B14F-4D97-AF65-F5344CB8AC3E}">
        <p14:creationId xmlns:p14="http://schemas.microsoft.com/office/powerpoint/2010/main" val="28753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202845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smtClean="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90502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15</a:t>
            </a:fld>
            <a:endParaRPr lang="uk-UA"/>
          </a:p>
        </p:txBody>
      </p:sp>
    </p:spTree>
    <p:extLst>
      <p:ext uri="{BB962C8B-B14F-4D97-AF65-F5344CB8AC3E}">
        <p14:creationId xmlns:p14="http://schemas.microsoft.com/office/powerpoint/2010/main" val="200460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17</a:t>
            </a:fld>
            <a:endParaRPr lang="uk-UA"/>
          </a:p>
        </p:txBody>
      </p:sp>
    </p:spTree>
    <p:extLst>
      <p:ext uri="{BB962C8B-B14F-4D97-AF65-F5344CB8AC3E}">
        <p14:creationId xmlns:p14="http://schemas.microsoft.com/office/powerpoint/2010/main" val="193078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2023, over one quarter (27.4%) of foreign-born persons aged 15-74 years living in the EU had been born in another EU country compared with a much larger share of 72.6% who had been born in a non-EU country.</a:t>
            </a:r>
          </a:p>
          <a:p>
            <a:r>
              <a:rPr lang="en-US" sz="1200" b="0" i="0" kern="1200" dirty="0" smtClean="0">
                <a:solidFill>
                  <a:schemeClr val="tx1"/>
                </a:solidFill>
                <a:effectLst/>
                <a:latin typeface="+mn-lt"/>
                <a:ea typeface="+mn-ea"/>
                <a:cs typeface="+mn-cs"/>
              </a:rPr>
              <a:t>Among the EU countries for which complete data are available, there were 23 where most foreign-born persons aged 15-74 years had been born in a non-EU country. Luxembourg, Slovakia, and Hungary were the 3 exceptions, where most foreign-born persons had been born in another EU country. The 3 Baltic countries - Latvia, Lithuania, and Estonia - along with Poland, had the highest shares of foreign-born persons from a non-EU country.</a:t>
            </a:r>
          </a:p>
          <a:p>
            <a:r>
              <a:rPr lang="en-US" dirty="0" smtClean="0"/>
              <a:t/>
            </a:r>
            <a:br>
              <a:rPr lang="en-US" dirty="0" smtClean="0"/>
            </a:b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19</a:t>
            </a:fld>
            <a:endParaRPr lang="uk-UA"/>
          </a:p>
        </p:txBody>
      </p:sp>
    </p:spTree>
    <p:extLst>
      <p:ext uri="{BB962C8B-B14F-4D97-AF65-F5344CB8AC3E}">
        <p14:creationId xmlns:p14="http://schemas.microsoft.com/office/powerpoint/2010/main" val="280983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360265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4</a:t>
            </a:fld>
            <a:endParaRPr lang="uk-UA"/>
          </a:p>
        </p:txBody>
      </p:sp>
    </p:spTree>
    <p:extLst>
      <p:ext uri="{BB962C8B-B14F-4D97-AF65-F5344CB8AC3E}">
        <p14:creationId xmlns:p14="http://schemas.microsoft.com/office/powerpoint/2010/main" val="10256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Нерівномірний</a:t>
            </a:r>
            <a:r>
              <a:rPr lang="uk-UA" baseline="0" dirty="0" smtClean="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46078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section looks at the age structure of the population. The analyses are provided for 3 separate age groups:</a:t>
            </a:r>
          </a:p>
          <a:p>
            <a:r>
              <a:rPr lang="en-US" sz="1200" b="0" i="0" kern="1200" dirty="0" smtClean="0">
                <a:solidFill>
                  <a:schemeClr val="tx1"/>
                </a:solidFill>
                <a:effectLst/>
                <a:latin typeface="+mn-lt"/>
                <a:ea typeface="+mn-ea"/>
                <a:cs typeface="+mn-cs"/>
              </a:rPr>
              <a:t>15-29 years (referred to as youth);</a:t>
            </a:r>
          </a:p>
          <a:p>
            <a:r>
              <a:rPr lang="en-US" sz="1200" b="0" i="0" kern="1200" dirty="0" smtClean="0">
                <a:solidFill>
                  <a:schemeClr val="tx1"/>
                </a:solidFill>
                <a:effectLst/>
                <a:latin typeface="+mn-lt"/>
                <a:ea typeface="+mn-ea"/>
                <a:cs typeface="+mn-cs"/>
              </a:rPr>
              <a:t>30-54 years;</a:t>
            </a:r>
          </a:p>
          <a:p>
            <a:r>
              <a:rPr lang="en-US" sz="1200" b="0" i="0" kern="1200" dirty="0" smtClean="0">
                <a:solidFill>
                  <a:schemeClr val="tx1"/>
                </a:solidFill>
                <a:effectLst/>
                <a:latin typeface="+mn-lt"/>
                <a:ea typeface="+mn-ea"/>
                <a:cs typeface="+mn-cs"/>
              </a:rPr>
              <a:t>55-74 years.</a:t>
            </a:r>
          </a:p>
          <a:p>
            <a:r>
              <a:rPr lang="en-US" sz="1200" b="0" i="0" kern="1200" dirty="0" smtClean="0">
                <a:solidFill>
                  <a:schemeClr val="tx1"/>
                </a:solidFill>
                <a:effectLst/>
                <a:latin typeface="+mn-lt"/>
                <a:ea typeface="+mn-ea"/>
                <a:cs typeface="+mn-cs"/>
              </a:rPr>
              <a:t>In 2023, the age structure of native-born persons with two native-born parents shows a majority in the 30-54 age group (44.0%), followed by the 55-74 age group (35.9%), and finally the youngest age group (20.1%). A similar pattern is observed for foreign-born people, though with a higher proportion in the 30-54 age group (56.1%), and lower proportions in the older (25.9%) and younger (18.0%) age groups.</a:t>
            </a:r>
          </a:p>
          <a:p>
            <a:r>
              <a:rPr lang="en-US" sz="1200" b="0" i="0" kern="1200" dirty="0" smtClean="0">
                <a:solidFill>
                  <a:schemeClr val="tx1"/>
                </a:solidFill>
                <a:effectLst/>
                <a:latin typeface="+mn-lt"/>
                <a:ea typeface="+mn-ea"/>
                <a:cs typeface="+mn-cs"/>
              </a:rPr>
              <a:t>The other 2 subpopulations had a younger age structure, with the oldest age group being the smallest. However, for native-born persons with one foreign-born parent, the largest share is observed for those aged 30-54 (36.8%), while for native-born persons with two foreign-born parents, the youngest age group is the most numerous (42.3%).</a:t>
            </a:r>
          </a:p>
          <a:p>
            <a:r>
              <a:rPr lang="en-US" sz="1200" b="0" i="0" kern="1200" dirty="0" smtClean="0">
                <a:solidFill>
                  <a:schemeClr val="tx1"/>
                </a:solidFill>
                <a:effectLst/>
                <a:latin typeface="+mn-lt"/>
                <a:ea typeface="+mn-ea"/>
                <a:cs typeface="+mn-cs"/>
              </a:rPr>
              <a:t>For a majority of EU countries, the share of young people in the total population in 2023 was lowest among foreign-born persons. Equally, the largest share of people aged 30-54 years in 2023 was observed for foreign-born persons in most EU countries.</a:t>
            </a:r>
          </a:p>
          <a:p>
            <a:r>
              <a:rPr lang="en-US" sz="1200" b="0" i="0" kern="1200" dirty="0" smtClean="0">
                <a:solidFill>
                  <a:schemeClr val="tx1"/>
                </a:solidFill>
                <a:effectLst/>
                <a:latin typeface="+mn-lt"/>
                <a:ea typeface="+mn-ea"/>
                <a:cs typeface="+mn-cs"/>
              </a:rPr>
              <a:t>Looking at each migration status, the age structure for native-born persons with two native-born parents was relatively similar across all EU countries. Among the 3 other categories (among the EU countries with reliable data), the structures were much more varied in 2023. For example, for native-born persons with two foreign-born parents the shares ranged from:</a:t>
            </a:r>
          </a:p>
          <a:p>
            <a:r>
              <a:rPr lang="en-US" sz="1200" b="0" i="0" kern="1200" dirty="0" smtClean="0">
                <a:solidFill>
                  <a:schemeClr val="tx1"/>
                </a:solidFill>
                <a:effectLst/>
                <a:latin typeface="+mn-lt"/>
                <a:ea typeface="+mn-ea"/>
                <a:cs typeface="+mn-cs"/>
              </a:rPr>
              <a:t>3.8% in Latvia to 90.7% in Cyprus for those aged 15-29 years;</a:t>
            </a:r>
          </a:p>
          <a:p>
            <a:r>
              <a:rPr lang="en-US" sz="1200" b="0" i="0" kern="1200" dirty="0" smtClean="0">
                <a:solidFill>
                  <a:schemeClr val="tx1"/>
                </a:solidFill>
                <a:effectLst/>
                <a:latin typeface="+mn-lt"/>
                <a:ea typeface="+mn-ea"/>
                <a:cs typeface="+mn-cs"/>
              </a:rPr>
              <a:t>7.0% in Italy to 64.1% in Slovenia for those aged 30-54 years;</a:t>
            </a:r>
          </a:p>
          <a:p>
            <a:r>
              <a:rPr lang="en-US" sz="1200" b="0" i="0" kern="1200" dirty="0" smtClean="0">
                <a:solidFill>
                  <a:schemeClr val="tx1"/>
                </a:solidFill>
                <a:effectLst/>
                <a:latin typeface="+mn-lt"/>
                <a:ea typeface="+mn-ea"/>
                <a:cs typeface="+mn-cs"/>
              </a:rPr>
              <a:t>1.7% in Spain to 88.3% in Poland for those aged 55-74 years.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7</a:t>
            </a:fld>
            <a:endParaRPr lang="uk-UA"/>
          </a:p>
        </p:txBody>
      </p:sp>
    </p:spTree>
    <p:extLst>
      <p:ext uri="{BB962C8B-B14F-4D97-AF65-F5344CB8AC3E}">
        <p14:creationId xmlns:p14="http://schemas.microsoft.com/office/powerpoint/2010/main" val="138984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341858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10</a:t>
            </a:fld>
            <a:endParaRPr lang="uk-UA"/>
          </a:p>
        </p:txBody>
      </p:sp>
    </p:spTree>
    <p:extLst>
      <p:ext uri="{BB962C8B-B14F-4D97-AF65-F5344CB8AC3E}">
        <p14:creationId xmlns:p14="http://schemas.microsoft.com/office/powerpoint/2010/main" val="274472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11</a:t>
            </a:fld>
            <a:endParaRPr lang="uk-UA"/>
          </a:p>
        </p:txBody>
      </p:sp>
    </p:spTree>
    <p:extLst>
      <p:ext uri="{BB962C8B-B14F-4D97-AF65-F5344CB8AC3E}">
        <p14:creationId xmlns:p14="http://schemas.microsoft.com/office/powerpoint/2010/main" val="190738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24.02.2025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24.02.2025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24.02.2025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59937" y="1715663"/>
            <a:ext cx="11037454" cy="3277820"/>
          </a:xfrm>
          <a:prstGeom prst="rect">
            <a:avLst/>
          </a:prstGeom>
        </p:spPr>
        <p:txBody>
          <a:bodyPr wrap="square">
            <a:spAutoFit/>
          </a:bodyPr>
          <a:lstStyle/>
          <a:p>
            <a:pPr algn="ctr"/>
            <a:r>
              <a:rPr lang="uk-UA" sz="3000" b="1" dirty="0" smtClean="0">
                <a:solidFill>
                  <a:srgbClr val="224A98"/>
                </a:solidFill>
              </a:rPr>
              <a:t>ВСТУП </a:t>
            </a:r>
            <a:r>
              <a:rPr lang="uk-UA" sz="3000" b="1" dirty="0" smtClean="0">
                <a:solidFill>
                  <a:srgbClr val="224A98"/>
                </a:solidFill>
              </a:rPr>
              <a:t>ДО КУРСУ: ОСНОВНІ ПОНЯТТЯ, МЕТА ТА ЗАВДАННЯ ДИСЦИПЛІНИ</a:t>
            </a:r>
          </a:p>
          <a:p>
            <a:pPr algn="just"/>
            <a:endParaRPr lang="uk-UA" sz="3000" b="1" dirty="0">
              <a:solidFill>
                <a:srgbClr val="224A98"/>
              </a:solidFill>
            </a:endParaRPr>
          </a:p>
          <a:p>
            <a:pPr algn="just">
              <a:lnSpc>
                <a:spcPct val="150000"/>
              </a:lnSpc>
              <a:buFont typeface="+mj-lt"/>
              <a:buAutoNum type="arabicPeriod"/>
            </a:pPr>
            <a:r>
              <a:rPr lang="uk-UA" sz="2600" dirty="0" err="1" smtClean="0">
                <a:solidFill>
                  <a:srgbClr val="224A98"/>
                </a:solidFill>
              </a:rPr>
              <a:t>Понятійно</a:t>
            </a:r>
            <a:r>
              <a:rPr lang="uk-UA" sz="2600" dirty="0" smtClean="0">
                <a:solidFill>
                  <a:srgbClr val="224A98"/>
                </a:solidFill>
              </a:rPr>
              <a:t>-категоріальний </a:t>
            </a:r>
            <a:r>
              <a:rPr lang="uk-UA" sz="2600" dirty="0">
                <a:solidFill>
                  <a:srgbClr val="224A98"/>
                </a:solidFill>
              </a:rPr>
              <a:t>апарат дисципліни</a:t>
            </a:r>
          </a:p>
          <a:p>
            <a:pPr algn="just">
              <a:lnSpc>
                <a:spcPct val="150000"/>
              </a:lnSpc>
              <a:buFont typeface="+mj-lt"/>
              <a:buAutoNum type="arabicPeriod"/>
            </a:pPr>
            <a:r>
              <a:rPr lang="uk-UA" sz="2600" dirty="0" smtClean="0">
                <a:solidFill>
                  <a:srgbClr val="224A98"/>
                </a:solidFill>
              </a:rPr>
              <a:t>Мета </a:t>
            </a:r>
            <a:r>
              <a:rPr lang="uk-UA" sz="2600" dirty="0">
                <a:solidFill>
                  <a:srgbClr val="224A98"/>
                </a:solidFill>
              </a:rPr>
              <a:t>та завдання курсу</a:t>
            </a:r>
          </a:p>
          <a:p>
            <a:pPr algn="just">
              <a:lnSpc>
                <a:spcPct val="150000"/>
              </a:lnSpc>
              <a:buFont typeface="+mj-lt"/>
              <a:buAutoNum type="arabicPeriod"/>
            </a:pPr>
            <a:r>
              <a:rPr lang="uk-UA" sz="2600" dirty="0" smtClean="0">
                <a:solidFill>
                  <a:srgbClr val="224A98"/>
                </a:solidFill>
              </a:rPr>
              <a:t>Сучасні </a:t>
            </a:r>
            <a:r>
              <a:rPr lang="uk-UA" sz="2600" dirty="0">
                <a:solidFill>
                  <a:srgbClr val="224A98"/>
                </a:solidFill>
              </a:rPr>
              <a:t>виклики у сфері безпеки та актуальність управлінських </a:t>
            </a:r>
            <a:r>
              <a:rPr lang="uk-UA" sz="2600" dirty="0" smtClean="0">
                <a:solidFill>
                  <a:srgbClr val="224A98"/>
                </a:solidFill>
              </a:rPr>
              <a:t>підходів</a:t>
            </a:r>
            <a:endParaRPr lang="uk-UA" sz="2600" dirty="0">
              <a:solidFill>
                <a:srgbClr val="224A98"/>
              </a:solidFill>
            </a:endParaRPr>
          </a:p>
        </p:txBody>
      </p:sp>
    </p:spTree>
    <p:extLst>
      <p:ext uri="{BB962C8B-B14F-4D97-AF65-F5344CB8AC3E}">
        <p14:creationId xmlns:p14="http://schemas.microsoft.com/office/powerpoint/2010/main" val="42233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66618" y="1037376"/>
            <a:ext cx="10921744" cy="1477328"/>
          </a:xfrm>
          <a:prstGeom prst="rect">
            <a:avLst/>
          </a:prstGeom>
        </p:spPr>
        <p:txBody>
          <a:bodyPr wrap="square">
            <a:spAutoFit/>
          </a:bodyPr>
          <a:lstStyle/>
          <a:p>
            <a:pPr algn="just">
              <a:lnSpc>
                <a:spcPct val="150000"/>
              </a:lnSpc>
            </a:pPr>
            <a:r>
              <a:rPr lang="uk-UA" sz="2000" b="1" dirty="0" err="1">
                <a:solidFill>
                  <a:srgbClr val="224A98"/>
                </a:solidFill>
                <a:latin typeface="Arial" panose="020B0604020202020204" pitchFamily="34" charset="0"/>
                <a:cs typeface="Arial" panose="020B0604020202020204" pitchFamily="34" charset="0"/>
              </a:rPr>
              <a:t>Безпекова</a:t>
            </a:r>
            <a:r>
              <a:rPr lang="uk-UA" sz="2000" b="1" dirty="0">
                <a:solidFill>
                  <a:srgbClr val="224A98"/>
                </a:solidFill>
                <a:latin typeface="Arial" panose="020B0604020202020204" pitchFamily="34" charset="0"/>
                <a:cs typeface="Arial" panose="020B0604020202020204" pitchFamily="34" charset="0"/>
              </a:rPr>
              <a:t> сфера</a:t>
            </a:r>
            <a:r>
              <a:rPr lang="uk-UA" sz="2000" dirty="0">
                <a:solidFill>
                  <a:srgbClr val="224A98"/>
                </a:solidFill>
                <a:latin typeface="Arial" panose="020B0604020202020204" pitchFamily="34" charset="0"/>
                <a:cs typeface="Arial" panose="020B0604020202020204" pitchFamily="34" charset="0"/>
              </a:rPr>
              <a:t> – це комплекс державних, громадських та приватних інституцій, що займаються попередженням загроз, управлінням кризами та забезпеченням стабільності в різних сферах життєдіяльності.</a:t>
            </a:r>
          </a:p>
        </p:txBody>
      </p:sp>
      <p:sp>
        <p:nvSpPr>
          <p:cNvPr id="8" name="Прямоугольник 7"/>
          <p:cNvSpPr/>
          <p:nvPr/>
        </p:nvSpPr>
        <p:spPr>
          <a:xfrm>
            <a:off x="4326982" y="4421280"/>
            <a:ext cx="7361380"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суб’єкти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входять</a:t>
            </a:r>
            <a:r>
              <a:rPr lang="ru-RU" sz="2000" dirty="0">
                <a:solidFill>
                  <a:srgbClr val="224A98"/>
                </a:solidFill>
                <a:latin typeface="Arial" panose="020B0604020202020204" pitchFamily="34" charset="0"/>
                <a:cs typeface="Arial" panose="020B0604020202020204" pitchFamily="34" charset="0"/>
              </a:rPr>
              <a:t> до </a:t>
            </a:r>
            <a:r>
              <a:rPr lang="ru-RU" sz="2000" dirty="0" err="1">
                <a:solidFill>
                  <a:srgbClr val="224A98"/>
                </a:solidFill>
                <a:latin typeface="Arial" panose="020B0604020202020204" pitchFamily="34" charset="0"/>
                <a:cs typeface="Arial" panose="020B0604020202020204" pitchFamily="34" charset="0"/>
              </a:rPr>
              <a:t>безпекової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сфери</a:t>
            </a:r>
            <a:r>
              <a:rPr lang="ru-RU" sz="2000" dirty="0">
                <a:solidFill>
                  <a:srgbClr val="224A98"/>
                </a:solidFill>
                <a:latin typeface="Arial" panose="020B0604020202020204" pitchFamily="34" charset="0"/>
                <a:cs typeface="Arial" panose="020B0604020202020204" pitchFamily="34" charset="0"/>
              </a:rPr>
              <a:t> в </a:t>
            </a:r>
            <a:r>
              <a:rPr lang="ru-RU" sz="2000" dirty="0" err="1">
                <a:solidFill>
                  <a:srgbClr val="224A98"/>
                </a:solidFill>
                <a:latin typeface="Arial" panose="020B0604020202020204" pitchFamily="34" charset="0"/>
                <a:cs typeface="Arial" panose="020B0604020202020204" pitchFamily="34" charset="0"/>
              </a:rPr>
              <a:t>Україні</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a:solidFill>
                  <a:srgbClr val="224A98"/>
                </a:solidFill>
                <a:latin typeface="Arial" panose="020B0604020202020204" pitchFamily="34" charset="0"/>
                <a:cs typeface="Arial" panose="020B0604020202020204" pitchFamily="34" charset="0"/>
              </a:rPr>
              <a:t>Як </a:t>
            </a:r>
            <a:r>
              <a:rPr lang="ru-RU" sz="2000" dirty="0" err="1">
                <a:solidFill>
                  <a:srgbClr val="224A98"/>
                </a:solidFill>
                <a:latin typeface="Arial" panose="020B0604020202020204" pitchFamily="34" charset="0"/>
                <a:cs typeface="Arial" panose="020B0604020202020204" pitchFamily="34" charset="0"/>
              </a:rPr>
              <a:t>громадські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організації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впливати</a:t>
            </a:r>
            <a:r>
              <a:rPr lang="ru-RU" sz="2000" dirty="0">
                <a:solidFill>
                  <a:srgbClr val="224A98"/>
                </a:solidFill>
                <a:latin typeface="Arial" panose="020B0604020202020204" pitchFamily="34" charset="0"/>
                <a:cs typeface="Arial" panose="020B0604020202020204" pitchFamily="34" charset="0"/>
              </a:rPr>
              <a:t> на </a:t>
            </a:r>
            <a:r>
              <a:rPr lang="ru-RU" sz="2000" dirty="0" err="1">
                <a:solidFill>
                  <a:srgbClr val="224A98"/>
                </a:solidFill>
                <a:latin typeface="Arial" panose="020B0604020202020204" pitchFamily="34" charset="0"/>
                <a:cs typeface="Arial" panose="020B0604020202020204" pitchFamily="34" charset="0"/>
              </a:rPr>
              <a:t>безпеку</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сучасні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виклики</a:t>
            </a:r>
            <a:r>
              <a:rPr lang="ru-RU" sz="2000" dirty="0">
                <a:solidFill>
                  <a:srgbClr val="224A98"/>
                </a:solidFill>
                <a:latin typeface="Arial" panose="020B0604020202020204" pitchFamily="34" charset="0"/>
                <a:cs typeface="Arial" panose="020B0604020202020204" pitchFamily="34" charset="0"/>
              </a:rPr>
              <a:t> стоять перед </a:t>
            </a:r>
            <a:r>
              <a:rPr lang="ru-RU" sz="2000" dirty="0" err="1">
                <a:solidFill>
                  <a:srgbClr val="224A98"/>
                </a:solidFill>
                <a:latin typeface="Arial" panose="020B0604020202020204" pitchFamily="34" charset="0"/>
                <a:cs typeface="Arial" panose="020B0604020202020204" pitchFamily="34" charset="0"/>
              </a:rPr>
              <a:t>безпековою</a:t>
            </a:r>
            <a:r>
              <a:rPr lang="ru-RU" sz="2000" dirty="0">
                <a:solidFill>
                  <a:srgbClr val="224A98"/>
                </a:solidFill>
                <a:latin typeface="Arial" panose="020B0604020202020204" pitchFamily="34" charset="0"/>
                <a:cs typeface="Arial" panose="020B0604020202020204" pitchFamily="34" charset="0"/>
              </a:rPr>
              <a:t> сферою?</a:t>
            </a:r>
          </a:p>
        </p:txBody>
      </p:sp>
      <p:pic>
        <p:nvPicPr>
          <p:cNvPr id="3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761" y="4071036"/>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3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1818" y="742238"/>
            <a:ext cx="11392800" cy="5170646"/>
          </a:xfrm>
          <a:prstGeom prst="rect">
            <a:avLst/>
          </a:prstGeom>
        </p:spPr>
        <p:txBody>
          <a:bodyPr wrap="square">
            <a:spAutoFit/>
          </a:bodyPr>
          <a:lstStyle/>
          <a:p>
            <a:pPr algn="ctr"/>
            <a:r>
              <a:rPr lang="uk-UA" sz="2400" b="1" dirty="0">
                <a:solidFill>
                  <a:srgbClr val="224A98"/>
                </a:solidFill>
              </a:rPr>
              <a:t>Взаємозв’язок управління, стратегічного планування та </a:t>
            </a:r>
            <a:r>
              <a:rPr lang="uk-UA" sz="2400" b="1" dirty="0" smtClean="0">
                <a:solidFill>
                  <a:srgbClr val="224A98"/>
                </a:solidFill>
              </a:rPr>
              <a:t>безпеки</a:t>
            </a:r>
          </a:p>
          <a:p>
            <a:pPr algn="just"/>
            <a:endParaRPr lang="uk-UA" b="1" dirty="0">
              <a:solidFill>
                <a:srgbClr val="224A98"/>
              </a:solidFill>
            </a:endParaRPr>
          </a:p>
          <a:p>
            <a:pPr algn="just"/>
            <a:r>
              <a:rPr lang="uk-UA" b="1" dirty="0">
                <a:solidFill>
                  <a:srgbClr val="224A98"/>
                </a:solidFill>
              </a:rPr>
              <a:t>1. Управління як основа процесу</a:t>
            </a:r>
            <a:endParaRPr lang="uk-UA" dirty="0">
              <a:solidFill>
                <a:srgbClr val="224A98"/>
              </a:solidFill>
            </a:endParaRPr>
          </a:p>
          <a:p>
            <a:pPr marL="285750" indent="-285750" algn="just">
              <a:buFont typeface="Wingdings" panose="05000000000000000000" pitchFamily="2" charset="2"/>
              <a:buChar char="ü"/>
            </a:pPr>
            <a:r>
              <a:rPr lang="uk-UA" dirty="0" smtClean="0">
                <a:solidFill>
                  <a:srgbClr val="224A98"/>
                </a:solidFill>
              </a:rPr>
              <a:t>управління </a:t>
            </a:r>
            <a:r>
              <a:rPr lang="uk-UA" dirty="0">
                <a:solidFill>
                  <a:srgbClr val="224A98"/>
                </a:solidFill>
              </a:rPr>
              <a:t>– це система прийняття рішень, розподілу ресурсів та контролю за виконанням завдань.</a:t>
            </a:r>
          </a:p>
          <a:p>
            <a:pPr marL="285750" indent="-285750" algn="just">
              <a:buFont typeface="Wingdings" panose="05000000000000000000" pitchFamily="2" charset="2"/>
              <a:buChar char="ü"/>
            </a:pPr>
            <a:r>
              <a:rPr lang="uk-UA" dirty="0" smtClean="0">
                <a:solidFill>
                  <a:srgbClr val="224A98"/>
                </a:solidFill>
              </a:rPr>
              <a:t>у </a:t>
            </a:r>
            <a:r>
              <a:rPr lang="uk-UA" dirty="0">
                <a:solidFill>
                  <a:srgbClr val="224A98"/>
                </a:solidFill>
              </a:rPr>
              <a:t>сфері безпеки управління координує заходи для зниження ризиків і реагування на загрози.</a:t>
            </a:r>
          </a:p>
          <a:p>
            <a:pPr marL="285750" indent="-285750" algn="just">
              <a:buFont typeface="Wingdings" panose="05000000000000000000" pitchFamily="2" charset="2"/>
              <a:buChar char="ü"/>
            </a:pPr>
            <a:r>
              <a:rPr lang="uk-UA" dirty="0" smtClean="0">
                <a:solidFill>
                  <a:srgbClr val="224A98"/>
                </a:solidFill>
              </a:rPr>
              <a:t>без </a:t>
            </a:r>
            <a:r>
              <a:rPr lang="uk-UA" dirty="0">
                <a:solidFill>
                  <a:srgbClr val="224A98"/>
                </a:solidFill>
              </a:rPr>
              <a:t>ефективного управління будь-які </a:t>
            </a:r>
            <a:r>
              <a:rPr lang="uk-UA" dirty="0" err="1">
                <a:solidFill>
                  <a:srgbClr val="224A98"/>
                </a:solidFill>
              </a:rPr>
              <a:t>безпекові</a:t>
            </a:r>
            <a:r>
              <a:rPr lang="uk-UA" dirty="0">
                <a:solidFill>
                  <a:srgbClr val="224A98"/>
                </a:solidFill>
              </a:rPr>
              <a:t> заходи будуть хаотичними та неефективними.</a:t>
            </a:r>
          </a:p>
          <a:p>
            <a:pPr algn="just"/>
            <a:endParaRPr lang="uk-UA" b="1" dirty="0" smtClean="0">
              <a:solidFill>
                <a:srgbClr val="224A98"/>
              </a:solidFill>
            </a:endParaRPr>
          </a:p>
          <a:p>
            <a:pPr algn="just"/>
            <a:r>
              <a:rPr lang="uk-UA" b="1" dirty="0" smtClean="0">
                <a:solidFill>
                  <a:srgbClr val="224A98"/>
                </a:solidFill>
              </a:rPr>
              <a:t>2</a:t>
            </a:r>
            <a:r>
              <a:rPr lang="uk-UA" b="1" dirty="0">
                <a:solidFill>
                  <a:srgbClr val="224A98"/>
                </a:solidFill>
              </a:rPr>
              <a:t>. Стратегічне планування як інструмент управління</a:t>
            </a:r>
            <a:endParaRPr lang="uk-UA" dirty="0">
              <a:solidFill>
                <a:srgbClr val="224A98"/>
              </a:solidFill>
            </a:endParaRPr>
          </a:p>
          <a:p>
            <a:pPr marL="285750" indent="-285750" algn="just">
              <a:buFont typeface="Wingdings" panose="05000000000000000000" pitchFamily="2" charset="2"/>
              <a:buChar char="ü"/>
            </a:pPr>
            <a:r>
              <a:rPr lang="uk-UA" dirty="0" smtClean="0">
                <a:solidFill>
                  <a:srgbClr val="224A98"/>
                </a:solidFill>
              </a:rPr>
              <a:t>стратегічне </a:t>
            </a:r>
            <a:r>
              <a:rPr lang="uk-UA" dirty="0">
                <a:solidFill>
                  <a:srgbClr val="224A98"/>
                </a:solidFill>
              </a:rPr>
              <a:t>планування визначає довгострокові цілі безпеки та шляхи їх досягнення.</a:t>
            </a:r>
          </a:p>
          <a:p>
            <a:pPr marL="285750" indent="-285750" algn="just">
              <a:buFont typeface="Wingdings" panose="05000000000000000000" pitchFamily="2" charset="2"/>
              <a:buChar char="ü"/>
            </a:pPr>
            <a:r>
              <a:rPr lang="uk-UA" dirty="0" smtClean="0">
                <a:solidFill>
                  <a:srgbClr val="224A98"/>
                </a:solidFill>
              </a:rPr>
              <a:t>допомагає </a:t>
            </a:r>
            <a:r>
              <a:rPr lang="uk-UA" dirty="0">
                <a:solidFill>
                  <a:srgbClr val="224A98"/>
                </a:solidFill>
              </a:rPr>
              <a:t>передбачати загрози, оцінювати ризики та розробляти стратегії реагування.</a:t>
            </a:r>
          </a:p>
          <a:p>
            <a:pPr marL="285750" indent="-285750" algn="just">
              <a:buFont typeface="Wingdings" panose="05000000000000000000" pitchFamily="2" charset="2"/>
              <a:buChar char="ü"/>
            </a:pPr>
            <a:r>
              <a:rPr lang="uk-UA" dirty="0" smtClean="0">
                <a:solidFill>
                  <a:srgbClr val="224A98"/>
                </a:solidFill>
              </a:rPr>
              <a:t>управління </a:t>
            </a:r>
            <a:r>
              <a:rPr lang="uk-UA" dirty="0">
                <a:solidFill>
                  <a:srgbClr val="224A98"/>
                </a:solidFill>
              </a:rPr>
              <a:t>безпекою без стратегічного планування буде реактивним, а не </a:t>
            </a:r>
            <a:r>
              <a:rPr lang="uk-UA" dirty="0" err="1">
                <a:solidFill>
                  <a:srgbClr val="224A98"/>
                </a:solidFill>
              </a:rPr>
              <a:t>проактивним</a:t>
            </a:r>
            <a:r>
              <a:rPr lang="uk-UA" dirty="0">
                <a:solidFill>
                  <a:srgbClr val="224A98"/>
                </a:solidFill>
              </a:rPr>
              <a:t>.</a:t>
            </a:r>
          </a:p>
          <a:p>
            <a:pPr algn="just"/>
            <a:endParaRPr lang="uk-UA" b="1" dirty="0" smtClean="0">
              <a:solidFill>
                <a:srgbClr val="224A98"/>
              </a:solidFill>
            </a:endParaRPr>
          </a:p>
          <a:p>
            <a:pPr algn="just"/>
            <a:r>
              <a:rPr lang="uk-UA" b="1" dirty="0" smtClean="0">
                <a:solidFill>
                  <a:srgbClr val="224A98"/>
                </a:solidFill>
              </a:rPr>
              <a:t>3</a:t>
            </a:r>
            <a:r>
              <a:rPr lang="uk-UA" b="1" dirty="0">
                <a:solidFill>
                  <a:srgbClr val="224A98"/>
                </a:solidFill>
              </a:rPr>
              <a:t>. Безпека як кінцева мета</a:t>
            </a:r>
            <a:endParaRPr lang="uk-UA" dirty="0">
              <a:solidFill>
                <a:srgbClr val="224A98"/>
              </a:solidFill>
            </a:endParaRPr>
          </a:p>
          <a:p>
            <a:pPr marL="285750" indent="-285750" algn="just">
              <a:buFont typeface="Wingdings" panose="05000000000000000000" pitchFamily="2" charset="2"/>
              <a:buChar char="ü"/>
            </a:pPr>
            <a:r>
              <a:rPr lang="uk-UA" dirty="0" smtClean="0">
                <a:solidFill>
                  <a:srgbClr val="224A98"/>
                </a:solidFill>
              </a:rPr>
              <a:t>головна </a:t>
            </a:r>
            <a:r>
              <a:rPr lang="uk-UA" dirty="0">
                <a:solidFill>
                  <a:srgbClr val="224A98"/>
                </a:solidFill>
              </a:rPr>
              <a:t>ціль управління та стратегічного планування – забезпечити безпеку держави, суспільства, бізнесу чи особистості.</a:t>
            </a:r>
          </a:p>
          <a:p>
            <a:pPr marL="285750" indent="-285750" algn="just">
              <a:buFont typeface="Wingdings" panose="05000000000000000000" pitchFamily="2" charset="2"/>
              <a:buChar char="ü"/>
            </a:pPr>
            <a:r>
              <a:rPr lang="uk-UA" dirty="0" smtClean="0">
                <a:solidFill>
                  <a:srgbClr val="224A98"/>
                </a:solidFill>
              </a:rPr>
              <a:t>безпека </a:t>
            </a:r>
            <a:r>
              <a:rPr lang="uk-UA" dirty="0">
                <a:solidFill>
                  <a:srgbClr val="224A98"/>
                </a:solidFill>
              </a:rPr>
              <a:t>неможлива без ефективного управління ресурсами та прогнозування загроз.</a:t>
            </a:r>
          </a:p>
          <a:p>
            <a:pPr marL="285750" indent="-285750" algn="just">
              <a:buFont typeface="Wingdings" panose="05000000000000000000" pitchFamily="2" charset="2"/>
              <a:buChar char="ü"/>
            </a:pPr>
            <a:r>
              <a:rPr lang="uk-UA" dirty="0" smtClean="0">
                <a:solidFill>
                  <a:srgbClr val="224A98"/>
                </a:solidFill>
              </a:rPr>
              <a:t>наприклад</a:t>
            </a:r>
            <a:r>
              <a:rPr lang="uk-UA" dirty="0">
                <a:solidFill>
                  <a:srgbClr val="224A98"/>
                </a:solidFill>
              </a:rPr>
              <a:t>, національна безпека потребує стратегічного планування оборонної політики та кризового управління.</a:t>
            </a:r>
          </a:p>
        </p:txBody>
      </p:sp>
      <p:sp>
        <p:nvSpPr>
          <p:cNvPr id="3" name="Прямоугольник 2"/>
          <p:cNvSpPr/>
          <p:nvPr/>
        </p:nvSpPr>
        <p:spPr>
          <a:xfrm>
            <a:off x="2309093" y="6175109"/>
            <a:ext cx="9735125" cy="369332"/>
          </a:xfrm>
          <a:prstGeom prst="rect">
            <a:avLst/>
          </a:prstGeom>
        </p:spPr>
        <p:txBody>
          <a:bodyPr wrap="square">
            <a:spAutoFit/>
          </a:bodyPr>
          <a:lstStyle/>
          <a:p>
            <a:r>
              <a:rPr lang="ru-RU" b="1" dirty="0" err="1">
                <a:solidFill>
                  <a:srgbClr val="224A98"/>
                </a:solidFill>
              </a:rPr>
              <a:t>Які</a:t>
            </a:r>
            <a:r>
              <a:rPr lang="ru-RU" b="1" dirty="0">
                <a:solidFill>
                  <a:srgbClr val="224A98"/>
                </a:solidFill>
              </a:rPr>
              <a:t> </a:t>
            </a:r>
            <a:r>
              <a:rPr lang="ru-RU" b="1" dirty="0" err="1">
                <a:solidFill>
                  <a:srgbClr val="224A98"/>
                </a:solidFill>
              </a:rPr>
              <a:t>приклади</a:t>
            </a:r>
            <a:r>
              <a:rPr lang="ru-RU" b="1" dirty="0">
                <a:solidFill>
                  <a:srgbClr val="224A98"/>
                </a:solidFill>
              </a:rPr>
              <a:t> </a:t>
            </a:r>
            <a:r>
              <a:rPr lang="ru-RU" b="1" dirty="0" err="1">
                <a:solidFill>
                  <a:srgbClr val="224A98"/>
                </a:solidFill>
              </a:rPr>
              <a:t>взаємозв’язку</a:t>
            </a:r>
            <a:r>
              <a:rPr lang="ru-RU" b="1" dirty="0">
                <a:solidFill>
                  <a:srgbClr val="224A98"/>
                </a:solidFill>
              </a:rPr>
              <a:t> </a:t>
            </a:r>
            <a:r>
              <a:rPr lang="ru-RU" b="1" dirty="0" err="1">
                <a:solidFill>
                  <a:srgbClr val="224A98"/>
                </a:solidFill>
              </a:rPr>
              <a:t>цих</a:t>
            </a:r>
            <a:r>
              <a:rPr lang="ru-RU" b="1" dirty="0">
                <a:solidFill>
                  <a:srgbClr val="224A98"/>
                </a:solidFill>
              </a:rPr>
              <a:t> </a:t>
            </a:r>
            <a:r>
              <a:rPr lang="ru-RU" b="1" dirty="0" err="1">
                <a:solidFill>
                  <a:srgbClr val="224A98"/>
                </a:solidFill>
              </a:rPr>
              <a:t>трьох</a:t>
            </a:r>
            <a:r>
              <a:rPr lang="ru-RU" b="1" dirty="0">
                <a:solidFill>
                  <a:srgbClr val="224A98"/>
                </a:solidFill>
              </a:rPr>
              <a:t> </a:t>
            </a:r>
            <a:r>
              <a:rPr lang="ru-RU" b="1" dirty="0" err="1">
                <a:solidFill>
                  <a:srgbClr val="224A98"/>
                </a:solidFill>
              </a:rPr>
              <a:t>елементів</a:t>
            </a:r>
            <a:r>
              <a:rPr lang="ru-RU" b="1" dirty="0">
                <a:solidFill>
                  <a:srgbClr val="224A98"/>
                </a:solidFill>
              </a:rPr>
              <a:t> </a:t>
            </a:r>
            <a:r>
              <a:rPr lang="ru-RU" b="1" dirty="0" err="1">
                <a:solidFill>
                  <a:srgbClr val="224A98"/>
                </a:solidFill>
              </a:rPr>
              <a:t>ви</a:t>
            </a:r>
            <a:r>
              <a:rPr lang="ru-RU" b="1" dirty="0">
                <a:solidFill>
                  <a:srgbClr val="224A98"/>
                </a:solidFill>
              </a:rPr>
              <a:t> можете </a:t>
            </a:r>
            <a:r>
              <a:rPr lang="ru-RU" b="1" dirty="0" smtClean="0">
                <a:solidFill>
                  <a:srgbClr val="224A98"/>
                </a:solidFill>
              </a:rPr>
              <a:t>навести в </a:t>
            </a:r>
            <a:r>
              <a:rPr lang="ru-RU" b="1" dirty="0" err="1" smtClean="0">
                <a:solidFill>
                  <a:srgbClr val="224A98"/>
                </a:solidFill>
              </a:rPr>
              <a:t>різних</a:t>
            </a:r>
            <a:r>
              <a:rPr lang="ru-RU" b="1" dirty="0" smtClean="0">
                <a:solidFill>
                  <a:srgbClr val="224A98"/>
                </a:solidFill>
              </a:rPr>
              <a:t> сферах </a:t>
            </a:r>
            <a:r>
              <a:rPr lang="ru-RU" b="1" dirty="0" err="1" smtClean="0">
                <a:solidFill>
                  <a:srgbClr val="224A98"/>
                </a:solidFill>
              </a:rPr>
              <a:t>безпеки</a:t>
            </a:r>
            <a:r>
              <a:rPr lang="ru-RU" b="1" dirty="0" smtClean="0">
                <a:solidFill>
                  <a:srgbClr val="224A98"/>
                </a:solidFill>
              </a:rPr>
              <a:t>?</a:t>
            </a:r>
            <a:endParaRPr lang="uk-UA" b="1" dirty="0">
              <a:solidFill>
                <a:srgbClr val="224A98"/>
              </a:solidFill>
            </a:endParaRPr>
          </a:p>
        </p:txBody>
      </p:sp>
      <p:pic>
        <p:nvPicPr>
          <p:cNvPr id="1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53" y="5559736"/>
            <a:ext cx="1847275" cy="123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0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119048" y="892449"/>
            <a:ext cx="3953903" cy="630429"/>
          </a:xfrm>
          <a:prstGeom prst="rect">
            <a:avLst/>
          </a:prstGeom>
        </p:spPr>
        <p:txBody>
          <a:bodyPr wrap="none">
            <a:spAutoFit/>
          </a:bodyPr>
          <a:lstStyle/>
          <a:p>
            <a:pPr algn="just">
              <a:lnSpc>
                <a:spcPct val="150000"/>
              </a:lnSpc>
            </a:pPr>
            <a:r>
              <a:rPr lang="uk-UA" sz="2600" b="1" dirty="0" smtClean="0">
                <a:solidFill>
                  <a:srgbClr val="224A98"/>
                </a:solidFill>
              </a:rPr>
              <a:t>2. Мета </a:t>
            </a:r>
            <a:r>
              <a:rPr lang="uk-UA" sz="2600" b="1" dirty="0">
                <a:solidFill>
                  <a:srgbClr val="224A98"/>
                </a:solidFill>
              </a:rPr>
              <a:t>та завдання курсу</a:t>
            </a:r>
          </a:p>
        </p:txBody>
      </p:sp>
      <p:sp>
        <p:nvSpPr>
          <p:cNvPr id="6" name="Прямоугольник 5"/>
          <p:cNvSpPr/>
          <p:nvPr/>
        </p:nvSpPr>
        <p:spPr>
          <a:xfrm>
            <a:off x="859937" y="2204304"/>
            <a:ext cx="10640291" cy="2031325"/>
          </a:xfrm>
          <a:prstGeom prst="rect">
            <a:avLst/>
          </a:prstGeom>
        </p:spPr>
        <p:txBody>
          <a:bodyPr wrap="square">
            <a:spAutoFit/>
          </a:bodyPr>
          <a:lstStyle/>
          <a:p>
            <a:r>
              <a:rPr lang="uk-UA" b="1" dirty="0">
                <a:solidFill>
                  <a:srgbClr val="224A98"/>
                </a:solidFill>
                <a:latin typeface="Arial" panose="020B0604020202020204" pitchFamily="34" charset="0"/>
                <a:cs typeface="Arial" panose="020B0604020202020204" pitchFamily="34" charset="0"/>
              </a:rPr>
              <a:t>Чому цей курс важливий та які знання/навички він допомагає отримати</a:t>
            </a:r>
            <a:r>
              <a:rPr lang="uk-UA" b="1" dirty="0" smtClean="0">
                <a:solidFill>
                  <a:srgbClr val="224A98"/>
                </a:solidFill>
                <a:latin typeface="Arial" panose="020B0604020202020204" pitchFamily="34" charset="0"/>
                <a:cs typeface="Arial" panose="020B0604020202020204" pitchFamily="34" charset="0"/>
              </a:rPr>
              <a:t>?</a:t>
            </a:r>
          </a:p>
          <a:p>
            <a:endParaRPr lang="uk-UA" b="1" dirty="0" smtClean="0">
              <a:solidFill>
                <a:srgbClr val="224A98"/>
              </a:solidFill>
              <a:latin typeface="Arial" panose="020B0604020202020204" pitchFamily="34" charset="0"/>
              <a:cs typeface="Arial" panose="020B0604020202020204" pitchFamily="34" charset="0"/>
            </a:endParaRPr>
          </a:p>
          <a:p>
            <a:endParaRPr lang="uk-UA" b="1" dirty="0">
              <a:solidFill>
                <a:srgbClr val="224A98"/>
              </a:solidFill>
              <a:latin typeface="Arial" panose="020B0604020202020204" pitchFamily="34" charset="0"/>
              <a:cs typeface="Arial" panose="020B0604020202020204" pitchFamily="34" charset="0"/>
            </a:endParaRPr>
          </a:p>
          <a:p>
            <a:r>
              <a:rPr lang="uk-UA" b="1" dirty="0" smtClean="0">
                <a:solidFill>
                  <a:srgbClr val="224A98"/>
                </a:solidFill>
                <a:latin typeface="Arial" panose="020B0604020202020204" pitchFamily="34" charset="0"/>
                <a:cs typeface="Arial" panose="020B0604020202020204" pitchFamily="34" charset="0"/>
              </a:rPr>
              <a:t>Якими є завдання курсу?</a:t>
            </a:r>
          </a:p>
          <a:p>
            <a:endParaRPr lang="uk-UA" b="1" dirty="0">
              <a:solidFill>
                <a:srgbClr val="224A98"/>
              </a:solidFill>
              <a:latin typeface="Arial" panose="020B0604020202020204" pitchFamily="34" charset="0"/>
              <a:cs typeface="Arial" panose="020B0604020202020204" pitchFamily="34" charset="0"/>
            </a:endParaRPr>
          </a:p>
          <a:p>
            <a:endParaRPr lang="uk-UA" b="1" dirty="0" smtClean="0">
              <a:solidFill>
                <a:srgbClr val="224A98"/>
              </a:solidFill>
              <a:latin typeface="Arial" panose="020B0604020202020204" pitchFamily="34" charset="0"/>
              <a:cs typeface="Arial" panose="020B0604020202020204" pitchFamily="34" charset="0"/>
            </a:endParaRPr>
          </a:p>
          <a:p>
            <a:r>
              <a:rPr lang="uk-UA" b="1" dirty="0" smtClean="0">
                <a:solidFill>
                  <a:srgbClr val="224A98"/>
                </a:solidFill>
                <a:latin typeface="Arial" panose="020B0604020202020204" pitchFamily="34" charset="0"/>
                <a:cs typeface="Arial" panose="020B0604020202020204" pitchFamily="34" charset="0"/>
              </a:rPr>
              <a:t>Якими є очікувані результати навчання?</a:t>
            </a:r>
            <a:endParaRPr lang="uk-UA" b="1"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284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48908" y="2297238"/>
            <a:ext cx="10150764" cy="2123658"/>
          </a:xfrm>
          <a:prstGeom prst="rect">
            <a:avLst/>
          </a:prstGeom>
        </p:spPr>
        <p:txBody>
          <a:bodyPr wrap="square">
            <a:spAutoFit/>
          </a:bodyPr>
          <a:lstStyle/>
          <a:p>
            <a:pPr marL="285750" indent="-285750">
              <a:buFont typeface="Wingdings" panose="05000000000000000000" pitchFamily="2" charset="2"/>
              <a:buChar char="ü"/>
            </a:pPr>
            <a:r>
              <a:rPr lang="uk-UA" sz="2200" dirty="0">
                <a:solidFill>
                  <a:srgbClr val="224A98"/>
                </a:solidFill>
              </a:rPr>
              <a:t>р</a:t>
            </a:r>
            <a:r>
              <a:rPr lang="uk-UA" sz="2200" dirty="0" smtClean="0">
                <a:solidFill>
                  <a:srgbClr val="224A98"/>
                </a:solidFill>
              </a:rPr>
              <a:t>озвиток </a:t>
            </a:r>
            <a:r>
              <a:rPr lang="uk-UA" sz="2200" dirty="0">
                <a:solidFill>
                  <a:srgbClr val="224A98"/>
                </a:solidFill>
              </a:rPr>
              <a:t>компетенцій у сфері управління безпекою.</a:t>
            </a:r>
          </a:p>
          <a:p>
            <a:pPr marL="285750" indent="-285750">
              <a:buFont typeface="Wingdings" panose="05000000000000000000" pitchFamily="2" charset="2"/>
              <a:buChar char="ü"/>
            </a:pPr>
            <a:r>
              <a:rPr lang="uk-UA" sz="2200" dirty="0" smtClean="0">
                <a:solidFill>
                  <a:srgbClr val="224A98"/>
                </a:solidFill>
              </a:rPr>
              <a:t>формування </a:t>
            </a:r>
            <a:r>
              <a:rPr lang="uk-UA" sz="2200" dirty="0">
                <a:solidFill>
                  <a:srgbClr val="224A98"/>
                </a:solidFill>
              </a:rPr>
              <a:t>стратегічного мислення для прогнозування загроз.</a:t>
            </a:r>
          </a:p>
          <a:p>
            <a:pPr marL="285750" indent="-285750">
              <a:buFont typeface="Wingdings" panose="05000000000000000000" pitchFamily="2" charset="2"/>
              <a:buChar char="ü"/>
            </a:pPr>
            <a:r>
              <a:rPr lang="uk-UA" sz="2200" dirty="0">
                <a:solidFill>
                  <a:srgbClr val="224A98"/>
                </a:solidFill>
              </a:rPr>
              <a:t>о</a:t>
            </a:r>
            <a:r>
              <a:rPr lang="uk-UA" sz="2200" dirty="0" smtClean="0">
                <a:solidFill>
                  <a:srgbClr val="224A98"/>
                </a:solidFill>
              </a:rPr>
              <a:t>знайомлення </a:t>
            </a:r>
            <a:r>
              <a:rPr lang="uk-UA" sz="2200" dirty="0">
                <a:solidFill>
                  <a:srgbClr val="224A98"/>
                </a:solidFill>
              </a:rPr>
              <a:t>з принципами кризового управління та планування.</a:t>
            </a:r>
          </a:p>
          <a:p>
            <a:pPr marL="285750" indent="-285750">
              <a:buFont typeface="Wingdings" panose="05000000000000000000" pitchFamily="2" charset="2"/>
              <a:buChar char="ü"/>
            </a:pPr>
            <a:r>
              <a:rPr lang="uk-UA" sz="2200" dirty="0">
                <a:solidFill>
                  <a:srgbClr val="224A98"/>
                </a:solidFill>
              </a:rPr>
              <a:t>а</a:t>
            </a:r>
            <a:r>
              <a:rPr lang="uk-UA" sz="2200" dirty="0" smtClean="0">
                <a:solidFill>
                  <a:srgbClr val="224A98"/>
                </a:solidFill>
              </a:rPr>
              <a:t>наліз </a:t>
            </a:r>
            <a:r>
              <a:rPr lang="uk-UA" sz="2200" dirty="0">
                <a:solidFill>
                  <a:srgbClr val="224A98"/>
                </a:solidFill>
              </a:rPr>
              <a:t>сучасних викликів та загроз безпеці держави, суспільства та бізнесу.</a:t>
            </a:r>
          </a:p>
          <a:p>
            <a:endParaRPr lang="uk-UA" sz="2200" dirty="0">
              <a:solidFill>
                <a:srgbClr val="224A98"/>
              </a:solidFill>
            </a:endParaRPr>
          </a:p>
          <a:p>
            <a:endParaRPr lang="uk-UA" sz="2200" b="1" dirty="0" smtClean="0">
              <a:solidFill>
                <a:srgbClr val="224A98"/>
              </a:solidFill>
            </a:endParaRPr>
          </a:p>
        </p:txBody>
      </p:sp>
      <p:sp>
        <p:nvSpPr>
          <p:cNvPr id="6" name="Прямоугольник 5"/>
          <p:cNvSpPr/>
          <p:nvPr/>
        </p:nvSpPr>
        <p:spPr>
          <a:xfrm>
            <a:off x="919017" y="1419274"/>
            <a:ext cx="10640291" cy="430887"/>
          </a:xfrm>
          <a:prstGeom prst="rect">
            <a:avLst/>
          </a:prstGeom>
        </p:spPr>
        <p:txBody>
          <a:bodyPr wrap="square">
            <a:spAutoFit/>
          </a:bodyPr>
          <a:lstStyle/>
          <a:p>
            <a:r>
              <a:rPr lang="uk-UA" sz="2200" b="1" dirty="0">
                <a:solidFill>
                  <a:srgbClr val="224A98"/>
                </a:solidFill>
              </a:rPr>
              <a:t>Чому цей курс важливий та які знання/навички він допомагає отримати?</a:t>
            </a:r>
          </a:p>
        </p:txBody>
      </p:sp>
      <p:pic>
        <p:nvPicPr>
          <p:cNvPr id="9"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37527" y="4652845"/>
            <a:ext cx="8534400" cy="1938992"/>
          </a:xfrm>
          <a:prstGeom prst="rect">
            <a:avLst/>
          </a:prstGeom>
        </p:spPr>
        <p:txBody>
          <a:bodyPr wrap="square">
            <a:spAutoFit/>
          </a:bodyPr>
          <a:lstStyle/>
          <a:p>
            <a:pPr algn="just"/>
            <a:endParaRPr lang="uk-UA" sz="2000" b="1" dirty="0">
              <a:solidFill>
                <a:srgbClr val="224A98"/>
              </a:solidFill>
            </a:endParaRPr>
          </a:p>
          <a:p>
            <a:pPr algn="just"/>
            <a:r>
              <a:rPr lang="uk-UA" sz="2000" b="1" dirty="0">
                <a:solidFill>
                  <a:srgbClr val="224A98"/>
                </a:solidFill>
              </a:rPr>
              <a:t>Питання для обговорення:</a:t>
            </a:r>
            <a:endParaRPr lang="uk-UA" sz="2000" dirty="0">
              <a:solidFill>
                <a:srgbClr val="224A98"/>
              </a:solidFill>
            </a:endParaRPr>
          </a:p>
          <a:p>
            <a:pPr algn="just">
              <a:buFont typeface="+mj-lt"/>
              <a:buAutoNum type="arabicPeriod"/>
            </a:pPr>
            <a:r>
              <a:rPr lang="uk-UA" sz="2000" dirty="0">
                <a:solidFill>
                  <a:srgbClr val="224A98"/>
                </a:solidFill>
              </a:rPr>
              <a:t>Чому важливо навчатися управлінню та стратегічному плануванню у </a:t>
            </a:r>
            <a:r>
              <a:rPr lang="uk-UA" sz="2000" dirty="0" err="1">
                <a:solidFill>
                  <a:srgbClr val="224A98"/>
                </a:solidFill>
              </a:rPr>
              <a:t>безпековій</a:t>
            </a:r>
            <a:r>
              <a:rPr lang="uk-UA" sz="2000" dirty="0">
                <a:solidFill>
                  <a:srgbClr val="224A98"/>
                </a:solidFill>
              </a:rPr>
              <a:t> сфері?</a:t>
            </a:r>
          </a:p>
          <a:p>
            <a:pPr algn="just">
              <a:buFont typeface="+mj-lt"/>
              <a:buAutoNum type="arabicPeriod"/>
            </a:pPr>
            <a:r>
              <a:rPr lang="uk-UA" sz="2000" dirty="0">
                <a:solidFill>
                  <a:srgbClr val="224A98"/>
                </a:solidFill>
              </a:rPr>
              <a:t>Як управлінські навички можуть допомогти у розв’язанні кризових ситуацій?</a:t>
            </a:r>
          </a:p>
        </p:txBody>
      </p:sp>
    </p:spTree>
    <p:extLst>
      <p:ext uri="{BB962C8B-B14F-4D97-AF65-F5344CB8AC3E}">
        <p14:creationId xmlns:p14="http://schemas.microsoft.com/office/powerpoint/2010/main" val="299857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618837" y="1207664"/>
            <a:ext cx="11028218" cy="3477875"/>
          </a:xfrm>
          <a:prstGeom prst="rect">
            <a:avLst/>
          </a:prstGeom>
        </p:spPr>
        <p:txBody>
          <a:bodyPr wrap="square">
            <a:spAutoFit/>
          </a:bodyPr>
          <a:lstStyle/>
          <a:p>
            <a:r>
              <a:rPr lang="uk-UA" sz="2200" b="1" dirty="0">
                <a:solidFill>
                  <a:srgbClr val="224A98"/>
                </a:solidFill>
                <a:latin typeface="Arial" panose="020B0604020202020204" pitchFamily="34" charset="0"/>
                <a:cs typeface="Arial" panose="020B0604020202020204" pitchFamily="34" charset="0"/>
              </a:rPr>
              <a:t>Якими є завдання курсу?</a:t>
            </a:r>
          </a:p>
          <a:p>
            <a:endParaRPr lang="uk-UA" sz="2200" dirty="0">
              <a:solidFill>
                <a:srgbClr val="224A98"/>
              </a:solidFill>
            </a:endParaRPr>
          </a:p>
          <a:p>
            <a:pPr marL="285750" indent="-285750">
              <a:buFont typeface="Wingdings" panose="05000000000000000000" pitchFamily="2" charset="2"/>
              <a:buChar char="ü"/>
            </a:pPr>
            <a:r>
              <a:rPr lang="uk-UA" sz="2200" dirty="0" smtClean="0">
                <a:solidFill>
                  <a:srgbClr val="224A98"/>
                </a:solidFill>
              </a:rPr>
              <a:t>вивчення </a:t>
            </a:r>
            <a:r>
              <a:rPr lang="uk-UA" sz="2200" b="1" dirty="0" err="1">
                <a:solidFill>
                  <a:srgbClr val="224A98"/>
                </a:solidFill>
              </a:rPr>
              <a:t>понятійно</a:t>
            </a:r>
            <a:r>
              <a:rPr lang="uk-UA" sz="2200" b="1" dirty="0">
                <a:solidFill>
                  <a:srgbClr val="224A98"/>
                </a:solidFill>
              </a:rPr>
              <a:t>-категоріального апарату</a:t>
            </a:r>
            <a:r>
              <a:rPr lang="uk-UA" sz="2200" dirty="0">
                <a:solidFill>
                  <a:srgbClr val="224A98"/>
                </a:solidFill>
              </a:rPr>
              <a:t> управління та безпеки.</a:t>
            </a:r>
          </a:p>
          <a:p>
            <a:pPr marL="285750" indent="-285750">
              <a:buFont typeface="Wingdings" panose="05000000000000000000" pitchFamily="2" charset="2"/>
              <a:buChar char="ü"/>
            </a:pPr>
            <a:r>
              <a:rPr lang="uk-UA" sz="2200" dirty="0" smtClean="0">
                <a:solidFill>
                  <a:srgbClr val="224A98"/>
                </a:solidFill>
              </a:rPr>
              <a:t>ознайомлення </a:t>
            </a:r>
            <a:r>
              <a:rPr lang="uk-UA" sz="2200" dirty="0">
                <a:solidFill>
                  <a:srgbClr val="224A98"/>
                </a:solidFill>
              </a:rPr>
              <a:t>з </a:t>
            </a:r>
            <a:r>
              <a:rPr lang="uk-UA" sz="2200" b="1" dirty="0">
                <a:solidFill>
                  <a:srgbClr val="224A98"/>
                </a:solidFill>
              </a:rPr>
              <a:t>методами стратегічного аналізу загроз</a:t>
            </a:r>
            <a:r>
              <a:rPr lang="uk-UA" sz="2200" dirty="0">
                <a:solidFill>
                  <a:srgbClr val="224A98"/>
                </a:solidFill>
              </a:rPr>
              <a:t>.</a:t>
            </a:r>
          </a:p>
          <a:p>
            <a:pPr marL="285750" indent="-285750">
              <a:buFont typeface="Wingdings" panose="05000000000000000000" pitchFamily="2" charset="2"/>
              <a:buChar char="ü"/>
            </a:pPr>
            <a:r>
              <a:rPr lang="uk-UA" sz="2200" dirty="0" smtClean="0">
                <a:solidFill>
                  <a:srgbClr val="224A98"/>
                </a:solidFill>
              </a:rPr>
              <a:t>формування </a:t>
            </a:r>
            <a:r>
              <a:rPr lang="uk-UA" sz="2200" dirty="0">
                <a:solidFill>
                  <a:srgbClr val="224A98"/>
                </a:solidFill>
              </a:rPr>
              <a:t>навичок </a:t>
            </a:r>
            <a:r>
              <a:rPr lang="uk-UA" sz="2200" b="1" dirty="0">
                <a:solidFill>
                  <a:srgbClr val="224A98"/>
                </a:solidFill>
              </a:rPr>
              <a:t>розробки </a:t>
            </a:r>
            <a:r>
              <a:rPr lang="uk-UA" sz="2200" b="1" dirty="0" err="1">
                <a:solidFill>
                  <a:srgbClr val="224A98"/>
                </a:solidFill>
              </a:rPr>
              <a:t>безпекових</a:t>
            </a:r>
            <a:r>
              <a:rPr lang="uk-UA" sz="2200" b="1" dirty="0">
                <a:solidFill>
                  <a:srgbClr val="224A98"/>
                </a:solidFill>
              </a:rPr>
              <a:t> стратегій та планів</a:t>
            </a:r>
            <a:r>
              <a:rPr lang="uk-UA" sz="2200" dirty="0">
                <a:solidFill>
                  <a:srgbClr val="224A98"/>
                </a:solidFill>
              </a:rPr>
              <a:t>.</a:t>
            </a:r>
          </a:p>
          <a:p>
            <a:pPr marL="285750" indent="-285750">
              <a:buFont typeface="Wingdings" panose="05000000000000000000" pitchFamily="2" charset="2"/>
              <a:buChar char="ü"/>
            </a:pPr>
            <a:r>
              <a:rPr lang="uk-UA" sz="2200" dirty="0" smtClean="0">
                <a:solidFill>
                  <a:srgbClr val="224A98"/>
                </a:solidFill>
              </a:rPr>
              <a:t>аналіз </a:t>
            </a:r>
            <a:r>
              <a:rPr lang="uk-UA" sz="2200" b="1" dirty="0">
                <a:solidFill>
                  <a:srgbClr val="224A98"/>
                </a:solidFill>
              </a:rPr>
              <a:t>реальних кейсів кризового управління</a:t>
            </a:r>
            <a:r>
              <a:rPr lang="uk-UA" sz="2200" dirty="0">
                <a:solidFill>
                  <a:srgbClr val="224A98"/>
                </a:solidFill>
              </a:rPr>
              <a:t> та ухвалення рішень у складних умовах.</a:t>
            </a:r>
          </a:p>
          <a:p>
            <a:pPr marL="285750" indent="-285750">
              <a:buFont typeface="Wingdings" panose="05000000000000000000" pitchFamily="2" charset="2"/>
              <a:buChar char="ü"/>
            </a:pPr>
            <a:r>
              <a:rPr lang="uk-UA" sz="2200" dirty="0" smtClean="0">
                <a:solidFill>
                  <a:srgbClr val="224A98"/>
                </a:solidFill>
              </a:rPr>
              <a:t>вміння </a:t>
            </a:r>
            <a:r>
              <a:rPr lang="uk-UA" sz="2200" dirty="0">
                <a:solidFill>
                  <a:srgbClr val="224A98"/>
                </a:solidFill>
              </a:rPr>
              <a:t>оцінювати </a:t>
            </a:r>
            <a:r>
              <a:rPr lang="uk-UA" sz="2200" b="1" dirty="0">
                <a:solidFill>
                  <a:srgbClr val="224A98"/>
                </a:solidFill>
              </a:rPr>
              <a:t>ризики та прогнозувати наслідки</a:t>
            </a:r>
            <a:r>
              <a:rPr lang="uk-UA" sz="2200" dirty="0">
                <a:solidFill>
                  <a:srgbClr val="224A98"/>
                </a:solidFill>
              </a:rPr>
              <a:t> управлінських </a:t>
            </a:r>
            <a:r>
              <a:rPr lang="uk-UA" sz="2200" dirty="0" smtClean="0">
                <a:solidFill>
                  <a:srgbClr val="224A98"/>
                </a:solidFill>
              </a:rPr>
              <a:t>рішень.</a:t>
            </a:r>
          </a:p>
          <a:p>
            <a:endParaRPr lang="uk-UA" sz="2200" b="1" dirty="0">
              <a:solidFill>
                <a:srgbClr val="224A98"/>
              </a:solidFill>
            </a:endParaRPr>
          </a:p>
          <a:p>
            <a:endParaRPr lang="uk-UA" sz="2200" b="1" dirty="0" smtClean="0">
              <a:solidFill>
                <a:srgbClr val="224A98"/>
              </a:solidFill>
            </a:endParaRPr>
          </a:p>
          <a:p>
            <a:endParaRPr lang="uk-UA" sz="2200" b="1" dirty="0" smtClean="0">
              <a:solidFill>
                <a:srgbClr val="224A98"/>
              </a:solidFill>
            </a:endParaRPr>
          </a:p>
        </p:txBody>
      </p:sp>
      <p:pic>
        <p:nvPicPr>
          <p:cNvPr id="16"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00581" y="4685539"/>
            <a:ext cx="8423563" cy="1938992"/>
          </a:xfrm>
          <a:prstGeom prst="rect">
            <a:avLst/>
          </a:prstGeom>
        </p:spPr>
        <p:txBody>
          <a:bodyPr wrap="square">
            <a:spAutoFit/>
          </a:bodyPr>
          <a:lstStyle/>
          <a:p>
            <a:pPr algn="just"/>
            <a:endParaRPr lang="uk-UA" sz="2000" b="1" dirty="0">
              <a:solidFill>
                <a:srgbClr val="224A98"/>
              </a:solidFill>
            </a:endParaRPr>
          </a:p>
          <a:p>
            <a:pPr algn="just"/>
            <a:r>
              <a:rPr lang="uk-UA" sz="2000" b="1" dirty="0">
                <a:solidFill>
                  <a:srgbClr val="224A98"/>
                </a:solidFill>
              </a:rPr>
              <a:t>Питання для обговорення:</a:t>
            </a:r>
            <a:endParaRPr lang="uk-UA" sz="2000" dirty="0">
              <a:solidFill>
                <a:srgbClr val="224A98"/>
              </a:solidFill>
            </a:endParaRPr>
          </a:p>
          <a:p>
            <a:pPr algn="just">
              <a:buFont typeface="+mj-lt"/>
              <a:buAutoNum type="arabicPeriod"/>
            </a:pPr>
            <a:r>
              <a:rPr lang="uk-UA" sz="2000" dirty="0">
                <a:solidFill>
                  <a:srgbClr val="224A98"/>
                </a:solidFill>
              </a:rPr>
              <a:t>Які знання та навички можуть бути найбільш корисними у вашій професійній діяльності?</a:t>
            </a:r>
          </a:p>
          <a:p>
            <a:pPr algn="just">
              <a:buFont typeface="+mj-lt"/>
              <a:buAutoNum type="arabicPeriod"/>
            </a:pPr>
            <a:r>
              <a:rPr lang="uk-UA" sz="2000" dirty="0">
                <a:solidFill>
                  <a:srgbClr val="224A98"/>
                </a:solidFill>
              </a:rPr>
              <a:t>Як стратегічне планування може впливати на прийняття рішень у сфері безпеки?</a:t>
            </a:r>
          </a:p>
        </p:txBody>
      </p:sp>
    </p:spTree>
    <p:extLst>
      <p:ext uri="{BB962C8B-B14F-4D97-AF65-F5344CB8AC3E}">
        <p14:creationId xmlns:p14="http://schemas.microsoft.com/office/powerpoint/2010/main" val="149187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1" name="Прямая соединительная линия 10"/>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2"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52091" y="1207664"/>
            <a:ext cx="4847674" cy="369332"/>
          </a:xfrm>
          <a:prstGeom prst="rect">
            <a:avLst/>
          </a:prstGeom>
        </p:spPr>
        <p:txBody>
          <a:bodyPr wrap="none">
            <a:spAutoFit/>
          </a:bodyPr>
          <a:lstStyle/>
          <a:p>
            <a:r>
              <a:rPr lang="uk-UA" b="1" dirty="0">
                <a:solidFill>
                  <a:srgbClr val="224A98"/>
                </a:solidFill>
                <a:latin typeface="Arial" panose="020B0604020202020204" pitchFamily="34" charset="0"/>
                <a:cs typeface="Arial" panose="020B0604020202020204" pitchFamily="34" charset="0"/>
              </a:rPr>
              <a:t>Якими є очікувані результати навчання?</a:t>
            </a:r>
          </a:p>
        </p:txBody>
      </p:sp>
      <p:pic>
        <p:nvPicPr>
          <p:cNvPr id="17"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782" y="1874982"/>
            <a:ext cx="4170218" cy="4170218"/>
          </a:xfrm>
          <a:prstGeom prst="rect">
            <a:avLst/>
          </a:prstGeom>
        </p:spPr>
      </p:pic>
    </p:spTree>
    <p:extLst>
      <p:ext uri="{BB962C8B-B14F-4D97-AF65-F5344CB8AC3E}">
        <p14:creationId xmlns:p14="http://schemas.microsoft.com/office/powerpoint/2010/main" val="1661466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80289" y="1066218"/>
            <a:ext cx="9659129" cy="547714"/>
          </a:xfrm>
          <a:prstGeom prst="rect">
            <a:avLst/>
          </a:prstGeom>
        </p:spPr>
        <p:txBody>
          <a:bodyPr wrap="square">
            <a:spAutoFit/>
          </a:bodyPr>
          <a:lstStyle/>
          <a:p>
            <a:pPr algn="just">
              <a:lnSpc>
                <a:spcPct val="150000"/>
              </a:lnSpc>
            </a:pPr>
            <a:r>
              <a:rPr lang="uk-UA" sz="2200" b="1" dirty="0" smtClean="0">
                <a:solidFill>
                  <a:srgbClr val="224A98"/>
                </a:solidFill>
              </a:rPr>
              <a:t>3. Сучасні </a:t>
            </a:r>
            <a:r>
              <a:rPr lang="uk-UA" sz="2200" b="1" dirty="0">
                <a:solidFill>
                  <a:srgbClr val="224A98"/>
                </a:solidFill>
              </a:rPr>
              <a:t>виклики у сфері безпеки та актуальність управлінських підходів</a:t>
            </a:r>
          </a:p>
        </p:txBody>
      </p:sp>
      <p:sp>
        <p:nvSpPr>
          <p:cNvPr id="3" name="Прямоугольник 2"/>
          <p:cNvSpPr/>
          <p:nvPr/>
        </p:nvSpPr>
        <p:spPr>
          <a:xfrm>
            <a:off x="1497671" y="2166222"/>
            <a:ext cx="5801075" cy="400110"/>
          </a:xfrm>
          <a:prstGeom prst="rect">
            <a:avLst/>
          </a:prstGeom>
        </p:spPr>
        <p:txBody>
          <a:bodyPr wrap="none">
            <a:spAutoFit/>
          </a:bodyPr>
          <a:lstStyle/>
          <a:p>
            <a:r>
              <a:rPr lang="ru-RU" sz="2000" b="1" dirty="0" err="1" smtClean="0">
                <a:solidFill>
                  <a:srgbClr val="224A98"/>
                </a:solidFill>
              </a:rPr>
              <a:t>Якими</a:t>
            </a:r>
            <a:r>
              <a:rPr lang="ru-RU" sz="2000" b="1" dirty="0" smtClean="0">
                <a:solidFill>
                  <a:srgbClr val="224A98"/>
                </a:solidFill>
              </a:rPr>
              <a:t> є </a:t>
            </a:r>
            <a:r>
              <a:rPr lang="ru-RU" sz="2000" b="1" dirty="0" err="1" smtClean="0">
                <a:solidFill>
                  <a:srgbClr val="224A98"/>
                </a:solidFill>
              </a:rPr>
              <a:t>глобальні</a:t>
            </a:r>
            <a:r>
              <a:rPr lang="ru-RU" sz="2000" b="1" dirty="0" smtClean="0">
                <a:solidFill>
                  <a:srgbClr val="224A98"/>
                </a:solidFill>
              </a:rPr>
              <a:t> </a:t>
            </a:r>
            <a:r>
              <a:rPr lang="ru-RU" sz="2000" b="1" dirty="0">
                <a:solidFill>
                  <a:srgbClr val="224A98"/>
                </a:solidFill>
              </a:rPr>
              <a:t>та </a:t>
            </a:r>
            <a:r>
              <a:rPr lang="ru-RU" sz="2000" b="1" dirty="0" err="1">
                <a:solidFill>
                  <a:srgbClr val="224A98"/>
                </a:solidFill>
              </a:rPr>
              <a:t>регіональні</a:t>
            </a:r>
            <a:r>
              <a:rPr lang="ru-RU" sz="2000" b="1" dirty="0">
                <a:solidFill>
                  <a:srgbClr val="224A98"/>
                </a:solidFill>
              </a:rPr>
              <a:t> </a:t>
            </a:r>
            <a:r>
              <a:rPr lang="ru-RU" sz="2000" b="1" dirty="0" err="1">
                <a:solidFill>
                  <a:srgbClr val="224A98"/>
                </a:solidFill>
              </a:rPr>
              <a:t>загрози</a:t>
            </a:r>
            <a:r>
              <a:rPr lang="ru-RU" sz="2000" b="1" dirty="0">
                <a:solidFill>
                  <a:srgbClr val="224A98"/>
                </a:solidFill>
              </a:rPr>
              <a:t> </a:t>
            </a:r>
            <a:r>
              <a:rPr lang="ru-RU" sz="2000" b="1" dirty="0" err="1" smtClean="0">
                <a:solidFill>
                  <a:srgbClr val="224A98"/>
                </a:solidFill>
              </a:rPr>
              <a:t>безпеці</a:t>
            </a:r>
            <a:r>
              <a:rPr lang="ru-RU" sz="2000" b="1" dirty="0" smtClean="0">
                <a:solidFill>
                  <a:srgbClr val="224A98"/>
                </a:solidFill>
              </a:rPr>
              <a:t>?</a:t>
            </a:r>
            <a:endParaRPr lang="uk-UA" sz="2000" b="1" dirty="0">
              <a:solidFill>
                <a:srgbClr val="224A98"/>
              </a:solidFill>
            </a:endParaRPr>
          </a:p>
        </p:txBody>
      </p:sp>
      <p:sp>
        <p:nvSpPr>
          <p:cNvPr id="5" name="Прямоугольник 4"/>
          <p:cNvSpPr/>
          <p:nvPr/>
        </p:nvSpPr>
        <p:spPr>
          <a:xfrm>
            <a:off x="1497671" y="2804408"/>
            <a:ext cx="9863055" cy="400110"/>
          </a:xfrm>
          <a:prstGeom prst="rect">
            <a:avLst/>
          </a:prstGeom>
        </p:spPr>
        <p:txBody>
          <a:bodyPr wrap="square">
            <a:spAutoFit/>
          </a:bodyPr>
          <a:lstStyle/>
          <a:p>
            <a:r>
              <a:rPr lang="ru-RU" sz="2000" b="1" dirty="0" err="1" smtClean="0">
                <a:solidFill>
                  <a:srgbClr val="224A98"/>
                </a:solidFill>
              </a:rPr>
              <a:t>Якими</a:t>
            </a:r>
            <a:r>
              <a:rPr lang="ru-RU" sz="2000" b="1" dirty="0" smtClean="0">
                <a:solidFill>
                  <a:srgbClr val="224A98"/>
                </a:solidFill>
              </a:rPr>
              <a:t> є </a:t>
            </a:r>
            <a:r>
              <a:rPr lang="ru-RU" sz="2000" b="1" dirty="0" err="1" smtClean="0">
                <a:solidFill>
                  <a:srgbClr val="224A98"/>
                </a:solidFill>
              </a:rPr>
              <a:t>виклики</a:t>
            </a:r>
            <a:r>
              <a:rPr lang="ru-RU" sz="2000" b="1" dirty="0" smtClean="0">
                <a:solidFill>
                  <a:srgbClr val="224A98"/>
                </a:solidFill>
              </a:rPr>
              <a:t> </a:t>
            </a:r>
            <a:r>
              <a:rPr lang="ru-RU" sz="2000" b="1" dirty="0" err="1">
                <a:solidFill>
                  <a:srgbClr val="224A98"/>
                </a:solidFill>
              </a:rPr>
              <a:t>кризового</a:t>
            </a:r>
            <a:r>
              <a:rPr lang="ru-RU" sz="2000" b="1" dirty="0">
                <a:solidFill>
                  <a:srgbClr val="224A98"/>
                </a:solidFill>
              </a:rPr>
              <a:t> </a:t>
            </a:r>
            <a:r>
              <a:rPr lang="ru-RU" sz="2000" b="1" dirty="0" err="1">
                <a:solidFill>
                  <a:srgbClr val="224A98"/>
                </a:solidFill>
              </a:rPr>
              <a:t>управління</a:t>
            </a:r>
            <a:r>
              <a:rPr lang="ru-RU" sz="2000" b="1" dirty="0">
                <a:solidFill>
                  <a:srgbClr val="224A98"/>
                </a:solidFill>
              </a:rPr>
              <a:t> та </a:t>
            </a:r>
            <a:r>
              <a:rPr lang="ru-RU" sz="2000" b="1" dirty="0" err="1">
                <a:solidFill>
                  <a:srgbClr val="224A98"/>
                </a:solidFill>
              </a:rPr>
              <a:t>стратегічного</a:t>
            </a:r>
            <a:r>
              <a:rPr lang="ru-RU" sz="2000" b="1" dirty="0">
                <a:solidFill>
                  <a:srgbClr val="224A98"/>
                </a:solidFill>
              </a:rPr>
              <a:t> </a:t>
            </a:r>
            <a:r>
              <a:rPr lang="ru-RU" sz="2000" b="1" dirty="0" err="1" smtClean="0">
                <a:solidFill>
                  <a:srgbClr val="224A98"/>
                </a:solidFill>
              </a:rPr>
              <a:t>планування</a:t>
            </a:r>
            <a:r>
              <a:rPr lang="ru-RU" sz="2000" b="1" dirty="0" smtClean="0">
                <a:solidFill>
                  <a:srgbClr val="224A98"/>
                </a:solidFill>
              </a:rPr>
              <a:t>?</a:t>
            </a:r>
            <a:endParaRPr lang="uk-UA" sz="2000" b="1" dirty="0">
              <a:solidFill>
                <a:srgbClr val="224A98"/>
              </a:solidFill>
            </a:endParaRPr>
          </a:p>
        </p:txBody>
      </p:sp>
    </p:spTree>
    <p:extLst>
      <p:ext uri="{BB962C8B-B14F-4D97-AF65-F5344CB8AC3E}">
        <p14:creationId xmlns:p14="http://schemas.microsoft.com/office/powerpoint/2010/main" val="124398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632795" y="802546"/>
            <a:ext cx="5181227" cy="430887"/>
          </a:xfrm>
          <a:prstGeom prst="rect">
            <a:avLst/>
          </a:prstGeom>
        </p:spPr>
        <p:txBody>
          <a:bodyPr wrap="none">
            <a:spAutoFit/>
          </a:bodyPr>
          <a:lstStyle/>
          <a:p>
            <a:r>
              <a:rPr lang="ru-RU" sz="2200" b="1" dirty="0" err="1">
                <a:solidFill>
                  <a:srgbClr val="224A98"/>
                </a:solidFill>
              </a:rPr>
              <a:t>Глобальні</a:t>
            </a:r>
            <a:r>
              <a:rPr lang="ru-RU" sz="2200" b="1" dirty="0">
                <a:solidFill>
                  <a:srgbClr val="224A98"/>
                </a:solidFill>
              </a:rPr>
              <a:t> та </a:t>
            </a:r>
            <a:r>
              <a:rPr lang="ru-RU" sz="2200" b="1" dirty="0" err="1">
                <a:solidFill>
                  <a:srgbClr val="224A98"/>
                </a:solidFill>
              </a:rPr>
              <a:t>регіональні</a:t>
            </a:r>
            <a:r>
              <a:rPr lang="ru-RU" sz="2200" b="1" dirty="0">
                <a:solidFill>
                  <a:srgbClr val="224A98"/>
                </a:solidFill>
              </a:rPr>
              <a:t> </a:t>
            </a:r>
            <a:r>
              <a:rPr lang="ru-RU" sz="2200" b="1" dirty="0" err="1">
                <a:solidFill>
                  <a:srgbClr val="224A98"/>
                </a:solidFill>
              </a:rPr>
              <a:t>загрози</a:t>
            </a:r>
            <a:r>
              <a:rPr lang="ru-RU" sz="2200" b="1" dirty="0">
                <a:solidFill>
                  <a:srgbClr val="224A98"/>
                </a:solidFill>
              </a:rPr>
              <a:t> </a:t>
            </a:r>
            <a:r>
              <a:rPr lang="ru-RU" sz="2200" b="1" dirty="0" err="1">
                <a:solidFill>
                  <a:srgbClr val="224A98"/>
                </a:solidFill>
              </a:rPr>
              <a:t>безпеці</a:t>
            </a:r>
            <a:endParaRPr lang="uk-UA" sz="2200" b="1" dirty="0">
              <a:solidFill>
                <a:srgbClr val="224A98"/>
              </a:solidFill>
            </a:endParaRPr>
          </a:p>
        </p:txBody>
      </p:sp>
      <p:sp>
        <p:nvSpPr>
          <p:cNvPr id="10" name="Прямоугольник 9"/>
          <p:cNvSpPr/>
          <p:nvPr/>
        </p:nvSpPr>
        <p:spPr>
          <a:xfrm>
            <a:off x="4378036" y="4906879"/>
            <a:ext cx="7656946" cy="1107996"/>
          </a:xfrm>
          <a:prstGeom prst="rect">
            <a:avLst/>
          </a:prstGeom>
        </p:spPr>
        <p:txBody>
          <a:bodyPr wrap="square">
            <a:spAutoFit/>
          </a:bodyPr>
          <a:lstStyle/>
          <a:p>
            <a:r>
              <a:rPr lang="en-GB" sz="2200" dirty="0">
                <a:solidFill>
                  <a:srgbClr val="224A98"/>
                </a:solidFill>
              </a:rPr>
              <a:t>2024 Worldwide Threat </a:t>
            </a:r>
            <a:r>
              <a:rPr lang="en-GB" sz="2200" dirty="0" smtClean="0">
                <a:solidFill>
                  <a:srgbClr val="224A98"/>
                </a:solidFill>
              </a:rPr>
              <a:t>Assessment</a:t>
            </a:r>
            <a:r>
              <a:rPr lang="uk-UA" sz="2200" dirty="0" smtClean="0">
                <a:solidFill>
                  <a:srgbClr val="224A98"/>
                </a:solidFill>
              </a:rPr>
              <a:t>. </a:t>
            </a:r>
            <a:r>
              <a:rPr lang="en-GB" sz="2200" dirty="0">
                <a:solidFill>
                  <a:srgbClr val="224A98"/>
                </a:solidFill>
              </a:rPr>
              <a:t>https://www.congress.gov/118/meeting/house/117088/witnesses/HHRG-118-AS26-Wstate-KruseJ-20240411.pdf</a:t>
            </a:r>
            <a:endParaRPr lang="uk-UA" sz="2200" dirty="0">
              <a:solidFill>
                <a:srgbClr val="224A98"/>
              </a:solidFill>
            </a:endParaRPr>
          </a:p>
        </p:txBody>
      </p:sp>
      <p:pic>
        <p:nvPicPr>
          <p:cNvPr id="11" name="Рисунок 10"/>
          <p:cNvPicPr>
            <a:picLocks noChangeAspect="1"/>
          </p:cNvPicPr>
          <p:nvPr/>
        </p:nvPicPr>
        <p:blipFill>
          <a:blip r:embed="rId6"/>
          <a:stretch>
            <a:fillRect/>
          </a:stretch>
        </p:blipFill>
        <p:spPr>
          <a:xfrm>
            <a:off x="0" y="3854521"/>
            <a:ext cx="3750473" cy="2863746"/>
          </a:xfrm>
          <a:prstGeom prst="rect">
            <a:avLst/>
          </a:prstGeom>
        </p:spPr>
      </p:pic>
      <p:sp>
        <p:nvSpPr>
          <p:cNvPr id="13" name="Прямоугольник 12"/>
          <p:cNvSpPr/>
          <p:nvPr/>
        </p:nvSpPr>
        <p:spPr>
          <a:xfrm>
            <a:off x="4451030" y="2203122"/>
            <a:ext cx="3028842" cy="430887"/>
          </a:xfrm>
          <a:prstGeom prst="rect">
            <a:avLst/>
          </a:prstGeom>
        </p:spPr>
        <p:txBody>
          <a:bodyPr wrap="none">
            <a:spAutoFit/>
          </a:bodyPr>
          <a:lstStyle/>
          <a:p>
            <a:r>
              <a:rPr lang="en-GB" sz="2200" dirty="0">
                <a:solidFill>
                  <a:srgbClr val="224A98"/>
                </a:solidFill>
              </a:rPr>
              <a:t>Global Risks Report </a:t>
            </a:r>
            <a:r>
              <a:rPr lang="en-GB" sz="2200" dirty="0" smtClean="0">
                <a:solidFill>
                  <a:srgbClr val="224A98"/>
                </a:solidFill>
              </a:rPr>
              <a:t>202</a:t>
            </a:r>
            <a:r>
              <a:rPr lang="uk-UA" sz="2200" dirty="0" smtClean="0">
                <a:solidFill>
                  <a:srgbClr val="224A98"/>
                </a:solidFill>
              </a:rPr>
              <a:t>5</a:t>
            </a:r>
            <a:endParaRPr lang="uk-UA" sz="2200" dirty="0">
              <a:solidFill>
                <a:srgbClr val="224A98"/>
              </a:solidFill>
            </a:endParaRPr>
          </a:p>
        </p:txBody>
      </p:sp>
      <p:pic>
        <p:nvPicPr>
          <p:cNvPr id="18" name="Рисунок 17"/>
          <p:cNvPicPr>
            <a:picLocks noChangeAspect="1"/>
          </p:cNvPicPr>
          <p:nvPr/>
        </p:nvPicPr>
        <p:blipFill>
          <a:blip r:embed="rId7"/>
          <a:stretch>
            <a:fillRect/>
          </a:stretch>
        </p:blipFill>
        <p:spPr>
          <a:xfrm>
            <a:off x="0" y="1488213"/>
            <a:ext cx="3750473" cy="2146652"/>
          </a:xfrm>
          <a:prstGeom prst="rect">
            <a:avLst/>
          </a:prstGeom>
        </p:spPr>
      </p:pic>
    </p:spTree>
    <p:extLst>
      <p:ext uri="{BB962C8B-B14F-4D97-AF65-F5344CB8AC3E}">
        <p14:creationId xmlns:p14="http://schemas.microsoft.com/office/powerpoint/2010/main" val="3519283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stretch>
            <a:fillRect/>
          </a:stretch>
        </p:blipFill>
        <p:spPr>
          <a:xfrm>
            <a:off x="3515599" y="893479"/>
            <a:ext cx="8676401" cy="5964521"/>
          </a:xfrm>
          <a:prstGeom prst="rect">
            <a:avLst/>
          </a:prstGeom>
        </p:spPr>
      </p:pic>
      <p:sp>
        <p:nvSpPr>
          <p:cNvPr id="9" name="Прямоугольник 8"/>
          <p:cNvSpPr/>
          <p:nvPr/>
        </p:nvSpPr>
        <p:spPr>
          <a:xfrm>
            <a:off x="-60078" y="1041470"/>
            <a:ext cx="3394041" cy="769441"/>
          </a:xfrm>
          <a:prstGeom prst="rect">
            <a:avLst/>
          </a:prstGeom>
        </p:spPr>
        <p:txBody>
          <a:bodyPr wrap="square">
            <a:spAutoFit/>
          </a:bodyPr>
          <a:lstStyle/>
          <a:p>
            <a:pPr algn="ctr"/>
            <a:r>
              <a:rPr lang="uk-UA" sz="2200" b="1" dirty="0">
                <a:solidFill>
                  <a:srgbClr val="224A98"/>
                </a:solidFill>
              </a:rPr>
              <a:t>Поточний глобальний ландшафт </a:t>
            </a:r>
            <a:r>
              <a:rPr lang="uk-UA" sz="2200" b="1" dirty="0" smtClean="0">
                <a:solidFill>
                  <a:srgbClr val="224A98"/>
                </a:solidFill>
              </a:rPr>
              <a:t>ризиків 2025 р.</a:t>
            </a:r>
            <a:endParaRPr lang="uk-UA" sz="2200" b="1" dirty="0">
              <a:solidFill>
                <a:srgbClr val="224A98"/>
              </a:solidFill>
            </a:endParaRPr>
          </a:p>
        </p:txBody>
      </p:sp>
    </p:spTree>
    <p:extLst>
      <p:ext uri="{BB962C8B-B14F-4D97-AF65-F5344CB8AC3E}">
        <p14:creationId xmlns:p14="http://schemas.microsoft.com/office/powerpoint/2010/main" val="213386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1052946" y="1320134"/>
            <a:ext cx="10476708" cy="4787602"/>
          </a:xfrm>
          <a:prstGeom prst="rect">
            <a:avLst/>
          </a:prstGeom>
        </p:spPr>
      </p:pic>
    </p:spTree>
    <p:extLst>
      <p:ext uri="{BB962C8B-B14F-4D97-AF65-F5344CB8AC3E}">
        <p14:creationId xmlns:p14="http://schemas.microsoft.com/office/powerpoint/2010/main" val="50056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0" name="Прямоугольник 49"/>
          <p:cNvSpPr/>
          <p:nvPr/>
        </p:nvSpPr>
        <p:spPr>
          <a:xfrm>
            <a:off x="2369275" y="1066218"/>
            <a:ext cx="7453451" cy="577850"/>
          </a:xfrm>
          <a:prstGeom prst="rect">
            <a:avLst/>
          </a:prstGeom>
        </p:spPr>
        <p:txBody>
          <a:bodyPr wrap="none">
            <a:spAutoFit/>
          </a:bodyPr>
          <a:lstStyle/>
          <a:p>
            <a:pPr algn="just">
              <a:lnSpc>
                <a:spcPct val="150000"/>
              </a:lnSpc>
              <a:buFont typeface="+mj-lt"/>
              <a:buAutoNum type="arabicPeriod"/>
            </a:pPr>
            <a:r>
              <a:rPr lang="uk-UA" sz="2400" b="1" dirty="0" err="1">
                <a:solidFill>
                  <a:srgbClr val="224A98"/>
                </a:solidFill>
                <a:latin typeface="Arial" panose="020B0604020202020204" pitchFamily="34" charset="0"/>
                <a:cs typeface="Arial" panose="020B0604020202020204" pitchFamily="34" charset="0"/>
              </a:rPr>
              <a:t>Понятійно</a:t>
            </a:r>
            <a:r>
              <a:rPr lang="uk-UA" sz="2400" b="1" dirty="0">
                <a:solidFill>
                  <a:srgbClr val="224A98"/>
                </a:solidFill>
                <a:latin typeface="Arial" panose="020B0604020202020204" pitchFamily="34" charset="0"/>
                <a:cs typeface="Arial" panose="020B0604020202020204" pitchFamily="34" charset="0"/>
              </a:rPr>
              <a:t>-категоріальний апарат дисципліни</a:t>
            </a:r>
          </a:p>
        </p:txBody>
      </p:sp>
      <p:sp>
        <p:nvSpPr>
          <p:cNvPr id="51" name="Прямоугольник 50"/>
          <p:cNvSpPr/>
          <p:nvPr/>
        </p:nvSpPr>
        <p:spPr>
          <a:xfrm>
            <a:off x="970477" y="2154972"/>
            <a:ext cx="5495543" cy="769441"/>
          </a:xfrm>
          <a:prstGeom prst="rect">
            <a:avLst/>
          </a:prstGeom>
        </p:spPr>
        <p:txBody>
          <a:bodyPr wrap="none">
            <a:spAutoFit/>
          </a:bodyPr>
          <a:lstStyle/>
          <a:p>
            <a:r>
              <a:rPr lang="uk-UA" sz="2200" b="1" dirty="0" smtClean="0">
                <a:solidFill>
                  <a:srgbClr val="224A98"/>
                </a:solidFill>
              </a:rPr>
              <a:t>Що таке </a:t>
            </a:r>
            <a:r>
              <a:rPr lang="uk-UA" sz="2200" b="1" dirty="0" err="1" smtClean="0">
                <a:solidFill>
                  <a:srgbClr val="224A98"/>
                </a:solidFill>
              </a:rPr>
              <a:t>понятійно</a:t>
            </a:r>
            <a:r>
              <a:rPr lang="uk-UA" sz="2200" b="1" dirty="0" smtClean="0">
                <a:solidFill>
                  <a:srgbClr val="224A98"/>
                </a:solidFill>
              </a:rPr>
              <a:t>-категоріальний апарат?</a:t>
            </a:r>
          </a:p>
          <a:p>
            <a:endParaRPr lang="uk-UA" sz="2200" b="1" dirty="0" smtClean="0">
              <a:solidFill>
                <a:srgbClr val="224A98"/>
              </a:solidFill>
            </a:endParaRPr>
          </a:p>
        </p:txBody>
      </p:sp>
      <p:sp>
        <p:nvSpPr>
          <p:cNvPr id="3" name="Прямоугольник 2"/>
          <p:cNvSpPr/>
          <p:nvPr/>
        </p:nvSpPr>
        <p:spPr>
          <a:xfrm>
            <a:off x="970477" y="3269532"/>
            <a:ext cx="7441653" cy="430887"/>
          </a:xfrm>
          <a:prstGeom prst="rect">
            <a:avLst/>
          </a:prstGeom>
        </p:spPr>
        <p:txBody>
          <a:bodyPr wrap="none">
            <a:spAutoFit/>
          </a:bodyPr>
          <a:lstStyle/>
          <a:p>
            <a:r>
              <a:rPr lang="uk-UA" sz="2200" b="1" dirty="0">
                <a:solidFill>
                  <a:srgbClr val="224A98"/>
                </a:solidFill>
              </a:rPr>
              <a:t>Чому важливо розуміти </a:t>
            </a:r>
            <a:r>
              <a:rPr lang="uk-UA" sz="2200" b="1" dirty="0" err="1">
                <a:solidFill>
                  <a:srgbClr val="224A98"/>
                </a:solidFill>
              </a:rPr>
              <a:t>понятійно</a:t>
            </a:r>
            <a:r>
              <a:rPr lang="uk-UA" sz="2200" b="1" dirty="0">
                <a:solidFill>
                  <a:srgbClr val="224A98"/>
                </a:solidFill>
              </a:rPr>
              <a:t>-категоріальний апарат?</a:t>
            </a:r>
          </a:p>
        </p:txBody>
      </p:sp>
      <p:pic>
        <p:nvPicPr>
          <p:cNvPr id="1026" name="Picture 2" descr="How to Use Open-Ended Survey Questions | SurveyLeg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726" y="3790602"/>
            <a:ext cx="5277139" cy="30783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53605" y="4343117"/>
            <a:ext cx="6152453" cy="430887"/>
          </a:xfrm>
          <a:prstGeom prst="rect">
            <a:avLst/>
          </a:prstGeom>
        </p:spPr>
        <p:txBody>
          <a:bodyPr wrap="none">
            <a:spAutoFit/>
          </a:bodyPr>
          <a:lstStyle/>
          <a:p>
            <a:r>
              <a:rPr lang="uk-UA" sz="2200" b="1" dirty="0" smtClean="0">
                <a:solidFill>
                  <a:srgbClr val="224A98"/>
                </a:solidFill>
              </a:rPr>
              <a:t>Які поняття і категорії важливо знати і розуміти?</a:t>
            </a:r>
            <a:endParaRPr lang="uk-UA" sz="2200" b="1" dirty="0">
              <a:solidFill>
                <a:srgbClr val="224A98"/>
              </a:solidFill>
            </a:endParaRPr>
          </a:p>
        </p:txBody>
      </p:sp>
    </p:spTree>
    <p:extLst>
      <p:ext uri="{BB962C8B-B14F-4D97-AF65-F5344CB8AC3E}">
        <p14:creationId xmlns:p14="http://schemas.microsoft.com/office/powerpoint/2010/main" val="3827432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1056667" y="3943885"/>
            <a:ext cx="1619476" cy="2305372"/>
          </a:xfrm>
          <a:prstGeom prst="rect">
            <a:avLst/>
          </a:prstGeom>
        </p:spPr>
      </p:pic>
      <p:sp>
        <p:nvSpPr>
          <p:cNvPr id="6" name="Прямоугольник 5"/>
          <p:cNvSpPr/>
          <p:nvPr/>
        </p:nvSpPr>
        <p:spPr>
          <a:xfrm>
            <a:off x="2955637" y="904635"/>
            <a:ext cx="6096000" cy="830997"/>
          </a:xfrm>
          <a:prstGeom prst="rect">
            <a:avLst/>
          </a:prstGeom>
        </p:spPr>
        <p:txBody>
          <a:bodyPr>
            <a:spAutoFit/>
          </a:bodyPr>
          <a:lstStyle/>
          <a:p>
            <a:pPr algn="ctr"/>
            <a:r>
              <a:rPr lang="uk-UA" sz="2400" b="1" dirty="0">
                <a:solidFill>
                  <a:srgbClr val="224A98"/>
                </a:solidFill>
              </a:rPr>
              <a:t>Глобальні ризики, </a:t>
            </a:r>
            <a:r>
              <a:rPr lang="uk-UA" sz="2400" b="1" dirty="0" err="1">
                <a:solidFill>
                  <a:srgbClr val="224A98"/>
                </a:solidFill>
              </a:rPr>
              <a:t>ранжовані</a:t>
            </a:r>
            <a:r>
              <a:rPr lang="uk-UA" sz="2400" b="1" dirty="0">
                <a:solidFill>
                  <a:srgbClr val="224A98"/>
                </a:solidFill>
              </a:rPr>
              <a:t> за ступенем серйозності в короткостроковій </a:t>
            </a:r>
            <a:r>
              <a:rPr lang="uk-UA" sz="2400" b="1" dirty="0" smtClean="0">
                <a:solidFill>
                  <a:srgbClr val="224A98"/>
                </a:solidFill>
              </a:rPr>
              <a:t>перспективі</a:t>
            </a:r>
            <a:endParaRPr lang="uk-UA" sz="2400" b="1" dirty="0">
              <a:solidFill>
                <a:srgbClr val="224A98"/>
              </a:solidFill>
            </a:endParaRPr>
          </a:p>
        </p:txBody>
      </p:sp>
      <p:pic>
        <p:nvPicPr>
          <p:cNvPr id="13" name="Рисунок 12"/>
          <p:cNvPicPr>
            <a:picLocks noChangeAspect="1"/>
          </p:cNvPicPr>
          <p:nvPr/>
        </p:nvPicPr>
        <p:blipFill>
          <a:blip r:embed="rId6"/>
          <a:stretch>
            <a:fillRect/>
          </a:stretch>
        </p:blipFill>
        <p:spPr>
          <a:xfrm>
            <a:off x="3495726" y="2098012"/>
            <a:ext cx="5477639" cy="4686954"/>
          </a:xfrm>
          <a:prstGeom prst="rect">
            <a:avLst/>
          </a:prstGeom>
        </p:spPr>
      </p:pic>
    </p:spTree>
    <p:extLst>
      <p:ext uri="{BB962C8B-B14F-4D97-AF65-F5344CB8AC3E}">
        <p14:creationId xmlns:p14="http://schemas.microsoft.com/office/powerpoint/2010/main" val="3461850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1151433" y="4174794"/>
            <a:ext cx="1619476" cy="2305372"/>
          </a:xfrm>
          <a:prstGeom prst="rect">
            <a:avLst/>
          </a:prstGeom>
        </p:spPr>
      </p:pic>
      <p:sp>
        <p:nvSpPr>
          <p:cNvPr id="6" name="Прямоугольник 5"/>
          <p:cNvSpPr/>
          <p:nvPr/>
        </p:nvSpPr>
        <p:spPr>
          <a:xfrm>
            <a:off x="2770909" y="1007609"/>
            <a:ext cx="6096000" cy="830997"/>
          </a:xfrm>
          <a:prstGeom prst="rect">
            <a:avLst/>
          </a:prstGeom>
        </p:spPr>
        <p:txBody>
          <a:bodyPr>
            <a:spAutoFit/>
          </a:bodyPr>
          <a:lstStyle/>
          <a:p>
            <a:pPr algn="ctr"/>
            <a:r>
              <a:rPr lang="uk-UA" sz="2400" b="1" dirty="0">
                <a:solidFill>
                  <a:srgbClr val="224A98"/>
                </a:solidFill>
              </a:rPr>
              <a:t>Глобальні ризики, </a:t>
            </a:r>
            <a:r>
              <a:rPr lang="uk-UA" sz="2400" b="1" dirty="0" err="1">
                <a:solidFill>
                  <a:srgbClr val="224A98"/>
                </a:solidFill>
              </a:rPr>
              <a:t>ранжовані</a:t>
            </a:r>
            <a:r>
              <a:rPr lang="uk-UA" sz="2400" b="1" dirty="0">
                <a:solidFill>
                  <a:srgbClr val="224A98"/>
                </a:solidFill>
              </a:rPr>
              <a:t> за ступенем серйозності в </a:t>
            </a:r>
            <a:r>
              <a:rPr lang="uk-UA" sz="2400" b="1" dirty="0" smtClean="0">
                <a:solidFill>
                  <a:srgbClr val="224A98"/>
                </a:solidFill>
              </a:rPr>
              <a:t>довгостроковій </a:t>
            </a:r>
            <a:r>
              <a:rPr lang="uk-UA" sz="2400" b="1" dirty="0">
                <a:solidFill>
                  <a:srgbClr val="224A98"/>
                </a:solidFill>
              </a:rPr>
              <a:t>перспективі</a:t>
            </a:r>
          </a:p>
        </p:txBody>
      </p:sp>
      <p:pic>
        <p:nvPicPr>
          <p:cNvPr id="4" name="Рисунок 3"/>
          <p:cNvPicPr>
            <a:picLocks noChangeAspect="1"/>
          </p:cNvPicPr>
          <p:nvPr/>
        </p:nvPicPr>
        <p:blipFill>
          <a:blip r:embed="rId6"/>
          <a:stretch>
            <a:fillRect/>
          </a:stretch>
        </p:blipFill>
        <p:spPr>
          <a:xfrm>
            <a:off x="3227747" y="2069433"/>
            <a:ext cx="5182323" cy="4715533"/>
          </a:xfrm>
          <a:prstGeom prst="rect">
            <a:avLst/>
          </a:prstGeom>
        </p:spPr>
      </p:pic>
    </p:spTree>
    <p:extLst>
      <p:ext uri="{BB962C8B-B14F-4D97-AF65-F5344CB8AC3E}">
        <p14:creationId xmlns:p14="http://schemas.microsoft.com/office/powerpoint/2010/main" val="4220607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045994" y="808415"/>
            <a:ext cx="9146006" cy="5942757"/>
          </a:xfrm>
          <a:prstGeom prst="rect">
            <a:avLst/>
          </a:prstGeom>
        </p:spPr>
      </p:pic>
      <p:sp>
        <p:nvSpPr>
          <p:cNvPr id="3" name="Прямоугольник 2"/>
          <p:cNvSpPr/>
          <p:nvPr/>
        </p:nvSpPr>
        <p:spPr>
          <a:xfrm>
            <a:off x="258422" y="976755"/>
            <a:ext cx="2586377" cy="1107996"/>
          </a:xfrm>
          <a:prstGeom prst="rect">
            <a:avLst/>
          </a:prstGeom>
        </p:spPr>
        <p:txBody>
          <a:bodyPr wrap="square">
            <a:spAutoFit/>
          </a:bodyPr>
          <a:lstStyle/>
          <a:p>
            <a:pPr algn="ctr"/>
            <a:r>
              <a:rPr lang="uk-UA" sz="2200" b="1" dirty="0">
                <a:solidFill>
                  <a:srgbClr val="224A98"/>
                </a:solidFill>
              </a:rPr>
              <a:t>Поточні глобальні ризики, за віковими групами</a:t>
            </a:r>
          </a:p>
        </p:txBody>
      </p:sp>
    </p:spTree>
    <p:extLst>
      <p:ext uri="{BB962C8B-B14F-4D97-AF65-F5344CB8AC3E}">
        <p14:creationId xmlns:p14="http://schemas.microsoft.com/office/powerpoint/2010/main" val="2471137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324690" y="969817"/>
            <a:ext cx="8899471" cy="5874155"/>
          </a:xfrm>
          <a:prstGeom prst="rect">
            <a:avLst/>
          </a:prstGeom>
        </p:spPr>
      </p:pic>
      <p:sp>
        <p:nvSpPr>
          <p:cNvPr id="3" name="Прямоугольник 2"/>
          <p:cNvSpPr/>
          <p:nvPr/>
        </p:nvSpPr>
        <p:spPr>
          <a:xfrm>
            <a:off x="138328" y="1050646"/>
            <a:ext cx="2997230" cy="1785104"/>
          </a:xfrm>
          <a:prstGeom prst="rect">
            <a:avLst/>
          </a:prstGeom>
        </p:spPr>
        <p:txBody>
          <a:bodyPr wrap="square">
            <a:spAutoFit/>
          </a:bodyPr>
          <a:lstStyle/>
          <a:p>
            <a:pPr algn="ctr"/>
            <a:r>
              <a:rPr lang="uk-UA" sz="2200" b="1" dirty="0">
                <a:solidFill>
                  <a:srgbClr val="224A98"/>
                </a:solidFill>
                <a:latin typeface="Arial" panose="020B0604020202020204" pitchFamily="34" charset="0"/>
                <a:cs typeface="Arial" panose="020B0604020202020204" pitchFamily="34" charset="0"/>
              </a:rPr>
              <a:t>Глобальні ризики в довгостроковій перспективі </a:t>
            </a:r>
            <a:endParaRPr lang="uk-UA" sz="2200" b="1" dirty="0" smtClean="0">
              <a:solidFill>
                <a:srgbClr val="224A98"/>
              </a:solidFill>
              <a:latin typeface="Arial" panose="020B0604020202020204" pitchFamily="34" charset="0"/>
              <a:cs typeface="Arial" panose="020B0604020202020204" pitchFamily="34" charset="0"/>
            </a:endParaRPr>
          </a:p>
          <a:p>
            <a:pPr algn="ctr"/>
            <a:r>
              <a:rPr lang="uk-UA" sz="2200" b="1" dirty="0" smtClean="0">
                <a:solidFill>
                  <a:srgbClr val="224A98"/>
                </a:solidFill>
                <a:latin typeface="Arial" panose="020B0604020202020204" pitchFamily="34" charset="0"/>
                <a:cs typeface="Arial" panose="020B0604020202020204" pitchFamily="34" charset="0"/>
              </a:rPr>
              <a:t>(</a:t>
            </a:r>
            <a:r>
              <a:rPr lang="uk-UA" sz="2200" b="1" dirty="0">
                <a:solidFill>
                  <a:srgbClr val="224A98"/>
                </a:solidFill>
                <a:latin typeface="Arial" panose="020B0604020202020204" pitchFamily="34" charset="0"/>
                <a:cs typeface="Arial" panose="020B0604020202020204" pitchFamily="34" charset="0"/>
              </a:rPr>
              <a:t>10 років), </a:t>
            </a:r>
            <a:endParaRPr lang="uk-UA" sz="2200" b="1" dirty="0" smtClean="0">
              <a:solidFill>
                <a:srgbClr val="224A98"/>
              </a:solidFill>
              <a:latin typeface="Arial" panose="020B0604020202020204" pitchFamily="34" charset="0"/>
              <a:cs typeface="Arial" panose="020B0604020202020204" pitchFamily="34" charset="0"/>
            </a:endParaRPr>
          </a:p>
          <a:p>
            <a:pPr algn="ctr"/>
            <a:r>
              <a:rPr lang="uk-UA" sz="2200" b="1" dirty="0" smtClean="0">
                <a:solidFill>
                  <a:srgbClr val="224A98"/>
                </a:solidFill>
                <a:latin typeface="Arial" panose="020B0604020202020204" pitchFamily="34" charset="0"/>
                <a:cs typeface="Arial" panose="020B0604020202020204" pitchFamily="34" charset="0"/>
              </a:rPr>
              <a:t>за </a:t>
            </a:r>
            <a:r>
              <a:rPr lang="uk-UA" sz="2200" b="1" dirty="0">
                <a:solidFill>
                  <a:srgbClr val="224A98"/>
                </a:solidFill>
                <a:latin typeface="Arial" panose="020B0604020202020204" pitchFamily="34" charset="0"/>
                <a:cs typeface="Arial" panose="020B0604020202020204" pitchFamily="34" charset="0"/>
              </a:rPr>
              <a:t>регіонами</a:t>
            </a:r>
          </a:p>
        </p:txBody>
      </p:sp>
    </p:spTree>
    <p:extLst>
      <p:ext uri="{BB962C8B-B14F-4D97-AF65-F5344CB8AC3E}">
        <p14:creationId xmlns:p14="http://schemas.microsoft.com/office/powerpoint/2010/main" val="3150856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7382" y="1895963"/>
            <a:ext cx="10935853" cy="2204899"/>
          </a:xfrm>
          <a:prstGeom prst="rect">
            <a:avLst/>
          </a:prstGeom>
        </p:spPr>
        <p:txBody>
          <a:bodyPr wrap="square">
            <a:spAutoFit/>
          </a:bodyPr>
          <a:lstStyle/>
          <a:p>
            <a:pPr>
              <a:lnSpc>
                <a:spcPct val="200000"/>
              </a:lnSpc>
            </a:pPr>
            <a:r>
              <a:rPr lang="ru-RU" sz="2400" b="1" dirty="0" err="1">
                <a:solidFill>
                  <a:srgbClr val="224A98"/>
                </a:solidFill>
              </a:rPr>
              <a:t>Питання</a:t>
            </a:r>
            <a:r>
              <a:rPr lang="ru-RU" sz="2400" b="1" dirty="0">
                <a:solidFill>
                  <a:srgbClr val="224A98"/>
                </a:solidFill>
              </a:rPr>
              <a:t> для </a:t>
            </a:r>
            <a:r>
              <a:rPr lang="ru-RU" sz="2400" b="1" dirty="0" err="1">
                <a:solidFill>
                  <a:srgbClr val="224A98"/>
                </a:solidFill>
              </a:rPr>
              <a:t>обговорення</a:t>
            </a:r>
            <a:r>
              <a:rPr lang="ru-RU" sz="2400" b="1" dirty="0">
                <a:solidFill>
                  <a:srgbClr val="224A98"/>
                </a:solidFill>
              </a:rPr>
              <a:t>:</a:t>
            </a:r>
            <a:endParaRPr lang="ru-RU" sz="2400" dirty="0">
              <a:solidFill>
                <a:srgbClr val="224A98"/>
              </a:solidFill>
            </a:endParaRPr>
          </a:p>
          <a:p>
            <a:pPr>
              <a:lnSpc>
                <a:spcPct val="200000"/>
              </a:lnSpc>
              <a:buFont typeface="+mj-lt"/>
              <a:buAutoNum type="arabicPeriod"/>
            </a:pPr>
            <a:r>
              <a:rPr lang="ru-RU" sz="2400" dirty="0" err="1">
                <a:solidFill>
                  <a:srgbClr val="224A98"/>
                </a:solidFill>
              </a:rPr>
              <a:t>Які</a:t>
            </a:r>
            <a:r>
              <a:rPr lang="ru-RU" sz="2400" dirty="0">
                <a:solidFill>
                  <a:srgbClr val="224A98"/>
                </a:solidFill>
              </a:rPr>
              <a:t> </a:t>
            </a:r>
            <a:r>
              <a:rPr lang="ru-RU" sz="2400" dirty="0" err="1">
                <a:solidFill>
                  <a:srgbClr val="224A98"/>
                </a:solidFill>
              </a:rPr>
              <a:t>виклики</a:t>
            </a:r>
            <a:r>
              <a:rPr lang="ru-RU" sz="2400" dirty="0">
                <a:solidFill>
                  <a:srgbClr val="224A98"/>
                </a:solidFill>
              </a:rPr>
              <a:t> </a:t>
            </a:r>
            <a:r>
              <a:rPr lang="ru-RU" sz="2400" dirty="0" err="1">
                <a:solidFill>
                  <a:srgbClr val="224A98"/>
                </a:solidFill>
              </a:rPr>
              <a:t>безпеці</a:t>
            </a:r>
            <a:r>
              <a:rPr lang="ru-RU" sz="2400" dirty="0">
                <a:solidFill>
                  <a:srgbClr val="224A98"/>
                </a:solidFill>
              </a:rPr>
              <a:t>, на вашу думку, є </a:t>
            </a:r>
            <a:r>
              <a:rPr lang="ru-RU" sz="2400" dirty="0" err="1">
                <a:solidFill>
                  <a:srgbClr val="224A98"/>
                </a:solidFill>
              </a:rPr>
              <a:t>найбільш</a:t>
            </a:r>
            <a:r>
              <a:rPr lang="ru-RU" sz="2400" dirty="0">
                <a:solidFill>
                  <a:srgbClr val="224A98"/>
                </a:solidFill>
              </a:rPr>
              <a:t> </a:t>
            </a:r>
            <a:r>
              <a:rPr lang="ru-RU" sz="2400" dirty="0" err="1">
                <a:solidFill>
                  <a:srgbClr val="224A98"/>
                </a:solidFill>
              </a:rPr>
              <a:t>актуальними</a:t>
            </a:r>
            <a:r>
              <a:rPr lang="ru-RU" sz="2400" dirty="0">
                <a:solidFill>
                  <a:srgbClr val="224A98"/>
                </a:solidFill>
              </a:rPr>
              <a:t> для </a:t>
            </a:r>
            <a:r>
              <a:rPr lang="ru-RU" sz="2400" dirty="0" err="1">
                <a:solidFill>
                  <a:srgbClr val="224A98"/>
                </a:solidFill>
              </a:rPr>
              <a:t>України</a:t>
            </a:r>
            <a:r>
              <a:rPr lang="ru-RU" sz="2400" dirty="0">
                <a:solidFill>
                  <a:srgbClr val="224A98"/>
                </a:solidFill>
              </a:rPr>
              <a:t>?</a:t>
            </a:r>
          </a:p>
          <a:p>
            <a:pPr>
              <a:lnSpc>
                <a:spcPct val="200000"/>
              </a:lnSpc>
              <a:buFont typeface="+mj-lt"/>
              <a:buAutoNum type="arabicPeriod"/>
            </a:pPr>
            <a:r>
              <a:rPr lang="ru-RU" sz="2400" dirty="0">
                <a:solidFill>
                  <a:srgbClr val="224A98"/>
                </a:solidFill>
              </a:rPr>
              <a:t>Як </a:t>
            </a:r>
            <a:r>
              <a:rPr lang="ru-RU" sz="2400" dirty="0" err="1">
                <a:solidFill>
                  <a:srgbClr val="224A98"/>
                </a:solidFill>
              </a:rPr>
              <a:t>технології</a:t>
            </a:r>
            <a:r>
              <a:rPr lang="ru-RU" sz="2400" dirty="0">
                <a:solidFill>
                  <a:srgbClr val="224A98"/>
                </a:solidFill>
              </a:rPr>
              <a:t> </a:t>
            </a:r>
            <a:r>
              <a:rPr lang="ru-RU" sz="2400" dirty="0" err="1">
                <a:solidFill>
                  <a:srgbClr val="224A98"/>
                </a:solidFill>
              </a:rPr>
              <a:t>впливають</a:t>
            </a:r>
            <a:r>
              <a:rPr lang="ru-RU" sz="2400" dirty="0">
                <a:solidFill>
                  <a:srgbClr val="224A98"/>
                </a:solidFill>
              </a:rPr>
              <a:t> на </a:t>
            </a:r>
            <a:r>
              <a:rPr lang="ru-RU" sz="2400" dirty="0" err="1">
                <a:solidFill>
                  <a:srgbClr val="224A98"/>
                </a:solidFill>
              </a:rPr>
              <a:t>сучасні</a:t>
            </a:r>
            <a:r>
              <a:rPr lang="ru-RU" sz="2400" dirty="0">
                <a:solidFill>
                  <a:srgbClr val="224A98"/>
                </a:solidFill>
              </a:rPr>
              <a:t> </a:t>
            </a:r>
            <a:r>
              <a:rPr lang="ru-RU" sz="2400" dirty="0" err="1">
                <a:solidFill>
                  <a:srgbClr val="224A98"/>
                </a:solidFill>
              </a:rPr>
              <a:t>загрози</a:t>
            </a:r>
            <a:r>
              <a:rPr lang="ru-RU" sz="2400" dirty="0">
                <a:solidFill>
                  <a:srgbClr val="224A98"/>
                </a:solidFill>
              </a:rPr>
              <a:t> </a:t>
            </a:r>
            <a:r>
              <a:rPr lang="ru-RU" sz="2400" dirty="0" err="1">
                <a:solidFill>
                  <a:srgbClr val="224A98"/>
                </a:solidFill>
              </a:rPr>
              <a:t>безпеці</a:t>
            </a:r>
            <a:r>
              <a:rPr lang="ru-RU" sz="2400" dirty="0">
                <a:solidFill>
                  <a:srgbClr val="224A98"/>
                </a:solidFill>
              </a:rPr>
              <a:t>?</a:t>
            </a:r>
          </a:p>
        </p:txBody>
      </p:sp>
    </p:spTree>
    <p:extLst>
      <p:ext uri="{BB962C8B-B14F-4D97-AF65-F5344CB8AC3E}">
        <p14:creationId xmlns:p14="http://schemas.microsoft.com/office/powerpoint/2010/main" val="3347982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229487" y="1399892"/>
            <a:ext cx="5068007" cy="4058216"/>
          </a:xfrm>
          <a:prstGeom prst="rect">
            <a:avLst/>
          </a:prstGeom>
        </p:spPr>
      </p:pic>
    </p:spTree>
    <p:extLst>
      <p:ext uri="{BB962C8B-B14F-4D97-AF65-F5344CB8AC3E}">
        <p14:creationId xmlns:p14="http://schemas.microsoft.com/office/powerpoint/2010/main" val="2908512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0416" y="867039"/>
            <a:ext cx="8203849" cy="461665"/>
          </a:xfrm>
          <a:prstGeom prst="rect">
            <a:avLst/>
          </a:prstGeom>
        </p:spPr>
        <p:txBody>
          <a:bodyPr wrap="none">
            <a:spAutoFit/>
          </a:bodyPr>
          <a:lstStyle/>
          <a:p>
            <a:r>
              <a:rPr lang="ru-RU" sz="2400" b="1" dirty="0" err="1">
                <a:solidFill>
                  <a:srgbClr val="224A98"/>
                </a:solidFill>
              </a:rPr>
              <a:t>Виклики</a:t>
            </a:r>
            <a:r>
              <a:rPr lang="ru-RU" sz="2400" b="1" dirty="0">
                <a:solidFill>
                  <a:srgbClr val="224A98"/>
                </a:solidFill>
              </a:rPr>
              <a:t> </a:t>
            </a:r>
            <a:r>
              <a:rPr lang="ru-RU" sz="2400" b="1" dirty="0" err="1">
                <a:solidFill>
                  <a:srgbClr val="224A98"/>
                </a:solidFill>
              </a:rPr>
              <a:t>кризового</a:t>
            </a:r>
            <a:r>
              <a:rPr lang="ru-RU" sz="2400" b="1" dirty="0">
                <a:solidFill>
                  <a:srgbClr val="224A98"/>
                </a:solidFill>
              </a:rPr>
              <a:t> </a:t>
            </a:r>
            <a:r>
              <a:rPr lang="ru-RU" sz="2400" b="1" dirty="0" err="1">
                <a:solidFill>
                  <a:srgbClr val="224A98"/>
                </a:solidFill>
              </a:rPr>
              <a:t>управління</a:t>
            </a:r>
            <a:r>
              <a:rPr lang="ru-RU" sz="2400" b="1" dirty="0">
                <a:solidFill>
                  <a:srgbClr val="224A98"/>
                </a:solidFill>
              </a:rPr>
              <a:t> та </a:t>
            </a:r>
            <a:r>
              <a:rPr lang="ru-RU" sz="2400" b="1" dirty="0" err="1">
                <a:solidFill>
                  <a:srgbClr val="224A98"/>
                </a:solidFill>
              </a:rPr>
              <a:t>стратегічного</a:t>
            </a:r>
            <a:r>
              <a:rPr lang="ru-RU" sz="2400" b="1" dirty="0">
                <a:solidFill>
                  <a:srgbClr val="224A98"/>
                </a:solidFill>
              </a:rPr>
              <a:t> </a:t>
            </a:r>
            <a:r>
              <a:rPr lang="ru-RU" sz="2400" b="1" dirty="0" err="1">
                <a:solidFill>
                  <a:srgbClr val="224A98"/>
                </a:solidFill>
              </a:rPr>
              <a:t>планування</a:t>
            </a:r>
            <a:endParaRPr lang="uk-UA" sz="2400" b="1" dirty="0">
              <a:solidFill>
                <a:srgbClr val="224A98"/>
              </a:solidFill>
            </a:endParaRPr>
          </a:p>
        </p:txBody>
      </p:sp>
      <p:sp>
        <p:nvSpPr>
          <p:cNvPr id="9" name="Прямоугольник 8"/>
          <p:cNvSpPr/>
          <p:nvPr/>
        </p:nvSpPr>
        <p:spPr>
          <a:xfrm>
            <a:off x="535708" y="1392330"/>
            <a:ext cx="11397673" cy="4832092"/>
          </a:xfrm>
          <a:prstGeom prst="rect">
            <a:avLst/>
          </a:prstGeom>
        </p:spPr>
        <p:txBody>
          <a:bodyPr wrap="square">
            <a:spAutoFit/>
          </a:bodyPr>
          <a:lstStyle/>
          <a:p>
            <a:pPr>
              <a:lnSpc>
                <a:spcPct val="200000"/>
              </a:lnSpc>
            </a:pPr>
            <a:r>
              <a:rPr lang="uk-UA" sz="2200" dirty="0">
                <a:solidFill>
                  <a:srgbClr val="224A98"/>
                </a:solidFill>
              </a:rPr>
              <a:t>Зростання складності загроз потребує нових підходів до управління ризиками та кризами.</a:t>
            </a:r>
          </a:p>
          <a:p>
            <a:pPr>
              <a:lnSpc>
                <a:spcPct val="200000"/>
              </a:lnSpc>
            </a:pPr>
            <a:r>
              <a:rPr lang="uk-UA" sz="2200" b="1" dirty="0" smtClean="0">
                <a:solidFill>
                  <a:srgbClr val="224A98"/>
                </a:solidFill>
              </a:rPr>
              <a:t>Приклади </a:t>
            </a:r>
            <a:r>
              <a:rPr lang="uk-UA" sz="2200" b="1" dirty="0">
                <a:solidFill>
                  <a:srgbClr val="224A98"/>
                </a:solidFill>
              </a:rPr>
              <a:t>управлінських викликів:</a:t>
            </a:r>
            <a:endParaRPr lang="uk-UA" sz="2200" dirty="0">
              <a:solidFill>
                <a:srgbClr val="224A98"/>
              </a:solidFill>
            </a:endParaRPr>
          </a:p>
          <a:p>
            <a:pPr marL="342900" indent="-342900">
              <a:lnSpc>
                <a:spcPct val="200000"/>
              </a:lnSpc>
              <a:buFont typeface="Wingdings" panose="05000000000000000000" pitchFamily="2" charset="2"/>
              <a:buChar char="ü"/>
            </a:pPr>
            <a:r>
              <a:rPr lang="uk-UA" sz="2200" b="1" dirty="0" smtClean="0">
                <a:solidFill>
                  <a:srgbClr val="224A98"/>
                </a:solidFill>
              </a:rPr>
              <a:t>недостатня </a:t>
            </a:r>
            <a:r>
              <a:rPr lang="uk-UA" sz="2200" b="1" dirty="0">
                <a:solidFill>
                  <a:srgbClr val="224A98"/>
                </a:solidFill>
              </a:rPr>
              <a:t>міждержавна координація</a:t>
            </a:r>
            <a:r>
              <a:rPr lang="uk-UA" sz="2200" dirty="0">
                <a:solidFill>
                  <a:srgbClr val="224A98"/>
                </a:solidFill>
              </a:rPr>
              <a:t> (глобальні загрози вимагають спільних стратегій, але геополітичні суперечності ускладнюють співпрацю).</a:t>
            </a:r>
          </a:p>
          <a:p>
            <a:pPr marL="342900" indent="-342900">
              <a:lnSpc>
                <a:spcPct val="200000"/>
              </a:lnSpc>
              <a:buFont typeface="Wingdings" panose="05000000000000000000" pitchFamily="2" charset="2"/>
              <a:buChar char="ü"/>
            </a:pPr>
            <a:r>
              <a:rPr lang="uk-UA" sz="2200" b="1" dirty="0" smtClean="0">
                <a:solidFill>
                  <a:srgbClr val="224A98"/>
                </a:solidFill>
              </a:rPr>
              <a:t>брак </a:t>
            </a:r>
            <a:r>
              <a:rPr lang="uk-UA" sz="2200" b="1" dirty="0">
                <a:solidFill>
                  <a:srgbClr val="224A98"/>
                </a:solidFill>
              </a:rPr>
              <a:t>ресурсів та фінансування</a:t>
            </a:r>
            <a:r>
              <a:rPr lang="uk-UA" sz="2200" dirty="0">
                <a:solidFill>
                  <a:srgbClr val="224A98"/>
                </a:solidFill>
              </a:rPr>
              <a:t> (держави не завжди готові до тривалих криз, наприклад, </a:t>
            </a:r>
            <a:r>
              <a:rPr lang="en-GB" sz="2200" dirty="0">
                <a:solidFill>
                  <a:srgbClr val="224A98"/>
                </a:solidFill>
              </a:rPr>
              <a:t>COVID-19 </a:t>
            </a:r>
            <a:r>
              <a:rPr lang="uk-UA" sz="2200" dirty="0">
                <a:solidFill>
                  <a:srgbClr val="224A98"/>
                </a:solidFill>
              </a:rPr>
              <a:t>показав вразливість медичних систем).</a:t>
            </a:r>
          </a:p>
          <a:p>
            <a:pPr marL="342900" indent="-342900">
              <a:lnSpc>
                <a:spcPct val="200000"/>
              </a:lnSpc>
              <a:buFont typeface="Wingdings" panose="05000000000000000000" pitchFamily="2" charset="2"/>
              <a:buChar char="ü"/>
            </a:pPr>
            <a:r>
              <a:rPr lang="uk-UA" sz="2200" b="1" dirty="0" smtClean="0">
                <a:solidFill>
                  <a:srgbClr val="224A98"/>
                </a:solidFill>
              </a:rPr>
              <a:t>непередбачуваність </a:t>
            </a:r>
            <a:r>
              <a:rPr lang="uk-UA" sz="2200" b="1" dirty="0">
                <a:solidFill>
                  <a:srgbClr val="224A98"/>
                </a:solidFill>
              </a:rPr>
              <a:t>загроз</a:t>
            </a:r>
            <a:r>
              <a:rPr lang="uk-UA" sz="2200" dirty="0">
                <a:solidFill>
                  <a:srgbClr val="224A98"/>
                </a:solidFill>
              </a:rPr>
              <a:t> (гібридні війни, дезінформація, біологічні ризики).</a:t>
            </a:r>
          </a:p>
        </p:txBody>
      </p:sp>
    </p:spTree>
    <p:extLst>
      <p:ext uri="{BB962C8B-B14F-4D97-AF65-F5344CB8AC3E}">
        <p14:creationId xmlns:p14="http://schemas.microsoft.com/office/powerpoint/2010/main" val="173614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1047071" y="1954451"/>
            <a:ext cx="10097857" cy="872034"/>
          </a:xfrm>
          <a:prstGeom prst="rect">
            <a:avLst/>
          </a:prstGeom>
        </p:spPr>
        <p:txBody>
          <a:bodyPr wrap="square">
            <a:spAutoFit/>
          </a:bodyPr>
          <a:lstStyle/>
          <a:p>
            <a:pPr algn="just">
              <a:lnSpc>
                <a:spcPct val="150000"/>
              </a:lnSpc>
            </a:pPr>
            <a:r>
              <a:rPr lang="uk-UA" b="1" dirty="0" err="1" smtClean="0">
                <a:solidFill>
                  <a:srgbClr val="224A98"/>
                </a:solidFill>
                <a:latin typeface="Arial" panose="020B0604020202020204" pitchFamily="34" charset="0"/>
                <a:cs typeface="Arial" panose="020B0604020202020204" pitchFamily="34" charset="0"/>
              </a:rPr>
              <a:t>Понятійно</a:t>
            </a:r>
            <a:r>
              <a:rPr lang="uk-UA" b="1" dirty="0" smtClean="0">
                <a:solidFill>
                  <a:srgbClr val="224A98"/>
                </a:solidFill>
                <a:latin typeface="Arial" panose="020B0604020202020204" pitchFamily="34" charset="0"/>
                <a:cs typeface="Arial" panose="020B0604020202020204" pitchFamily="34" charset="0"/>
              </a:rPr>
              <a:t>-категоріальний </a:t>
            </a:r>
            <a:r>
              <a:rPr lang="uk-UA" b="1" dirty="0">
                <a:solidFill>
                  <a:srgbClr val="224A98"/>
                </a:solidFill>
                <a:latin typeface="Arial" panose="020B0604020202020204" pitchFamily="34" charset="0"/>
                <a:cs typeface="Arial" panose="020B0604020202020204" pitchFamily="34" charset="0"/>
              </a:rPr>
              <a:t>апарат </a:t>
            </a:r>
            <a:r>
              <a:rPr lang="uk-UA" dirty="0">
                <a:solidFill>
                  <a:srgbClr val="224A98"/>
                </a:solidFill>
                <a:latin typeface="Arial" panose="020B0604020202020204" pitchFamily="34" charset="0"/>
                <a:cs typeface="Arial" panose="020B0604020202020204" pitchFamily="34" charset="0"/>
              </a:rPr>
              <a:t>- це </a:t>
            </a:r>
            <a:r>
              <a:rPr lang="uk-UA" dirty="0" err="1">
                <a:solidFill>
                  <a:srgbClr val="224A98"/>
                </a:solidFill>
                <a:latin typeface="Arial" panose="020B0604020202020204" pitchFamily="34" charset="0"/>
                <a:cs typeface="Arial" panose="020B0604020202020204" pitchFamily="34" charset="0"/>
              </a:rPr>
              <a:t>логічно</a:t>
            </a:r>
            <a:r>
              <a:rPr lang="uk-UA" dirty="0">
                <a:solidFill>
                  <a:srgbClr val="224A98"/>
                </a:solidFill>
                <a:latin typeface="Arial" panose="020B0604020202020204" pitchFamily="34" charset="0"/>
                <a:cs typeface="Arial" panose="020B0604020202020204" pitchFamily="34" charset="0"/>
              </a:rPr>
              <a:t> вибудувана система </a:t>
            </a:r>
            <a:r>
              <a:rPr lang="uk-UA" u="sng" dirty="0">
                <a:solidFill>
                  <a:srgbClr val="224A98"/>
                </a:solidFill>
                <a:latin typeface="Arial" panose="020B0604020202020204" pitchFamily="34" charset="0"/>
                <a:cs typeface="Arial" panose="020B0604020202020204" pitchFamily="34" charset="0"/>
              </a:rPr>
              <a:t>спеціальних термінів</a:t>
            </a:r>
            <a:r>
              <a:rPr lang="uk-UA" dirty="0">
                <a:solidFill>
                  <a:srgbClr val="224A98"/>
                </a:solidFill>
                <a:latin typeface="Arial" panose="020B0604020202020204" pitchFamily="34" charset="0"/>
                <a:cs typeface="Arial" panose="020B0604020202020204" pitchFamily="34" charset="0"/>
              </a:rPr>
              <a:t>, що дозволяє </a:t>
            </a:r>
            <a:r>
              <a:rPr lang="uk-UA" u="sng" dirty="0" smtClean="0">
                <a:solidFill>
                  <a:srgbClr val="224A98"/>
                </a:solidFill>
                <a:latin typeface="Arial" panose="020B0604020202020204" pitchFamily="34" charset="0"/>
                <a:cs typeface="Arial" panose="020B0604020202020204" pitchFamily="34" charset="0"/>
              </a:rPr>
              <a:t>тлумачити </a:t>
            </a:r>
            <a:r>
              <a:rPr lang="uk-UA" u="sng" dirty="0">
                <a:solidFill>
                  <a:srgbClr val="224A98"/>
                </a:solidFill>
                <a:latin typeface="Arial" panose="020B0604020202020204" pitchFamily="34" charset="0"/>
                <a:cs typeface="Arial" panose="020B0604020202020204" pitchFamily="34" charset="0"/>
              </a:rPr>
              <a:t>і розуміти взаємозв'язки і процеси</a:t>
            </a:r>
            <a:r>
              <a:rPr lang="uk-UA" dirty="0">
                <a:solidFill>
                  <a:srgbClr val="224A98"/>
                </a:solidFill>
                <a:latin typeface="Arial" panose="020B0604020202020204" pitchFamily="34" charset="0"/>
                <a:cs typeface="Arial" panose="020B0604020202020204" pitchFamily="34" charset="0"/>
              </a:rPr>
              <a:t>, що утворюються в науці.</a:t>
            </a:r>
          </a:p>
        </p:txBody>
      </p:sp>
      <p:sp>
        <p:nvSpPr>
          <p:cNvPr id="8" name="Прямоугольник 7"/>
          <p:cNvSpPr/>
          <p:nvPr/>
        </p:nvSpPr>
        <p:spPr>
          <a:xfrm>
            <a:off x="761011" y="1207664"/>
            <a:ext cx="5495543" cy="430887"/>
          </a:xfrm>
          <a:prstGeom prst="rect">
            <a:avLst/>
          </a:prstGeom>
        </p:spPr>
        <p:txBody>
          <a:bodyPr wrap="none">
            <a:spAutoFit/>
          </a:bodyPr>
          <a:lstStyle/>
          <a:p>
            <a:r>
              <a:rPr lang="uk-UA" sz="2200" b="1" dirty="0">
                <a:solidFill>
                  <a:srgbClr val="224A98"/>
                </a:solidFill>
              </a:rPr>
              <a:t>Що таке </a:t>
            </a:r>
            <a:r>
              <a:rPr lang="uk-UA" sz="2200" b="1" dirty="0" err="1">
                <a:solidFill>
                  <a:srgbClr val="224A98"/>
                </a:solidFill>
              </a:rPr>
              <a:t>понятійно</a:t>
            </a:r>
            <a:r>
              <a:rPr lang="uk-UA" sz="2200" b="1" dirty="0">
                <a:solidFill>
                  <a:srgbClr val="224A98"/>
                </a:solidFill>
              </a:rPr>
              <a:t>-категоріальний апарат?</a:t>
            </a:r>
          </a:p>
        </p:txBody>
      </p:sp>
      <p:pic>
        <p:nvPicPr>
          <p:cNvPr id="10242" name="Picture 2" descr="9 цікавих ідей для проведення дискусії у 5 класі НУШ — Журнал «На Уро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554" y="3390900"/>
            <a:ext cx="4762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08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5960" y="2848087"/>
            <a:ext cx="11200080" cy="3365024"/>
          </a:xfrm>
          <a:prstGeom prst="rect">
            <a:avLst/>
          </a:prstGeom>
        </p:spPr>
        <p:txBody>
          <a:bodyPr wrap="square">
            <a:spAutoFit/>
          </a:bodyPr>
          <a:lstStyle/>
          <a:p>
            <a:pPr algn="just">
              <a:lnSpc>
                <a:spcPct val="150000"/>
              </a:lnSpc>
            </a:pPr>
            <a:r>
              <a:rPr lang="uk-UA" b="1" dirty="0" smtClean="0">
                <a:solidFill>
                  <a:srgbClr val="224A98"/>
                </a:solidFill>
                <a:latin typeface="Arial" panose="020B0604020202020204" pitchFamily="34" charset="0"/>
                <a:cs typeface="Arial" panose="020B0604020202020204" pitchFamily="34" charset="0"/>
              </a:rPr>
              <a:t>Формування </a:t>
            </a:r>
            <a:r>
              <a:rPr lang="uk-UA" b="1" dirty="0">
                <a:solidFill>
                  <a:srgbClr val="224A98"/>
                </a:solidFill>
                <a:latin typeface="Arial" panose="020B0604020202020204" pitchFamily="34" charset="0"/>
                <a:cs typeface="Arial" panose="020B0604020202020204" pitchFamily="34" charset="0"/>
              </a:rPr>
              <a:t>спільного </a:t>
            </a:r>
            <a:r>
              <a:rPr lang="uk-UA" b="1" dirty="0" smtClean="0">
                <a:solidFill>
                  <a:srgbClr val="224A98"/>
                </a:solidFill>
                <a:latin typeface="Arial" panose="020B0604020202020204" pitchFamily="34" charset="0"/>
                <a:cs typeface="Arial" panose="020B0604020202020204" pitchFamily="34" charset="0"/>
              </a:rPr>
              <a:t>розуміння</a:t>
            </a:r>
            <a:r>
              <a:rPr lang="uk-UA" dirty="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 чіткі </a:t>
            </a:r>
            <a:r>
              <a:rPr lang="uk-UA" dirty="0">
                <a:solidFill>
                  <a:srgbClr val="224A98"/>
                </a:solidFill>
                <a:latin typeface="Arial" panose="020B0604020202020204" pitchFamily="34" charset="0"/>
                <a:cs typeface="Arial" panose="020B0604020202020204" pitchFamily="34" charset="0"/>
              </a:rPr>
              <a:t>визначення ключових понять дозволяють уникати неоднозначності в управлінні безпекою</a:t>
            </a:r>
            <a:r>
              <a:rPr lang="uk-UA" dirty="0" smtClean="0">
                <a:solidFill>
                  <a:srgbClr val="224A98"/>
                </a:solidFill>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lnSpc>
                <a:spcPct val="150000"/>
              </a:lnSpc>
            </a:pPr>
            <a:r>
              <a:rPr lang="uk-UA" b="1" dirty="0">
                <a:solidFill>
                  <a:srgbClr val="224A98"/>
                </a:solidFill>
                <a:latin typeface="Arial" panose="020B0604020202020204" pitchFamily="34" charset="0"/>
                <a:cs typeface="Arial" panose="020B0604020202020204" pitchFamily="34" charset="0"/>
              </a:rPr>
              <a:t>Ефективне прийняття </a:t>
            </a:r>
            <a:r>
              <a:rPr lang="uk-UA" b="1" dirty="0" smtClean="0">
                <a:solidFill>
                  <a:srgbClr val="224A98"/>
                </a:solidFill>
                <a:latin typeface="Arial" panose="020B0604020202020204" pitchFamily="34" charset="0"/>
                <a:cs typeface="Arial" panose="020B0604020202020204" pitchFamily="34" charset="0"/>
              </a:rPr>
              <a:t>рішень - </a:t>
            </a:r>
            <a:r>
              <a:rPr lang="uk-UA" dirty="0" smtClean="0">
                <a:solidFill>
                  <a:srgbClr val="224A98"/>
                </a:solidFill>
                <a:latin typeface="Arial" panose="020B0604020202020204" pitchFamily="34" charset="0"/>
                <a:cs typeface="Arial" panose="020B0604020202020204" pitchFamily="34" charset="0"/>
              </a:rPr>
              <a:t>знання </a:t>
            </a:r>
            <a:r>
              <a:rPr lang="uk-UA" dirty="0">
                <a:solidFill>
                  <a:srgbClr val="224A98"/>
                </a:solidFill>
                <a:latin typeface="Arial" panose="020B0604020202020204" pitchFamily="34" charset="0"/>
                <a:cs typeface="Arial" panose="020B0604020202020204" pitchFamily="34" charset="0"/>
              </a:rPr>
              <a:t>термінів допомагає швидше аналізувати ситуації, оцінювати ризики та приймати виважені рішення</a:t>
            </a:r>
            <a:r>
              <a:rPr lang="uk-UA" dirty="0" smtClean="0">
                <a:solidFill>
                  <a:srgbClr val="224A98"/>
                </a:solidFill>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lnSpc>
                <a:spcPct val="150000"/>
              </a:lnSpc>
            </a:pPr>
            <a:r>
              <a:rPr lang="uk-UA" b="1" dirty="0">
                <a:solidFill>
                  <a:srgbClr val="224A98"/>
                </a:solidFill>
                <a:latin typeface="Arial" panose="020B0604020202020204" pitchFamily="34" charset="0"/>
                <a:cs typeface="Arial" panose="020B0604020202020204" pitchFamily="34" charset="0"/>
              </a:rPr>
              <a:t>Міждисциплінарний </a:t>
            </a:r>
            <a:r>
              <a:rPr lang="uk-UA" b="1" dirty="0" smtClean="0">
                <a:solidFill>
                  <a:srgbClr val="224A98"/>
                </a:solidFill>
                <a:latin typeface="Arial" panose="020B0604020202020204" pitchFamily="34" charset="0"/>
                <a:cs typeface="Arial" panose="020B0604020202020204" pitchFamily="34" charset="0"/>
              </a:rPr>
              <a:t>підхід</a:t>
            </a:r>
            <a:r>
              <a:rPr lang="uk-UA" dirty="0" smtClean="0">
                <a:solidFill>
                  <a:srgbClr val="224A98"/>
                </a:solidFill>
                <a:latin typeface="Arial" panose="020B0604020202020204" pitchFamily="34" charset="0"/>
                <a:cs typeface="Arial" panose="020B0604020202020204" pitchFamily="34" charset="0"/>
              </a:rPr>
              <a:t> - безпека </a:t>
            </a:r>
            <a:r>
              <a:rPr lang="uk-UA" dirty="0">
                <a:solidFill>
                  <a:srgbClr val="224A98"/>
                </a:solidFill>
                <a:latin typeface="Arial" panose="020B0604020202020204" pitchFamily="34" charset="0"/>
                <a:cs typeface="Arial" panose="020B0604020202020204" pitchFamily="34" charset="0"/>
              </a:rPr>
              <a:t>охоплює різні сфери – право, економіку, військову справу, </a:t>
            </a:r>
            <a:r>
              <a:rPr lang="uk-UA" dirty="0" err="1">
                <a:solidFill>
                  <a:srgbClr val="224A98"/>
                </a:solidFill>
                <a:latin typeface="Arial" panose="020B0604020202020204" pitchFamily="34" charset="0"/>
                <a:cs typeface="Arial" panose="020B0604020202020204" pitchFamily="34" charset="0"/>
              </a:rPr>
              <a:t>кібербезпеку</a:t>
            </a:r>
            <a:r>
              <a:rPr lang="uk-UA" dirty="0">
                <a:solidFill>
                  <a:srgbClr val="224A98"/>
                </a:solidFill>
                <a:latin typeface="Arial" panose="020B0604020202020204" pitchFamily="34" charset="0"/>
                <a:cs typeface="Arial" panose="020B0604020202020204" pitchFamily="34" charset="0"/>
              </a:rPr>
              <a:t> тощо. Спільний термінологічний апарат полегшує комунікацію між фахівцями.</a:t>
            </a:r>
          </a:p>
        </p:txBody>
      </p:sp>
      <p:sp>
        <p:nvSpPr>
          <p:cNvPr id="6" name="Прямоугольник 5"/>
          <p:cNvSpPr/>
          <p:nvPr/>
        </p:nvSpPr>
        <p:spPr>
          <a:xfrm>
            <a:off x="767573" y="1340885"/>
            <a:ext cx="7614769" cy="646331"/>
          </a:xfrm>
          <a:prstGeom prst="rect">
            <a:avLst/>
          </a:prstGeom>
        </p:spPr>
        <p:txBody>
          <a:bodyPr wrap="square">
            <a:spAutoFit/>
          </a:bodyPr>
          <a:lstStyle/>
          <a:p>
            <a:endParaRPr lang="uk-UA" b="1" dirty="0" smtClean="0">
              <a:solidFill>
                <a:srgbClr val="224A98"/>
              </a:solidFill>
              <a:latin typeface="Arial" panose="020B0604020202020204" pitchFamily="34" charset="0"/>
              <a:cs typeface="Arial" panose="020B0604020202020204" pitchFamily="34" charset="0"/>
            </a:endParaRPr>
          </a:p>
          <a:p>
            <a:r>
              <a:rPr lang="uk-UA" b="1" dirty="0" smtClean="0">
                <a:solidFill>
                  <a:srgbClr val="224A98"/>
                </a:solidFill>
                <a:latin typeface="Arial" panose="020B0604020202020204" pitchFamily="34" charset="0"/>
                <a:cs typeface="Arial" panose="020B0604020202020204" pitchFamily="34" charset="0"/>
              </a:rPr>
              <a:t>Чому </a:t>
            </a:r>
            <a:r>
              <a:rPr lang="uk-UA" b="1" dirty="0">
                <a:solidFill>
                  <a:srgbClr val="224A98"/>
                </a:solidFill>
                <a:latin typeface="Arial" panose="020B0604020202020204" pitchFamily="34" charset="0"/>
                <a:cs typeface="Arial" panose="020B0604020202020204" pitchFamily="34" charset="0"/>
              </a:rPr>
              <a:t>важливо розуміти </a:t>
            </a:r>
            <a:r>
              <a:rPr lang="uk-UA" b="1" dirty="0" err="1" smtClean="0">
                <a:solidFill>
                  <a:srgbClr val="224A98"/>
                </a:solidFill>
                <a:latin typeface="Arial" panose="020B0604020202020204" pitchFamily="34" charset="0"/>
                <a:cs typeface="Arial" panose="020B0604020202020204" pitchFamily="34" charset="0"/>
              </a:rPr>
              <a:t>понятійно</a:t>
            </a:r>
            <a:r>
              <a:rPr lang="uk-UA" b="1" dirty="0" smtClean="0">
                <a:solidFill>
                  <a:srgbClr val="224A98"/>
                </a:solidFill>
                <a:latin typeface="Arial" panose="020B0604020202020204" pitchFamily="34" charset="0"/>
                <a:cs typeface="Arial" panose="020B0604020202020204" pitchFamily="34" charset="0"/>
              </a:rPr>
              <a:t>-категоріальний </a:t>
            </a:r>
            <a:r>
              <a:rPr lang="uk-UA" b="1" dirty="0">
                <a:solidFill>
                  <a:srgbClr val="224A98"/>
                </a:solidFill>
                <a:latin typeface="Arial" panose="020B0604020202020204" pitchFamily="34" charset="0"/>
                <a:cs typeface="Arial" panose="020B0604020202020204" pitchFamily="34" charset="0"/>
              </a:rPr>
              <a:t>апарат?</a:t>
            </a:r>
          </a:p>
        </p:txBody>
      </p:sp>
      <p:pic>
        <p:nvPicPr>
          <p:cNvPr id="3074" name="Picture 2" descr="Значення кольорів в китайській культурі"/>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1854" y="996968"/>
            <a:ext cx="1678581" cy="16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9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3261318357"/>
              </p:ext>
            </p:extLst>
          </p:nvPr>
        </p:nvGraphicFramePr>
        <p:xfrm>
          <a:off x="1108364" y="2290619"/>
          <a:ext cx="9836727" cy="3888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Прямоугольник 16"/>
          <p:cNvSpPr/>
          <p:nvPr/>
        </p:nvSpPr>
        <p:spPr>
          <a:xfrm>
            <a:off x="1108364" y="1104751"/>
            <a:ext cx="10704681" cy="800219"/>
          </a:xfrm>
          <a:prstGeom prst="rect">
            <a:avLst/>
          </a:prstGeom>
        </p:spPr>
        <p:txBody>
          <a:bodyPr wrap="square">
            <a:noAutofit/>
          </a:bodyPr>
          <a:lstStyle/>
          <a:p>
            <a:r>
              <a:rPr lang="uk-UA" sz="2000" b="1" dirty="0" smtClean="0">
                <a:solidFill>
                  <a:srgbClr val="224A98"/>
                </a:solidFill>
                <a:latin typeface="Arial" panose="020B0604020202020204" pitchFamily="34" charset="0"/>
                <a:cs typeface="Arial" panose="020B0604020202020204" pitchFamily="34" charset="0"/>
              </a:rPr>
              <a:t>Які поняття і категорії важливо знати і розуміти для вивчення дисципліни «Основи </a:t>
            </a:r>
            <a:r>
              <a:rPr lang="uk-UA" sz="2000" b="1" dirty="0">
                <a:solidFill>
                  <a:srgbClr val="224A98"/>
                </a:solidFill>
                <a:latin typeface="Arial" panose="020B0604020202020204" pitchFamily="34" charset="0"/>
                <a:cs typeface="Arial" panose="020B0604020202020204" pitchFamily="34" charset="0"/>
              </a:rPr>
              <a:t>управління та стратегічного планування у </a:t>
            </a:r>
            <a:r>
              <a:rPr lang="uk-UA" sz="2000" b="1" dirty="0" err="1">
                <a:solidFill>
                  <a:srgbClr val="224A98"/>
                </a:solidFill>
                <a:latin typeface="Arial" panose="020B0604020202020204" pitchFamily="34" charset="0"/>
                <a:cs typeface="Arial" panose="020B0604020202020204" pitchFamily="34" charset="0"/>
              </a:rPr>
              <a:t>безпековій</a:t>
            </a:r>
            <a:r>
              <a:rPr lang="uk-UA" sz="2000" b="1" dirty="0">
                <a:solidFill>
                  <a:srgbClr val="224A98"/>
                </a:solidFill>
                <a:latin typeface="Arial" panose="020B0604020202020204" pitchFamily="34" charset="0"/>
                <a:cs typeface="Arial" panose="020B0604020202020204" pitchFamily="34" charset="0"/>
              </a:rPr>
              <a:t> </a:t>
            </a:r>
            <a:r>
              <a:rPr lang="uk-UA" sz="2000" b="1" dirty="0" smtClean="0">
                <a:solidFill>
                  <a:srgbClr val="224A98"/>
                </a:solidFill>
                <a:latin typeface="Arial" panose="020B0604020202020204" pitchFamily="34" charset="0"/>
                <a:cs typeface="Arial" panose="020B0604020202020204" pitchFamily="34" charset="0"/>
              </a:rPr>
              <a:t>сфері»?</a:t>
            </a:r>
            <a:endParaRPr lang="uk-UA" sz="2000" b="1"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172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1053" y="996968"/>
            <a:ext cx="11305311" cy="707886"/>
          </a:xfrm>
          <a:prstGeom prst="rect">
            <a:avLst/>
          </a:prstGeom>
        </p:spPr>
        <p:txBody>
          <a:bodyPr wrap="square">
            <a:spAutoFit/>
          </a:bodyPr>
          <a:lstStyle/>
          <a:p>
            <a:pPr algn="just"/>
            <a:r>
              <a:rPr lang="uk-UA" sz="2000" b="1" dirty="0" smtClean="0">
                <a:solidFill>
                  <a:srgbClr val="224A98"/>
                </a:solidFill>
                <a:latin typeface="Arial" panose="020B0604020202020204" pitchFamily="34" charset="0"/>
                <a:cs typeface="Arial" panose="020B0604020202020204" pitchFamily="34" charset="0"/>
              </a:rPr>
              <a:t>Управління</a:t>
            </a:r>
            <a:r>
              <a:rPr lang="uk-UA" sz="2000" dirty="0" smtClean="0">
                <a:solidFill>
                  <a:srgbClr val="224A98"/>
                </a:solidFill>
                <a:latin typeface="Arial" panose="020B0604020202020204" pitchFamily="34" charset="0"/>
                <a:cs typeface="Arial" panose="020B0604020202020204" pitchFamily="34" charset="0"/>
              </a:rPr>
              <a:t> </a:t>
            </a:r>
            <a:r>
              <a:rPr lang="uk-UA" sz="2000" dirty="0">
                <a:solidFill>
                  <a:srgbClr val="224A98"/>
                </a:solidFill>
                <a:latin typeface="Arial" panose="020B0604020202020204" pitchFamily="34" charset="0"/>
                <a:cs typeface="Arial" panose="020B0604020202020204" pitchFamily="34" charset="0"/>
              </a:rPr>
              <a:t>– це цілеспрямований процес </a:t>
            </a:r>
            <a:r>
              <a:rPr lang="uk-UA" sz="2000" dirty="0" smtClean="0">
                <a:solidFill>
                  <a:srgbClr val="224A98"/>
                </a:solidFill>
                <a:latin typeface="Arial" panose="020B0604020202020204" pitchFamily="34" charset="0"/>
                <a:cs typeface="Arial" panose="020B0604020202020204" pitchFamily="34" charset="0"/>
              </a:rPr>
              <a:t>планування, організації, мотивації </a:t>
            </a:r>
            <a:r>
              <a:rPr lang="uk-UA" sz="2000" dirty="0">
                <a:solidFill>
                  <a:srgbClr val="224A98"/>
                </a:solidFill>
                <a:latin typeface="Arial" panose="020B0604020202020204" pitchFamily="34" charset="0"/>
                <a:cs typeface="Arial" panose="020B0604020202020204" pitchFamily="34" charset="0"/>
              </a:rPr>
              <a:t>та контролю ресурсів (людських, матеріальних, фінансових) для досягнення певних цілей.</a:t>
            </a:r>
          </a:p>
        </p:txBody>
      </p:sp>
      <p:sp>
        <p:nvSpPr>
          <p:cNvPr id="16" name="Прямоугольник 15"/>
          <p:cNvSpPr/>
          <p:nvPr/>
        </p:nvSpPr>
        <p:spPr>
          <a:xfrm>
            <a:off x="3833092" y="4370258"/>
            <a:ext cx="5643418" cy="400110"/>
          </a:xfrm>
          <a:prstGeom prst="rect">
            <a:avLst/>
          </a:prstGeom>
        </p:spPr>
        <p:txBody>
          <a:bodyPr wrap="square">
            <a:spAutoFit/>
          </a:bodyPr>
          <a:lstStyle/>
          <a:p>
            <a:r>
              <a:rPr lang="uk-UA" sz="2000" b="1" dirty="0" smtClean="0">
                <a:solidFill>
                  <a:srgbClr val="224A98"/>
                </a:solidFill>
                <a:latin typeface="Arial" panose="020B0604020202020204" pitchFamily="34" charset="0"/>
                <a:cs typeface="Arial" panose="020B0604020202020204" pitchFamily="34" charset="0"/>
              </a:rPr>
              <a:t>Наведіть приклади управління</a:t>
            </a:r>
            <a:endParaRPr lang="uk-UA" sz="2000" dirty="0">
              <a:solidFill>
                <a:srgbClr val="224A98"/>
              </a:solidFill>
              <a:latin typeface="Arial" panose="020B0604020202020204" pitchFamily="34" charset="0"/>
              <a:cs typeface="Arial" panose="020B0604020202020204" pitchFamily="34" charset="0"/>
            </a:endParaRPr>
          </a:p>
        </p:txBody>
      </p:sp>
      <p:sp>
        <p:nvSpPr>
          <p:cNvPr id="17" name="Прямоугольник 16"/>
          <p:cNvSpPr/>
          <p:nvPr/>
        </p:nvSpPr>
        <p:spPr>
          <a:xfrm>
            <a:off x="3767446" y="4862438"/>
            <a:ext cx="6345382"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управляти</a:t>
            </a:r>
            <a:r>
              <a:rPr lang="ru-RU" sz="2000" dirty="0">
                <a:solidFill>
                  <a:srgbClr val="224A98"/>
                </a:solidFill>
                <a:latin typeface="Arial" panose="020B0604020202020204" pitchFamily="34" charset="0"/>
                <a:cs typeface="Arial" panose="020B0604020202020204" pitchFamily="34" charset="0"/>
              </a:rPr>
              <a:t> без </a:t>
            </a:r>
            <a:r>
              <a:rPr lang="ru-RU" sz="2000" dirty="0" err="1">
                <a:solidFill>
                  <a:srgbClr val="224A98"/>
                </a:solidFill>
                <a:latin typeface="Arial" panose="020B0604020202020204" pitchFamily="34" charset="0"/>
                <a:cs typeface="Arial" panose="020B0604020202020204" pitchFamily="34" charset="0"/>
              </a:rPr>
              <a:t>чітко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визначеної</a:t>
            </a:r>
            <a:r>
              <a:rPr lang="ru-RU" sz="2000" dirty="0">
                <a:solidFill>
                  <a:srgbClr val="224A98"/>
                </a:solidFill>
                <a:latin typeface="Arial" panose="020B0604020202020204" pitchFamily="34" charset="0"/>
                <a:cs typeface="Arial" panose="020B0604020202020204" pitchFamily="34" charset="0"/>
              </a:rPr>
              <a:t> мети?</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навички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необхідні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ефективному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керівнику</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назвати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управління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мистецтвом</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Чому</a:t>
            </a:r>
            <a:r>
              <a:rPr lang="ru-RU" sz="2000" dirty="0">
                <a:solidFill>
                  <a:srgbClr val="224A98"/>
                </a:solidFill>
                <a:latin typeface="Arial" panose="020B0604020202020204" pitchFamily="34" charset="0"/>
                <a:cs typeface="Arial" panose="020B0604020202020204" pitchFamily="34" charset="0"/>
              </a:rPr>
              <a:t>?</a:t>
            </a:r>
          </a:p>
        </p:txBody>
      </p:sp>
      <p:sp>
        <p:nvSpPr>
          <p:cNvPr id="4" name="Rectangle 1"/>
          <p:cNvSpPr>
            <a:spLocks noChangeArrowheads="1"/>
          </p:cNvSpPr>
          <p:nvPr/>
        </p:nvSpPr>
        <p:spPr bwMode="auto">
          <a:xfrm>
            <a:off x="471053" y="1672071"/>
            <a:ext cx="90719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2000" b="0" i="0" u="none" strike="noStrike" cap="none" normalizeH="0" baseline="0" dirty="0" smtClean="0">
              <a:ln>
                <a:noFill/>
              </a:ln>
              <a:solidFill>
                <a:srgbClr val="224A98"/>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uk-UA" altLang="uk-UA" sz="2000" b="0" i="0" u="none" strike="noStrike" cap="none" normalizeH="0" baseline="0" dirty="0" smtClean="0">
                <a:ln>
                  <a:noFill/>
                </a:ln>
                <a:solidFill>
                  <a:srgbClr val="224A98"/>
                </a:solidFill>
                <a:effectLst/>
                <a:latin typeface="Arial" panose="020B0604020202020204" pitchFamily="34" charset="0"/>
                <a:cs typeface="Arial" panose="020B0604020202020204" pitchFamily="34" charset="0"/>
              </a:rPr>
              <a:t>Основні функції управління: планування, організація, мотивація, контроль.</a:t>
            </a:r>
          </a:p>
          <a:p>
            <a:pPr marL="0" marR="0" lvl="0" indent="0" algn="l" defTabSz="914400" rtl="0" eaLnBrk="0" fontAlgn="base" latinLnBrk="0" hangingPunct="0">
              <a:lnSpc>
                <a:spcPct val="100000"/>
              </a:lnSpc>
              <a:spcBef>
                <a:spcPct val="0"/>
              </a:spcBef>
              <a:spcAft>
                <a:spcPct val="0"/>
              </a:spcAft>
              <a:buClrTx/>
              <a:buSzTx/>
              <a:tabLst/>
            </a:pPr>
            <a:endParaRPr kumimoji="0" lang="uk-UA" altLang="uk-UA" sz="2000" b="0" i="0" u="none" strike="noStrike" cap="none" normalizeH="0" baseline="0" dirty="0" smtClean="0">
              <a:ln>
                <a:noFill/>
              </a:ln>
              <a:solidFill>
                <a:srgbClr val="224A98"/>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uk-UA" altLang="uk-UA" sz="2000" b="0" i="0" u="none" strike="noStrike" cap="none" normalizeH="0" baseline="0" dirty="0" smtClean="0">
                <a:ln>
                  <a:noFill/>
                </a:ln>
                <a:solidFill>
                  <a:srgbClr val="224A98"/>
                </a:solidFill>
                <a:effectLst/>
                <a:latin typeface="Arial" panose="020B0604020202020204" pitchFamily="34" charset="0"/>
                <a:cs typeface="Arial" panose="020B0604020202020204" pitchFamily="34" charset="0"/>
              </a:rPr>
              <a:t>Види управління: державне, корпоративне, кризове тощо </a:t>
            </a:r>
          </a:p>
        </p:txBody>
      </p:sp>
      <p:pic>
        <p:nvPicPr>
          <p:cNvPr id="9219"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37" y="4370258"/>
            <a:ext cx="2789382" cy="18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6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42108" y="1207664"/>
            <a:ext cx="10640291"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Стратегія</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довгостроковий</a:t>
            </a:r>
            <a:r>
              <a:rPr lang="ru-RU" sz="2000" dirty="0">
                <a:solidFill>
                  <a:srgbClr val="224A98"/>
                </a:solidFill>
                <a:latin typeface="Arial" panose="020B0604020202020204" pitchFamily="34" charset="0"/>
                <a:cs typeface="Arial" panose="020B0604020202020204" pitchFamily="34" charset="0"/>
              </a:rPr>
              <a:t> план </a:t>
            </a:r>
            <a:r>
              <a:rPr lang="ru-RU" sz="2000" dirty="0" err="1">
                <a:solidFill>
                  <a:srgbClr val="224A98"/>
                </a:solidFill>
                <a:latin typeface="Arial" panose="020B0604020202020204" pitchFamily="34" charset="0"/>
                <a:cs typeface="Arial" panose="020B0604020202020204" pitchFamily="34" charset="0"/>
              </a:rPr>
              <a:t>дій</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спрямований</a:t>
            </a:r>
            <a:r>
              <a:rPr lang="ru-RU" sz="2000" dirty="0">
                <a:solidFill>
                  <a:srgbClr val="224A98"/>
                </a:solidFill>
                <a:latin typeface="Arial" panose="020B0604020202020204" pitchFamily="34" charset="0"/>
                <a:cs typeface="Arial" panose="020B0604020202020204" pitchFamily="34" charset="0"/>
              </a:rPr>
              <a:t> на </a:t>
            </a:r>
            <a:r>
              <a:rPr lang="ru-RU" sz="2000" dirty="0" err="1">
                <a:solidFill>
                  <a:srgbClr val="224A98"/>
                </a:solidFill>
                <a:latin typeface="Arial" panose="020B0604020202020204" pitchFamily="34" charset="0"/>
                <a:cs typeface="Arial" panose="020B0604020202020204" pitchFamily="34" charset="0"/>
              </a:rPr>
              <a:t>досягнення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важливої</a:t>
            </a:r>
            <a:r>
              <a:rPr lang="ru-RU" sz="2000" dirty="0">
                <a:solidFill>
                  <a:srgbClr val="224A98"/>
                </a:solidFill>
                <a:latin typeface="Arial" panose="020B0604020202020204" pitchFamily="34" charset="0"/>
                <a:cs typeface="Arial" panose="020B0604020202020204" pitchFamily="34" charset="0"/>
              </a:rPr>
              <a:t> мети в </a:t>
            </a:r>
            <a:r>
              <a:rPr lang="ru-RU" sz="2000" dirty="0" err="1">
                <a:solidFill>
                  <a:srgbClr val="224A98"/>
                </a:solidFill>
                <a:latin typeface="Arial" panose="020B0604020202020204" pitchFamily="34" charset="0"/>
                <a:cs typeface="Arial" panose="020B0604020202020204" pitchFamily="34" charset="0"/>
              </a:rPr>
              <a:t>умовах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обмежених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ресурсів</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змінного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середовища</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4293919" y="4905245"/>
            <a:ext cx="7140699" cy="1323439"/>
          </a:xfrm>
          <a:prstGeom prst="rect">
            <a:avLst/>
          </a:prstGeom>
        </p:spPr>
        <p:txBody>
          <a:bodyPr wrap="square">
            <a:spAutoFit/>
          </a:bodyPr>
          <a:lstStyle/>
          <a:p>
            <a:pPr algn="just"/>
            <a:r>
              <a:rPr lang="uk-UA" sz="2000" b="1" dirty="0">
                <a:solidFill>
                  <a:srgbClr val="224A98"/>
                </a:solidFill>
                <a:latin typeface="Arial" panose="020B0604020202020204" pitchFamily="34" charset="0"/>
                <a:cs typeface="Arial" panose="020B0604020202020204" pitchFamily="34" charset="0"/>
              </a:rPr>
              <a:t>Питання для обговорення:</a:t>
            </a:r>
            <a:endParaRPr lang="uk-UA" sz="2000" dirty="0">
              <a:solidFill>
                <a:srgbClr val="224A98"/>
              </a:solidFill>
              <a:latin typeface="Arial" panose="020B0604020202020204" pitchFamily="34" charset="0"/>
              <a:cs typeface="Arial" panose="020B0604020202020204" pitchFamily="34" charset="0"/>
            </a:endParaRP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Чи може стратегія змінюватися залежно від обставин?</a:t>
            </a: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Які основні етапи розробки стратегії?</a:t>
            </a: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Як стратегія відрізняється від плану?</a:t>
            </a:r>
          </a:p>
        </p:txBody>
      </p:sp>
      <p:sp>
        <p:nvSpPr>
          <p:cNvPr id="13" name="Прямоугольник 12"/>
          <p:cNvSpPr/>
          <p:nvPr/>
        </p:nvSpPr>
        <p:spPr>
          <a:xfrm>
            <a:off x="4378036" y="4338640"/>
            <a:ext cx="7204363" cy="400110"/>
          </a:xfrm>
          <a:prstGeom prst="rect">
            <a:avLst/>
          </a:prstGeom>
        </p:spPr>
        <p:txBody>
          <a:bodyPr wrap="square">
            <a:spAutoFit/>
          </a:bodyPr>
          <a:lstStyle/>
          <a:p>
            <a:r>
              <a:rPr lang="uk-UA" sz="2000" b="1" dirty="0" smtClean="0">
                <a:solidFill>
                  <a:srgbClr val="224A98"/>
                </a:solidFill>
                <a:latin typeface="Arial" panose="020B0604020202020204" pitchFamily="34" charset="0"/>
                <a:cs typeface="Arial" panose="020B0604020202020204" pitchFamily="34" charset="0"/>
              </a:rPr>
              <a:t>Наведіть приклади стратегій</a:t>
            </a:r>
            <a:endParaRPr lang="uk-UA" sz="2000" dirty="0">
              <a:solidFill>
                <a:srgbClr val="224A98"/>
              </a:solidFill>
              <a:latin typeface="Arial" panose="020B0604020202020204" pitchFamily="34" charset="0"/>
              <a:cs typeface="Arial" panose="020B0604020202020204" pitchFamily="34" charset="0"/>
            </a:endParaRPr>
          </a:p>
        </p:txBody>
      </p:sp>
      <p:pic>
        <p:nvPicPr>
          <p:cNvPr id="15"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37" y="4370258"/>
            <a:ext cx="2789382" cy="18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9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85090" y="1320134"/>
            <a:ext cx="10954327"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процес</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визначення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цілей</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способів</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їх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досягнення</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розподілу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ресурсів</a:t>
            </a:r>
            <a:r>
              <a:rPr lang="ru-RU" sz="2000" dirty="0">
                <a:solidFill>
                  <a:srgbClr val="224A98"/>
                </a:solidFill>
                <a:latin typeface="Arial" panose="020B0604020202020204" pitchFamily="34" charset="0"/>
                <a:cs typeface="Arial" panose="020B0604020202020204" pitchFamily="34" charset="0"/>
              </a:rPr>
              <a:t> для </a:t>
            </a:r>
            <a:r>
              <a:rPr lang="ru-RU" sz="2000" dirty="0" err="1">
                <a:solidFill>
                  <a:srgbClr val="224A98"/>
                </a:solidFill>
                <a:latin typeface="Arial" panose="020B0604020202020204" pitchFamily="34" charset="0"/>
                <a:cs typeface="Arial" panose="020B0604020202020204" pitchFamily="34" charset="0"/>
              </a:rPr>
              <a:t>виконання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запланованих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завдань</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19" name="Прямоугольник 18"/>
          <p:cNvSpPr/>
          <p:nvPr/>
        </p:nvSpPr>
        <p:spPr>
          <a:xfrm>
            <a:off x="4074191" y="4192146"/>
            <a:ext cx="7780427" cy="400110"/>
          </a:xfrm>
          <a:prstGeom prst="rect">
            <a:avLst/>
          </a:prstGeom>
        </p:spPr>
        <p:txBody>
          <a:bodyPr wrap="square">
            <a:spAutoFit/>
          </a:bodyPr>
          <a:lstStyle/>
          <a:p>
            <a:r>
              <a:rPr lang="uk-UA" sz="2000" b="1" dirty="0" smtClean="0">
                <a:solidFill>
                  <a:srgbClr val="224A98"/>
                </a:solidFill>
                <a:latin typeface="Arial" panose="020B0604020202020204" pitchFamily="34" charset="0"/>
                <a:cs typeface="Arial" panose="020B0604020202020204" pitchFamily="34" charset="0"/>
              </a:rPr>
              <a:t>Наведіть приклади планів</a:t>
            </a:r>
            <a:endParaRPr lang="uk-UA" sz="2000" dirty="0">
              <a:solidFill>
                <a:srgbClr val="224A98"/>
              </a:solidFill>
              <a:latin typeface="Arial" panose="020B0604020202020204" pitchFamily="34" charset="0"/>
              <a:cs typeface="Arial" panose="020B0604020202020204" pitchFamily="34" charset="0"/>
            </a:endParaRPr>
          </a:p>
        </p:txBody>
      </p:sp>
      <p:sp>
        <p:nvSpPr>
          <p:cNvPr id="3" name="Прямоугольник 2"/>
          <p:cNvSpPr/>
          <p:nvPr/>
        </p:nvSpPr>
        <p:spPr>
          <a:xfrm>
            <a:off x="4111136" y="4805417"/>
            <a:ext cx="7268064"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a:solidFill>
                  <a:srgbClr val="224A98"/>
                </a:solidFill>
                <a:latin typeface="Arial" panose="020B0604020202020204" pitchFamily="34" charset="0"/>
                <a:cs typeface="Arial" panose="020B0604020202020204" pitchFamily="34" charset="0"/>
              </a:rPr>
              <a:t>Чим </a:t>
            </a:r>
            <a:r>
              <a:rPr lang="ru-RU" sz="2000"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відрізняється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імпровізації</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елементи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має</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включати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ефективний</a:t>
            </a:r>
            <a:r>
              <a:rPr lang="ru-RU" sz="2000" dirty="0">
                <a:solidFill>
                  <a:srgbClr val="224A98"/>
                </a:solidFill>
                <a:latin typeface="Arial" panose="020B0604020202020204" pitchFamily="34" charset="0"/>
                <a:cs typeface="Arial" panose="020B0604020202020204" pitchFamily="34" charset="0"/>
              </a:rPr>
              <a:t> план?</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успіху</a:t>
            </a:r>
            <a:r>
              <a:rPr lang="ru-RU" sz="2000" dirty="0">
                <a:solidFill>
                  <a:srgbClr val="224A98"/>
                </a:solidFill>
                <a:latin typeface="Arial" panose="020B0604020202020204" pitchFamily="34" charset="0"/>
                <a:cs typeface="Arial" panose="020B0604020202020204" pitchFamily="34" charset="0"/>
              </a:rPr>
              <a:t> без </a:t>
            </a:r>
            <a:r>
              <a:rPr lang="ru-RU" sz="2000" dirty="0" err="1">
                <a:solidFill>
                  <a:srgbClr val="224A98"/>
                </a:solidFill>
                <a:latin typeface="Arial" panose="020B0604020202020204" pitchFamily="34" charset="0"/>
                <a:cs typeface="Arial" panose="020B0604020202020204" pitchFamily="34" charset="0"/>
              </a:rPr>
              <a:t>ретельного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a:t>
            </a:r>
          </a:p>
        </p:txBody>
      </p:sp>
      <p:pic>
        <p:nvPicPr>
          <p:cNvPr id="2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70" y="4104931"/>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4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6617" y="1056001"/>
            <a:ext cx="10861964"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Безпека</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стан </a:t>
            </a:r>
            <a:r>
              <a:rPr lang="ru-RU" sz="2000" dirty="0" err="1">
                <a:solidFill>
                  <a:srgbClr val="224A98"/>
                </a:solidFill>
                <a:latin typeface="Arial" panose="020B0604020202020204" pitchFamily="34" charset="0"/>
                <a:cs typeface="Arial" panose="020B0604020202020204" pitchFamily="34" charset="0"/>
              </a:rPr>
              <a:t>захищеності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людини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суспільства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або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держави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загроз</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ризиків</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що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завдати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шкоди</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3965774" y="4347222"/>
            <a:ext cx="7804727"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можливо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абсолютної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види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 є </a:t>
            </a:r>
            <a:r>
              <a:rPr lang="ru-RU" sz="2000" dirty="0" err="1">
                <a:solidFill>
                  <a:srgbClr val="224A98"/>
                </a:solidFill>
                <a:latin typeface="Arial" panose="020B0604020202020204" pitchFamily="34" charset="0"/>
                <a:cs typeface="Arial" panose="020B0604020202020204" pitchFamily="34" charset="0"/>
              </a:rPr>
              <a:t>найбільш</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актуальними</a:t>
            </a:r>
            <a:r>
              <a:rPr lang="ru-RU" sz="2000" dirty="0">
                <a:solidFill>
                  <a:srgbClr val="224A98"/>
                </a:solidFill>
                <a:latin typeface="Arial" panose="020B0604020202020204" pitchFamily="34" charset="0"/>
                <a:cs typeface="Arial" panose="020B0604020202020204" pitchFamily="34" charset="0"/>
              </a:rPr>
              <a:t> у </a:t>
            </a:r>
            <a:r>
              <a:rPr lang="ru-RU" sz="2000" dirty="0" err="1">
                <a:solidFill>
                  <a:srgbClr val="224A98"/>
                </a:solidFill>
                <a:latin typeface="Arial" panose="020B0604020202020204" pitchFamily="34" charset="0"/>
                <a:cs typeface="Arial" panose="020B0604020202020204" pitchFamily="34" charset="0"/>
              </a:rPr>
              <a:t>сучасному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світі</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заходи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обмежувати</a:t>
            </a:r>
            <a:r>
              <a:rPr lang="ru-RU" sz="2000" dirty="0">
                <a:solidFill>
                  <a:srgbClr val="224A98"/>
                </a:solidFill>
                <a:latin typeface="Arial" panose="020B0604020202020204" pitchFamily="34" charset="0"/>
                <a:cs typeface="Arial" panose="020B0604020202020204" pitchFamily="34" charset="0"/>
              </a:rPr>
              <a:t> права </a:t>
            </a:r>
            <a:r>
              <a:rPr lang="ru-RU" sz="2000" dirty="0" err="1">
                <a:solidFill>
                  <a:srgbClr val="224A98"/>
                </a:solidFill>
                <a:latin typeface="Arial" panose="020B0604020202020204" pitchFamily="34" charset="0"/>
                <a:cs typeface="Arial" panose="020B0604020202020204" pitchFamily="34" charset="0"/>
              </a:rPr>
              <a:t>людини</a:t>
            </a:r>
            <a:r>
              <a:rPr lang="ru-RU" sz="2000" dirty="0">
                <a:solidFill>
                  <a:srgbClr val="224A98"/>
                </a:solidFill>
                <a:latin typeface="Arial" panose="020B0604020202020204" pitchFamily="34" charset="0"/>
                <a:cs typeface="Arial" panose="020B0604020202020204" pitchFamily="34" charset="0"/>
              </a:rPr>
              <a:t>?</a:t>
            </a:r>
          </a:p>
        </p:txBody>
      </p:sp>
      <p:sp>
        <p:nvSpPr>
          <p:cNvPr id="14" name="Прямоугольник 13"/>
          <p:cNvSpPr/>
          <p:nvPr/>
        </p:nvSpPr>
        <p:spPr>
          <a:xfrm>
            <a:off x="3948291" y="3704821"/>
            <a:ext cx="8756073" cy="400110"/>
          </a:xfrm>
          <a:prstGeom prst="rect">
            <a:avLst/>
          </a:prstGeom>
        </p:spPr>
        <p:txBody>
          <a:bodyPr wrap="square">
            <a:spAutoFit/>
          </a:bodyPr>
          <a:lstStyle/>
          <a:p>
            <a:r>
              <a:rPr lang="uk-UA" sz="2000" b="1" dirty="0" smtClean="0">
                <a:solidFill>
                  <a:srgbClr val="224A98"/>
                </a:solidFill>
                <a:latin typeface="Arial" panose="020B0604020202020204" pitchFamily="34" charset="0"/>
                <a:cs typeface="Arial" panose="020B0604020202020204" pitchFamily="34" charset="0"/>
              </a:rPr>
              <a:t>Наведіть приклади </a:t>
            </a:r>
            <a:r>
              <a:rPr lang="uk-UA" sz="2000" b="1" dirty="0" err="1" smtClean="0">
                <a:solidFill>
                  <a:srgbClr val="224A98"/>
                </a:solidFill>
                <a:latin typeface="Arial" panose="020B0604020202020204" pitchFamily="34" charset="0"/>
                <a:cs typeface="Arial" panose="020B0604020202020204" pitchFamily="34" charset="0"/>
              </a:rPr>
              <a:t>безпек</a:t>
            </a:r>
            <a:r>
              <a:rPr lang="uk-UA" sz="2000" b="1" dirty="0" smtClean="0">
                <a:solidFill>
                  <a:srgbClr val="224A98"/>
                </a:solidFill>
                <a:latin typeface="Arial" panose="020B0604020202020204" pitchFamily="34" charset="0"/>
                <a:cs typeface="Arial" panose="020B0604020202020204" pitchFamily="34" charset="0"/>
              </a:rPr>
              <a:t> (небезпек)</a:t>
            </a:r>
            <a:endParaRPr lang="uk-UA" sz="2000" dirty="0">
              <a:solidFill>
                <a:srgbClr val="224A98"/>
              </a:solidFill>
              <a:latin typeface="Arial" panose="020B0604020202020204" pitchFamily="34" charset="0"/>
              <a:cs typeface="Arial" panose="020B0604020202020204" pitchFamily="34" charset="0"/>
            </a:endParaRPr>
          </a:p>
        </p:txBody>
      </p:sp>
      <p:pic>
        <p:nvPicPr>
          <p:cNvPr id="15"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634" y="3704821"/>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3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50385</TotalTime>
  <Words>2919</Words>
  <Application>Microsoft Office PowerPoint</Application>
  <PresentationFormat>Широкоэкранный</PresentationFormat>
  <Paragraphs>186</Paragraphs>
  <Slides>27</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631</cp:revision>
  <dcterms:created xsi:type="dcterms:W3CDTF">2024-08-16T15:30:07Z</dcterms:created>
  <dcterms:modified xsi:type="dcterms:W3CDTF">2025-02-24T06:58:12Z</dcterms:modified>
</cp:coreProperties>
</file>