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9" autoAdjust="0"/>
    <p:restoredTop sz="94660"/>
  </p:normalViewPr>
  <p:slideViewPr>
    <p:cSldViewPr snapToGrid="0">
      <p:cViewPr varScale="1">
        <p:scale>
          <a:sx n="75" d="100"/>
          <a:sy n="75" d="100"/>
        </p:scale>
        <p:origin x="72" y="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7C000-3D4E-45A4-9C5C-09CA95A374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6574A1C-A7AD-4E16-B4FF-C5D3B401DE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92F5A1-7D1A-4647-A6DC-1761F0FBE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D9754-9656-4AB7-BE8D-EB7ED0E64B2D}" type="datetimeFigureOut">
              <a:rPr lang="uk-UA" smtClean="0"/>
              <a:t>26.10.2021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311799-09D5-4018-8C34-88087F843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99535A-7DF3-4F5C-A69A-494E64D50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FC9CB-EEBD-4055-9C85-AC9363CD45D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9435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5D27C7-89A0-4639-B40F-6665589EF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E0D3B5F-87F2-4B09-B0F6-A2E9441EBA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FB863B-F051-4A76-B865-3F90DD614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D9754-9656-4AB7-BE8D-EB7ED0E64B2D}" type="datetimeFigureOut">
              <a:rPr lang="uk-UA" smtClean="0"/>
              <a:t>26.10.2021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16552B-51D7-4F5A-9C09-1F0C1DCA9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C22447-6725-4A62-AA7C-39DE522F0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FC9CB-EEBD-4055-9C85-AC9363CD45D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6415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68D6AA0-2FE1-4F37-89BA-40838A6031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C2B5389-D74B-4FD2-A5F1-44C14DDD98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174B21-1DC6-4500-A010-790D1EAF0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D9754-9656-4AB7-BE8D-EB7ED0E64B2D}" type="datetimeFigureOut">
              <a:rPr lang="uk-UA" smtClean="0"/>
              <a:t>26.10.2021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916EBF-0674-45FC-9E49-27FD0493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DFC9DF-5C1C-4068-8753-9049A7249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FC9CB-EEBD-4055-9C85-AC9363CD45D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43989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658E68-1692-4628-AA45-C26C29EB3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F30747-B6F5-4296-992D-023F7D1D15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A9361D-BC85-473A-8853-8C24EA26B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D9754-9656-4AB7-BE8D-EB7ED0E64B2D}" type="datetimeFigureOut">
              <a:rPr lang="uk-UA" smtClean="0"/>
              <a:t>26.10.2021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235EBA-475C-4BDF-83F4-F3F2D7CB5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E97E1D-E98C-4E0B-A819-D326D4B7E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FC9CB-EEBD-4055-9C85-AC9363CD45D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2687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639B13-3CE0-4429-ACE9-861EC22B1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AB2B10-DBB0-4583-9C28-08A763C0E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A1CD7B-1B13-45DC-BB40-1B9520FCC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D9754-9656-4AB7-BE8D-EB7ED0E64B2D}" type="datetimeFigureOut">
              <a:rPr lang="uk-UA" smtClean="0"/>
              <a:t>26.10.2021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10F297-F77D-4860-9593-04EDE7B1E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3E3D4A-E895-4350-8371-1E6CD1935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FC9CB-EEBD-4055-9C85-AC9363CD45D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80830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BD63DC-B49D-41F9-A046-2628C086B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73513B-AF8A-44F6-9A4B-888E3FF71B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B494D7F-77E3-4ED4-A146-5713C7B627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F51E20E-F34C-4164-9E36-D3782FF10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D9754-9656-4AB7-BE8D-EB7ED0E64B2D}" type="datetimeFigureOut">
              <a:rPr lang="uk-UA" smtClean="0"/>
              <a:t>26.10.2021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757B46-61F8-45B1-8D8E-75DD5991D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77AA9B-5E9C-4DAF-8266-A1B654D9B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FC9CB-EEBD-4055-9C85-AC9363CD45D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54505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4A002F-10F6-499B-BA2B-CD86463E0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DA0F4C-B8D8-409D-84C8-35AF64DE3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00FD96-FC19-41AF-95B7-CF4F864DB5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E4E4C31-2F94-4EDE-AFA2-FC2177A7DC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575AFDD-5591-4AC1-B53F-1273EBE0CF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5380C15-F183-4EF8-82AE-C20F18E67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D9754-9656-4AB7-BE8D-EB7ED0E64B2D}" type="datetimeFigureOut">
              <a:rPr lang="uk-UA" smtClean="0"/>
              <a:t>26.10.2021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B286E4C-B9CD-43DA-A610-7A332B754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5660633-7436-4999-83C5-481640BCA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FC9CB-EEBD-4055-9C85-AC9363CD45D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1383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F5DE31-ECCB-445D-97CA-F45BFF3B1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186F5AD-1DB9-4029-8449-C0414C5F0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D9754-9656-4AB7-BE8D-EB7ED0E64B2D}" type="datetimeFigureOut">
              <a:rPr lang="uk-UA" smtClean="0"/>
              <a:t>26.10.2021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2D44AB0-0003-4DE1-8824-77F52DAE1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71CE54F-E4F7-44C5-BB73-C6E53BC4F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FC9CB-EEBD-4055-9C85-AC9363CD45D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574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82F88AC-E466-4AB7-9809-F3199CADC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D9754-9656-4AB7-BE8D-EB7ED0E64B2D}" type="datetimeFigureOut">
              <a:rPr lang="uk-UA" smtClean="0"/>
              <a:t>26.10.2021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D729E4-22C5-4DE9-B816-A271B2B9D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8CAFA5C-4D3C-42FA-AF95-AFA7EC1E4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FC9CB-EEBD-4055-9C85-AC9363CD45D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7213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F197E1-1770-4217-A5C5-66178FE6B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C9756E-E976-4CCE-93A7-C08330211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111B4FC-5AA2-45E3-A4B9-AE7768C7CA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B5E0C19-A25A-4479-8C87-00686C213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D9754-9656-4AB7-BE8D-EB7ED0E64B2D}" type="datetimeFigureOut">
              <a:rPr lang="uk-UA" smtClean="0"/>
              <a:t>26.10.2021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15A1876-6BE5-483C-9949-F7AFF0E15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C95ECC-96DD-4764-8101-450E20DB8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FC9CB-EEBD-4055-9C85-AC9363CD45D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8034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F14068-0C28-4F4A-A101-D955F4473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9773DD8-96B2-458C-8DB2-F25B93ADAC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C74FC4-DB49-48CC-ABA7-C7BAE4B8D0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9586271-CE97-4731-A32E-26ADAABA1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D9754-9656-4AB7-BE8D-EB7ED0E64B2D}" type="datetimeFigureOut">
              <a:rPr lang="uk-UA" smtClean="0"/>
              <a:t>26.10.2021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47DB98D-1891-482B-945C-19B8D1BB5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DA9047C-4614-4A75-8DE0-211DD57E2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FC9CB-EEBD-4055-9C85-AC9363CD45D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9125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DD11F6-0530-47DC-8208-6AD8BA995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95FCF3-14FE-4AC7-B7D9-F706265A26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B8515C-26A8-4B02-89BC-60068DFFC5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D9754-9656-4AB7-BE8D-EB7ED0E64B2D}" type="datetimeFigureOut">
              <a:rPr lang="uk-UA" smtClean="0"/>
              <a:t>26.10.2021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521CD6-9EF1-4134-9D39-A4534844B4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996279-4280-4290-921E-76155EF55C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FC9CB-EEBD-4055-9C85-AC9363CD45D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90985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5F9E51-958C-44E8-A9FA-60AED26967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79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D34CA9-33E5-41CF-85F2-804D1F9789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Autofit/>
          </a:bodyPr>
          <a:lstStyle/>
          <a:p>
            <a:r>
              <a:rPr lang="uk-UA" sz="3200" dirty="0"/>
              <a:t>Управління товарними запасами торговельного підприємства. Частина ІІ.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DA9EFE8-2D05-45EA-BF9E-3B8B22E441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 fontScale="85000" lnSpcReduction="10000"/>
          </a:bodyPr>
          <a:lstStyle/>
          <a:p>
            <a:r>
              <a:rPr lang="uk-UA" sz="2000" dirty="0"/>
              <a:t>Лекція з навчальної дисципліни </a:t>
            </a:r>
          </a:p>
          <a:p>
            <a:r>
              <a:rPr lang="uk-UA" sz="2000" dirty="0"/>
              <a:t>«Економіка та управління у сфері торгівлі»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4419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7452FC0-17BD-42B8-94BC-F572A3445FE8}"/>
              </a:ext>
            </a:extLst>
          </p:cNvPr>
          <p:cNvSpPr/>
          <p:nvPr/>
        </p:nvSpPr>
        <p:spPr>
          <a:xfrm>
            <a:off x="1747520" y="880795"/>
            <a:ext cx="8432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latin typeface="Arial" panose="020B0604020202020204" pitchFamily="34" charset="0"/>
              </a:rPr>
              <a:t>5.4. </a:t>
            </a:r>
            <a:r>
              <a:rPr lang="ru-RU" sz="2400" i="1" dirty="0" err="1">
                <a:latin typeface="Arial" panose="020B0604020202020204" pitchFamily="34" charset="0"/>
              </a:rPr>
              <a:t>Аналіз</a:t>
            </a:r>
            <a:r>
              <a:rPr lang="ru-RU" sz="2400" i="1" dirty="0">
                <a:latin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</a:rPr>
              <a:t>асортиментної</a:t>
            </a:r>
            <a:r>
              <a:rPr lang="ru-RU" sz="2400" i="1" dirty="0">
                <a:latin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</a:rPr>
              <a:t>структури</a:t>
            </a:r>
            <a:r>
              <a:rPr lang="ru-RU" sz="2400" i="1" dirty="0">
                <a:latin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</a:rPr>
              <a:t>товарних</a:t>
            </a:r>
            <a:r>
              <a:rPr lang="ru-RU" sz="2400" i="1" dirty="0">
                <a:latin typeface="Arial" panose="020B0604020202020204" pitchFamily="34" charset="0"/>
              </a:rPr>
              <a:t> </a:t>
            </a:r>
            <a:r>
              <a:rPr lang="ru-RU" sz="2400" i="1" dirty="0" err="1">
                <a:latin typeface="Arial" panose="020B0604020202020204" pitchFamily="34" charset="0"/>
              </a:rPr>
              <a:t>запасів</a:t>
            </a:r>
            <a:endParaRPr lang="uk-UA" sz="2400" i="1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0BEBA94-E7DA-4905-95A9-1161CAE81971}"/>
              </a:ext>
            </a:extLst>
          </p:cNvPr>
          <p:cNvSpPr/>
          <p:nvPr/>
        </p:nvSpPr>
        <p:spPr>
          <a:xfrm>
            <a:off x="1198880" y="1687126"/>
            <a:ext cx="10160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entury Schoolbook" panose="02040604050505020304" pitchFamily="18" charset="0"/>
              </a:rPr>
              <a:t>В </a:t>
            </a:r>
            <a:r>
              <a:rPr lang="ru-RU" dirty="0" err="1">
                <a:latin typeface="Century Schoolbook" panose="02040604050505020304" pitchFamily="18" charset="0"/>
              </a:rPr>
              <a:t>процесі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аналізу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структури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по </a:t>
            </a:r>
            <a:r>
              <a:rPr lang="ru-RU" dirty="0" err="1">
                <a:latin typeface="Century Schoolbook" panose="02040604050505020304" pitchFamily="18" charset="0"/>
              </a:rPr>
              <a:t>кожній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товарній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групі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визначається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рівень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(в днях товарообороту по </a:t>
            </a:r>
            <a:r>
              <a:rPr lang="ru-RU" dirty="0" err="1">
                <a:latin typeface="Century Schoolbook" panose="02040604050505020304" pitchFamily="18" charset="0"/>
              </a:rPr>
              <a:t>кожній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групі</a:t>
            </a:r>
            <a:r>
              <a:rPr lang="ru-RU" dirty="0">
                <a:latin typeface="Century Schoolbook" panose="02040604050505020304" pitchFamily="18" charset="0"/>
              </a:rPr>
              <a:t>), а </a:t>
            </a:r>
            <a:r>
              <a:rPr lang="ru-RU" dirty="0" err="1">
                <a:latin typeface="Century Schoolbook" panose="02040604050505020304" pitchFamily="18" charset="0"/>
              </a:rPr>
              <a:t>також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розраховується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відхилення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між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наявними</a:t>
            </a:r>
            <a:r>
              <a:rPr lang="ru-RU" dirty="0">
                <a:latin typeface="Century Schoolbook" panose="02040604050505020304" pitchFamily="18" charset="0"/>
              </a:rPr>
              <a:t> запасами та </a:t>
            </a:r>
            <a:r>
              <a:rPr lang="ru-RU" dirty="0" err="1">
                <a:latin typeface="Century Schoolbook" panose="02040604050505020304" pitchFamily="18" charset="0"/>
              </a:rPr>
              <a:t>встановленими</a:t>
            </a:r>
            <a:r>
              <a:rPr lang="ru-RU" dirty="0">
                <a:latin typeface="Century Schoolbook" panose="02040604050505020304" pitchFamily="18" charset="0"/>
              </a:rPr>
              <a:t> товарно-</a:t>
            </a:r>
            <a:r>
              <a:rPr lang="ru-RU" dirty="0" err="1">
                <a:latin typeface="Century Schoolbook" panose="02040604050505020304" pitchFamily="18" charset="0"/>
              </a:rPr>
              <a:t>груповими</a:t>
            </a:r>
            <a:r>
              <a:rPr lang="ru-RU" dirty="0">
                <a:latin typeface="Century Schoolbook" panose="02040604050505020304" pitchFamily="18" charset="0"/>
              </a:rPr>
              <a:t> нормативами (в </a:t>
            </a:r>
            <a:r>
              <a:rPr lang="ru-RU" dirty="0" err="1">
                <a:latin typeface="Century Schoolbook" panose="02040604050505020304" pitchFamily="18" charset="0"/>
              </a:rPr>
              <a:t>сумі</a:t>
            </a:r>
            <a:r>
              <a:rPr lang="ru-RU" dirty="0">
                <a:latin typeface="Century Schoolbook" panose="02040604050505020304" pitchFamily="18" charset="0"/>
              </a:rPr>
              <a:t> та днях обороту). </a:t>
            </a:r>
            <a:r>
              <a:rPr lang="ru-RU" dirty="0" err="1">
                <a:latin typeface="Century Schoolbook" panose="02040604050505020304" pitchFamily="18" charset="0"/>
              </a:rPr>
              <a:t>Однак</a:t>
            </a:r>
            <a:r>
              <a:rPr lang="ru-RU" dirty="0">
                <a:latin typeface="Century Schoolbook" panose="02040604050505020304" pitchFamily="18" charset="0"/>
              </a:rPr>
              <a:t> для </a:t>
            </a:r>
            <a:r>
              <a:rPr lang="ru-RU" dirty="0" err="1">
                <a:latin typeface="Century Schoolbook" panose="02040604050505020304" pitchFamily="18" charset="0"/>
              </a:rPr>
              <a:t>обгрунтованої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оцінки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існуючих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відхилень</a:t>
            </a:r>
            <a:endParaRPr lang="ru-RU" dirty="0">
              <a:latin typeface="Century Schoolbook" panose="02040604050505020304" pitchFamily="18" charset="0"/>
            </a:endParaRPr>
          </a:p>
          <a:p>
            <a:r>
              <a:rPr lang="ru-RU" dirty="0" err="1">
                <a:latin typeface="Century Schoolbook" panose="02040604050505020304" pitchFamily="18" charset="0"/>
              </a:rPr>
              <a:t>між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наявними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нормативними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показниками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виявлення</a:t>
            </a:r>
            <a:r>
              <a:rPr lang="ru-RU" dirty="0">
                <a:latin typeface="Century Schoolbook" panose="02040604050505020304" pitchFamily="18" charset="0"/>
              </a:rPr>
              <a:t> причин </a:t>
            </a:r>
            <a:r>
              <a:rPr lang="ru-RU" dirty="0" err="1">
                <a:latin typeface="Century Schoolbook" panose="02040604050505020304" pitchFamily="18" charset="0"/>
              </a:rPr>
              <a:t>їх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виникнення</a:t>
            </a:r>
            <a:r>
              <a:rPr lang="ru-RU" dirty="0">
                <a:latin typeface="Century Schoolbook" panose="02040604050505020304" pitchFamily="18" charset="0"/>
              </a:rPr>
              <a:t> (в </a:t>
            </a:r>
            <a:r>
              <a:rPr lang="ru-RU" dirty="0" err="1">
                <a:latin typeface="Century Schoolbook" panose="02040604050505020304" pitchFamily="18" charset="0"/>
              </a:rPr>
              <a:t>результаті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недоліки</a:t>
            </a:r>
            <a:r>
              <a:rPr lang="ru-RU" dirty="0">
                <a:latin typeface="Century Schoolbook" panose="02040604050505020304" pitchFamily="18" charset="0"/>
              </a:rPr>
              <a:t> у </a:t>
            </a:r>
            <a:r>
              <a:rPr lang="ru-RU" dirty="0" err="1">
                <a:latin typeface="Century Schoolbook" panose="02040604050505020304" pitchFamily="18" charset="0"/>
              </a:rPr>
              <a:t>комерційній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роботі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чи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помилки</a:t>
            </a:r>
            <a:r>
              <a:rPr lang="ru-RU" dirty="0">
                <a:latin typeface="Century Schoolbook" panose="02040604050505020304" pitchFamily="18" charset="0"/>
              </a:rPr>
              <a:t> при </a:t>
            </a:r>
            <a:r>
              <a:rPr lang="ru-RU" dirty="0" err="1">
                <a:latin typeface="Century Schoolbook" panose="02040604050505020304" pitchFamily="18" charset="0"/>
              </a:rPr>
              <a:t>обгрунтуванні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нормативів</a:t>
            </a:r>
            <a:r>
              <a:rPr lang="ru-RU" dirty="0">
                <a:latin typeface="Century Schoolbook" panose="02040604050505020304" pitchFamily="18" charset="0"/>
              </a:rPr>
              <a:t>), рекомендовано </a:t>
            </a:r>
            <a:r>
              <a:rPr lang="ru-RU" dirty="0" err="1">
                <a:latin typeface="Century Schoolbook" panose="02040604050505020304" pitchFamily="18" charset="0"/>
              </a:rPr>
              <a:t>додатково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використовувати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показники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частки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кожної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групи</a:t>
            </a:r>
            <a:r>
              <a:rPr lang="ru-RU" dirty="0">
                <a:latin typeface="Century Schoolbook" panose="02040604050505020304" pitchFamily="18" charset="0"/>
              </a:rPr>
              <a:t> в запасах в </a:t>
            </a:r>
            <a:r>
              <a:rPr lang="ru-RU" dirty="0" err="1">
                <a:latin typeface="Century Schoolbook" panose="02040604050505020304" pitchFamily="18" charset="0"/>
              </a:rPr>
              <a:t>цілому</a:t>
            </a:r>
            <a:r>
              <a:rPr lang="ru-RU" dirty="0">
                <a:latin typeface="Century Schoolbook" panose="02040604050505020304" pitchFamily="18" charset="0"/>
              </a:rPr>
              <a:t> по </a:t>
            </a:r>
            <a:r>
              <a:rPr lang="ru-RU" dirty="0" err="1">
                <a:latin typeface="Century Schoolbook" panose="02040604050505020304" pitchFamily="18" charset="0"/>
              </a:rPr>
              <a:t>підприємству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частки</a:t>
            </a:r>
            <a:r>
              <a:rPr lang="ru-RU" dirty="0">
                <a:latin typeface="Century Schoolbook" panose="02040604050505020304" pitchFamily="18" charset="0"/>
              </a:rPr>
              <a:t> товарообороту</a:t>
            </a:r>
          </a:p>
          <a:p>
            <a:r>
              <a:rPr lang="ru-RU" dirty="0" err="1">
                <a:latin typeface="Century Schoolbook" panose="02040604050505020304" pitchFamily="18" charset="0"/>
              </a:rPr>
              <a:t>кожної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групи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ru-RU" dirty="0" err="1">
                <a:latin typeface="Century Schoolbook" panose="02040604050505020304" pitchFamily="18" charset="0"/>
              </a:rPr>
              <a:t>загальному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обсязі</a:t>
            </a:r>
            <a:r>
              <a:rPr lang="ru-RU" dirty="0">
                <a:latin typeface="Century Schoolbook" panose="02040604050505020304" pitchFamily="18" charset="0"/>
              </a:rPr>
              <a:t> товарообороту.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88874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AE168E9-01AD-4426-8E3D-49EED9D7E36B}"/>
              </a:ext>
            </a:extLst>
          </p:cNvPr>
          <p:cNvSpPr/>
          <p:nvPr/>
        </p:nvSpPr>
        <p:spPr>
          <a:xfrm>
            <a:off x="1376680" y="1983383"/>
            <a:ext cx="94386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entury Schoolbook" panose="02040604050505020304" pitchFamily="18" charset="0"/>
              </a:rPr>
              <a:t>При </a:t>
            </a:r>
            <a:r>
              <a:rPr lang="ru-RU" dirty="0" err="1">
                <a:latin typeface="Century Schoolbook" panose="02040604050505020304" pitchFamily="18" charset="0"/>
              </a:rPr>
              <a:t>співставленій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питомої</a:t>
            </a:r>
            <a:r>
              <a:rPr lang="ru-RU" dirty="0">
                <a:latin typeface="Century Schoolbook" panose="02040604050505020304" pitchFamily="18" charset="0"/>
              </a:rPr>
              <a:t> ваги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та товарообороту </a:t>
            </a:r>
            <a:r>
              <a:rPr lang="ru-RU" dirty="0" err="1">
                <a:latin typeface="Century Schoolbook" panose="02040604050505020304" pitchFamily="18" charset="0"/>
              </a:rPr>
              <a:t>необхідно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мати</a:t>
            </a:r>
            <a:r>
              <a:rPr lang="ru-RU" dirty="0">
                <a:latin typeface="Century Schoolbook" panose="02040604050505020304" pitchFamily="18" charset="0"/>
              </a:rPr>
              <a:t> на </a:t>
            </a:r>
            <a:r>
              <a:rPr lang="ru-RU" dirty="0" err="1">
                <a:latin typeface="Century Schoolbook" panose="02040604050505020304" pitchFamily="18" charset="0"/>
              </a:rPr>
              <a:t>увазі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що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підвищення</a:t>
            </a:r>
            <a:r>
              <a:rPr lang="ru-RU" dirty="0">
                <a:latin typeface="Century Schoolbook" panose="02040604050505020304" pitchFamily="18" charset="0"/>
              </a:rPr>
              <a:t> (</a:t>
            </a:r>
            <a:r>
              <a:rPr lang="ru-RU" dirty="0" err="1">
                <a:latin typeface="Century Schoolbook" panose="02040604050505020304" pitchFamily="18" charset="0"/>
              </a:rPr>
              <a:t>зниження</a:t>
            </a:r>
            <a:r>
              <a:rPr lang="ru-RU" dirty="0">
                <a:latin typeface="Century Schoolbook" panose="02040604050505020304" pitchFamily="18" charset="0"/>
              </a:rPr>
              <a:t>) </a:t>
            </a:r>
            <a:r>
              <a:rPr lang="ru-RU" dirty="0" err="1">
                <a:latin typeface="Century Schoolbook" panose="02040604050505020304" pitchFamily="18" charset="0"/>
              </a:rPr>
              <a:t>частки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групи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ru-RU" dirty="0" err="1">
                <a:latin typeface="Century Schoolbook" panose="02040604050505020304" pitchFamily="18" charset="0"/>
              </a:rPr>
              <a:t>товарообороті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має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супроводжуватися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приблизно</a:t>
            </a:r>
            <a:r>
              <a:rPr lang="ru-RU" dirty="0">
                <a:latin typeface="Century Schoolbook" panose="02040604050505020304" pitchFamily="18" charset="0"/>
              </a:rPr>
              <a:t> таким же </a:t>
            </a:r>
            <a:r>
              <a:rPr lang="ru-RU" dirty="0" err="1">
                <a:latin typeface="Century Schoolbook" panose="02040604050505020304" pitchFamily="18" charset="0"/>
              </a:rPr>
              <a:t>збільшенням</a:t>
            </a:r>
            <a:r>
              <a:rPr lang="ru-RU" dirty="0">
                <a:latin typeface="Century Schoolbook" panose="02040604050505020304" pitchFamily="18" charset="0"/>
              </a:rPr>
              <a:t> (</a:t>
            </a:r>
            <a:r>
              <a:rPr lang="ru-RU" dirty="0" err="1">
                <a:latin typeface="Century Schoolbook" panose="02040604050505020304" pitchFamily="18" charset="0"/>
              </a:rPr>
              <a:t>зниженням</a:t>
            </a:r>
            <a:r>
              <a:rPr lang="ru-RU" dirty="0">
                <a:latin typeface="Century Schoolbook" panose="02040604050505020304" pitchFamily="18" charset="0"/>
              </a:rPr>
              <a:t>) </a:t>
            </a:r>
            <a:r>
              <a:rPr lang="ru-RU" dirty="0" err="1">
                <a:latin typeface="Century Schoolbook" panose="02040604050505020304" pitchFamily="18" charset="0"/>
              </a:rPr>
              <a:t>частки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групи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запасах. </a:t>
            </a:r>
            <a:r>
              <a:rPr lang="ru-RU" dirty="0" err="1">
                <a:latin typeface="Century Schoolbook" panose="02040604050505020304" pitchFamily="18" charset="0"/>
              </a:rPr>
              <a:t>Якщо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питома</a:t>
            </a:r>
            <a:r>
              <a:rPr lang="ru-RU" dirty="0">
                <a:latin typeface="Century Schoolbook" panose="02040604050505020304" pitchFamily="18" charset="0"/>
              </a:rPr>
              <a:t> вага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значно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відрізняється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від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аналогічних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показників</a:t>
            </a:r>
            <a:r>
              <a:rPr lang="ru-RU" dirty="0">
                <a:latin typeface="Century Schoolbook" panose="02040604050505020304" pitchFamily="18" charset="0"/>
              </a:rPr>
              <a:t> товарообороту, то </a:t>
            </a:r>
            <a:r>
              <a:rPr lang="ru-RU" dirty="0" err="1">
                <a:latin typeface="Century Schoolbook" panose="02040604050505020304" pitchFamily="18" charset="0"/>
              </a:rPr>
              <a:t>це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свідчить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або</a:t>
            </a:r>
            <a:r>
              <a:rPr lang="ru-RU" dirty="0">
                <a:latin typeface="Century Schoolbook" panose="02040604050505020304" pitchFamily="18" charset="0"/>
              </a:rPr>
              <a:t> про </a:t>
            </a:r>
            <a:r>
              <a:rPr lang="ru-RU" dirty="0" err="1">
                <a:latin typeface="Century Schoolbook" panose="02040604050505020304" pitchFamily="18" charset="0"/>
              </a:rPr>
              <a:t>затоварювання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або</a:t>
            </a:r>
            <a:r>
              <a:rPr lang="ru-RU" dirty="0">
                <a:latin typeface="Century Schoolbook" panose="02040604050505020304" pitchFamily="18" charset="0"/>
              </a:rPr>
              <a:t> про </a:t>
            </a:r>
            <a:r>
              <a:rPr lang="uk-UA" dirty="0">
                <a:latin typeface="Century Schoolbook" panose="02040604050505020304" pitchFamily="18" charset="0"/>
              </a:rPr>
              <a:t>дефіцитність окремих товарів.</a:t>
            </a:r>
          </a:p>
          <a:p>
            <a:r>
              <a:rPr lang="ru-RU" dirty="0" err="1">
                <a:latin typeface="Century Schoolbook" panose="02040604050505020304" pitchFamily="18" charset="0"/>
              </a:rPr>
              <a:t>Перераховані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показники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аналізуються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ru-RU" dirty="0" err="1">
                <a:latin typeface="Century Schoolbook" panose="02040604050505020304" pitchFamily="18" charset="0"/>
              </a:rPr>
              <a:t>динаміці</a:t>
            </a:r>
            <a:r>
              <a:rPr lang="ru-RU" dirty="0">
                <a:latin typeface="Century Schoolbook" panose="02040604050505020304" pitchFamily="18" charset="0"/>
              </a:rPr>
              <a:t> для </a:t>
            </a:r>
            <a:r>
              <a:rPr lang="ru-RU" dirty="0" err="1">
                <a:latin typeface="Century Schoolbook" panose="02040604050505020304" pitchFamily="18" charset="0"/>
              </a:rPr>
              <a:t>виявлення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притаманних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їм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загальних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тенденцій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закономірностей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02451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7CF0637-91E8-42D6-AACD-B58E46ED149B}"/>
              </a:ext>
            </a:extLst>
          </p:cNvPr>
          <p:cNvSpPr/>
          <p:nvPr/>
        </p:nvSpPr>
        <p:spPr>
          <a:xfrm>
            <a:off x="853440" y="1077526"/>
            <a:ext cx="101803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Century Schoolbook" panose="02040604050505020304" pitchFamily="18" charset="0"/>
              </a:rPr>
              <a:t>Наявність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диспропорції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між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асортиментною</a:t>
            </a:r>
            <a:r>
              <a:rPr lang="ru-RU" dirty="0">
                <a:latin typeface="Century Schoolbook" panose="02040604050505020304" pitchFamily="18" charset="0"/>
              </a:rPr>
              <a:t> структурою товарообороту та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потребує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прийняття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термінових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заходів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uk-UA" dirty="0">
                <a:latin typeface="Century Schoolbook" panose="02040604050505020304" pitchFamily="18" charset="0"/>
              </a:rPr>
              <a:t>щодо їх скасування.</a:t>
            </a:r>
          </a:p>
          <a:p>
            <a:r>
              <a:rPr lang="uk-UA" dirty="0">
                <a:latin typeface="Century Schoolbook" panose="02040604050505020304" pitchFamily="18" charset="0"/>
              </a:rPr>
              <a:t>Такими заходами являються: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- </a:t>
            </a:r>
            <a:r>
              <a:rPr lang="ru-RU" dirty="0" err="1">
                <a:latin typeface="Century Schoolbook" panose="02040604050505020304" pitchFamily="18" charset="0"/>
              </a:rPr>
              <a:t>проведення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вибіркових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обстежень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внутрішньогрупового</a:t>
            </a:r>
            <a:r>
              <a:rPr lang="ru-RU" dirty="0">
                <a:latin typeface="Century Schoolbook" panose="02040604050505020304" pitchFamily="18" charset="0"/>
              </a:rPr>
              <a:t> стану </a:t>
            </a:r>
            <a:r>
              <a:rPr lang="uk-UA" dirty="0">
                <a:latin typeface="Century Schoolbook" panose="02040604050505020304" pitchFamily="18" charset="0"/>
              </a:rPr>
              <a:t>товарних запасів;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- </a:t>
            </a:r>
            <a:r>
              <a:rPr lang="ru-RU" dirty="0" err="1">
                <a:latin typeface="Century Schoolbook" panose="02040604050505020304" pitchFamily="18" charset="0"/>
              </a:rPr>
              <a:t>приведення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наявного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асортименту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 у </a:t>
            </a:r>
            <a:r>
              <a:rPr lang="ru-RU" dirty="0" err="1">
                <a:latin typeface="Century Schoolbook" panose="02040604050505020304" pitchFamily="18" charset="0"/>
              </a:rPr>
              <a:t>роздрібних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підприємствах</a:t>
            </a:r>
            <a:r>
              <a:rPr lang="ru-RU" dirty="0">
                <a:latin typeface="Century Schoolbook" panose="02040604050505020304" pitchFamily="18" charset="0"/>
              </a:rPr>
              <a:t> у </a:t>
            </a:r>
            <a:r>
              <a:rPr lang="ru-RU" dirty="0" err="1">
                <a:latin typeface="Century Schoolbook" panose="02040604050505020304" pitchFamily="18" charset="0"/>
              </a:rPr>
              <a:t>відповідність</a:t>
            </a:r>
            <a:r>
              <a:rPr lang="ru-RU" dirty="0">
                <a:latin typeface="Century Schoolbook" panose="02040604050505020304" pitchFamily="18" charset="0"/>
              </a:rPr>
              <a:t> до </a:t>
            </a:r>
            <a:r>
              <a:rPr lang="ru-RU" dirty="0" err="1">
                <a:latin typeface="Century Schoolbook" panose="02040604050505020304" pitchFamily="18" charset="0"/>
              </a:rPr>
              <a:t>встановлених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асортиментних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переліків</a:t>
            </a:r>
            <a:r>
              <a:rPr lang="ru-RU" dirty="0">
                <a:latin typeface="Century Schoolbook" panose="02040604050505020304" pitchFamily="18" charset="0"/>
              </a:rPr>
              <a:t>;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- </a:t>
            </a:r>
            <a:r>
              <a:rPr lang="ru-RU" dirty="0" err="1">
                <a:latin typeface="Century Schoolbook" panose="02040604050505020304" pitchFamily="18" charset="0"/>
              </a:rPr>
              <a:t>концентрація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 складного </a:t>
            </a:r>
            <a:r>
              <a:rPr lang="ru-RU" dirty="0" err="1">
                <a:latin typeface="Century Schoolbook" panose="02040604050505020304" pitchFamily="18" charset="0"/>
              </a:rPr>
              <a:t>асортименту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ru-RU" dirty="0" err="1">
                <a:latin typeface="Century Schoolbook" panose="02040604050505020304" pitchFamily="18" charset="0"/>
              </a:rPr>
              <a:t>спеціалізованих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uk-UA" dirty="0">
                <a:latin typeface="Century Schoolbook" panose="02040604050505020304" pitchFamily="18" charset="0"/>
              </a:rPr>
              <a:t>підприємствах (секціях);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- </a:t>
            </a:r>
            <a:r>
              <a:rPr lang="ru-RU" dirty="0" err="1">
                <a:latin typeface="Century Schoolbook" panose="02040604050505020304" pitchFamily="18" charset="0"/>
              </a:rPr>
              <a:t>організація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своєчасного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повернення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завезених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понаднорму</a:t>
            </a:r>
            <a:r>
              <a:rPr lang="ru-RU" dirty="0">
                <a:latin typeface="Century Schoolbook" panose="02040604050505020304" pitchFamily="18" charset="0"/>
              </a:rPr>
              <a:t> з </a:t>
            </a:r>
            <a:r>
              <a:rPr lang="ru-RU" dirty="0" err="1">
                <a:latin typeface="Century Schoolbook" panose="02040604050505020304" pitchFamily="18" charset="0"/>
              </a:rPr>
              <a:t>магазинів</a:t>
            </a:r>
            <a:r>
              <a:rPr lang="ru-RU" dirty="0">
                <a:latin typeface="Century Schoolbook" panose="02040604050505020304" pitchFamily="18" charset="0"/>
              </a:rPr>
              <a:t> на </a:t>
            </a:r>
            <a:r>
              <a:rPr lang="ru-RU" dirty="0" err="1">
                <a:latin typeface="Century Schoolbook" panose="02040604050505020304" pitchFamily="18" charset="0"/>
              </a:rPr>
              <a:t>гуртові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склади</a:t>
            </a:r>
            <a:r>
              <a:rPr lang="ru-RU" dirty="0">
                <a:latin typeface="Century Schoolbook" panose="02040604050505020304" pitchFamily="18" charset="0"/>
              </a:rPr>
              <a:t>, а </a:t>
            </a:r>
            <a:r>
              <a:rPr lang="ru-RU" dirty="0" err="1">
                <a:latin typeface="Century Schoolbook" panose="02040604050505020304" pitchFamily="18" charset="0"/>
              </a:rPr>
              <a:t>комісійних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 - </a:t>
            </a:r>
            <a:r>
              <a:rPr lang="ru-RU" dirty="0" err="1">
                <a:latin typeface="Century Schoolbook" panose="02040604050505020304" pitchFamily="18" charset="0"/>
              </a:rPr>
              <a:t>комітен</a:t>
            </a:r>
            <a:r>
              <a:rPr lang="uk-UA" dirty="0">
                <a:latin typeface="Century Schoolbook" panose="02040604050505020304" pitchFamily="18" charset="0"/>
              </a:rPr>
              <a:t>там;</a:t>
            </a:r>
          </a:p>
          <a:p>
            <a:r>
              <a:rPr lang="uk-UA" dirty="0">
                <a:latin typeface="Century Schoolbook" panose="02040604050505020304" pitchFamily="18" charset="0"/>
              </a:rPr>
              <a:t>- активізація торгівлі надмірними запасами;</a:t>
            </a:r>
            <a:endParaRPr lang="uk-UA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6101AE9-B8A5-4E8C-B6F8-7E36BC04FBD9}"/>
              </a:ext>
            </a:extLst>
          </p:cNvPr>
          <p:cNvSpPr/>
          <p:nvPr/>
        </p:nvSpPr>
        <p:spPr>
          <a:xfrm>
            <a:off x="853440" y="3868728"/>
            <a:ext cx="101803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entury Schoolbook" panose="02040604050505020304" pitchFamily="18" charset="0"/>
              </a:rPr>
              <a:t>- </a:t>
            </a:r>
            <a:r>
              <a:rPr lang="ru-RU" dirty="0" err="1">
                <a:latin typeface="Century Schoolbook" panose="02040604050505020304" pitchFamily="18" charset="0"/>
              </a:rPr>
              <a:t>проведення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їх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ефективної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уцінки</a:t>
            </a:r>
            <a:r>
              <a:rPr lang="ru-RU" dirty="0">
                <a:latin typeface="Century Schoolbook" panose="02040604050505020304" pitchFamily="18" charset="0"/>
              </a:rPr>
              <a:t> для </a:t>
            </a:r>
            <a:r>
              <a:rPr lang="ru-RU" dirty="0" err="1">
                <a:latin typeface="Century Schoolbook" panose="02040604050505020304" pitchFamily="18" charset="0"/>
              </a:rPr>
              <a:t>стимулювання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збуту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активізація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реклами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неходових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залежалих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;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- </a:t>
            </a:r>
            <a:r>
              <a:rPr lang="ru-RU" dirty="0" err="1">
                <a:latin typeface="Century Schoolbook" panose="02040604050505020304" pitchFamily="18" charset="0"/>
              </a:rPr>
              <a:t>покращення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роботи</a:t>
            </a:r>
            <a:r>
              <a:rPr lang="ru-RU" dirty="0">
                <a:latin typeface="Century Schoolbook" panose="02040604050505020304" pitchFamily="18" charset="0"/>
              </a:rPr>
              <a:t> з </a:t>
            </a:r>
            <a:r>
              <a:rPr lang="ru-RU" dirty="0" err="1">
                <a:latin typeface="Century Schoolbook" panose="02040604050505020304" pitchFamily="18" charset="0"/>
              </a:rPr>
              <a:t>вивчення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попиту</a:t>
            </a:r>
            <a:r>
              <a:rPr lang="ru-RU" dirty="0">
                <a:latin typeface="Century Schoolbook" panose="02040604050505020304" pitchFamily="18" charset="0"/>
              </a:rPr>
              <a:t> на </a:t>
            </a:r>
            <a:r>
              <a:rPr lang="ru-RU" dirty="0" err="1">
                <a:latin typeface="Century Schoolbook" panose="02040604050505020304" pitchFamily="18" charset="0"/>
              </a:rPr>
              <a:t>основі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постійного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врахування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реалізованого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незадоволеного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попиту</a:t>
            </a:r>
            <a:r>
              <a:rPr lang="ru-RU" dirty="0">
                <a:latin typeface="Century Schoolbook" panose="02040604050505020304" pitchFamily="18" charset="0"/>
              </a:rPr>
              <a:t> для </a:t>
            </a:r>
            <a:r>
              <a:rPr lang="ru-RU" dirty="0" err="1">
                <a:latin typeface="Century Schoolbook" panose="02040604050505020304" pitchFamily="18" charset="0"/>
              </a:rPr>
              <a:t>обгрунтованого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складання</a:t>
            </a:r>
            <a:r>
              <a:rPr lang="ru-RU" dirty="0">
                <a:latin typeface="Century Schoolbook" panose="02040604050505020304" pitchFamily="18" charset="0"/>
              </a:rPr>
              <a:t> заявок на </a:t>
            </a:r>
            <a:r>
              <a:rPr lang="ru-RU" dirty="0" err="1">
                <a:latin typeface="Century Schoolbook" panose="02040604050505020304" pitchFamily="18" charset="0"/>
              </a:rPr>
              <a:t>поточний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завіз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;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- </a:t>
            </a:r>
            <a:r>
              <a:rPr lang="ru-RU" dirty="0" err="1">
                <a:latin typeface="Century Schoolbook" panose="02040604050505020304" pitchFamily="18" charset="0"/>
              </a:rPr>
              <a:t>підсилення</a:t>
            </a:r>
            <a:r>
              <a:rPr lang="ru-RU" dirty="0">
                <a:latin typeface="Century Schoolbook" panose="02040604050505020304" pitchFamily="18" charset="0"/>
              </a:rPr>
              <a:t> контролю за станом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переміщення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надмірних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ru-RU" dirty="0" err="1">
                <a:latin typeface="Century Schoolbook" panose="02040604050505020304" pitchFamily="18" charset="0"/>
              </a:rPr>
              <a:t>інші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пункти</a:t>
            </a:r>
            <a:r>
              <a:rPr lang="ru-RU" dirty="0">
                <a:latin typeface="Century Schoolbook" panose="02040604050505020304" pitchFamily="18" charset="0"/>
              </a:rPr>
              <a:t> продажу, </a:t>
            </a:r>
            <a:r>
              <a:rPr lang="ru-RU" dirty="0" err="1">
                <a:latin typeface="Century Schoolbook" panose="02040604050505020304" pitchFamily="18" charset="0"/>
              </a:rPr>
              <a:t>зокрема</a:t>
            </a:r>
            <a:r>
              <a:rPr lang="ru-RU" dirty="0">
                <a:latin typeface="Century Schoolbook" panose="02040604050505020304" pitchFamily="18" charset="0"/>
              </a:rPr>
              <a:t> – </a:t>
            </a:r>
            <a:r>
              <a:rPr lang="ru-RU" dirty="0" err="1">
                <a:latin typeface="Century Schoolbook" panose="02040604050505020304" pitchFamily="18" charset="0"/>
              </a:rPr>
              <a:t>позамагазинні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uk-UA" dirty="0">
                <a:latin typeface="Century Schoolbook" panose="02040604050505020304" pitchFamily="18" charset="0"/>
              </a:rPr>
              <a:t>та інше.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85715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67904A6-2E63-44DD-BD32-F0C26B53048F}"/>
              </a:ext>
            </a:extLst>
          </p:cNvPr>
          <p:cNvSpPr/>
          <p:nvPr/>
        </p:nvSpPr>
        <p:spPr>
          <a:xfrm>
            <a:off x="812800" y="1263472"/>
            <a:ext cx="1029208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0" i="1" u="none" strike="noStrike" baseline="0" dirty="0">
                <a:latin typeface="Arial" panose="020B0604020202020204" pitchFamily="34" charset="0"/>
              </a:rPr>
              <a:t>5.5. </a:t>
            </a:r>
            <a:r>
              <a:rPr lang="ru-RU" sz="2400" b="0" i="1" u="none" strike="noStrike" baseline="0" dirty="0" err="1">
                <a:latin typeface="Arial" panose="020B0604020202020204" pitchFamily="34" charset="0"/>
              </a:rPr>
              <a:t>Аналіз</a:t>
            </a:r>
            <a:r>
              <a:rPr lang="ru-RU" sz="2400" b="0" i="1" u="none" strike="noStrike" baseline="0" dirty="0">
                <a:latin typeface="Arial" panose="020B0604020202020204" pitchFamily="34" charset="0"/>
              </a:rPr>
              <a:t> </a:t>
            </a:r>
            <a:r>
              <a:rPr lang="ru-RU" sz="2400" b="0" i="1" u="none" strike="noStrike" baseline="0" dirty="0" err="1">
                <a:latin typeface="Arial" panose="020B0604020202020204" pitchFamily="34" charset="0"/>
              </a:rPr>
              <a:t>якості</a:t>
            </a:r>
            <a:r>
              <a:rPr lang="ru-RU" sz="2400" b="0" i="1" u="none" strike="noStrike" baseline="0" dirty="0">
                <a:latin typeface="Arial" panose="020B0604020202020204" pitchFamily="34" charset="0"/>
              </a:rPr>
              <a:t> </a:t>
            </a:r>
            <a:r>
              <a:rPr lang="ru-RU" sz="2400" b="0" i="1" u="none" strike="noStrike" baseline="0" dirty="0" err="1">
                <a:latin typeface="Arial" panose="020B0604020202020204" pitchFamily="34" charset="0"/>
              </a:rPr>
              <a:t>товарних</a:t>
            </a:r>
            <a:r>
              <a:rPr lang="ru-RU" sz="2400" b="0" i="1" u="none" strike="noStrike" baseline="0" dirty="0">
                <a:latin typeface="Arial" panose="020B0604020202020204" pitchFamily="34" charset="0"/>
              </a:rPr>
              <a:t> </a:t>
            </a:r>
            <a:r>
              <a:rPr lang="ru-RU" sz="2400" b="0" i="1" u="none" strike="noStrike" baseline="0" dirty="0" err="1">
                <a:latin typeface="Arial" panose="020B0604020202020204" pitchFamily="34" charset="0"/>
              </a:rPr>
              <a:t>запасів</a:t>
            </a:r>
            <a:endParaRPr lang="ru-RU" sz="2400" b="0" i="1" u="none" strike="noStrike" baseline="0" dirty="0">
              <a:latin typeface="Arial" panose="020B0604020202020204" pitchFamily="34" charset="0"/>
            </a:endParaRPr>
          </a:p>
          <a:p>
            <a:pPr algn="ctr"/>
            <a:endParaRPr lang="ru-RU" sz="2400" b="0" i="1" u="none" strike="noStrike" baseline="0" dirty="0">
              <a:latin typeface="Arial" panose="020B0604020202020204" pitchFamily="34" charset="0"/>
            </a:endParaRPr>
          </a:p>
          <a:p>
            <a:r>
              <a:rPr lang="ru-RU" dirty="0" err="1">
                <a:latin typeface="Century Schoolbook" panose="02040604050505020304" pitchFamily="18" charset="0"/>
              </a:rPr>
              <a:t>Якість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характеризується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розміром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рівнем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необхідних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залежалих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. Тому в </a:t>
            </a:r>
            <a:r>
              <a:rPr lang="ru-RU" dirty="0" err="1">
                <a:latin typeface="Century Schoolbook" panose="02040604050505020304" pitchFamily="18" charset="0"/>
              </a:rPr>
              <a:t>ході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аналізу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слід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приділяти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увагу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вивченню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неходових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залежалих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виявленню</a:t>
            </a:r>
            <a:r>
              <a:rPr lang="ru-RU" dirty="0">
                <a:latin typeface="Century Schoolbook" panose="02040604050505020304" pitchFamily="18" charset="0"/>
              </a:rPr>
              <a:t> причин </a:t>
            </a:r>
            <a:r>
              <a:rPr lang="ru-RU" dirty="0" err="1">
                <a:latin typeface="Century Schoolbook" panose="02040604050505020304" pitchFamily="18" charset="0"/>
              </a:rPr>
              <a:t>їх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утворення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  <a:endParaRPr lang="uk-UA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7CBE1E1-F6AB-46A1-B7C7-AC1746CBCC3E}"/>
              </a:ext>
            </a:extLst>
          </p:cNvPr>
          <p:cNvSpPr/>
          <p:nvPr/>
        </p:nvSpPr>
        <p:spPr>
          <a:xfrm>
            <a:off x="812800" y="2840614"/>
            <a:ext cx="102920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Century Schoolbook" panose="02040604050505020304" pitchFamily="18" charset="0"/>
              </a:rPr>
              <a:t>Збільшення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питомої</a:t>
            </a:r>
            <a:r>
              <a:rPr lang="ru-RU" dirty="0">
                <a:latin typeface="Century Schoolbook" panose="02040604050505020304" pitchFamily="18" charset="0"/>
              </a:rPr>
              <a:t> ваги </a:t>
            </a:r>
            <a:r>
              <a:rPr lang="ru-RU" dirty="0" err="1">
                <a:latin typeface="Century Schoolbook" panose="02040604050505020304" pitchFamily="18" charset="0"/>
              </a:rPr>
              <a:t>залежалих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веде</a:t>
            </a:r>
            <a:r>
              <a:rPr lang="ru-RU" dirty="0">
                <a:latin typeface="Century Schoolbook" panose="02040604050505020304" pitchFamily="18" charset="0"/>
              </a:rPr>
              <a:t> за собою </a:t>
            </a:r>
            <a:r>
              <a:rPr lang="ru-RU" dirty="0" err="1">
                <a:latin typeface="Century Schoolbook" panose="02040604050505020304" pitchFamily="18" charset="0"/>
              </a:rPr>
              <a:t>більші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збитки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призводить</a:t>
            </a:r>
            <a:r>
              <a:rPr lang="ru-RU" dirty="0">
                <a:latin typeface="Century Schoolbook" panose="02040604050505020304" pitchFamily="18" charset="0"/>
              </a:rPr>
              <a:t> до </a:t>
            </a:r>
            <a:r>
              <a:rPr lang="ru-RU" dirty="0" err="1">
                <a:latin typeface="Century Schoolbook" panose="02040604050505020304" pitchFamily="18" charset="0"/>
              </a:rPr>
              <a:t>погіршення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фінансового</a:t>
            </a:r>
            <a:r>
              <a:rPr lang="ru-RU" dirty="0">
                <a:latin typeface="Century Schoolbook" panose="02040604050505020304" pitchFamily="18" charset="0"/>
              </a:rPr>
              <a:t> стану </a:t>
            </a:r>
            <a:r>
              <a:rPr lang="ru-RU" dirty="0" err="1">
                <a:latin typeface="Century Schoolbook" panose="02040604050505020304" pitchFamily="18" charset="0"/>
              </a:rPr>
              <a:t>торговельної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організації</a:t>
            </a:r>
            <a:r>
              <a:rPr lang="ru-RU" dirty="0">
                <a:latin typeface="Century Schoolbook" panose="02040604050505020304" pitchFamily="18" charset="0"/>
              </a:rPr>
              <a:t>. </a:t>
            </a:r>
            <a:r>
              <a:rPr lang="ru-RU" dirty="0" err="1">
                <a:latin typeface="Century Schoolbook" panose="02040604050505020304" pitchFamily="18" charset="0"/>
              </a:rPr>
              <a:t>Зростання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залежалих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може</a:t>
            </a:r>
            <a:r>
              <a:rPr lang="ru-RU" dirty="0">
                <a:latin typeface="Century Schoolbook" panose="02040604050505020304" pitchFamily="18" charset="0"/>
              </a:rPr>
              <a:t> бути </a:t>
            </a:r>
            <a:r>
              <a:rPr lang="ru-RU" dirty="0" err="1">
                <a:latin typeface="Century Schoolbook" panose="02040604050505020304" pitchFamily="18" charset="0"/>
              </a:rPr>
              <a:t>обумовлено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недоліками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ru-RU" dirty="0" err="1">
                <a:latin typeface="Century Schoolbook" panose="02040604050505020304" pitchFamily="18" charset="0"/>
              </a:rPr>
              <a:t>оперативній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роботі</a:t>
            </a:r>
            <a:r>
              <a:rPr lang="ru-RU" dirty="0">
                <a:latin typeface="Century Schoolbook" panose="02040604050505020304" pitchFamily="18" charset="0"/>
              </a:rPr>
              <a:t> з </a:t>
            </a:r>
            <a:r>
              <a:rPr lang="ru-RU" dirty="0" err="1">
                <a:latin typeface="Century Schoolbook" panose="02040604050505020304" pitchFamily="18" charset="0"/>
              </a:rPr>
              <a:t>неходовими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залежалими</a:t>
            </a:r>
            <a:r>
              <a:rPr lang="ru-RU" dirty="0">
                <a:latin typeface="Century Schoolbook" panose="02040604050505020304" pitchFamily="18" charset="0"/>
              </a:rPr>
              <a:t> товарами </a:t>
            </a:r>
            <a:r>
              <a:rPr lang="uk-UA" dirty="0">
                <a:latin typeface="Century Schoolbook" panose="02040604050505020304" pitchFamily="18" charset="0"/>
              </a:rPr>
              <a:t>або несвоєчасністю їх уцінки.</a:t>
            </a:r>
          </a:p>
          <a:p>
            <a:r>
              <a:rPr lang="ru-RU" dirty="0" err="1">
                <a:latin typeface="Century Schoolbook" panose="02040604050505020304" pitchFamily="18" charset="0"/>
              </a:rPr>
              <a:t>Обсяг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витрат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збитків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торговельного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від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зберігання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залежалих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збільшується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пропорційно</a:t>
            </a:r>
            <a:r>
              <a:rPr lang="ru-RU" dirty="0">
                <a:latin typeface="Century Schoolbook" panose="02040604050505020304" pitchFamily="18" charset="0"/>
              </a:rPr>
              <a:t> до </a:t>
            </a:r>
            <a:r>
              <a:rPr lang="ru-RU" dirty="0" err="1">
                <a:latin typeface="Century Schoolbook" panose="02040604050505020304" pitchFamily="18" charset="0"/>
              </a:rPr>
              <a:t>перевищення</a:t>
            </a:r>
            <a:r>
              <a:rPr lang="ru-RU" dirty="0">
                <a:latin typeface="Century Schoolbook" panose="02040604050505020304" pitchFamily="18" charset="0"/>
              </a:rPr>
              <a:t> часу </a:t>
            </a:r>
            <a:r>
              <a:rPr lang="uk-UA" dirty="0">
                <a:latin typeface="Century Schoolbook" panose="02040604050505020304" pitchFamily="18" charset="0"/>
              </a:rPr>
              <a:t>перебування їх на підприємстві.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93885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823F61C-B385-4629-93D4-04E5679E3C7C}"/>
              </a:ext>
            </a:extLst>
          </p:cNvPr>
          <p:cNvSpPr/>
          <p:nvPr/>
        </p:nvSpPr>
        <p:spPr>
          <a:xfrm>
            <a:off x="1071880" y="1748979"/>
            <a:ext cx="1004824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0" i="1" u="none" strike="noStrike" baseline="0" dirty="0">
                <a:latin typeface="Arial" panose="020B0604020202020204" pitchFamily="34" charset="0"/>
              </a:rPr>
              <a:t>5.6. </a:t>
            </a:r>
            <a:r>
              <a:rPr lang="ru-RU" sz="2400" b="0" i="1" u="none" strike="noStrike" baseline="0" dirty="0" err="1">
                <a:latin typeface="Arial" panose="020B0604020202020204" pitchFamily="34" charset="0"/>
              </a:rPr>
              <a:t>Аналіз</a:t>
            </a:r>
            <a:r>
              <a:rPr lang="ru-RU" sz="2400" b="0" i="1" u="none" strike="noStrike" baseline="0" dirty="0">
                <a:latin typeface="Arial" panose="020B0604020202020204" pitchFamily="34" charset="0"/>
              </a:rPr>
              <a:t> </a:t>
            </a:r>
            <a:r>
              <a:rPr lang="ru-RU" sz="2400" b="0" i="1" u="none" strike="noStrike" baseline="0" dirty="0" err="1">
                <a:latin typeface="Arial" panose="020B0604020202020204" pitchFamily="34" charset="0"/>
              </a:rPr>
              <a:t>обіговості</a:t>
            </a:r>
            <a:r>
              <a:rPr lang="ru-RU" sz="2400" b="0" i="1" u="none" strike="noStrike" baseline="0" dirty="0">
                <a:latin typeface="Arial" panose="020B0604020202020204" pitchFamily="34" charset="0"/>
              </a:rPr>
              <a:t> </a:t>
            </a:r>
            <a:r>
              <a:rPr lang="ru-RU" sz="2400" b="0" i="1" u="none" strike="noStrike" baseline="0" dirty="0" err="1">
                <a:latin typeface="Arial" panose="020B0604020202020204" pitchFamily="34" charset="0"/>
              </a:rPr>
              <a:t>товарних</a:t>
            </a:r>
            <a:r>
              <a:rPr lang="ru-RU" sz="2400" b="0" i="1" u="none" strike="noStrike" baseline="0" dirty="0">
                <a:latin typeface="Arial" panose="020B0604020202020204" pitchFamily="34" charset="0"/>
              </a:rPr>
              <a:t> </a:t>
            </a:r>
            <a:r>
              <a:rPr lang="ru-RU" sz="2400" b="0" i="1" u="none" strike="noStrike" baseline="0" dirty="0" err="1">
                <a:latin typeface="Arial" panose="020B0604020202020204" pitchFamily="34" charset="0"/>
              </a:rPr>
              <a:t>запасів</a:t>
            </a:r>
            <a:endParaRPr lang="ru-RU" sz="2400" b="0" i="1" u="none" strike="noStrike" baseline="0" dirty="0">
              <a:latin typeface="Arial" panose="020B0604020202020204" pitchFamily="34" charset="0"/>
            </a:endParaRPr>
          </a:p>
          <a:p>
            <a:pPr algn="ctr"/>
            <a:endParaRPr lang="ru-RU" sz="2400" b="0" i="1" u="none" strike="noStrike" baseline="0" dirty="0">
              <a:latin typeface="Arial" panose="020B0604020202020204" pitchFamily="34" charset="0"/>
            </a:endParaRPr>
          </a:p>
          <a:p>
            <a:r>
              <a:rPr lang="ru-RU" dirty="0">
                <a:latin typeface="Century Schoolbook" panose="02040604050505020304" pitchFamily="18" charset="0"/>
              </a:rPr>
              <a:t>Головна мета </a:t>
            </a:r>
            <a:r>
              <a:rPr lang="ru-RU" dirty="0" err="1">
                <a:latin typeface="Century Schoolbook" panose="02040604050505020304" pitchFamily="18" charset="0"/>
              </a:rPr>
              <a:t>цього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етапу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аналізу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полягає</a:t>
            </a:r>
            <a:r>
              <a:rPr lang="ru-RU" dirty="0">
                <a:latin typeface="Century Schoolbook" panose="02040604050505020304" pitchFamily="18" charset="0"/>
              </a:rPr>
              <a:t> у </a:t>
            </a:r>
            <a:r>
              <a:rPr lang="ru-RU" dirty="0" err="1">
                <a:latin typeface="Century Schoolbook" panose="02040604050505020304" pitchFamily="18" charset="0"/>
              </a:rPr>
              <a:t>виявленні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резервів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прискорення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обіговості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 при </a:t>
            </a:r>
            <a:r>
              <a:rPr lang="ru-RU" dirty="0" err="1">
                <a:latin typeface="Century Schoolbook" panose="02040604050505020304" pitchFamily="18" charset="0"/>
              </a:rPr>
              <a:t>забезпеченні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високої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якості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обслуговування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населення</a:t>
            </a:r>
            <a:r>
              <a:rPr lang="ru-RU" dirty="0">
                <a:latin typeface="Century Schoolbook" panose="02040604050505020304" pitchFamily="18" charset="0"/>
              </a:rPr>
              <a:t>. Для </a:t>
            </a:r>
            <a:r>
              <a:rPr lang="ru-RU" dirty="0" err="1">
                <a:latin typeface="Century Schoolbook" panose="02040604050505020304" pitchFamily="18" charset="0"/>
              </a:rPr>
              <a:t>реалізації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цієї</a:t>
            </a:r>
            <a:r>
              <a:rPr lang="ru-RU" dirty="0">
                <a:latin typeface="Century Schoolbook" panose="02040604050505020304" pitchFamily="18" charset="0"/>
              </a:rPr>
              <a:t> мети </a:t>
            </a:r>
            <a:r>
              <a:rPr lang="ru-RU" dirty="0" err="1">
                <a:latin typeface="Century Schoolbook" panose="02040604050505020304" pitchFamily="18" charset="0"/>
              </a:rPr>
              <a:t>необхідно</a:t>
            </a:r>
            <a:r>
              <a:rPr lang="ru-RU" dirty="0">
                <a:latin typeface="Century Schoolbook" panose="02040604050505020304" pitchFamily="18" charset="0"/>
              </a:rPr>
              <a:t> провести </a:t>
            </a:r>
            <a:r>
              <a:rPr lang="ru-RU" dirty="0" err="1">
                <a:latin typeface="Century Schoolbook" panose="02040604050505020304" pitchFamily="18" charset="0"/>
              </a:rPr>
              <a:t>порівняльний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аналіз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обіговості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 за </a:t>
            </a:r>
            <a:r>
              <a:rPr lang="ru-RU" dirty="0" err="1">
                <a:latin typeface="Century Schoolbook" panose="02040604050505020304" pitchFamily="18" charset="0"/>
              </a:rPr>
              <a:t>групами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звітної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номенклатури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аналіз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динаміки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показників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обіговості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ru-RU" dirty="0" err="1">
                <a:latin typeface="Century Schoolbook" panose="02040604050505020304" pitchFamily="18" charset="0"/>
              </a:rPr>
              <a:t>цілому</a:t>
            </a:r>
            <a:r>
              <a:rPr lang="ru-RU" dirty="0">
                <a:latin typeface="Century Schoolbook" panose="02040604050505020304" pitchFamily="18" charset="0"/>
              </a:rPr>
              <a:t> по</a:t>
            </a:r>
          </a:p>
          <a:p>
            <a:r>
              <a:rPr lang="ru-RU" dirty="0" err="1">
                <a:latin typeface="Century Schoolbook" panose="02040604050505020304" pitchFamily="18" charset="0"/>
              </a:rPr>
              <a:t>підприємству</a:t>
            </a:r>
            <a:r>
              <a:rPr lang="ru-RU" dirty="0">
                <a:latin typeface="Century Schoolbook" panose="02040604050505020304" pitchFamily="18" charset="0"/>
              </a:rPr>
              <a:t> та по </a:t>
            </a:r>
            <a:r>
              <a:rPr lang="ru-RU" dirty="0" err="1">
                <a:latin typeface="Century Schoolbook" panose="02040604050505020304" pitchFamily="18" charset="0"/>
              </a:rPr>
              <a:t>окремих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групах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, а </a:t>
            </a:r>
            <a:r>
              <a:rPr lang="ru-RU" dirty="0" err="1">
                <a:latin typeface="Century Schoolbook" panose="02040604050505020304" pitchFamily="18" charset="0"/>
              </a:rPr>
              <a:t>також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вивчити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фактори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що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визначають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зміну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обіговості</a:t>
            </a:r>
            <a:r>
              <a:rPr lang="ru-RU" dirty="0">
                <a:latin typeface="Century Schoolbook" panose="02040604050505020304" pitchFamily="18" charset="0"/>
              </a:rPr>
              <a:t>; </a:t>
            </a:r>
            <a:r>
              <a:rPr lang="ru-RU" dirty="0" err="1">
                <a:latin typeface="Century Schoolbook" panose="02040604050505020304" pitchFamily="18" charset="0"/>
              </a:rPr>
              <a:t>розрахувати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витрати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від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її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упові</a:t>
            </a:r>
            <a:r>
              <a:rPr lang="uk-UA" dirty="0" err="1">
                <a:latin typeface="Century Schoolbook" panose="02040604050505020304" pitchFamily="18" charset="0"/>
              </a:rPr>
              <a:t>льнення</a:t>
            </a:r>
            <a:r>
              <a:rPr lang="uk-UA" dirty="0">
                <a:latin typeface="Century Schoolbook" panose="02040604050505020304" pitchFamily="18" charset="0"/>
              </a:rPr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12003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8A64B15-A96C-4E1C-99B7-5FA3C04DDFCC}"/>
              </a:ext>
            </a:extLst>
          </p:cNvPr>
          <p:cNvSpPr/>
          <p:nvPr/>
        </p:nvSpPr>
        <p:spPr>
          <a:xfrm>
            <a:off x="701040" y="1864311"/>
            <a:ext cx="1049528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u="none" strike="noStrike" baseline="0" dirty="0">
                <a:latin typeface="Arial" panose="020B0604020202020204" pitchFamily="34" charset="0"/>
              </a:rPr>
              <a:t>5.7. </a:t>
            </a:r>
            <a:r>
              <a:rPr lang="ru-RU" sz="2400" i="1" u="none" strike="noStrike" baseline="0" dirty="0" err="1">
                <a:latin typeface="Arial" panose="020B0604020202020204" pitchFamily="34" charset="0"/>
              </a:rPr>
              <a:t>Оцінка</a:t>
            </a:r>
            <a:r>
              <a:rPr lang="ru-RU" sz="2400" i="1" u="none" strike="noStrike" baseline="0" dirty="0">
                <a:latin typeface="Arial" panose="020B0604020202020204" pitchFamily="34" charset="0"/>
              </a:rPr>
              <a:t> </a:t>
            </a:r>
            <a:r>
              <a:rPr lang="ru-RU" sz="2400" i="1" u="none" strike="noStrike" baseline="0" dirty="0" err="1">
                <a:latin typeface="Arial" panose="020B0604020202020204" pitchFamily="34" charset="0"/>
              </a:rPr>
              <a:t>ефективності</a:t>
            </a:r>
            <a:r>
              <a:rPr lang="ru-RU" sz="2400" i="1" u="none" strike="noStrike" baseline="0" dirty="0">
                <a:latin typeface="Arial" panose="020B0604020202020204" pitchFamily="34" charset="0"/>
              </a:rPr>
              <a:t> </a:t>
            </a:r>
            <a:r>
              <a:rPr lang="ru-RU" sz="2400" i="1" u="none" strike="noStrike" baseline="0" dirty="0" err="1">
                <a:latin typeface="Arial" panose="020B0604020202020204" pitchFamily="34" charset="0"/>
              </a:rPr>
              <a:t>управління</a:t>
            </a:r>
            <a:r>
              <a:rPr lang="ru-RU" sz="2400" i="1" u="none" strike="noStrike" baseline="0" dirty="0">
                <a:latin typeface="Arial" panose="020B0604020202020204" pitchFamily="34" charset="0"/>
              </a:rPr>
              <a:t> </a:t>
            </a:r>
            <a:r>
              <a:rPr lang="ru-RU" sz="2400" i="1" u="none" strike="noStrike" baseline="0" dirty="0" err="1">
                <a:latin typeface="Arial" panose="020B0604020202020204" pitchFamily="34" charset="0"/>
              </a:rPr>
              <a:t>товарними</a:t>
            </a:r>
            <a:r>
              <a:rPr lang="ru-RU" sz="2400" i="1" u="none" strike="noStrike" baseline="0" dirty="0">
                <a:latin typeface="Arial" panose="020B0604020202020204" pitchFamily="34" charset="0"/>
              </a:rPr>
              <a:t> запасами</a:t>
            </a:r>
          </a:p>
          <a:p>
            <a:endParaRPr lang="ru-RU" dirty="0">
              <a:latin typeface="Century Schoolbook" panose="02040604050505020304" pitchFamily="18" charset="0"/>
            </a:endParaRPr>
          </a:p>
          <a:p>
            <a:r>
              <a:rPr lang="ru-RU" dirty="0" err="1">
                <a:latin typeface="Century Schoolbook" panose="02040604050505020304" pitchFamily="18" charset="0"/>
              </a:rPr>
              <a:t>Критерієм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ефективності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управління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товарними</a:t>
            </a:r>
            <a:r>
              <a:rPr lang="ru-RU" dirty="0">
                <a:latin typeface="Century Schoolbook" panose="02040604050505020304" pitchFamily="18" charset="0"/>
              </a:rPr>
              <a:t> запасами є </a:t>
            </a:r>
            <a:r>
              <a:rPr lang="ru-RU" dirty="0" err="1">
                <a:latin typeface="Century Schoolbook" panose="02040604050505020304" pitchFamily="18" charset="0"/>
              </a:rPr>
              <a:t>організація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безперервної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торгівлі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усіма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різновидами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 (в межах </a:t>
            </a:r>
            <a:r>
              <a:rPr lang="ru-RU" dirty="0" err="1">
                <a:latin typeface="Century Schoolbook" panose="02040604050505020304" pitchFamily="18" charset="0"/>
              </a:rPr>
              <a:t>встановленого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асортиментного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переліку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обсягу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що</a:t>
            </a:r>
            <a:r>
              <a:rPr lang="ru-RU" dirty="0">
                <a:latin typeface="Century Schoolbook" panose="02040604050505020304" pitchFamily="18" charset="0"/>
              </a:rPr>
              <a:t> не </a:t>
            </a:r>
            <a:r>
              <a:rPr lang="ru-RU" dirty="0" err="1">
                <a:latin typeface="Century Schoolbook" panose="02040604050505020304" pitchFamily="18" charset="0"/>
              </a:rPr>
              <a:t>перевищує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встановлені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нормативи</a:t>
            </a:r>
            <a:r>
              <a:rPr lang="ru-RU" dirty="0">
                <a:latin typeface="Century Schoolbook" panose="02040604050505020304" pitchFamily="18" charset="0"/>
              </a:rPr>
              <a:t>) при </a:t>
            </a:r>
            <a:r>
              <a:rPr lang="ru-RU" dirty="0" err="1">
                <a:latin typeface="Century Schoolbook" panose="02040604050505020304" pitchFamily="18" charset="0"/>
              </a:rPr>
              <a:t>мінімальних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витратах</a:t>
            </a:r>
            <a:r>
              <a:rPr lang="ru-RU" dirty="0">
                <a:latin typeface="Century Schoolbook" panose="02040604050505020304" pitchFamily="18" charset="0"/>
              </a:rPr>
              <a:t> на </a:t>
            </a:r>
            <a:r>
              <a:rPr lang="ru-RU" dirty="0" err="1">
                <a:latin typeface="Century Schoolbook" panose="02040604050505020304" pitchFamily="18" charset="0"/>
              </a:rPr>
              <a:t>їх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зберігання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транспортування</a:t>
            </a:r>
            <a:r>
              <a:rPr lang="ru-RU" dirty="0">
                <a:latin typeface="Century Schoolbook" panose="02040604050505020304" pitchFamily="18" charset="0"/>
              </a:rPr>
              <a:t> та продаж при </a:t>
            </a:r>
            <a:r>
              <a:rPr lang="ru-RU" dirty="0" err="1">
                <a:latin typeface="Century Schoolbook" panose="02040604050505020304" pitchFamily="18" charset="0"/>
              </a:rPr>
              <a:t>високому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рівні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культури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uk-UA" dirty="0">
                <a:latin typeface="Century Schoolbook" panose="02040604050505020304" pitchFamily="18" charset="0"/>
              </a:rPr>
              <a:t>обслуговування.</a:t>
            </a:r>
          </a:p>
          <a:p>
            <a:r>
              <a:rPr lang="ru-RU" dirty="0" err="1">
                <a:latin typeface="Century Schoolbook" panose="02040604050505020304" pitchFamily="18" charset="0"/>
              </a:rPr>
              <a:t>Ефективність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роботи</a:t>
            </a:r>
            <a:r>
              <a:rPr lang="ru-RU" dirty="0">
                <a:latin typeface="Century Schoolbook" panose="02040604050505020304" pitchFamily="18" charset="0"/>
              </a:rPr>
              <a:t> з </a:t>
            </a:r>
            <a:r>
              <a:rPr lang="ru-RU" dirty="0" err="1">
                <a:latin typeface="Century Schoolbook" panose="02040604050505020304" pitchFamily="18" charset="0"/>
              </a:rPr>
              <a:t>формування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використання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розміщення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оцінюється</a:t>
            </a:r>
            <a:r>
              <a:rPr lang="ru-RU" dirty="0">
                <a:latin typeface="Century Schoolbook" panose="02040604050505020304" pitchFamily="18" charset="0"/>
              </a:rPr>
              <a:t> на </a:t>
            </a:r>
            <a:r>
              <a:rPr lang="ru-RU" dirty="0" err="1">
                <a:latin typeface="Century Schoolbook" panose="02040604050505020304" pitchFamily="18" charset="0"/>
              </a:rPr>
              <a:t>базі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використання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часткових</a:t>
            </a:r>
            <a:r>
              <a:rPr lang="ru-RU" dirty="0">
                <a:latin typeface="Century Schoolbook" panose="02040604050505020304" pitchFamily="18" charset="0"/>
              </a:rPr>
              <a:t> та уза</a:t>
            </a:r>
            <a:r>
              <a:rPr lang="uk-UA" dirty="0" err="1">
                <a:latin typeface="Century Schoolbook" panose="02040604050505020304" pitchFamily="18" charset="0"/>
              </a:rPr>
              <a:t>гальнюючого</a:t>
            </a:r>
            <a:r>
              <a:rPr lang="uk-UA" dirty="0">
                <a:latin typeface="Century Schoolbook" panose="02040604050505020304" pitchFamily="18" charset="0"/>
              </a:rPr>
              <a:t> показників ефективності.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00403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C93569-14B6-4C2E-A629-991A014C2E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960" y="497657"/>
            <a:ext cx="9621519" cy="580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5029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F2B699E-E573-4DA2-AA72-81A5E2CCDF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" y="510863"/>
            <a:ext cx="9966959" cy="592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676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C0C48B1-F7E9-426C-8774-1A5777A50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57" y="1788160"/>
            <a:ext cx="10794686" cy="328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1549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0B0A5122-2F20-466F-B831-6997313F8049}"/>
                  </a:ext>
                </a:extLst>
              </p:cNvPr>
              <p:cNvSpPr/>
              <p:nvPr/>
            </p:nvSpPr>
            <p:spPr>
              <a:xfrm>
                <a:off x="1483360" y="2120821"/>
                <a:ext cx="9225280" cy="21024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>
                    <a:latin typeface="Century Schoolbook" panose="02040604050505020304" pitchFamily="18" charset="0"/>
                  </a:rPr>
                  <a:t>Узагальнюючим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показником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оцінки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ефективності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використання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товарних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запасів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може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служити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інтегральний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показник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ефективності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управління</a:t>
                </a:r>
                <a:r>
                  <a:rPr lang="ru-RU" dirty="0">
                    <a:latin typeface="Century Schoolbook" panose="02040604050505020304" pitchFamily="18" charset="0"/>
                  </a:rPr>
                  <a:t> (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Етз</a:t>
                </a:r>
                <a:r>
                  <a:rPr lang="ru-RU" dirty="0">
                    <a:latin typeface="Century Schoolbook" panose="02040604050505020304" pitchFamily="18" charset="0"/>
                  </a:rPr>
                  <a:t>),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що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розраховується</a:t>
                </a:r>
                <a:r>
                  <a:rPr lang="ru-RU" dirty="0">
                    <a:latin typeface="Century Schoolbook" panose="02040604050505020304" pitchFamily="18" charset="0"/>
                  </a:rPr>
                  <a:t> за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даними</a:t>
                </a:r>
                <a:r>
                  <a:rPr lang="ru-RU" dirty="0">
                    <a:latin typeface="Century Schoolbook" panose="02040604050505020304" pitchFamily="18" charset="0"/>
                  </a:rPr>
                  <a:t> про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темпи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зміни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обіговості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товарів</a:t>
                </a:r>
                <a:r>
                  <a:rPr lang="ru-RU" dirty="0">
                    <a:latin typeface="Century Schoolbook" panose="02040604050505020304" pitchFamily="18" charset="0"/>
                  </a:rPr>
                  <a:t> (</a:t>
                </a:r>
                <a:r>
                  <a:rPr lang="ru-RU" dirty="0" err="1">
                    <a:latin typeface="Century Schoolbook" panose="02040604050505020304" pitchFamily="18" charset="0"/>
                  </a:rPr>
                  <a:t>Іоб</a:t>
                </a:r>
                <a:r>
                  <a:rPr lang="ru-RU" dirty="0">
                    <a:latin typeface="Century Schoolbook" panose="02040604050505020304" pitchFamily="18" charset="0"/>
                  </a:rPr>
                  <a:t>) та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рентабельності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товарних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запасів</a:t>
                </a:r>
                <a:r>
                  <a:rPr lang="ru-RU" dirty="0">
                    <a:latin typeface="Century Schoolbook" panose="02040604050505020304" pitchFamily="18" charset="0"/>
                  </a:rPr>
                  <a:t> (</a:t>
                </a:r>
                <a:r>
                  <a:rPr lang="ru-RU" dirty="0" err="1">
                    <a:latin typeface="Century Schoolbook" panose="02040604050505020304" pitchFamily="18" charset="0"/>
                  </a:rPr>
                  <a:t>Ір</a:t>
                </a:r>
                <a:r>
                  <a:rPr lang="ru-RU" dirty="0">
                    <a:latin typeface="Century Schoolbook" panose="02040604050505020304" pitchFamily="18" charset="0"/>
                  </a:rPr>
                  <a:t>):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b="0" i="1" smtClean="0">
                          <a:latin typeface="Cambria Math" panose="02040503050406030204" pitchFamily="18" charset="0"/>
                        </a:rPr>
                        <m:t>Етз= </m:t>
                      </m:r>
                      <m:rad>
                        <m:radPr>
                          <m:degHide m:val="on"/>
                          <m:ctrlPr>
                            <a:rPr lang="uk-UA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uk-UA" b="0" i="1" smtClean="0">
                              <a:latin typeface="Cambria Math" panose="02040503050406030204" pitchFamily="18" charset="0"/>
                            </a:rPr>
                            <m:t>Іоб</m:t>
                          </m:r>
                          <m:r>
                            <a:rPr lang="uk-U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×Ір</m:t>
                          </m:r>
                        </m:e>
                      </m:rad>
                    </m:oMath>
                  </m:oMathPara>
                </a14:m>
                <a:endParaRPr lang="ru-RU" dirty="0">
                  <a:latin typeface="Century Schoolbook" panose="02040604050505020304" pitchFamily="18" charset="0"/>
                </a:endParaRPr>
              </a:p>
              <a:p>
                <a:r>
                  <a:rPr lang="ru-RU" dirty="0" err="1">
                    <a:latin typeface="Century Schoolbook" panose="02040604050505020304" pitchFamily="18" charset="0"/>
                  </a:rPr>
                  <a:t>Зростання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інтегрального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показника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свідчить</a:t>
                </a:r>
                <a:r>
                  <a:rPr lang="ru-RU" dirty="0">
                    <a:latin typeface="Century Schoolbook" panose="02040604050505020304" pitchFamily="18" charset="0"/>
                  </a:rPr>
                  <a:t> про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покращення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використання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товарних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запасів</a:t>
                </a:r>
                <a:r>
                  <a:rPr lang="ru-RU" dirty="0">
                    <a:latin typeface="Century Schoolbook" panose="02040604050505020304" pitchFamily="18" charset="0"/>
                  </a:rPr>
                  <a:t> на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торговельному</a:t>
                </a:r>
                <a:r>
                  <a:rPr lang="ru-RU" dirty="0">
                    <a:latin typeface="Century Schoolbook" panose="02040604050505020304" pitchFamily="18" charset="0"/>
                  </a:rPr>
                  <a:t> </a:t>
                </a:r>
                <a:r>
                  <a:rPr lang="ru-RU" dirty="0" err="1">
                    <a:latin typeface="Century Schoolbook" panose="02040604050505020304" pitchFamily="18" charset="0"/>
                  </a:rPr>
                  <a:t>підприємстві</a:t>
                </a:r>
                <a:r>
                  <a:rPr lang="ru-RU" dirty="0">
                    <a:latin typeface="Century Schoolbook" panose="02040604050505020304" pitchFamily="18" charset="0"/>
                  </a:rPr>
                  <a:t>.</a:t>
                </a:r>
                <a:endParaRPr lang="uk-UA" dirty="0"/>
              </a:p>
            </p:txBody>
          </p:sp>
        </mc:Choice>
        <mc:Fallback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0B0A5122-2F20-466F-B831-6997313F80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3360" y="2120821"/>
                <a:ext cx="9225280" cy="2102499"/>
              </a:xfrm>
              <a:prstGeom prst="rect">
                <a:avLst/>
              </a:prstGeom>
              <a:blipFill>
                <a:blip r:embed="rId2"/>
                <a:stretch>
                  <a:fillRect l="-528" t="-1739" b="-2609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1300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9F3B106-6BF6-4820-9D6B-163E4E913652}"/>
              </a:ext>
            </a:extLst>
          </p:cNvPr>
          <p:cNvSpPr/>
          <p:nvPr/>
        </p:nvSpPr>
        <p:spPr>
          <a:xfrm>
            <a:off x="1571625" y="1305342"/>
            <a:ext cx="843915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ПЛАН</a:t>
            </a:r>
          </a:p>
          <a:p>
            <a:pPr algn="ctr"/>
            <a:endParaRPr lang="ru-RU" dirty="0"/>
          </a:p>
          <a:p>
            <a:r>
              <a:rPr lang="ru-RU" dirty="0"/>
              <a:t>1. Суть та склад </a:t>
            </a:r>
            <a:r>
              <a:rPr lang="ru-RU" dirty="0" err="1"/>
              <a:t>товарних</a:t>
            </a:r>
            <a:r>
              <a:rPr lang="ru-RU" dirty="0"/>
              <a:t> </a:t>
            </a:r>
            <a:r>
              <a:rPr lang="ru-RU" dirty="0" err="1"/>
              <a:t>запасів</a:t>
            </a:r>
            <a:r>
              <a:rPr lang="ru-RU" dirty="0"/>
              <a:t> </a:t>
            </a:r>
            <a:r>
              <a:rPr lang="ru-RU" dirty="0" err="1"/>
              <a:t>торговельного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endParaRPr lang="ru-RU" dirty="0"/>
          </a:p>
          <a:p>
            <a:r>
              <a:rPr lang="ru-RU" dirty="0"/>
              <a:t>2. </a:t>
            </a:r>
            <a:r>
              <a:rPr lang="ru-RU" dirty="0" err="1"/>
              <a:t>Показники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характеризують</a:t>
            </a:r>
            <a:r>
              <a:rPr lang="ru-RU" dirty="0"/>
              <a:t> стан </a:t>
            </a:r>
            <a:r>
              <a:rPr lang="ru-RU" dirty="0" err="1"/>
              <a:t>товарних</a:t>
            </a:r>
            <a:r>
              <a:rPr lang="ru-RU" dirty="0"/>
              <a:t> </a:t>
            </a:r>
            <a:r>
              <a:rPr lang="ru-RU" dirty="0" err="1"/>
              <a:t>запасів</a:t>
            </a:r>
            <a:r>
              <a:rPr lang="ru-RU" dirty="0"/>
              <a:t> </a:t>
            </a:r>
            <a:r>
              <a:rPr lang="ru-RU" dirty="0" err="1"/>
              <a:t>торговельного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endParaRPr lang="ru-RU" dirty="0"/>
          </a:p>
          <a:p>
            <a:r>
              <a:rPr lang="ru-RU" dirty="0"/>
              <a:t>3. </a:t>
            </a:r>
            <a:r>
              <a:rPr lang="ru-RU" dirty="0" err="1"/>
              <a:t>Фактори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визначають</a:t>
            </a:r>
            <a:r>
              <a:rPr lang="ru-RU" dirty="0"/>
              <a:t> </a:t>
            </a:r>
            <a:r>
              <a:rPr lang="ru-RU" dirty="0" err="1"/>
              <a:t>розмір</a:t>
            </a:r>
            <a:r>
              <a:rPr lang="ru-RU" dirty="0"/>
              <a:t> та </a:t>
            </a:r>
            <a:r>
              <a:rPr lang="ru-RU" dirty="0" err="1"/>
              <a:t>швидкість</a:t>
            </a:r>
            <a:r>
              <a:rPr lang="ru-RU" dirty="0"/>
              <a:t> обороту </a:t>
            </a:r>
            <a:r>
              <a:rPr lang="ru-RU" dirty="0" err="1"/>
              <a:t>товарних</a:t>
            </a:r>
            <a:r>
              <a:rPr lang="ru-RU" dirty="0"/>
              <a:t> </a:t>
            </a:r>
            <a:r>
              <a:rPr lang="ru-RU" dirty="0" err="1"/>
              <a:t>запасів</a:t>
            </a:r>
            <a:endParaRPr lang="ru-RU" dirty="0"/>
          </a:p>
          <a:p>
            <a:r>
              <a:rPr lang="ru-RU" dirty="0"/>
              <a:t>4. </a:t>
            </a:r>
            <a:r>
              <a:rPr lang="ru-RU" dirty="0" err="1"/>
              <a:t>Стратегія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товарними</a:t>
            </a:r>
            <a:r>
              <a:rPr lang="ru-RU" dirty="0"/>
              <a:t> запасами </a:t>
            </a:r>
            <a:r>
              <a:rPr lang="ru-RU" dirty="0" err="1"/>
              <a:t>підприємства</a:t>
            </a:r>
            <a:r>
              <a:rPr lang="ru-RU" dirty="0"/>
              <a:t>: </a:t>
            </a:r>
            <a:r>
              <a:rPr lang="ru-RU" dirty="0" err="1"/>
              <a:t>цілі</a:t>
            </a:r>
            <a:r>
              <a:rPr lang="ru-RU" dirty="0"/>
              <a:t>, </a:t>
            </a:r>
            <a:r>
              <a:rPr lang="ru-RU" dirty="0" err="1"/>
              <a:t>вихідні</a:t>
            </a:r>
            <a:r>
              <a:rPr lang="ru-RU" dirty="0"/>
              <a:t> </a:t>
            </a:r>
            <a:r>
              <a:rPr lang="ru-RU" dirty="0" err="1"/>
              <a:t>передумови</a:t>
            </a:r>
            <a:r>
              <a:rPr lang="ru-RU" dirty="0"/>
              <a:t> та порядок </a:t>
            </a:r>
            <a:r>
              <a:rPr lang="ru-RU" dirty="0" err="1"/>
              <a:t>розробки</a:t>
            </a:r>
            <a:endParaRPr lang="ru-RU" dirty="0"/>
          </a:p>
          <a:p>
            <a:r>
              <a:rPr lang="ru-RU" b="1" dirty="0"/>
              <a:t>5. Методика </a:t>
            </a:r>
            <a:r>
              <a:rPr lang="ru-RU" b="1" dirty="0" err="1"/>
              <a:t>аналізу</a:t>
            </a:r>
            <a:r>
              <a:rPr lang="ru-RU" b="1" dirty="0"/>
              <a:t> </a:t>
            </a:r>
            <a:r>
              <a:rPr lang="ru-RU" b="1" dirty="0" err="1"/>
              <a:t>товарних</a:t>
            </a:r>
            <a:r>
              <a:rPr lang="ru-RU" b="1" dirty="0"/>
              <a:t> </a:t>
            </a:r>
            <a:r>
              <a:rPr lang="ru-RU" b="1" dirty="0" err="1"/>
              <a:t>запасів</a:t>
            </a:r>
            <a:endParaRPr lang="ru-RU" b="1" dirty="0"/>
          </a:p>
          <a:p>
            <a:r>
              <a:rPr lang="ru-RU" b="1" dirty="0"/>
              <a:t>6. </a:t>
            </a:r>
            <a:r>
              <a:rPr lang="ru-RU" b="1" dirty="0" err="1"/>
              <a:t>Нормування</a:t>
            </a:r>
            <a:r>
              <a:rPr lang="ru-RU" b="1" dirty="0"/>
              <a:t> та </a:t>
            </a:r>
            <a:r>
              <a:rPr lang="ru-RU" b="1" dirty="0" err="1"/>
              <a:t>планування</a:t>
            </a:r>
            <a:r>
              <a:rPr lang="ru-RU" b="1" dirty="0"/>
              <a:t> </a:t>
            </a:r>
            <a:r>
              <a:rPr lang="ru-RU" b="1" dirty="0" err="1"/>
              <a:t>товарних</a:t>
            </a:r>
            <a:r>
              <a:rPr lang="ru-RU" b="1" dirty="0"/>
              <a:t> </a:t>
            </a:r>
            <a:r>
              <a:rPr lang="ru-RU" b="1" dirty="0" err="1"/>
              <a:t>запасів</a:t>
            </a:r>
            <a:endParaRPr lang="ru-RU" b="1" dirty="0"/>
          </a:p>
          <a:p>
            <a:r>
              <a:rPr lang="ru-RU" b="1" dirty="0"/>
              <a:t>7. </a:t>
            </a:r>
            <a:r>
              <a:rPr lang="ru-RU" b="1" dirty="0" err="1"/>
              <a:t>Оперативне</a:t>
            </a:r>
            <a:r>
              <a:rPr lang="ru-RU" b="1" dirty="0"/>
              <a:t> </a:t>
            </a:r>
            <a:r>
              <a:rPr lang="ru-RU" b="1" dirty="0" err="1"/>
              <a:t>регулювання</a:t>
            </a:r>
            <a:r>
              <a:rPr lang="ru-RU" b="1" dirty="0"/>
              <a:t> та контроль за </a:t>
            </a:r>
            <a:r>
              <a:rPr lang="ru-RU" b="1" dirty="0" err="1"/>
              <a:t>утворенням</a:t>
            </a:r>
            <a:r>
              <a:rPr lang="ru-RU" b="1" dirty="0"/>
              <a:t> </a:t>
            </a:r>
            <a:r>
              <a:rPr lang="ru-RU" b="1" dirty="0" err="1"/>
              <a:t>товарних</a:t>
            </a:r>
            <a:r>
              <a:rPr lang="ru-RU" b="1" dirty="0"/>
              <a:t> </a:t>
            </a:r>
            <a:r>
              <a:rPr lang="ru-RU" b="1" dirty="0" err="1"/>
              <a:t>запасів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21082769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43B2449-C00C-4EFF-B96D-E85F73E9B4E0}"/>
              </a:ext>
            </a:extLst>
          </p:cNvPr>
          <p:cNvSpPr/>
          <p:nvPr/>
        </p:nvSpPr>
        <p:spPr>
          <a:xfrm>
            <a:off x="1280160" y="1342410"/>
            <a:ext cx="942848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u="none" strike="noStrike" baseline="0" dirty="0">
                <a:latin typeface="Trebuchet MS" panose="020B0603020202020204" pitchFamily="34" charset="0"/>
              </a:rPr>
              <a:t>6. </a:t>
            </a:r>
            <a:r>
              <a:rPr lang="ru-RU" sz="2400" b="1" i="1" u="none" strike="noStrike" baseline="0" dirty="0" err="1">
                <a:latin typeface="Trebuchet MS" panose="020B0603020202020204" pitchFamily="34" charset="0"/>
              </a:rPr>
              <a:t>Нормування</a:t>
            </a:r>
            <a:r>
              <a:rPr lang="ru-RU" sz="2400" b="1" i="1" u="none" strike="noStrike" baseline="0" dirty="0">
                <a:latin typeface="Trebuchet MS" panose="020B0603020202020204" pitchFamily="34" charset="0"/>
              </a:rPr>
              <a:t> та </a:t>
            </a:r>
            <a:r>
              <a:rPr lang="ru-RU" sz="2400" b="1" i="1" u="none" strike="noStrike" baseline="0" dirty="0" err="1">
                <a:latin typeface="Trebuchet MS" panose="020B0603020202020204" pitchFamily="34" charset="0"/>
              </a:rPr>
              <a:t>планування</a:t>
            </a:r>
            <a:r>
              <a:rPr lang="ru-RU" sz="2400" b="1" i="1" u="none" strike="noStrike" baseline="0" dirty="0">
                <a:latin typeface="Trebuchet MS" panose="020B0603020202020204" pitchFamily="34" charset="0"/>
              </a:rPr>
              <a:t> </a:t>
            </a:r>
            <a:r>
              <a:rPr lang="ru-RU" sz="2400" b="1" i="1" u="none" strike="noStrike" baseline="0" dirty="0" err="1">
                <a:latin typeface="Trebuchet MS" panose="020B0603020202020204" pitchFamily="34" charset="0"/>
              </a:rPr>
              <a:t>товарних</a:t>
            </a:r>
            <a:r>
              <a:rPr lang="ru-RU" sz="2400" b="1" i="1" u="none" strike="noStrike" baseline="0" dirty="0">
                <a:latin typeface="Trebuchet MS" panose="020B0603020202020204" pitchFamily="34" charset="0"/>
              </a:rPr>
              <a:t> </a:t>
            </a:r>
            <a:r>
              <a:rPr lang="ru-RU" sz="2400" b="1" i="1" u="none" strike="noStrike" baseline="0" dirty="0" err="1">
                <a:latin typeface="Trebuchet MS" panose="020B0603020202020204" pitchFamily="34" charset="0"/>
              </a:rPr>
              <a:t>запасів</a:t>
            </a:r>
            <a:endParaRPr lang="ru-RU" sz="2400" b="1" i="1" u="none" strike="noStrike" baseline="0" dirty="0">
              <a:latin typeface="Trebuchet MS" panose="020B0603020202020204" pitchFamily="34" charset="0"/>
            </a:endParaRPr>
          </a:p>
          <a:p>
            <a:endParaRPr lang="ru-RU" dirty="0">
              <a:latin typeface="Century Schoolbook" panose="02040604050505020304" pitchFamily="18" charset="0"/>
            </a:endParaRPr>
          </a:p>
          <a:p>
            <a:r>
              <a:rPr lang="ru-RU" dirty="0">
                <a:latin typeface="Century Schoolbook" panose="02040604050505020304" pitchFamily="18" charset="0"/>
              </a:rPr>
              <a:t>Центральною </a:t>
            </a:r>
            <a:r>
              <a:rPr lang="ru-RU" dirty="0" err="1">
                <a:latin typeface="Century Schoolbook" panose="02040604050505020304" pitchFamily="18" charset="0"/>
              </a:rPr>
              <a:t>ланкою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механізму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управління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товарними</a:t>
            </a:r>
            <a:r>
              <a:rPr lang="ru-RU" dirty="0">
                <a:latin typeface="Century Schoolbook" panose="02040604050505020304" pitchFamily="18" charset="0"/>
              </a:rPr>
              <a:t> запасами на </a:t>
            </a:r>
            <a:r>
              <a:rPr lang="ru-RU" dirty="0" err="1">
                <a:latin typeface="Century Schoolbook" panose="02040604050505020304" pitchFamily="18" charset="0"/>
              </a:rPr>
              <a:t>рівні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торговельного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 є </a:t>
            </a:r>
            <a:r>
              <a:rPr lang="ru-RU" dirty="0" err="1">
                <a:latin typeface="Century Schoolbook" panose="02040604050505020304" pitchFamily="18" charset="0"/>
              </a:rPr>
              <a:t>нормування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планування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їх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uk-UA" dirty="0">
                <a:latin typeface="Century Schoolbook" panose="02040604050505020304" pitchFamily="18" charset="0"/>
              </a:rPr>
              <a:t>обсягу.</a:t>
            </a:r>
          </a:p>
          <a:p>
            <a:endParaRPr lang="ru-RU" dirty="0">
              <a:latin typeface="Century Schoolbook" panose="02040604050505020304" pitchFamily="18" charset="0"/>
            </a:endParaRPr>
          </a:p>
          <a:p>
            <a:r>
              <a:rPr lang="ru-RU" dirty="0">
                <a:latin typeface="Century Schoolbook" panose="02040604050505020304" pitchFamily="18" charset="0"/>
              </a:rPr>
              <a:t>Метою </a:t>
            </a:r>
            <a:r>
              <a:rPr lang="ru-RU" i="1" dirty="0" err="1">
                <a:latin typeface="Century Schoolbook" panose="02040604050505020304" pitchFamily="18" charset="0"/>
              </a:rPr>
              <a:t>нормування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є </a:t>
            </a:r>
            <a:r>
              <a:rPr lang="ru-RU" dirty="0" err="1">
                <a:latin typeface="Century Schoolbook" panose="02040604050505020304" pitchFamily="18" charset="0"/>
              </a:rPr>
              <a:t>визначення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їх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оптимальних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розмірів</a:t>
            </a:r>
            <a:r>
              <a:rPr lang="ru-RU" dirty="0">
                <a:latin typeface="Century Schoolbook" panose="02040604050505020304" pitchFamily="18" charset="0"/>
              </a:rPr>
              <a:t> для </a:t>
            </a:r>
            <a:r>
              <a:rPr lang="ru-RU" dirty="0" err="1">
                <a:latin typeface="Century Schoolbook" panose="02040604050505020304" pitchFamily="18" charset="0"/>
              </a:rPr>
              <a:t>забезпечення</a:t>
            </a:r>
            <a:r>
              <a:rPr lang="ru-RU" dirty="0">
                <a:latin typeface="Century Schoolbook" panose="02040604050505020304" pitchFamily="18" charset="0"/>
              </a:rPr>
              <a:t> планового </a:t>
            </a:r>
            <a:r>
              <a:rPr lang="ru-RU" dirty="0" err="1">
                <a:latin typeface="Century Schoolbook" panose="02040604050505020304" pitchFamily="18" charset="0"/>
              </a:rPr>
              <a:t>обсягу</a:t>
            </a:r>
            <a:r>
              <a:rPr lang="ru-RU" dirty="0">
                <a:latin typeface="Century Schoolbook" panose="02040604050505020304" pitchFamily="18" charset="0"/>
              </a:rPr>
              <a:t> товарообороту у </a:t>
            </a:r>
            <a:r>
              <a:rPr lang="ru-RU" dirty="0" err="1">
                <a:latin typeface="Century Schoolbook" panose="02040604050505020304" pitchFamily="18" charset="0"/>
              </a:rPr>
              <a:t>визначених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умовах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місці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часі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створення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необхідних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матеріальних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передумов</a:t>
            </a:r>
            <a:r>
              <a:rPr lang="ru-RU" dirty="0">
                <a:latin typeface="Century Schoolbook" panose="02040604050505020304" pitchFamily="18" charset="0"/>
              </a:rPr>
              <a:t> для </a:t>
            </a:r>
            <a:r>
              <a:rPr lang="ru-RU" dirty="0" err="1">
                <a:latin typeface="Century Schoolbook" panose="02040604050505020304" pitchFamily="18" charset="0"/>
              </a:rPr>
              <a:t>ритмічного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безперебійного</a:t>
            </a:r>
            <a:r>
              <a:rPr lang="ru-RU" dirty="0">
                <a:latin typeface="Century Schoolbook" panose="02040604050505020304" pitchFamily="18" charset="0"/>
              </a:rPr>
              <a:t> продажу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 при </a:t>
            </a:r>
            <a:r>
              <a:rPr lang="ru-RU" dirty="0" err="1">
                <a:latin typeface="Century Schoolbook" panose="02040604050505020304" pitchFamily="18" charset="0"/>
              </a:rPr>
              <a:t>найменших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витратах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щодо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їх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формування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зберігання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регулювання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521541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D6743BB-B7A0-4BB2-ACC4-BF4ADD6148A8}"/>
              </a:ext>
            </a:extLst>
          </p:cNvPr>
          <p:cNvSpPr/>
          <p:nvPr/>
        </p:nvSpPr>
        <p:spPr>
          <a:xfrm>
            <a:off x="1463040" y="1473766"/>
            <a:ext cx="92659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Century Schoolbook" panose="02040604050505020304" pitchFamily="18" charset="0"/>
              </a:rPr>
              <a:t>Норми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використовуються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торговельними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організа</a:t>
            </a:r>
            <a:r>
              <a:rPr lang="uk-UA" dirty="0" err="1">
                <a:latin typeface="Century Schoolbook" panose="02040604050505020304" pitchFamily="18" charset="0"/>
              </a:rPr>
              <a:t>ціями</a:t>
            </a:r>
            <a:r>
              <a:rPr lang="uk-UA" dirty="0">
                <a:latin typeface="Century Schoolbook" panose="02040604050505020304" pitchFamily="18" charset="0"/>
              </a:rPr>
              <a:t> (підприємствами) при: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- </a:t>
            </a:r>
            <a:r>
              <a:rPr lang="ru-RU" dirty="0" err="1">
                <a:latin typeface="Century Schoolbook" panose="02040604050505020304" pitchFamily="18" charset="0"/>
              </a:rPr>
              <a:t>розробці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планів</a:t>
            </a:r>
            <a:r>
              <a:rPr lang="ru-RU" dirty="0">
                <a:latin typeface="Century Schoolbook" panose="02040604050505020304" pitchFamily="18" charset="0"/>
              </a:rPr>
              <a:t> товарного </a:t>
            </a:r>
            <a:r>
              <a:rPr lang="ru-RU" dirty="0" err="1">
                <a:latin typeface="Century Schoolbook" panose="02040604050505020304" pitchFamily="18" charset="0"/>
              </a:rPr>
              <a:t>забезпечення</a:t>
            </a:r>
            <a:r>
              <a:rPr lang="ru-RU" dirty="0">
                <a:latin typeface="Century Schoolbook" panose="02040604050505020304" pitchFamily="18" charset="0"/>
              </a:rPr>
              <a:t> (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надходжен</a:t>
            </a:r>
            <a:r>
              <a:rPr lang="uk-UA" dirty="0">
                <a:latin typeface="Century Schoolbook" panose="02040604050505020304" pitchFamily="18" charset="0"/>
              </a:rPr>
              <a:t>ня товарів);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- </a:t>
            </a:r>
            <a:r>
              <a:rPr lang="ru-RU" dirty="0" err="1">
                <a:latin typeface="Century Schoolbook" panose="02040604050505020304" pitchFamily="18" charset="0"/>
              </a:rPr>
              <a:t>визначенні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обсягу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оборотних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коштів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необхідного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розміру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uk-UA" dirty="0">
                <a:latin typeface="Century Schoolbook" panose="02040604050505020304" pitchFamily="18" charset="0"/>
              </a:rPr>
              <a:t>кредиту для їх формування;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- </a:t>
            </a:r>
            <a:r>
              <a:rPr lang="ru-RU" dirty="0" err="1">
                <a:latin typeface="Century Schoolbook" panose="02040604050505020304" pitchFamily="18" charset="0"/>
              </a:rPr>
              <a:t>регулюванні</a:t>
            </a:r>
            <a:r>
              <a:rPr lang="ru-RU" dirty="0">
                <a:latin typeface="Century Schoolbook" panose="02040604050505020304" pitchFamily="18" charset="0"/>
              </a:rPr>
              <a:t> завозу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 та оперативному </a:t>
            </a:r>
            <a:r>
              <a:rPr lang="ru-RU" dirty="0" err="1">
                <a:latin typeface="Century Schoolbook" panose="02040604050505020304" pitchFamily="18" charset="0"/>
              </a:rPr>
              <a:t>управлінні</a:t>
            </a:r>
            <a:r>
              <a:rPr lang="ru-RU" dirty="0">
                <a:latin typeface="Century Schoolbook" panose="02040604050505020304" pitchFamily="18" charset="0"/>
              </a:rPr>
              <a:t> запасами, </a:t>
            </a:r>
            <a:r>
              <a:rPr lang="ru-RU" dirty="0" err="1">
                <a:latin typeface="Century Schoolbook" panose="02040604050505020304" pitchFamily="18" charset="0"/>
              </a:rPr>
              <a:t>виявленні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дефіциту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або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формування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понаднормативних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(</a:t>
            </a:r>
            <a:r>
              <a:rPr lang="ru-RU" dirty="0" err="1">
                <a:latin typeface="Century Schoolbook" panose="02040604050505020304" pitchFamily="18" charset="0"/>
              </a:rPr>
              <a:t>неходових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залежалих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надмірно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завезених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);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- </a:t>
            </a:r>
            <a:r>
              <a:rPr lang="ru-RU" dirty="0" err="1">
                <a:latin typeface="Century Schoolbook" panose="02040604050505020304" pitchFamily="18" charset="0"/>
              </a:rPr>
              <a:t>контролі</a:t>
            </a:r>
            <a:r>
              <a:rPr lang="ru-RU" dirty="0">
                <a:latin typeface="Century Schoolbook" panose="02040604050505020304" pitchFamily="18" charset="0"/>
              </a:rPr>
              <a:t> за </a:t>
            </a:r>
            <a:r>
              <a:rPr lang="ru-RU" dirty="0" err="1">
                <a:latin typeface="Century Schoolbook" panose="02040604050505020304" pitchFamily="18" charset="0"/>
              </a:rPr>
              <a:t>забезпеченням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товарними</a:t>
            </a:r>
            <a:r>
              <a:rPr lang="ru-RU" dirty="0">
                <a:latin typeface="Century Schoolbook" panose="02040604050505020304" pitchFamily="18" charset="0"/>
              </a:rPr>
              <a:t> запасами товарообороту, </a:t>
            </a:r>
            <a:r>
              <a:rPr lang="ru-RU" dirty="0" err="1">
                <a:latin typeface="Century Schoolbook" panose="02040604050505020304" pitchFamily="18" charset="0"/>
              </a:rPr>
              <a:t>розрахунку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планової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суми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витрат</a:t>
            </a:r>
            <a:r>
              <a:rPr lang="ru-RU" dirty="0">
                <a:latin typeface="Century Schoolbook" panose="02040604050505020304" pitchFamily="18" charset="0"/>
              </a:rPr>
              <a:t> на </a:t>
            </a:r>
            <a:r>
              <a:rPr lang="ru-RU" dirty="0" err="1">
                <a:latin typeface="Century Schoolbook" panose="02040604050505020304" pitchFamily="18" charset="0"/>
              </a:rPr>
              <a:t>зберігання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;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- </a:t>
            </a:r>
            <a:r>
              <a:rPr lang="ru-RU" dirty="0" err="1">
                <a:latin typeface="Century Schoolbook" panose="02040604050505020304" pitchFamily="18" charset="0"/>
              </a:rPr>
              <a:t>удосконаленні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статистичного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управлінського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обліку</a:t>
            </a:r>
            <a:r>
              <a:rPr lang="ru-RU" dirty="0">
                <a:latin typeface="Century Schoolbook" panose="02040604050505020304" pitchFamily="18" charset="0"/>
              </a:rPr>
              <a:t> та контролю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діяльності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ru-RU" dirty="0" err="1">
                <a:latin typeface="Century Schoolbook" panose="02040604050505020304" pitchFamily="18" charset="0"/>
              </a:rPr>
              <a:t>цілому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392132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FB9EA47-263A-49B8-94FE-27D6BE9B1C02}"/>
              </a:ext>
            </a:extLst>
          </p:cNvPr>
          <p:cNvSpPr/>
          <p:nvPr/>
        </p:nvSpPr>
        <p:spPr>
          <a:xfrm>
            <a:off x="985520" y="1011258"/>
            <a:ext cx="9834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Century Schoolbook" panose="02040604050505020304" pitchFamily="18" charset="0"/>
              </a:rPr>
              <a:t>Нормування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торговельними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підприємствами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uk-UA" i="1" dirty="0">
                <a:latin typeface="Century Schoolbook" panose="02040604050505020304" pitchFamily="18" charset="0"/>
              </a:rPr>
              <a:t>суттєво відрізняється </a:t>
            </a:r>
            <a:r>
              <a:rPr lang="uk-UA" dirty="0">
                <a:latin typeface="Century Schoolbook" panose="02040604050505020304" pitchFamily="18" charset="0"/>
              </a:rPr>
              <a:t>від організації та методики здійснення цього </a:t>
            </a:r>
            <a:r>
              <a:rPr lang="ru-RU" dirty="0" err="1">
                <a:latin typeface="Century Schoolbook" panose="02040604050505020304" pitchFamily="18" charset="0"/>
              </a:rPr>
              <a:t>процесу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ru-RU" dirty="0" err="1">
                <a:latin typeface="Century Schoolbook" panose="02040604050505020304" pitchFamily="18" charset="0"/>
              </a:rPr>
              <a:t>інших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галузях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економіки</a:t>
            </a:r>
            <a:r>
              <a:rPr lang="ru-RU" i="1" dirty="0">
                <a:latin typeface="Century Schoolbook" panose="02040604050505020304" pitchFamily="18" charset="0"/>
              </a:rPr>
              <a:t>. </a:t>
            </a:r>
            <a:r>
              <a:rPr lang="ru-RU" dirty="0">
                <a:latin typeface="Century Schoolbook" panose="02040604050505020304" pitchFamily="18" charset="0"/>
              </a:rPr>
              <a:t>Причина </a:t>
            </a:r>
            <a:r>
              <a:rPr lang="ru-RU" dirty="0" err="1">
                <a:latin typeface="Century Schoolbook" panose="02040604050505020304" pitchFamily="18" charset="0"/>
              </a:rPr>
              <a:t>різниці</a:t>
            </a:r>
            <a:r>
              <a:rPr lang="ru-RU" dirty="0">
                <a:latin typeface="Century Schoolbook" panose="02040604050505020304" pitchFamily="18" charset="0"/>
              </a:rPr>
              <a:t> - </a:t>
            </a:r>
            <a:r>
              <a:rPr lang="uk-UA" dirty="0">
                <a:latin typeface="Century Schoolbook" panose="02040604050505020304" pitchFamily="18" charset="0"/>
              </a:rPr>
              <a:t>в характері витрат.</a:t>
            </a:r>
            <a:endParaRPr lang="uk-UA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548B3F2-7AFC-428E-A0AF-DF1F9A44B66E}"/>
              </a:ext>
            </a:extLst>
          </p:cNvPr>
          <p:cNvSpPr/>
          <p:nvPr/>
        </p:nvSpPr>
        <p:spPr>
          <a:xfrm>
            <a:off x="985520" y="1934588"/>
            <a:ext cx="98348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Century Schoolbook" panose="02040604050505020304" pitchFamily="18" charset="0"/>
              </a:rPr>
              <a:t>Використання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носить </a:t>
            </a:r>
            <a:r>
              <a:rPr lang="ru-RU" dirty="0" err="1">
                <a:latin typeface="Century Schoolbook" panose="02040604050505020304" pitchFamily="18" charset="0"/>
              </a:rPr>
              <a:t>непослідовний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важко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прогнозований</a:t>
            </a:r>
            <a:r>
              <a:rPr lang="ru-RU" dirty="0">
                <a:latin typeface="Century Schoolbook" panose="02040604050505020304" pitchFamily="18" charset="0"/>
              </a:rPr>
              <a:t> характер, </a:t>
            </a:r>
            <a:r>
              <a:rPr lang="ru-RU" dirty="0" err="1">
                <a:latin typeface="Century Schoolbook" panose="02040604050505020304" pitchFamily="18" charset="0"/>
              </a:rPr>
              <a:t>оскільки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це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пов'язано</a:t>
            </a:r>
            <a:r>
              <a:rPr lang="ru-RU" dirty="0">
                <a:latin typeface="Century Schoolbook" panose="02040604050505020304" pitchFamily="18" charset="0"/>
              </a:rPr>
              <a:t> з такою </a:t>
            </a:r>
            <a:r>
              <a:rPr lang="ru-RU" dirty="0" err="1">
                <a:latin typeface="Century Schoolbook" panose="02040604050505020304" pitchFamily="18" charset="0"/>
              </a:rPr>
              <a:t>рухомою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категорією</a:t>
            </a:r>
            <a:r>
              <a:rPr lang="ru-RU" dirty="0">
                <a:latin typeface="Century Schoolbook" panose="02040604050505020304" pitchFamily="18" charset="0"/>
              </a:rPr>
              <a:t>, як попит </a:t>
            </a:r>
            <a:r>
              <a:rPr lang="ru-RU" dirty="0" err="1">
                <a:latin typeface="Century Schoolbook" panose="02040604050505020304" pitchFamily="18" charset="0"/>
              </a:rPr>
              <a:t>населення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чітко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реагуючий</a:t>
            </a:r>
            <a:r>
              <a:rPr lang="ru-RU" dirty="0">
                <a:latin typeface="Century Schoolbook" panose="02040604050505020304" pitchFamily="18" charset="0"/>
              </a:rPr>
              <a:t> на будь-</a:t>
            </a:r>
            <a:r>
              <a:rPr lang="ru-RU" dirty="0" err="1">
                <a:latin typeface="Century Schoolbook" panose="02040604050505020304" pitchFamily="18" charset="0"/>
              </a:rPr>
              <a:t>які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соціально-економічні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кліматичні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психологічні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інші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зрушення</a:t>
            </a:r>
            <a:r>
              <a:rPr lang="ru-RU" dirty="0">
                <a:latin typeface="Century Schoolbook" panose="02040604050505020304" pitchFamily="18" charset="0"/>
              </a:rPr>
              <a:t>. Тому </a:t>
            </a:r>
            <a:r>
              <a:rPr lang="ru-RU" dirty="0" err="1">
                <a:latin typeface="Century Schoolbook" panose="02040604050505020304" pitchFamily="18" charset="0"/>
              </a:rPr>
              <a:t>часті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випадки</a:t>
            </a:r>
            <a:r>
              <a:rPr lang="ru-RU" dirty="0">
                <a:latin typeface="Century Schoolbook" panose="02040604050505020304" pitchFamily="18" charset="0"/>
              </a:rPr>
              <a:t>, коли </a:t>
            </a:r>
            <a:r>
              <a:rPr lang="ru-RU" dirty="0" err="1">
                <a:latin typeface="Century Schoolbook" panose="02040604050505020304" pitchFamily="18" charset="0"/>
              </a:rPr>
              <a:t>дефіцитні</a:t>
            </a:r>
            <a:r>
              <a:rPr lang="ru-RU" dirty="0">
                <a:latin typeface="Century Schoolbook" panose="02040604050505020304" pitchFamily="18" charset="0"/>
              </a:rPr>
              <a:t> на момент </a:t>
            </a:r>
            <a:r>
              <a:rPr lang="ru-RU" dirty="0" err="1">
                <a:latin typeface="Century Schoolbook" panose="02040604050505020304" pitchFamily="18" charset="0"/>
              </a:rPr>
              <a:t>замовлення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товари</a:t>
            </a:r>
            <a:r>
              <a:rPr lang="ru-RU" dirty="0">
                <a:latin typeface="Century Schoolbook" panose="02040604050505020304" pitchFamily="18" charset="0"/>
              </a:rPr>
              <a:t> в час </a:t>
            </a:r>
            <a:r>
              <a:rPr lang="ru-RU" dirty="0" err="1">
                <a:latin typeface="Century Schoolbook" panose="02040604050505020304" pitchFamily="18" charset="0"/>
              </a:rPr>
              <a:t>надходження</a:t>
            </a:r>
            <a:r>
              <a:rPr lang="ru-RU" dirty="0">
                <a:latin typeface="Century Schoolbook" panose="02040604050505020304" pitchFamily="18" charset="0"/>
              </a:rPr>
              <a:t> до </a:t>
            </a:r>
            <a:r>
              <a:rPr lang="ru-RU" dirty="0" err="1">
                <a:latin typeface="Century Schoolbook" panose="02040604050505020304" pitchFamily="18" charset="0"/>
              </a:rPr>
              <a:t>торговельної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мережі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підпадають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категорію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що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користується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слабким</a:t>
            </a:r>
            <a:r>
              <a:rPr lang="ru-RU" dirty="0">
                <a:latin typeface="Century Schoolbook" panose="02040604050505020304" pitchFamily="18" charset="0"/>
              </a:rPr>
              <a:t> попитом і </a:t>
            </a:r>
            <a:r>
              <a:rPr lang="ru-RU" dirty="0" err="1">
                <a:latin typeface="Century Schoolbook" panose="02040604050505020304" pitchFamily="18" charset="0"/>
              </a:rPr>
              <a:t>осідає</a:t>
            </a:r>
            <a:r>
              <a:rPr lang="ru-RU" dirty="0">
                <a:latin typeface="Century Schoolbook" panose="02040604050505020304" pitchFamily="18" charset="0"/>
              </a:rPr>
              <a:t> у запасах, та </a:t>
            </a:r>
            <a:r>
              <a:rPr lang="ru-RU" dirty="0" err="1">
                <a:latin typeface="Century Schoolbook" panose="02040604050505020304" pitchFamily="18" charset="0"/>
              </a:rPr>
              <a:t>навпаки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товари</a:t>
            </a:r>
            <a:r>
              <a:rPr lang="ru-RU" dirty="0">
                <a:latin typeface="Century Schoolbook" panose="02040604050505020304" pitchFamily="18" charset="0"/>
              </a:rPr>
              <a:t> з ряду </a:t>
            </a:r>
            <a:r>
              <a:rPr lang="ru-RU" dirty="0" err="1">
                <a:latin typeface="Century Schoolbook" panose="02040604050505020304" pitchFamily="18" charset="0"/>
              </a:rPr>
              <a:t>неходових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починають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користуватися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підвищеним</a:t>
            </a:r>
            <a:r>
              <a:rPr lang="ru-RU" dirty="0">
                <a:latin typeface="Century Schoolbook" panose="02040604050505020304" pitchFamily="18" charset="0"/>
              </a:rPr>
              <a:t> попитом.</a:t>
            </a:r>
            <a:endParaRPr lang="uk-UA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9029D1B-4CE3-4994-A8EC-5D7C108771F6}"/>
              </a:ext>
            </a:extLst>
          </p:cNvPr>
          <p:cNvSpPr/>
          <p:nvPr/>
        </p:nvSpPr>
        <p:spPr>
          <a:xfrm>
            <a:off x="985520" y="3873699"/>
            <a:ext cx="9834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Century Schoolbook" panose="02040604050505020304" pitchFamily="18" charset="0"/>
              </a:rPr>
              <a:t>Товарні</a:t>
            </a:r>
            <a:r>
              <a:rPr lang="ru-RU" dirty="0">
                <a:latin typeface="Century Schoolbook" panose="02040604050505020304" pitchFamily="18" charset="0"/>
              </a:rPr>
              <a:t> запаси є </a:t>
            </a:r>
            <a:r>
              <a:rPr lang="ru-RU" dirty="0" err="1">
                <a:latin typeface="Century Schoolbook" panose="02040604050505020304" pitchFamily="18" charset="0"/>
              </a:rPr>
              <a:t>функцією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попиту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індивідуальних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споживачів</a:t>
            </a:r>
            <a:r>
              <a:rPr lang="ru-RU" dirty="0">
                <a:latin typeface="Century Schoolbook" panose="02040604050505020304" pitchFamily="18" charset="0"/>
              </a:rPr>
              <a:t> (</a:t>
            </a:r>
            <a:r>
              <a:rPr lang="ru-RU" dirty="0" err="1">
                <a:latin typeface="Century Schoolbook" panose="02040604050505020304" pitchFamily="18" charset="0"/>
              </a:rPr>
              <a:t>населення</a:t>
            </a:r>
            <a:r>
              <a:rPr lang="ru-RU" dirty="0">
                <a:latin typeface="Century Schoolbook" panose="02040604050505020304" pitchFamily="18" charset="0"/>
              </a:rPr>
              <a:t>), </a:t>
            </a:r>
            <a:r>
              <a:rPr lang="ru-RU" dirty="0" err="1">
                <a:latin typeface="Century Schoolbook" panose="02040604050505020304" pitchFamily="18" charset="0"/>
              </a:rPr>
              <a:t>схильних</a:t>
            </a:r>
            <a:r>
              <a:rPr lang="ru-RU" dirty="0">
                <a:latin typeface="Century Schoolbook" panose="02040604050505020304" pitchFamily="18" charset="0"/>
              </a:rPr>
              <a:t> до великого </a:t>
            </a:r>
            <a:r>
              <a:rPr lang="ru-RU" dirty="0" err="1">
                <a:latin typeface="Century Schoolbook" panose="02040604050505020304" pitchFamily="18" charset="0"/>
              </a:rPr>
              <a:t>впливу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випадкових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обставин</a:t>
            </a:r>
            <a:r>
              <a:rPr lang="ru-RU" dirty="0">
                <a:latin typeface="Century Schoolbook" panose="02040604050505020304" pitchFamily="18" charset="0"/>
              </a:rPr>
              <a:t> (</a:t>
            </a:r>
            <a:r>
              <a:rPr lang="ru-RU" dirty="0" err="1">
                <a:latin typeface="Century Schoolbook" panose="02040604050505020304" pitchFamily="18" charset="0"/>
              </a:rPr>
              <a:t>їх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кількісне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співвідношення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виявляється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лише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ru-RU" dirty="0" err="1">
                <a:latin typeface="Century Schoolbook" panose="02040604050505020304" pitchFamily="18" charset="0"/>
              </a:rPr>
              <a:t>досить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великій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кількості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елементів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сукупності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знаходить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своє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відображення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ru-RU" dirty="0" err="1">
                <a:latin typeface="Century Schoolbook" panose="02040604050505020304" pitchFamily="18" charset="0"/>
              </a:rPr>
              <a:t>масі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явищ</a:t>
            </a:r>
            <a:r>
              <a:rPr lang="ru-RU" dirty="0">
                <a:latin typeface="Century Schoolbook" panose="02040604050505020304" pitchFamily="18" charset="0"/>
              </a:rPr>
              <a:t>), а </a:t>
            </a:r>
            <a:r>
              <a:rPr lang="uk-UA" dirty="0">
                <a:latin typeface="Century Schoolbook" panose="02040604050505020304" pitchFamily="18" charset="0"/>
              </a:rPr>
              <a:t>отже, потребує систематичного вивчення.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768344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B727AC-5A0B-4204-87F0-8719483F09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964" y="1200704"/>
            <a:ext cx="8083156" cy="475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8119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4E1D32E-B281-49B2-A1B0-7A7E8745FF15}"/>
              </a:ext>
            </a:extLst>
          </p:cNvPr>
          <p:cNvSpPr/>
          <p:nvPr/>
        </p:nvSpPr>
        <p:spPr>
          <a:xfrm>
            <a:off x="1137920" y="1516152"/>
            <a:ext cx="96316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0" i="1" u="none" strike="noStrike" baseline="0" dirty="0">
                <a:latin typeface="Arial" panose="020B0604020202020204" pitchFamily="34" charset="0"/>
              </a:rPr>
              <a:t>6.1. </a:t>
            </a:r>
            <a:r>
              <a:rPr lang="ru-RU" b="0" i="1" u="none" strike="noStrike" baseline="0" dirty="0" err="1">
                <a:latin typeface="Arial" panose="020B0604020202020204" pitchFamily="34" charset="0"/>
              </a:rPr>
              <a:t>Нормування</a:t>
            </a:r>
            <a:r>
              <a:rPr lang="ru-RU" b="0" i="1" u="none" strike="noStrike" baseline="0" dirty="0">
                <a:latin typeface="Arial" panose="020B0604020202020204" pitchFamily="34" charset="0"/>
              </a:rPr>
              <a:t> методом </a:t>
            </a:r>
            <a:r>
              <a:rPr lang="ru-RU" b="0" i="1" u="none" strike="noStrike" baseline="0" dirty="0" err="1">
                <a:latin typeface="Arial" panose="020B0604020202020204" pitchFamily="34" charset="0"/>
              </a:rPr>
              <a:t>техніко-економічних</a:t>
            </a:r>
            <a:r>
              <a:rPr lang="ru-RU" b="0" i="1" u="none" strike="noStrike" baseline="0" dirty="0">
                <a:latin typeface="Arial" panose="020B0604020202020204" pitchFamily="34" charset="0"/>
              </a:rPr>
              <a:t> </a:t>
            </a:r>
            <a:r>
              <a:rPr lang="ru-RU" b="0" i="1" u="none" strike="noStrike" baseline="0" dirty="0" err="1">
                <a:latin typeface="Arial" panose="020B0604020202020204" pitchFamily="34" charset="0"/>
              </a:rPr>
              <a:t>розрахунків</a:t>
            </a:r>
            <a:endParaRPr lang="ru-RU" b="0" i="1" u="none" strike="noStrike" baseline="0" dirty="0">
              <a:latin typeface="Arial" panose="020B0604020202020204" pitchFamily="34" charset="0"/>
            </a:endParaRPr>
          </a:p>
          <a:p>
            <a:endParaRPr lang="ru-RU" dirty="0">
              <a:latin typeface="Century Schoolbook" panose="02040604050505020304" pitchFamily="18" charset="0"/>
            </a:endParaRPr>
          </a:p>
          <a:p>
            <a:r>
              <a:rPr lang="ru-RU" dirty="0">
                <a:latin typeface="Century Schoolbook" panose="02040604050505020304" pitchFamily="18" charset="0"/>
              </a:rPr>
              <a:t>Суть </a:t>
            </a:r>
            <a:r>
              <a:rPr lang="ru-RU" dirty="0" err="1">
                <a:latin typeface="Century Schoolbook" panose="02040604050505020304" pitchFamily="18" charset="0"/>
              </a:rPr>
              <a:t>цього</a:t>
            </a:r>
            <a:r>
              <a:rPr lang="ru-RU" dirty="0">
                <a:latin typeface="Century Schoolbook" panose="02040604050505020304" pitchFamily="18" charset="0"/>
              </a:rPr>
              <a:t> методу </a:t>
            </a:r>
            <a:r>
              <a:rPr lang="ru-RU" dirty="0" err="1">
                <a:latin typeface="Century Schoolbook" panose="02040604050505020304" pitchFamily="18" charset="0"/>
              </a:rPr>
              <a:t>полягає</a:t>
            </a:r>
            <a:r>
              <a:rPr lang="ru-RU" dirty="0">
                <a:latin typeface="Century Schoolbook" panose="02040604050505020304" pitchFamily="18" charset="0"/>
              </a:rPr>
              <a:t> у </a:t>
            </a:r>
            <a:r>
              <a:rPr lang="ru-RU" dirty="0" err="1">
                <a:latin typeface="Century Schoolbook" panose="02040604050505020304" pitchFamily="18" charset="0"/>
              </a:rPr>
              <a:t>визначенні</a:t>
            </a:r>
            <a:r>
              <a:rPr lang="ru-RU" dirty="0">
                <a:latin typeface="Century Schoolbook" panose="02040604050505020304" pitchFamily="18" charset="0"/>
              </a:rPr>
              <a:t> норм за </a:t>
            </a:r>
            <a:r>
              <a:rPr lang="ru-RU" dirty="0" err="1">
                <a:latin typeface="Century Schoolbook" panose="02040604050505020304" pitchFamily="18" charset="0"/>
              </a:rPr>
              <a:t>елементами</a:t>
            </a:r>
            <a:r>
              <a:rPr lang="ru-RU" dirty="0">
                <a:latin typeface="Century Schoolbook" panose="02040604050505020304" pitchFamily="18" charset="0"/>
              </a:rPr>
              <a:t> запасу, </a:t>
            </a:r>
            <a:r>
              <a:rPr lang="ru-RU" dirty="0" err="1">
                <a:latin typeface="Century Schoolbook" panose="02040604050505020304" pitchFamily="18" charset="0"/>
              </a:rPr>
              <a:t>які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виділяються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виходячи</a:t>
            </a:r>
            <a:r>
              <a:rPr lang="ru-RU" dirty="0">
                <a:latin typeface="Century Schoolbook" panose="02040604050505020304" pitchFamily="18" charset="0"/>
              </a:rPr>
              <a:t> з </a:t>
            </a:r>
            <a:r>
              <a:rPr lang="ru-RU" dirty="0" err="1">
                <a:latin typeface="Century Schoolbook" panose="02040604050505020304" pitchFamily="18" charset="0"/>
              </a:rPr>
              <a:t>цільового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використання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ре</a:t>
            </a:r>
            <a:r>
              <a:rPr lang="uk-UA" dirty="0" err="1">
                <a:latin typeface="Century Schoolbook" panose="02040604050505020304" pitchFamily="18" charset="0"/>
              </a:rPr>
              <a:t>сурсів</a:t>
            </a:r>
            <a:r>
              <a:rPr lang="uk-UA" dirty="0">
                <a:latin typeface="Century Schoolbook" panose="02040604050505020304" pitchFamily="18" charset="0"/>
              </a:rPr>
              <a:t>.</a:t>
            </a:r>
          </a:p>
          <a:p>
            <a:r>
              <a:rPr lang="ru-RU" dirty="0" err="1">
                <a:latin typeface="Century Schoolbook" panose="02040604050505020304" pitchFamily="18" charset="0"/>
              </a:rPr>
              <a:t>Розрахунок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нормативів</a:t>
            </a:r>
            <a:r>
              <a:rPr lang="ru-RU" dirty="0">
                <a:latin typeface="Century Schoolbook" panose="02040604050505020304" pitchFamily="18" charset="0"/>
              </a:rPr>
              <a:t> при </a:t>
            </a:r>
            <a:r>
              <a:rPr lang="ru-RU" dirty="0" err="1">
                <a:latin typeface="Century Schoolbook" panose="02040604050505020304" pitchFamily="18" charset="0"/>
              </a:rPr>
              <a:t>цьому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здійснюється</a:t>
            </a:r>
            <a:r>
              <a:rPr lang="ru-RU" dirty="0">
                <a:latin typeface="Century Schoolbook" panose="02040604050505020304" pitchFamily="18" charset="0"/>
              </a:rPr>
              <a:t> по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групах</a:t>
            </a:r>
            <a:r>
              <a:rPr lang="ru-RU" dirty="0">
                <a:latin typeface="Century Schoolbook" panose="02040604050505020304" pitchFamily="18" charset="0"/>
              </a:rPr>
              <a:t> з </a:t>
            </a:r>
            <a:r>
              <a:rPr lang="ru-RU" dirty="0" err="1">
                <a:latin typeface="Century Schoolbook" panose="02040604050505020304" pitchFamily="18" charset="0"/>
              </a:rPr>
              <a:t>виділенням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трьох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складових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елементів</a:t>
            </a:r>
            <a:r>
              <a:rPr lang="ru-RU" dirty="0">
                <a:latin typeface="Century Schoolbook" panose="02040604050505020304" pitchFamily="18" charset="0"/>
              </a:rPr>
              <a:t> запасу: </a:t>
            </a:r>
            <a:r>
              <a:rPr lang="ru-RU" dirty="0" err="1">
                <a:latin typeface="Century Schoolbook" panose="02040604050505020304" pitchFamily="18" charset="0"/>
              </a:rPr>
              <a:t>робочого</a:t>
            </a:r>
            <a:r>
              <a:rPr lang="ru-RU" dirty="0">
                <a:latin typeface="Century Schoolbook" panose="02040604050505020304" pitchFamily="18" charset="0"/>
              </a:rPr>
              <a:t> запасу, запасу </a:t>
            </a:r>
            <a:r>
              <a:rPr lang="ru-RU" dirty="0" err="1">
                <a:latin typeface="Century Schoolbook" panose="02040604050505020304" pitchFamily="18" charset="0"/>
              </a:rPr>
              <a:t>поповнення</a:t>
            </a:r>
            <a:r>
              <a:rPr lang="ru-RU" dirty="0">
                <a:latin typeface="Century Schoolbook" panose="02040604050505020304" pitchFamily="18" charset="0"/>
              </a:rPr>
              <a:t> та страхового запасу.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583512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1306F85-CB30-4B52-AD5A-8D0ECE592CA5}"/>
              </a:ext>
            </a:extLst>
          </p:cNvPr>
          <p:cNvSpPr/>
          <p:nvPr/>
        </p:nvSpPr>
        <p:spPr>
          <a:xfrm>
            <a:off x="1259840" y="1951672"/>
            <a:ext cx="98247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Century Schoolbook" panose="02040604050505020304" pitchFamily="18" charset="0"/>
              </a:rPr>
              <a:t>Робочий</a:t>
            </a:r>
            <a:r>
              <a:rPr lang="ru-RU" dirty="0">
                <a:latin typeface="Century Schoolbook" panose="02040604050505020304" pitchFamily="18" charset="0"/>
              </a:rPr>
              <a:t> запас та запас </a:t>
            </a:r>
            <a:r>
              <a:rPr lang="ru-RU" dirty="0" err="1">
                <a:latin typeface="Century Schoolbook" panose="02040604050505020304" pitchFamily="18" charset="0"/>
              </a:rPr>
              <a:t>поповнення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ru-RU" dirty="0" err="1">
                <a:latin typeface="Century Schoolbook" panose="02040604050505020304" pitchFamily="18" charset="0"/>
              </a:rPr>
              <a:t>сукупності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складають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торго</a:t>
            </a:r>
            <a:r>
              <a:rPr lang="uk-UA" i="1" dirty="0">
                <a:latin typeface="Century Schoolbook" panose="02040604050505020304" pitchFamily="18" charset="0"/>
              </a:rPr>
              <a:t>вий запас.</a:t>
            </a:r>
          </a:p>
          <a:p>
            <a:r>
              <a:rPr lang="ru-RU" i="1" dirty="0" err="1">
                <a:latin typeface="Century Schoolbook" panose="02040604050505020304" pitchFamily="18" charset="0"/>
              </a:rPr>
              <a:t>Робочий</a:t>
            </a:r>
            <a:r>
              <a:rPr lang="ru-RU" i="1" dirty="0">
                <a:latin typeface="Century Schoolbook" panose="02040604050505020304" pitchFamily="18" charset="0"/>
              </a:rPr>
              <a:t> запас </a:t>
            </a:r>
            <a:r>
              <a:rPr lang="ru-RU" dirty="0" err="1">
                <a:latin typeface="Century Schoolbook" panose="02040604050505020304" pitchFamily="18" charset="0"/>
              </a:rPr>
              <a:t>являє</a:t>
            </a:r>
            <a:r>
              <a:rPr lang="ru-RU" dirty="0">
                <a:latin typeface="Century Schoolbook" panose="02040604050505020304" pitchFamily="18" charset="0"/>
              </a:rPr>
              <a:t> собою </a:t>
            </a:r>
            <a:r>
              <a:rPr lang="ru-RU" dirty="0" err="1">
                <a:latin typeface="Century Schoolbook" panose="02040604050505020304" pitchFamily="18" charset="0"/>
              </a:rPr>
              <a:t>сукупність</a:t>
            </a:r>
            <a:r>
              <a:rPr lang="ru-RU" dirty="0">
                <a:latin typeface="Century Schoolbook" panose="02040604050505020304" pitchFamily="18" charset="0"/>
              </a:rPr>
              <a:t> 3-х </a:t>
            </a:r>
            <a:r>
              <a:rPr lang="ru-RU" dirty="0" err="1">
                <a:latin typeface="Century Schoolbook" panose="02040604050505020304" pitchFamily="18" charset="0"/>
              </a:rPr>
              <a:t>найважливіших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uk-UA" dirty="0">
                <a:latin typeface="Century Schoolbook" panose="02040604050505020304" pitchFamily="18" charset="0"/>
              </a:rPr>
              <a:t>елементів: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- </a:t>
            </a:r>
            <a:r>
              <a:rPr lang="ru-RU" dirty="0" err="1">
                <a:latin typeface="Century Schoolbook" panose="02040604050505020304" pitchFamily="18" charset="0"/>
              </a:rPr>
              <a:t>представницького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асортиментного</a:t>
            </a:r>
            <a:r>
              <a:rPr lang="ru-RU" dirty="0">
                <a:latin typeface="Century Schoolbook" panose="02040604050505020304" pitchFamily="18" charset="0"/>
              </a:rPr>
              <a:t> набору;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- запасу на </a:t>
            </a:r>
            <a:r>
              <a:rPr lang="ru-RU" dirty="0" err="1">
                <a:latin typeface="Century Schoolbook" panose="02040604050505020304" pitchFamily="18" charset="0"/>
              </a:rPr>
              <a:t>одноденну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реалізацію</a:t>
            </a:r>
            <a:r>
              <a:rPr lang="ru-RU" dirty="0">
                <a:latin typeface="Century Schoolbook" panose="02040604050505020304" pitchFamily="18" charset="0"/>
              </a:rPr>
              <a:t>;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- запасу на час </a:t>
            </a:r>
            <a:r>
              <a:rPr lang="ru-RU" dirty="0" err="1">
                <a:latin typeface="Century Schoolbook" panose="02040604050505020304" pitchFamily="18" charset="0"/>
              </a:rPr>
              <a:t>прийомки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підготовки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 до </a:t>
            </a:r>
            <a:r>
              <a:rPr lang="ru-RU" dirty="0" err="1">
                <a:latin typeface="Century Schoolbook" panose="02040604050505020304" pitchFamily="18" charset="0"/>
              </a:rPr>
              <a:t>реалізації</a:t>
            </a:r>
            <a:r>
              <a:rPr lang="uk-UA" dirty="0">
                <a:latin typeface="Candara" panose="020E0502030303020204" pitchFamily="34" charset="0"/>
              </a:rPr>
              <a:t>.</a:t>
            </a:r>
            <a:endParaRPr lang="ru-RU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5825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9EEC99F-BD7C-4C8C-B354-BE2BF0782CB2}"/>
              </a:ext>
            </a:extLst>
          </p:cNvPr>
          <p:cNvSpPr/>
          <p:nvPr/>
        </p:nvSpPr>
        <p:spPr>
          <a:xfrm>
            <a:off x="833120" y="1336328"/>
            <a:ext cx="105257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Century Schoolbook" panose="02040604050505020304" pitchFamily="18" charset="0"/>
              </a:rPr>
              <a:t>Представницький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асортиментний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набір</a:t>
            </a:r>
            <a:r>
              <a:rPr lang="ru-RU" dirty="0">
                <a:latin typeface="Century Schoolbook" panose="02040604050505020304" pitchFamily="18" charset="0"/>
              </a:rPr>
              <a:t> - </a:t>
            </a:r>
            <a:r>
              <a:rPr lang="ru-RU" dirty="0" err="1">
                <a:latin typeface="Century Schoolbook" panose="02040604050505020304" pitchFamily="18" charset="0"/>
              </a:rPr>
              <a:t>це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частина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загального</a:t>
            </a:r>
            <a:r>
              <a:rPr lang="ru-RU" dirty="0">
                <a:latin typeface="Century Schoolbook" panose="02040604050505020304" pitchFamily="18" charset="0"/>
              </a:rPr>
              <a:t> нормативу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призначений</a:t>
            </a:r>
            <a:r>
              <a:rPr lang="ru-RU" dirty="0">
                <a:latin typeface="Century Schoolbook" panose="02040604050505020304" pitchFamily="18" charset="0"/>
              </a:rPr>
              <a:t> для </a:t>
            </a:r>
            <a:r>
              <a:rPr lang="ru-RU" dirty="0" err="1">
                <a:latin typeface="Century Schoolbook" panose="02040604050505020304" pitchFamily="18" charset="0"/>
              </a:rPr>
              <a:t>забезпечення</a:t>
            </a:r>
            <a:r>
              <a:rPr lang="ru-RU" dirty="0">
                <a:latin typeface="Century Schoolbook" panose="02040604050505020304" pitchFamily="18" charset="0"/>
              </a:rPr>
              <a:t> в торговому </a:t>
            </a:r>
            <a:r>
              <a:rPr lang="ru-RU" dirty="0" err="1">
                <a:latin typeface="Century Schoolbook" panose="02040604050505020304" pitchFamily="18" charset="0"/>
              </a:rPr>
              <a:t>залі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оптимальної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кількості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різновидів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. </a:t>
            </a:r>
            <a:r>
              <a:rPr lang="ru-RU" dirty="0" err="1">
                <a:latin typeface="Century Schoolbook" panose="02040604050505020304" pitchFamily="18" charset="0"/>
              </a:rPr>
              <a:t>Його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обсяг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залежить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від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широти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асортименту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обсягу</a:t>
            </a:r>
            <a:r>
              <a:rPr lang="ru-RU" dirty="0">
                <a:latin typeface="Century Schoolbook" panose="02040604050505020304" pitchFamily="18" charset="0"/>
              </a:rPr>
              <a:t> товарообороту, </a:t>
            </a:r>
            <a:r>
              <a:rPr lang="ru-RU" dirty="0" err="1">
                <a:latin typeface="Century Schoolbook" panose="02040604050505020304" pitchFamily="18" charset="0"/>
              </a:rPr>
              <a:t>спеціалізації</a:t>
            </a:r>
            <a:endParaRPr lang="ru-RU" dirty="0">
              <a:latin typeface="Century Schoolbook" panose="02040604050505020304" pitchFamily="18" charset="0"/>
            </a:endParaRPr>
          </a:p>
          <a:p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специфічних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особливостей</a:t>
            </a:r>
            <a:r>
              <a:rPr lang="ru-RU" dirty="0">
                <a:latin typeface="Century Schoolbook" panose="02040604050505020304" pitchFamily="18" charset="0"/>
              </a:rPr>
              <a:t>; </a:t>
            </a:r>
            <a:r>
              <a:rPr lang="ru-RU" dirty="0" err="1">
                <a:latin typeface="Century Schoolbook" panose="02040604050505020304" pitchFamily="18" charset="0"/>
              </a:rPr>
              <a:t>вартісна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оцінка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встановлюється</a:t>
            </a:r>
            <a:r>
              <a:rPr lang="ru-RU" dirty="0">
                <a:latin typeface="Century Schoolbook" panose="02040604050505020304" pitchFamily="18" charset="0"/>
              </a:rPr>
              <a:t> за </a:t>
            </a:r>
            <a:r>
              <a:rPr lang="ru-RU" dirty="0" err="1">
                <a:latin typeface="Century Schoolbook" panose="02040604050505020304" pitchFamily="18" charset="0"/>
              </a:rPr>
              <a:t>даними</a:t>
            </a:r>
            <a:r>
              <a:rPr lang="ru-RU" dirty="0">
                <a:latin typeface="Century Schoolbook" panose="02040604050505020304" pitchFamily="18" charset="0"/>
              </a:rPr>
              <a:t> про </a:t>
            </a:r>
            <a:r>
              <a:rPr lang="ru-RU" dirty="0" err="1">
                <a:latin typeface="Century Schoolbook" panose="02040604050505020304" pitchFamily="18" charset="0"/>
              </a:rPr>
              <a:t>середню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роздрібну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ціну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кількість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різновидів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ru-RU" dirty="0" err="1">
                <a:latin typeface="Century Schoolbook" panose="02040604050505020304" pitchFamily="18" charset="0"/>
              </a:rPr>
              <a:t>кожній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товарній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групі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</a:p>
          <a:p>
            <a:endParaRPr lang="ru-RU" dirty="0">
              <a:latin typeface="Century Schoolbook" panose="02040604050505020304" pitchFamily="18" charset="0"/>
            </a:endParaRPr>
          </a:p>
          <a:p>
            <a:r>
              <a:rPr lang="ru-RU" dirty="0">
                <a:latin typeface="Century Schoolbook" panose="02040604050505020304" pitchFamily="18" charset="0"/>
              </a:rPr>
              <a:t>Запас на час </a:t>
            </a:r>
            <a:r>
              <a:rPr lang="ru-RU" dirty="0" err="1">
                <a:latin typeface="Century Schoolbook" panose="02040604050505020304" pitchFamily="18" charset="0"/>
              </a:rPr>
              <a:t>прийомки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підготовки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 до продажу в днях </a:t>
            </a:r>
            <a:r>
              <a:rPr lang="ru-RU" dirty="0" err="1">
                <a:latin typeface="Century Schoolbook" panose="02040604050505020304" pitchFamily="18" charset="0"/>
              </a:rPr>
              <a:t>встановлюється</a:t>
            </a:r>
            <a:r>
              <a:rPr lang="ru-RU" dirty="0">
                <a:latin typeface="Century Schoolbook" panose="02040604050505020304" pitchFamily="18" charset="0"/>
              </a:rPr>
              <a:t> шляхом </a:t>
            </a:r>
            <a:r>
              <a:rPr lang="ru-RU" dirty="0" err="1">
                <a:latin typeface="Century Schoolbook" panose="02040604050505020304" pitchFamily="18" charset="0"/>
              </a:rPr>
              <a:t>хронометрування</a:t>
            </a:r>
            <a:r>
              <a:rPr lang="ru-RU" dirty="0">
                <a:latin typeface="Century Schoolbook" panose="02040604050505020304" pitchFamily="18" charset="0"/>
              </a:rPr>
              <a:t> часу, </a:t>
            </a:r>
            <a:r>
              <a:rPr lang="ru-RU" dirty="0" err="1">
                <a:latin typeface="Century Schoolbook" panose="02040604050505020304" pitchFamily="18" charset="0"/>
              </a:rPr>
              <a:t>витраченого</a:t>
            </a:r>
            <a:r>
              <a:rPr lang="ru-RU" dirty="0">
                <a:latin typeface="Century Schoolbook" panose="02040604050505020304" pitchFamily="18" charset="0"/>
              </a:rPr>
              <a:t> на </a:t>
            </a:r>
            <a:r>
              <a:rPr lang="ru-RU" dirty="0" err="1">
                <a:latin typeface="Century Schoolbook" panose="02040604050505020304" pitchFamily="18" charset="0"/>
              </a:rPr>
              <a:t>окремі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операції</a:t>
            </a:r>
            <a:r>
              <a:rPr lang="ru-RU" dirty="0">
                <a:latin typeface="Century Schoolbook" panose="02040604050505020304" pitchFamily="18" charset="0"/>
              </a:rPr>
              <a:t>. Час </a:t>
            </a:r>
            <a:r>
              <a:rPr lang="ru-RU" dirty="0" err="1">
                <a:latin typeface="Century Schoolbook" panose="02040604050505020304" pitchFamily="18" charset="0"/>
              </a:rPr>
              <a:t>прийомки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складається</a:t>
            </a:r>
            <a:r>
              <a:rPr lang="ru-RU" dirty="0">
                <a:latin typeface="Century Schoolbook" panose="02040604050505020304" pitchFamily="18" charset="0"/>
              </a:rPr>
              <a:t> з часу на </a:t>
            </a:r>
            <a:r>
              <a:rPr lang="ru-RU" dirty="0" err="1">
                <a:latin typeface="Century Schoolbook" panose="02040604050505020304" pitchFamily="18" charset="0"/>
              </a:rPr>
              <a:t>зовнішній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огляд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тари</a:t>
            </a:r>
            <a:r>
              <a:rPr lang="ru-RU" dirty="0">
                <a:latin typeface="Century Schoolbook" panose="02040604050505020304" pitchFamily="18" charset="0"/>
              </a:rPr>
              <a:t>, пломб, на </a:t>
            </a:r>
            <a:r>
              <a:rPr lang="ru-RU" dirty="0" err="1">
                <a:latin typeface="Century Schoolbook" panose="02040604050505020304" pitchFamily="18" charset="0"/>
              </a:rPr>
              <a:t>розвантаження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перевірку</a:t>
            </a:r>
            <a:r>
              <a:rPr lang="ru-RU" dirty="0">
                <a:latin typeface="Century Schoolbook" panose="02040604050505020304" pitchFamily="18" charset="0"/>
              </a:rPr>
              <a:t> на </a:t>
            </a:r>
            <a:r>
              <a:rPr lang="ru-RU" dirty="0" err="1">
                <a:latin typeface="Century Schoolbook" panose="02040604050505020304" pitchFamily="18" charset="0"/>
              </a:rPr>
              <a:t>кількість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якість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переміщення</a:t>
            </a:r>
            <a:r>
              <a:rPr lang="ru-RU" dirty="0">
                <a:latin typeface="Century Schoolbook" panose="02040604050505020304" pitchFamily="18" charset="0"/>
              </a:rPr>
              <a:t> товару до </a:t>
            </a:r>
            <a:r>
              <a:rPr lang="ru-RU" dirty="0" err="1">
                <a:latin typeface="Century Schoolbook" panose="02040604050505020304" pitchFamily="18" charset="0"/>
              </a:rPr>
              <a:t>місця</a:t>
            </a:r>
            <a:r>
              <a:rPr lang="ru-RU" dirty="0">
                <a:latin typeface="Century Schoolbook" panose="02040604050505020304" pitchFamily="18" charset="0"/>
              </a:rPr>
              <a:t> продажу та </a:t>
            </a:r>
            <a:r>
              <a:rPr lang="ru-RU" dirty="0" err="1">
                <a:latin typeface="Century Schoolbook" panose="02040604050505020304" pitchFamily="18" charset="0"/>
              </a:rPr>
              <a:t>зберігання</a:t>
            </a:r>
            <a:r>
              <a:rPr lang="ru-RU" dirty="0">
                <a:latin typeface="Century Schoolbook" panose="02040604050505020304" pitchFamily="18" charset="0"/>
              </a:rPr>
              <a:t>. Час на </a:t>
            </a:r>
            <a:r>
              <a:rPr lang="ru-RU" dirty="0" err="1">
                <a:latin typeface="Century Schoolbook" panose="02040604050505020304" pitchFamily="18" charset="0"/>
              </a:rPr>
              <a:t>підготовку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 до продажу </a:t>
            </a:r>
            <a:r>
              <a:rPr lang="ru-RU" dirty="0" err="1">
                <a:latin typeface="Century Schoolbook" panose="02040604050505020304" pitchFamily="18" charset="0"/>
              </a:rPr>
              <a:t>складається</a:t>
            </a:r>
            <a:r>
              <a:rPr lang="ru-RU" dirty="0">
                <a:latin typeface="Century Schoolbook" panose="02040604050505020304" pitchFamily="18" charset="0"/>
              </a:rPr>
              <a:t> з часу, </a:t>
            </a:r>
            <a:r>
              <a:rPr lang="ru-RU" dirty="0" err="1">
                <a:latin typeface="Century Schoolbook" panose="02040604050505020304" pitchFamily="18" charset="0"/>
              </a:rPr>
              <a:t>що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витрачається</a:t>
            </a:r>
            <a:r>
              <a:rPr lang="ru-RU" dirty="0">
                <a:latin typeface="Century Schoolbook" panose="02040604050505020304" pitchFamily="18" charset="0"/>
              </a:rPr>
              <a:t> на </a:t>
            </a:r>
            <a:r>
              <a:rPr lang="ru-RU" dirty="0" err="1">
                <a:latin typeface="Century Schoolbook" panose="02040604050505020304" pitchFamily="18" charset="0"/>
              </a:rPr>
              <a:t>розпаковку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викладку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ru-RU" dirty="0" err="1">
                <a:latin typeface="Century Schoolbook" panose="02040604050505020304" pitchFamily="18" charset="0"/>
              </a:rPr>
              <a:t>торговельній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залі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291766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FAE8B6A-5959-4061-99CE-DDFCC9442469}"/>
              </a:ext>
            </a:extLst>
          </p:cNvPr>
          <p:cNvSpPr/>
          <p:nvPr/>
        </p:nvSpPr>
        <p:spPr>
          <a:xfrm>
            <a:off x="1397000" y="1986062"/>
            <a:ext cx="9398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Century Schoolbook" panose="02040604050505020304" pitchFamily="18" charset="0"/>
              </a:rPr>
              <a:t>Запас поточного </a:t>
            </a:r>
            <a:r>
              <a:rPr lang="ru-RU" i="1" dirty="0" err="1">
                <a:latin typeface="Century Schoolbook" panose="02040604050505020304" pitchFamily="18" charset="0"/>
              </a:rPr>
              <a:t>поповнення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необхідно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утворювати</a:t>
            </a:r>
            <a:r>
              <a:rPr lang="ru-RU" dirty="0">
                <a:latin typeface="Century Schoolbook" panose="02040604050505020304" pitchFamily="18" charset="0"/>
              </a:rPr>
              <a:t> для </a:t>
            </a:r>
            <a:r>
              <a:rPr lang="ru-RU" dirty="0" err="1">
                <a:latin typeface="Century Schoolbook" panose="02040604050505020304" pitchFamily="18" charset="0"/>
              </a:rPr>
              <a:t>забезпечення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регулярної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торгівлі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ru-RU" dirty="0" err="1">
                <a:latin typeface="Century Schoolbook" panose="02040604050505020304" pitchFamily="18" charset="0"/>
              </a:rPr>
              <a:t>періоди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між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черговими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постачаннями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. </a:t>
            </a:r>
            <a:r>
              <a:rPr lang="ru-RU" dirty="0" err="1">
                <a:latin typeface="Century Schoolbook" panose="02040604050505020304" pitchFamily="18" charset="0"/>
              </a:rPr>
              <a:t>Його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обсяг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залежить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від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періодичності</a:t>
            </a:r>
            <a:r>
              <a:rPr lang="ru-RU" dirty="0">
                <a:latin typeface="Century Schoolbook" panose="02040604050505020304" pitchFamily="18" charset="0"/>
              </a:rPr>
              <a:t> (</a:t>
            </a:r>
            <a:r>
              <a:rPr lang="ru-RU" dirty="0" err="1">
                <a:latin typeface="Century Schoolbook" panose="02040604050505020304" pitchFamily="18" charset="0"/>
              </a:rPr>
              <a:t>частоти</a:t>
            </a:r>
            <a:r>
              <a:rPr lang="ru-RU" dirty="0">
                <a:latin typeface="Century Schoolbook" panose="02040604050505020304" pitchFamily="18" charset="0"/>
              </a:rPr>
              <a:t>) завозу, </a:t>
            </a:r>
            <a:r>
              <a:rPr lang="ru-RU" dirty="0" err="1">
                <a:latin typeface="Century Schoolbook" panose="02040604050505020304" pitchFamily="18" charset="0"/>
              </a:rPr>
              <a:t>широти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асортименту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комплектності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партій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що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надходять</a:t>
            </a:r>
            <a:r>
              <a:rPr lang="ru-RU" dirty="0">
                <a:latin typeface="Century Schoolbook" panose="02040604050505020304" pitchFamily="18" charset="0"/>
              </a:rPr>
              <a:t>. </a:t>
            </a:r>
            <a:r>
              <a:rPr lang="ru-RU" dirty="0" err="1">
                <a:latin typeface="Century Schoolbook" panose="02040604050505020304" pitchFamily="18" charset="0"/>
              </a:rPr>
              <a:t>Щодо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продуктових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окремих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непродовольчих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, то </a:t>
            </a:r>
            <a:r>
              <a:rPr lang="ru-RU" dirty="0" err="1">
                <a:latin typeface="Century Schoolbook" panose="02040604050505020304" pitchFamily="18" charset="0"/>
              </a:rPr>
              <a:t>враховуються</a:t>
            </a:r>
            <a:r>
              <a:rPr lang="ru-RU" dirty="0">
                <a:latin typeface="Century Schoolbook" panose="02040604050505020304" pitchFamily="18" charset="0"/>
              </a:rPr>
              <a:t> та</a:t>
            </a:r>
            <a:r>
              <a:rPr lang="uk-UA" dirty="0" err="1">
                <a:latin typeface="Century Schoolbook" panose="02040604050505020304" pitchFamily="18" charset="0"/>
              </a:rPr>
              <a:t>кож</a:t>
            </a:r>
            <a:r>
              <a:rPr lang="uk-UA" dirty="0">
                <a:latin typeface="Century Schoolbook" panose="02040604050505020304" pitchFamily="18" charset="0"/>
              </a:rPr>
              <a:t> лімітні строки їх зберігання. Комплектність однієї партії встановлюється шляхом ділення загальної кількості різновидів на кількість</a:t>
            </a:r>
          </a:p>
          <a:p>
            <a:r>
              <a:rPr lang="uk-UA" dirty="0">
                <a:latin typeface="Century Schoolbook" panose="02040604050505020304" pitchFamily="18" charset="0"/>
              </a:rPr>
              <a:t>поставок.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023093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5B42211-A2CA-4183-A0B9-2678BC078569}"/>
              </a:ext>
            </a:extLst>
          </p:cNvPr>
          <p:cNvSpPr/>
          <p:nvPr/>
        </p:nvSpPr>
        <p:spPr>
          <a:xfrm>
            <a:off x="1407160" y="1985169"/>
            <a:ext cx="9377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>
                <a:latin typeface="Century Schoolbook" panose="02040604050505020304" pitchFamily="18" charset="0"/>
              </a:rPr>
              <a:t>Страховий</a:t>
            </a:r>
            <a:r>
              <a:rPr lang="ru-RU" i="1" dirty="0">
                <a:latin typeface="Century Schoolbook" panose="02040604050505020304" pitchFamily="18" charset="0"/>
              </a:rPr>
              <a:t> (</a:t>
            </a:r>
            <a:r>
              <a:rPr lang="ru-RU" i="1" dirty="0" err="1">
                <a:latin typeface="Century Schoolbook" panose="02040604050505020304" pitchFamily="18" charset="0"/>
              </a:rPr>
              <a:t>гарантійний</a:t>
            </a:r>
            <a:r>
              <a:rPr lang="ru-RU" i="1" dirty="0">
                <a:latin typeface="Century Schoolbook" panose="02040604050505020304" pitchFamily="18" charset="0"/>
              </a:rPr>
              <a:t>) запас </a:t>
            </a:r>
            <a:r>
              <a:rPr lang="ru-RU" dirty="0" err="1">
                <a:latin typeface="Century Schoolbook" panose="02040604050505020304" pitchFamily="18" charset="0"/>
              </a:rPr>
              <a:t>створюється</a:t>
            </a:r>
            <a:r>
              <a:rPr lang="ru-RU" dirty="0">
                <a:latin typeface="Century Schoolbook" panose="02040604050505020304" pitchFamily="18" charset="0"/>
              </a:rPr>
              <a:t> для </a:t>
            </a:r>
            <a:r>
              <a:rPr lang="ru-RU" dirty="0" err="1">
                <a:latin typeface="Century Schoolbook" panose="02040604050505020304" pitchFamily="18" charset="0"/>
              </a:rPr>
              <a:t>забезпечення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безперервної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торгівлі</a:t>
            </a:r>
            <a:r>
              <a:rPr lang="ru-RU" dirty="0">
                <a:latin typeface="Century Schoolbook" panose="02040604050505020304" pitchFamily="18" charset="0"/>
              </a:rPr>
              <a:t> у </a:t>
            </a:r>
            <a:r>
              <a:rPr lang="ru-RU" dirty="0" err="1">
                <a:latin typeface="Century Schoolbook" panose="02040604050505020304" pitchFamily="18" charset="0"/>
              </a:rPr>
              <a:t>разі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значного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збільшення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попиту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ru-RU" dirty="0" err="1">
                <a:latin typeface="Century Schoolbook" panose="02040604050505020304" pitchFamily="18" charset="0"/>
              </a:rPr>
              <a:t>окремі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періоди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можливого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порушення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термінів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обсягів</a:t>
            </a:r>
            <a:r>
              <a:rPr lang="ru-RU" dirty="0">
                <a:latin typeface="Century Schoolbook" panose="02040604050505020304" pitchFamily="18" charset="0"/>
              </a:rPr>
              <a:t> поставки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uk-UA" dirty="0">
                <a:latin typeface="Century Schoolbook" panose="02040604050505020304" pitchFamily="18" charset="0"/>
              </a:rPr>
              <a:t>інших непередбачуваних обставин.</a:t>
            </a:r>
            <a:endParaRPr lang="uk-UA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691C973-C28E-48AF-8A27-1B795877937A}"/>
              </a:ext>
            </a:extLst>
          </p:cNvPr>
          <p:cNvSpPr/>
          <p:nvPr/>
        </p:nvSpPr>
        <p:spPr>
          <a:xfrm>
            <a:off x="1407160" y="3185498"/>
            <a:ext cx="93776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entury Schoolbook" panose="02040604050505020304" pitchFamily="18" charset="0"/>
              </a:rPr>
              <a:t>Величина </a:t>
            </a:r>
            <a:r>
              <a:rPr lang="ru-RU" dirty="0" err="1">
                <a:latin typeface="Century Schoolbook" panose="02040604050505020304" pitchFamily="18" charset="0"/>
              </a:rPr>
              <a:t>цього</a:t>
            </a:r>
            <a:r>
              <a:rPr lang="ru-RU" dirty="0">
                <a:latin typeface="Century Schoolbook" panose="02040604050505020304" pitchFamily="18" charset="0"/>
              </a:rPr>
              <a:t> запасу </a:t>
            </a:r>
            <a:r>
              <a:rPr lang="ru-RU" dirty="0" err="1">
                <a:latin typeface="Century Schoolbook" panose="02040604050505020304" pitchFamily="18" charset="0"/>
              </a:rPr>
              <a:t>визначається</a:t>
            </a:r>
            <a:r>
              <a:rPr lang="ru-RU" dirty="0">
                <a:latin typeface="Century Schoolbook" panose="02040604050505020304" pitchFamily="18" charset="0"/>
              </a:rPr>
              <a:t> у </a:t>
            </a:r>
            <a:r>
              <a:rPr lang="ru-RU" dirty="0" err="1">
                <a:latin typeface="Century Schoolbook" panose="02040604050505020304" pitchFamily="18" charset="0"/>
              </a:rPr>
              <a:t>відсотках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від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розміру</a:t>
            </a:r>
            <a:r>
              <a:rPr lang="ru-RU" dirty="0">
                <a:latin typeface="Century Schoolbook" panose="02040604050505020304" pitchFamily="18" charset="0"/>
              </a:rPr>
              <a:t> торгового запасу </a:t>
            </a:r>
            <a:r>
              <a:rPr lang="ru-RU" dirty="0" err="1">
                <a:latin typeface="Century Schoolbook" panose="02040604050505020304" pitchFamily="18" charset="0"/>
              </a:rPr>
              <a:t>залежно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від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способів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частоти</a:t>
            </a:r>
            <a:r>
              <a:rPr lang="ru-RU" dirty="0">
                <a:latin typeface="Century Schoolbook" panose="02040604050505020304" pitchFamily="18" charset="0"/>
              </a:rPr>
              <a:t> доставки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транспортних</a:t>
            </a:r>
            <a:r>
              <a:rPr lang="ru-RU" dirty="0">
                <a:latin typeface="Century Schoolbook" panose="02040604050505020304" pitchFamily="18" charset="0"/>
              </a:rPr>
              <a:t> умов, а </a:t>
            </a:r>
            <a:r>
              <a:rPr lang="ru-RU" dirty="0" err="1">
                <a:latin typeface="Century Schoolbook" panose="02040604050505020304" pitchFamily="18" charset="0"/>
              </a:rPr>
              <a:t>також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від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міри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коливальності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окремих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випа</a:t>
            </a:r>
            <a:r>
              <a:rPr lang="uk-UA" dirty="0" err="1">
                <a:latin typeface="Century Schoolbook" panose="02040604050505020304" pitchFamily="18" charset="0"/>
              </a:rPr>
              <a:t>кових</a:t>
            </a:r>
            <a:r>
              <a:rPr lang="uk-UA" dirty="0">
                <a:latin typeface="Century Schoolbook" panose="02040604050505020304" pitchFamily="18" charset="0"/>
              </a:rPr>
              <a:t> факторів.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491554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35F1E44-1A7D-487B-8FB8-F8408049748A}"/>
              </a:ext>
            </a:extLst>
          </p:cNvPr>
          <p:cNvSpPr/>
          <p:nvPr/>
        </p:nvSpPr>
        <p:spPr>
          <a:xfrm>
            <a:off x="1239520" y="2229902"/>
            <a:ext cx="101295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Century Schoolbook" panose="02040604050505020304" pitchFamily="18" charset="0"/>
              </a:rPr>
              <a:t>Нормування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методом </a:t>
            </a:r>
            <a:r>
              <a:rPr lang="ru-RU" dirty="0" err="1">
                <a:latin typeface="Century Schoolbook" panose="02040604050505020304" pitchFamily="18" charset="0"/>
              </a:rPr>
              <a:t>техніко-економічних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розрахунків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ru-RU" i="1" dirty="0" err="1">
                <a:latin typeface="Century Schoolbook" panose="02040604050505020304" pitchFamily="18" charset="0"/>
              </a:rPr>
              <a:t>оптовій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торгівлі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має</a:t>
            </a:r>
            <a:r>
              <a:rPr lang="ru-RU" dirty="0">
                <a:latin typeface="Century Schoolbook" panose="02040604050505020304" pitchFamily="18" charset="0"/>
              </a:rPr>
              <a:t> ряд </a:t>
            </a:r>
            <a:r>
              <a:rPr lang="ru-RU" i="1" dirty="0" err="1">
                <a:latin typeface="Century Schoolbook" panose="02040604050505020304" pitchFamily="18" charset="0"/>
              </a:rPr>
              <a:t>особливостей</a:t>
            </a:r>
            <a:r>
              <a:rPr lang="ru-RU" i="1" dirty="0">
                <a:latin typeface="Century Schoolbook" panose="02040604050505020304" pitchFamily="18" charset="0"/>
              </a:rPr>
              <a:t>.</a:t>
            </a:r>
          </a:p>
          <a:p>
            <a:r>
              <a:rPr lang="ru-RU" dirty="0" err="1">
                <a:latin typeface="Century Schoolbook" panose="02040604050505020304" pitchFamily="18" charset="0"/>
              </a:rPr>
              <a:t>Робочий</a:t>
            </a:r>
            <a:r>
              <a:rPr lang="ru-RU" dirty="0">
                <a:latin typeface="Century Schoolbook" panose="02040604050505020304" pitchFamily="18" charset="0"/>
              </a:rPr>
              <a:t> запас </a:t>
            </a:r>
            <a:r>
              <a:rPr lang="ru-RU" dirty="0" err="1">
                <a:latin typeface="Century Schoolbook" panose="02040604050505020304" pitchFamily="18" charset="0"/>
              </a:rPr>
              <a:t>включає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тільки</a:t>
            </a:r>
            <a:r>
              <a:rPr lang="ru-RU" dirty="0">
                <a:latin typeface="Century Schoolbook" panose="02040604050505020304" pitchFamily="18" charset="0"/>
              </a:rPr>
              <a:t> запас на час </a:t>
            </a:r>
            <a:r>
              <a:rPr lang="ru-RU" dirty="0" err="1">
                <a:latin typeface="Century Schoolbook" panose="02040604050505020304" pitchFamily="18" charset="0"/>
              </a:rPr>
              <a:t>розвантаження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прийомки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підготовки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 до </a:t>
            </a:r>
            <a:r>
              <a:rPr lang="ru-RU" dirty="0" err="1">
                <a:latin typeface="Century Schoolbook" panose="02040604050505020304" pitchFamily="18" charset="0"/>
              </a:rPr>
              <a:t>відвантаження</a:t>
            </a:r>
            <a:r>
              <a:rPr lang="ru-RU" dirty="0">
                <a:latin typeface="Century Schoolbook" panose="02040604050505020304" pitchFamily="18" charset="0"/>
              </a:rPr>
              <a:t>; </a:t>
            </a:r>
            <a:r>
              <a:rPr lang="ru-RU" dirty="0" err="1">
                <a:latin typeface="Century Schoolbook" panose="02040604050505020304" pitchFamily="18" charset="0"/>
              </a:rPr>
              <a:t>асортиментний</a:t>
            </a:r>
            <a:r>
              <a:rPr lang="ru-RU" dirty="0">
                <a:latin typeface="Century Schoolbook" panose="02040604050505020304" pitchFamily="18" charset="0"/>
              </a:rPr>
              <a:t> норматив не </a:t>
            </a:r>
            <a:r>
              <a:rPr lang="ru-RU" dirty="0" err="1">
                <a:latin typeface="Century Schoolbook" panose="02040604050505020304" pitchFamily="18" charset="0"/>
              </a:rPr>
              <a:t>передбачається</a:t>
            </a:r>
            <a:r>
              <a:rPr lang="ru-RU" dirty="0">
                <a:latin typeface="Century Schoolbook" panose="02040604050505020304" pitchFamily="18" charset="0"/>
              </a:rPr>
              <a:t>; в </a:t>
            </a:r>
            <a:r>
              <a:rPr lang="ru-RU" dirty="0" err="1">
                <a:latin typeface="Century Schoolbook" panose="02040604050505020304" pitchFamily="18" charset="0"/>
              </a:rPr>
              <a:t>потоварний</a:t>
            </a:r>
            <a:r>
              <a:rPr lang="ru-RU" dirty="0">
                <a:latin typeface="Century Schoolbook" panose="02040604050505020304" pitchFamily="18" charset="0"/>
              </a:rPr>
              <a:t> норматив </a:t>
            </a:r>
            <a:r>
              <a:rPr lang="ru-RU" dirty="0" err="1">
                <a:latin typeface="Century Schoolbook" panose="02040604050505020304" pitchFamily="18" charset="0"/>
              </a:rPr>
              <a:t>включаються</a:t>
            </a:r>
            <a:r>
              <a:rPr lang="ru-RU" dirty="0">
                <a:latin typeface="Century Schoolbook" panose="02040604050505020304" pitchFamily="18" charset="0"/>
              </a:rPr>
              <a:t> запаси в </a:t>
            </a:r>
            <a:r>
              <a:rPr lang="ru-RU" dirty="0" err="1">
                <a:latin typeface="Century Schoolbook" panose="02040604050505020304" pitchFamily="18" charset="0"/>
              </a:rPr>
              <a:t>дорозі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неоформлені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відвантаження</a:t>
            </a:r>
            <a:r>
              <a:rPr lang="ru-RU" dirty="0">
                <a:latin typeface="Century Schoolbook" panose="02040604050505020304" pitchFamily="18" charset="0"/>
              </a:rPr>
              <a:t>. При </a:t>
            </a:r>
            <a:r>
              <a:rPr lang="ru-RU" dirty="0" err="1">
                <a:latin typeface="Century Schoolbook" panose="02040604050505020304" pitchFamily="18" charset="0"/>
              </a:rPr>
              <a:t>цьому</a:t>
            </a:r>
            <a:r>
              <a:rPr lang="ru-RU" dirty="0">
                <a:latin typeface="Century Schoolbook" panose="02040604050505020304" pitchFamily="18" charset="0"/>
              </a:rPr>
              <a:t> норматив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ru-RU" dirty="0" err="1">
                <a:latin typeface="Century Schoolbook" panose="02040604050505020304" pitchFamily="18" charset="0"/>
              </a:rPr>
              <a:t>дорозі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визначається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окремо</a:t>
            </a:r>
            <a:r>
              <a:rPr lang="ru-RU" dirty="0">
                <a:latin typeface="Century Schoolbook" panose="02040604050505020304" pitchFamily="18" charset="0"/>
              </a:rPr>
              <a:t> по товарах та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групах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облікової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номенклатури</a:t>
            </a:r>
            <a:r>
              <a:rPr lang="ru-RU" dirty="0">
                <a:latin typeface="Century Schoolbook" panose="02040604050505020304" pitchFamily="18" charset="0"/>
              </a:rPr>
              <a:t>; для </a:t>
            </a:r>
            <a:r>
              <a:rPr lang="ru-RU" dirty="0" err="1">
                <a:latin typeface="Century Schoolbook" panose="02040604050505020304" pitchFamily="18" charset="0"/>
              </a:rPr>
              <a:t>розрахунку</a:t>
            </a:r>
            <a:r>
              <a:rPr lang="ru-RU" dirty="0">
                <a:latin typeface="Century Schoolbook" panose="02040604050505020304" pitchFamily="18" charset="0"/>
              </a:rPr>
              <a:t> нормативу </a:t>
            </a:r>
            <a:r>
              <a:rPr lang="ru-RU" dirty="0" err="1">
                <a:latin typeface="Century Schoolbook" panose="02040604050505020304" pitchFamily="18" charset="0"/>
              </a:rPr>
              <a:t>використовується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складський</a:t>
            </a:r>
            <a:r>
              <a:rPr lang="ru-RU" dirty="0">
                <a:latin typeface="Century Schoolbook" panose="02040604050505020304" pitchFamily="18" charset="0"/>
              </a:rPr>
              <a:t> товарооборот.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84625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074F47D-D9BB-46DD-938E-173A37DCF6DF}"/>
              </a:ext>
            </a:extLst>
          </p:cNvPr>
          <p:cNvSpPr/>
          <p:nvPr/>
        </p:nvSpPr>
        <p:spPr>
          <a:xfrm>
            <a:off x="3780302" y="1141214"/>
            <a:ext cx="4631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latin typeface="Trebuchet MS" panose="020B0603020202020204" pitchFamily="34" charset="0"/>
              </a:rPr>
              <a:t>5. Методика </a:t>
            </a:r>
            <a:r>
              <a:rPr lang="ru-RU" b="1" i="1" dirty="0" err="1">
                <a:latin typeface="Trebuchet MS" panose="020B0603020202020204" pitchFamily="34" charset="0"/>
              </a:rPr>
              <a:t>аналізу</a:t>
            </a:r>
            <a:r>
              <a:rPr lang="ru-RU" b="1" i="1" dirty="0">
                <a:latin typeface="Trebuchet MS" panose="020B0603020202020204" pitchFamily="34" charset="0"/>
              </a:rPr>
              <a:t> </a:t>
            </a:r>
            <a:r>
              <a:rPr lang="ru-RU" b="1" i="1" dirty="0" err="1">
                <a:latin typeface="Trebuchet MS" panose="020B0603020202020204" pitchFamily="34" charset="0"/>
              </a:rPr>
              <a:t>товарних</a:t>
            </a:r>
            <a:r>
              <a:rPr lang="ru-RU" b="1" i="1" dirty="0">
                <a:latin typeface="Trebuchet MS" panose="020B0603020202020204" pitchFamily="34" charset="0"/>
              </a:rPr>
              <a:t> </a:t>
            </a:r>
            <a:r>
              <a:rPr lang="ru-RU" b="1" i="1" dirty="0" err="1">
                <a:latin typeface="Trebuchet MS" panose="020B0603020202020204" pitchFamily="34" charset="0"/>
              </a:rPr>
              <a:t>запасів</a:t>
            </a:r>
            <a:endParaRPr lang="uk-UA" b="1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38F0F03-9973-4AE1-A22F-E3E6530390E1}"/>
              </a:ext>
            </a:extLst>
          </p:cNvPr>
          <p:cNvSpPr/>
          <p:nvPr/>
        </p:nvSpPr>
        <p:spPr>
          <a:xfrm>
            <a:off x="1554480" y="2551837"/>
            <a:ext cx="894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Century Schoolbook" panose="02040604050505020304" pitchFamily="18" charset="0"/>
              </a:rPr>
              <a:t>Аналіз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має</a:t>
            </a:r>
            <a:r>
              <a:rPr lang="ru-RU" i="1" dirty="0">
                <a:latin typeface="Century Schoolbook" panose="02040604050505020304" pitchFamily="18" charset="0"/>
              </a:rPr>
              <a:t> бути направлений </a:t>
            </a:r>
            <a:r>
              <a:rPr lang="ru-RU" dirty="0">
                <a:latin typeface="Century Schoolbook" panose="02040604050505020304" pitchFamily="18" charset="0"/>
              </a:rPr>
              <a:t>на </a:t>
            </a:r>
            <a:r>
              <a:rPr lang="ru-RU" dirty="0" err="1">
                <a:latin typeface="Century Schoolbook" panose="02040604050505020304" pitchFamily="18" charset="0"/>
              </a:rPr>
              <a:t>виявлення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резервів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прискорення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обіговості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раціонального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їх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використання</a:t>
            </a:r>
            <a:r>
              <a:rPr lang="ru-RU" dirty="0">
                <a:latin typeface="Century Schoolbook" panose="02040604050505020304" pitchFamily="18" charset="0"/>
              </a:rPr>
              <a:t>. Для </a:t>
            </a:r>
            <a:r>
              <a:rPr lang="ru-RU" dirty="0" err="1">
                <a:latin typeface="Century Schoolbook" panose="02040604050505020304" pitchFamily="18" charset="0"/>
              </a:rPr>
              <a:t>цього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необхідно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вивчити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динаміку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фактори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що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визначають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їх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розвиток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асортиментну</a:t>
            </a:r>
            <a:r>
              <a:rPr lang="ru-RU" dirty="0">
                <a:latin typeface="Century Schoolbook" panose="02040604050505020304" pitchFamily="18" charset="0"/>
              </a:rPr>
              <a:t> структуру та </a:t>
            </a:r>
            <a:r>
              <a:rPr lang="ru-RU" dirty="0" err="1">
                <a:latin typeface="Century Schoolbook" panose="02040604050505020304" pitchFamily="18" charset="0"/>
              </a:rPr>
              <a:t>товарообіговість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оцінити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ефективність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роботи</a:t>
            </a:r>
            <a:r>
              <a:rPr lang="ru-RU" dirty="0">
                <a:latin typeface="Century Schoolbook" panose="02040604050505020304" pitchFamily="18" charset="0"/>
              </a:rPr>
              <a:t> з </a:t>
            </a:r>
            <a:r>
              <a:rPr lang="ru-RU" dirty="0" err="1">
                <a:latin typeface="Century Schoolbook" panose="02040604050505020304" pitchFamily="18" charset="0"/>
              </a:rPr>
              <a:t>управління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товарними</a:t>
            </a:r>
            <a:r>
              <a:rPr lang="ru-RU" dirty="0">
                <a:latin typeface="Century Schoolbook" panose="02040604050505020304" pitchFamily="18" charset="0"/>
              </a:rPr>
              <a:t> запасами та </a:t>
            </a:r>
            <a:r>
              <a:rPr lang="ru-RU" dirty="0" err="1">
                <a:latin typeface="Century Schoolbook" panose="02040604050505020304" pitchFamily="18" charset="0"/>
              </a:rPr>
              <a:t>її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вплив</a:t>
            </a:r>
            <a:r>
              <a:rPr lang="ru-RU" dirty="0">
                <a:latin typeface="Century Schoolbook" panose="02040604050505020304" pitchFamily="18" charset="0"/>
              </a:rPr>
              <a:t> на </a:t>
            </a:r>
            <a:r>
              <a:rPr lang="ru-RU" dirty="0" err="1">
                <a:latin typeface="Century Schoolbook" panose="02040604050505020304" pitchFamily="18" charset="0"/>
              </a:rPr>
              <a:t>діяльність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торговельного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</a:t>
            </a:r>
            <a:r>
              <a:rPr lang="uk-UA" dirty="0" err="1">
                <a:latin typeface="Century Schoolbook" panose="02040604050505020304" pitchFamily="18" charset="0"/>
              </a:rPr>
              <a:t>приємства</a:t>
            </a:r>
            <a:r>
              <a:rPr lang="uk-UA" dirty="0">
                <a:latin typeface="Century Schoolbook" panose="02040604050505020304" pitchFamily="18" charset="0"/>
              </a:rPr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366430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06B87AF-CD2F-4C0D-AD15-3B048FDFC818}"/>
              </a:ext>
            </a:extLst>
          </p:cNvPr>
          <p:cNvSpPr/>
          <p:nvPr/>
        </p:nvSpPr>
        <p:spPr>
          <a:xfrm>
            <a:off x="1539240" y="2067341"/>
            <a:ext cx="9271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entury Schoolbook" panose="02040604050505020304" pitchFamily="18" charset="0"/>
              </a:rPr>
              <a:t>Метод </a:t>
            </a:r>
            <a:r>
              <a:rPr lang="ru-RU" dirty="0" err="1">
                <a:latin typeface="Century Schoolbook" panose="02040604050505020304" pitchFamily="18" charset="0"/>
              </a:rPr>
              <a:t>техніко-економічних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розрахунків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має</a:t>
            </a:r>
            <a:r>
              <a:rPr lang="ru-RU" dirty="0">
                <a:latin typeface="Century Schoolbook" panose="02040604050505020304" pitchFamily="18" charset="0"/>
              </a:rPr>
              <a:t> немало </a:t>
            </a:r>
            <a:r>
              <a:rPr lang="ru-RU" dirty="0" err="1">
                <a:latin typeface="Century Schoolbook" panose="02040604050505020304" pitchFamily="18" charset="0"/>
              </a:rPr>
              <a:t>переваг</a:t>
            </a:r>
            <a:r>
              <a:rPr lang="ru-RU" dirty="0">
                <a:latin typeface="Century Schoolbook" panose="02040604050505020304" pitchFamily="18" charset="0"/>
              </a:rPr>
              <a:t>: в </a:t>
            </a:r>
            <a:r>
              <a:rPr lang="ru-RU" dirty="0" err="1">
                <a:latin typeface="Century Schoolbook" panose="02040604050505020304" pitchFamily="18" charset="0"/>
              </a:rPr>
              <a:t>ньому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враховано</a:t>
            </a:r>
            <a:r>
              <a:rPr lang="ru-RU" dirty="0">
                <a:latin typeface="Century Schoolbook" panose="02040604050505020304" pitchFamily="18" charset="0"/>
              </a:rPr>
              <a:t> не </a:t>
            </a:r>
            <a:r>
              <a:rPr lang="ru-RU" dirty="0" err="1">
                <a:latin typeface="Century Schoolbook" panose="02040604050505020304" pitchFamily="18" charset="0"/>
              </a:rPr>
              <a:t>тільки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загальний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обсяг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за </a:t>
            </a:r>
            <a:r>
              <a:rPr lang="ru-RU" dirty="0" err="1">
                <a:latin typeface="Century Schoolbook" panose="02040604050505020304" pitchFamily="18" charset="0"/>
              </a:rPr>
              <a:t>вартістю</a:t>
            </a:r>
            <a:r>
              <a:rPr lang="ru-RU" dirty="0">
                <a:latin typeface="Century Schoolbook" panose="02040604050505020304" pitchFamily="18" charset="0"/>
              </a:rPr>
              <a:t>, а й </a:t>
            </a:r>
            <a:r>
              <a:rPr lang="ru-RU" dirty="0" err="1">
                <a:latin typeface="Century Schoolbook" panose="02040604050505020304" pitchFamily="18" charset="0"/>
              </a:rPr>
              <a:t>його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речовий</a:t>
            </a:r>
            <a:r>
              <a:rPr lang="ru-RU" dirty="0">
                <a:latin typeface="Century Schoolbook" panose="02040604050505020304" pitchFamily="18" charset="0"/>
              </a:rPr>
              <a:t> склад; </a:t>
            </a:r>
            <a:r>
              <a:rPr lang="ru-RU" dirty="0" err="1">
                <a:latin typeface="Century Schoolbook" panose="02040604050505020304" pitchFamily="18" charset="0"/>
              </a:rPr>
              <a:t>він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передбачає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розробку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асортиментного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мінімуму</a:t>
            </a:r>
            <a:r>
              <a:rPr lang="ru-RU" dirty="0">
                <a:latin typeface="Century Schoolbook" panose="02040604050505020304" pitchFamily="18" charset="0"/>
              </a:rPr>
              <a:t> для кожного магазину та контроль за </a:t>
            </a:r>
            <a:r>
              <a:rPr lang="ru-RU" dirty="0" err="1">
                <a:latin typeface="Century Schoolbook" panose="02040604050505020304" pitchFamily="18" charset="0"/>
              </a:rPr>
              <a:t>його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дотриманням</a:t>
            </a:r>
            <a:r>
              <a:rPr lang="ru-RU" dirty="0">
                <a:latin typeface="Century Schoolbook" panose="02040604050505020304" pitchFamily="18" charset="0"/>
              </a:rPr>
              <a:t>; </a:t>
            </a:r>
            <a:r>
              <a:rPr lang="ru-RU" dirty="0" err="1">
                <a:latin typeface="Century Schoolbook" panose="02040604050505020304" pitchFamily="18" charset="0"/>
              </a:rPr>
              <a:t>дає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можливість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простежити</a:t>
            </a:r>
            <a:r>
              <a:rPr lang="ru-RU" dirty="0">
                <a:latin typeface="Century Schoolbook" panose="02040604050505020304" pitchFamily="18" charset="0"/>
              </a:rPr>
              <a:t> весь </a:t>
            </a:r>
            <a:r>
              <a:rPr lang="ru-RU" dirty="0" err="1">
                <a:latin typeface="Century Schoolbook" panose="02040604050505020304" pitchFamily="18" charset="0"/>
              </a:rPr>
              <a:t>процес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створення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витрачення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; </a:t>
            </a:r>
            <a:r>
              <a:rPr lang="ru-RU" dirty="0" err="1">
                <a:latin typeface="Century Schoolbook" panose="02040604050505020304" pitchFamily="18" charset="0"/>
              </a:rPr>
              <a:t>враховує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умови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особливості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роботи</a:t>
            </a:r>
            <a:r>
              <a:rPr lang="ru-RU" dirty="0">
                <a:latin typeface="Century Schoolbook" panose="02040604050505020304" pitchFamily="18" charset="0"/>
              </a:rPr>
              <a:t> кожного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 – </a:t>
            </a:r>
            <a:r>
              <a:rPr lang="ru-RU" dirty="0" err="1">
                <a:latin typeface="Century Schoolbook" panose="02040604050505020304" pitchFamily="18" charset="0"/>
              </a:rPr>
              <a:t>організацію</a:t>
            </a:r>
            <a:r>
              <a:rPr lang="ru-RU" dirty="0">
                <a:latin typeface="Century Schoolbook" panose="02040604050505020304" pitchFamily="18" charset="0"/>
              </a:rPr>
              <a:t> завозу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комплектування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асортименту</a:t>
            </a:r>
            <a:r>
              <a:rPr lang="ru-RU" dirty="0">
                <a:latin typeface="Century Schoolbook" panose="02040604050505020304" pitchFamily="18" charset="0"/>
              </a:rPr>
              <a:t>, порядок </a:t>
            </a:r>
            <a:r>
              <a:rPr lang="ru-RU" dirty="0" err="1">
                <a:latin typeface="Century Schoolbook" panose="02040604050505020304" pitchFamily="18" charset="0"/>
              </a:rPr>
              <a:t>прийомки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підготовки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 до продажу та </a:t>
            </a:r>
            <a:r>
              <a:rPr lang="ru-RU" dirty="0" err="1">
                <a:latin typeface="Century Schoolbook" panose="02040604050505020304" pitchFamily="18" charset="0"/>
              </a:rPr>
              <a:t>інше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809065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A6C8508-9950-446A-AFE4-E62243A54C33}"/>
              </a:ext>
            </a:extLst>
          </p:cNvPr>
          <p:cNvSpPr/>
          <p:nvPr/>
        </p:nvSpPr>
        <p:spPr>
          <a:xfrm>
            <a:off x="1097280" y="1720840"/>
            <a:ext cx="1041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Century Schoolbook" panose="02040604050505020304" pitchFamily="18" charset="0"/>
              </a:rPr>
              <a:t>Основними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недоліками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цього</a:t>
            </a:r>
            <a:r>
              <a:rPr lang="ru-RU" dirty="0">
                <a:latin typeface="Century Schoolbook" panose="02040604050505020304" pitchFamily="18" charset="0"/>
              </a:rPr>
              <a:t> методу є:</a:t>
            </a:r>
          </a:p>
          <a:p>
            <a:r>
              <a:rPr lang="uk-UA" dirty="0">
                <a:latin typeface="Century Schoolbook" panose="02040604050505020304" pitchFamily="18" charset="0"/>
              </a:rPr>
              <a:t>- складність та </a:t>
            </a:r>
            <a:r>
              <a:rPr lang="uk-UA" dirty="0" err="1">
                <a:latin typeface="Century Schoolbook" panose="02040604050505020304" pitchFamily="18" charset="0"/>
              </a:rPr>
              <a:t>працемісткість</a:t>
            </a:r>
            <a:r>
              <a:rPr lang="uk-UA" dirty="0">
                <a:latin typeface="Century Schoolbook" panose="02040604050505020304" pitchFamily="18" charset="0"/>
              </a:rPr>
              <a:t> розрахунків;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- </a:t>
            </a:r>
            <a:r>
              <a:rPr lang="ru-RU" dirty="0" err="1">
                <a:latin typeface="Century Schoolbook" panose="02040604050505020304" pitchFamily="18" charset="0"/>
              </a:rPr>
              <a:t>необхідність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детальної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інформації</a:t>
            </a:r>
            <a:r>
              <a:rPr lang="ru-RU" dirty="0">
                <a:latin typeface="Century Schoolbook" panose="02040604050505020304" pitchFamily="18" charset="0"/>
              </a:rPr>
              <a:t> про </a:t>
            </a:r>
            <a:r>
              <a:rPr lang="ru-RU" dirty="0" err="1">
                <a:latin typeface="Century Schoolbook" panose="02040604050505020304" pitchFamily="18" charset="0"/>
              </a:rPr>
              <a:t>умови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торговельного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процесу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постачання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 в плановому </a:t>
            </a:r>
            <a:r>
              <a:rPr lang="ru-RU" dirty="0" err="1">
                <a:latin typeface="Century Schoolbook" panose="02040604050505020304" pitchFamily="18" charset="0"/>
              </a:rPr>
              <a:t>періоді</a:t>
            </a:r>
            <a:r>
              <a:rPr lang="ru-RU" dirty="0">
                <a:latin typeface="Century Schoolbook" panose="02040604050505020304" pitchFamily="18" charset="0"/>
              </a:rPr>
              <a:t>, про </a:t>
            </a:r>
            <a:r>
              <a:rPr lang="ru-RU" dirty="0" err="1">
                <a:latin typeface="Century Schoolbook" panose="02040604050505020304" pitchFamily="18" charset="0"/>
              </a:rPr>
              <a:t>кількість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асортиментних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різновидів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їх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середню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ціну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обсяг</a:t>
            </a:r>
            <a:r>
              <a:rPr lang="ru-RU" dirty="0">
                <a:latin typeface="Century Schoolbook" panose="02040604050505020304" pitchFamily="18" charset="0"/>
              </a:rPr>
              <a:t> товарообороту по </a:t>
            </a:r>
            <a:r>
              <a:rPr lang="ru-RU" dirty="0" err="1">
                <a:latin typeface="Century Schoolbook" panose="02040604050505020304" pitchFamily="18" charset="0"/>
              </a:rPr>
              <a:t>групах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їх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внутрішньо-групову</a:t>
            </a:r>
            <a:r>
              <a:rPr lang="ru-RU" dirty="0">
                <a:latin typeface="Century Schoolbook" panose="02040604050505020304" pitchFamily="18" charset="0"/>
              </a:rPr>
              <a:t> структуру, </a:t>
            </a:r>
            <a:r>
              <a:rPr lang="ru-RU" dirty="0" err="1">
                <a:latin typeface="Century Schoolbook" panose="02040604050505020304" pitchFamily="18" charset="0"/>
              </a:rPr>
              <a:t>витрати</a:t>
            </a:r>
            <a:r>
              <a:rPr lang="ru-RU" dirty="0">
                <a:latin typeface="Century Schoolbook" panose="02040604050505020304" pitchFamily="18" charset="0"/>
              </a:rPr>
              <a:t> часу на</a:t>
            </a:r>
          </a:p>
          <a:p>
            <a:r>
              <a:rPr lang="uk-UA" dirty="0">
                <a:latin typeface="Century Schoolbook" panose="02040604050505020304" pitchFamily="18" charset="0"/>
              </a:rPr>
              <a:t>прийомну товарів;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- </a:t>
            </a:r>
            <a:r>
              <a:rPr lang="ru-RU" dirty="0" err="1">
                <a:latin typeface="Century Schoolbook" panose="02040604050505020304" pitchFamily="18" charset="0"/>
              </a:rPr>
              <a:t>неврахування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фінансових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можливостей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щодо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uk-UA" dirty="0">
                <a:latin typeface="Century Schoolbook" panose="02040604050505020304" pitchFamily="18" charset="0"/>
              </a:rPr>
              <a:t>утворення товарних запасів.</a:t>
            </a:r>
          </a:p>
          <a:p>
            <a:endParaRPr lang="ru-RU" dirty="0">
              <a:latin typeface="Century Schoolbook" panose="02040604050505020304" pitchFamily="18" charset="0"/>
            </a:endParaRPr>
          </a:p>
          <a:p>
            <a:r>
              <a:rPr lang="ru-RU" dirty="0" err="1">
                <a:latin typeface="Century Schoolbook" panose="02040604050505020304" pitchFamily="18" charset="0"/>
              </a:rPr>
              <a:t>Незважаючи</a:t>
            </a:r>
            <a:r>
              <a:rPr lang="ru-RU" dirty="0">
                <a:latin typeface="Century Schoolbook" panose="02040604050505020304" pitchFamily="18" charset="0"/>
              </a:rPr>
              <a:t> на </a:t>
            </a:r>
            <a:r>
              <a:rPr lang="ru-RU" dirty="0" err="1">
                <a:latin typeface="Century Schoolbook" panose="02040604050505020304" pitchFamily="18" charset="0"/>
              </a:rPr>
              <a:t>недоліки</a:t>
            </a:r>
            <a:r>
              <a:rPr lang="ru-RU" dirty="0">
                <a:latin typeface="Century Schoolbook" panose="02040604050505020304" pitchFamily="18" charset="0"/>
              </a:rPr>
              <a:t>, метод </a:t>
            </a:r>
            <a:r>
              <a:rPr lang="ru-RU" dirty="0" err="1">
                <a:latin typeface="Century Schoolbook" panose="02040604050505020304" pitchFamily="18" charset="0"/>
              </a:rPr>
              <a:t>техніко-економічних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розрахунків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доцільно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застосовувати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періодично</a:t>
            </a:r>
            <a:r>
              <a:rPr lang="ru-RU" dirty="0">
                <a:latin typeface="Century Schoolbook" panose="02040604050505020304" pitchFamily="18" charset="0"/>
              </a:rPr>
              <a:t> (</a:t>
            </a:r>
            <a:r>
              <a:rPr lang="ru-RU" dirty="0" err="1">
                <a:latin typeface="Century Schoolbook" panose="02040604050505020304" pitchFamily="18" charset="0"/>
              </a:rPr>
              <a:t>понад</a:t>
            </a:r>
            <a:r>
              <a:rPr lang="ru-RU" dirty="0">
                <a:latin typeface="Century Schoolbook" panose="02040604050505020304" pitchFamily="18" charset="0"/>
              </a:rPr>
              <a:t> один раз на 5 </a:t>
            </a:r>
            <a:r>
              <a:rPr lang="ru-RU" dirty="0" err="1">
                <a:latin typeface="Century Schoolbook" panose="02040604050505020304" pitchFamily="18" charset="0"/>
              </a:rPr>
              <a:t>років</a:t>
            </a:r>
            <a:r>
              <a:rPr lang="ru-RU" dirty="0">
                <a:latin typeface="Century Schoolbook" panose="02040604050505020304" pitchFamily="18" charset="0"/>
              </a:rPr>
              <a:t>) на </a:t>
            </a:r>
            <a:r>
              <a:rPr lang="ru-RU" dirty="0" err="1">
                <a:latin typeface="Century Schoolbook" panose="02040604050505020304" pitchFamily="18" charset="0"/>
              </a:rPr>
              <a:t>діючих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підприємствах</a:t>
            </a:r>
            <a:r>
              <a:rPr lang="ru-RU" dirty="0">
                <a:latin typeface="Century Schoolbook" panose="02040604050505020304" pitchFamily="18" charset="0"/>
              </a:rPr>
              <a:t>, при </a:t>
            </a:r>
            <a:r>
              <a:rPr lang="ru-RU" dirty="0" err="1">
                <a:latin typeface="Century Schoolbook" panose="02040604050505020304" pitchFamily="18" charset="0"/>
              </a:rPr>
              <a:t>обгрунтуванні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нормативів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нових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</a:t>
            </a:r>
            <a:r>
              <a:rPr lang="ru-RU" dirty="0">
                <a:latin typeface="Century Schoolbook" panose="02040604050505020304" pitchFamily="18" charset="0"/>
              </a:rPr>
              <a:t>, а </a:t>
            </a:r>
            <a:r>
              <a:rPr lang="ru-RU" dirty="0" err="1">
                <a:latin typeface="Century Schoolbook" panose="02040604050505020304" pitchFamily="18" charset="0"/>
              </a:rPr>
              <a:t>також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ru-RU" dirty="0" err="1">
                <a:latin typeface="Century Schoolbook" panose="02040604050505020304" pitchFamily="18" charset="0"/>
              </a:rPr>
              <a:t>умовах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асортиментної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регіональної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uk-UA" dirty="0">
                <a:latin typeface="Century Schoolbook" panose="02040604050505020304" pitchFamily="18" charset="0"/>
              </a:rPr>
              <a:t>диверсифікації діяльності.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387161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B808165-66D5-4BB4-AB5B-C702A0C5CC04}"/>
              </a:ext>
            </a:extLst>
          </p:cNvPr>
          <p:cNvSpPr/>
          <p:nvPr/>
        </p:nvSpPr>
        <p:spPr>
          <a:xfrm>
            <a:off x="1290320" y="1637050"/>
            <a:ext cx="100482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0" i="1" u="none" strike="noStrike" baseline="0" dirty="0">
                <a:latin typeface="Arial" panose="020B0604020202020204" pitchFamily="34" charset="0"/>
              </a:rPr>
              <a:t>6.2. Економіко-статистичні методи нормування</a:t>
            </a:r>
          </a:p>
          <a:p>
            <a:pPr algn="ctr"/>
            <a:endParaRPr lang="uk-UA" b="0" i="1" u="none" strike="noStrike" baseline="0" dirty="0">
              <a:latin typeface="Arial" panose="020B0604020202020204" pitchFamily="34" charset="0"/>
            </a:endParaRPr>
          </a:p>
          <a:p>
            <a:r>
              <a:rPr lang="ru-RU" dirty="0" err="1">
                <a:latin typeface="Century Schoolbook" panose="02040604050505020304" pitchFamily="18" charset="0"/>
              </a:rPr>
              <a:t>Економіко-статистичні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методи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нормування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базуються</a:t>
            </a:r>
            <a:r>
              <a:rPr lang="ru-RU" dirty="0">
                <a:latin typeface="Century Schoolbook" panose="02040604050505020304" pitchFamily="18" charset="0"/>
              </a:rPr>
              <a:t> на </a:t>
            </a:r>
            <a:r>
              <a:rPr lang="ru-RU" dirty="0" err="1">
                <a:latin typeface="Century Schoolbook" panose="02040604050505020304" pitchFamily="18" charset="0"/>
              </a:rPr>
              <a:t>вивченні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рівня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що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склався</a:t>
            </a:r>
            <a:r>
              <a:rPr lang="ru-RU" dirty="0">
                <a:latin typeface="Century Schoolbook" panose="02040604050505020304" pitchFamily="18" charset="0"/>
              </a:rPr>
              <a:t> за </a:t>
            </a:r>
            <a:r>
              <a:rPr lang="ru-RU" dirty="0" err="1">
                <a:latin typeface="Century Schoolbook" panose="02040604050505020304" pitchFamily="18" charset="0"/>
              </a:rPr>
              <a:t>минулі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періоди</a:t>
            </a:r>
            <a:r>
              <a:rPr lang="ru-RU" dirty="0">
                <a:latin typeface="Century Schoolbook" panose="02040604050505020304" pitchFamily="18" charset="0"/>
              </a:rPr>
              <a:t>, з </a:t>
            </a:r>
            <a:r>
              <a:rPr lang="ru-RU" dirty="0" err="1">
                <a:latin typeface="Century Schoolbook" panose="02040604050505020304" pitchFamily="18" charset="0"/>
              </a:rPr>
              <a:t>врахуванням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впливу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окремих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факторів</a:t>
            </a:r>
            <a:r>
              <a:rPr lang="ru-RU" dirty="0">
                <a:latin typeface="Century Schoolbook" panose="02040604050505020304" pitchFamily="18" charset="0"/>
              </a:rPr>
              <a:t> на </a:t>
            </a:r>
            <a:r>
              <a:rPr lang="ru-RU" dirty="0" err="1">
                <a:latin typeface="Century Schoolbook" panose="02040604050505020304" pitchFamily="18" charset="0"/>
              </a:rPr>
              <a:t>швидкість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обігу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</a:p>
          <a:p>
            <a:r>
              <a:rPr lang="ru-RU" dirty="0" err="1">
                <a:latin typeface="Century Schoolbook" panose="02040604050505020304" pitchFamily="18" charset="0"/>
              </a:rPr>
              <a:t>Перевагою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методів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цієї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групи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які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визначили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популярність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їх</a:t>
            </a:r>
            <a:r>
              <a:rPr lang="ru-RU" dirty="0">
                <a:latin typeface="Century Schoolbook" panose="02040604050505020304" pitchFamily="18" charset="0"/>
              </a:rPr>
              <a:t> практичного </a:t>
            </a:r>
            <a:r>
              <a:rPr lang="ru-RU" dirty="0" err="1">
                <a:latin typeface="Century Schoolbook" panose="02040604050505020304" pitchFamily="18" charset="0"/>
              </a:rPr>
              <a:t>застосування</a:t>
            </a:r>
            <a:r>
              <a:rPr lang="ru-RU" dirty="0">
                <a:latin typeface="Century Schoolbook" panose="02040604050505020304" pitchFamily="18" charset="0"/>
              </a:rPr>
              <a:t>, є простота та </a:t>
            </a:r>
            <a:r>
              <a:rPr lang="ru-RU" dirty="0" err="1">
                <a:latin typeface="Century Schoolbook" panose="02040604050505020304" pitchFamily="18" charset="0"/>
              </a:rPr>
              <a:t>непрацемісткість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розрахунків</a:t>
            </a:r>
            <a:r>
              <a:rPr lang="ru-RU" dirty="0">
                <a:latin typeface="Century Schoolbook" panose="02040604050505020304" pitchFamily="18" charset="0"/>
              </a:rPr>
              <a:t>. </a:t>
            </a:r>
            <a:r>
              <a:rPr lang="ru-RU" dirty="0" err="1">
                <a:latin typeface="Century Schoolbook" panose="02040604050505020304" pitchFamily="18" charset="0"/>
              </a:rPr>
              <a:t>Однак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їх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застосування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має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суттєвий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недолік</a:t>
            </a:r>
            <a:r>
              <a:rPr lang="ru-RU" dirty="0">
                <a:latin typeface="Century Schoolbook" panose="02040604050505020304" pitchFamily="18" charset="0"/>
              </a:rPr>
              <a:t>: у </a:t>
            </a:r>
            <a:r>
              <a:rPr lang="ru-RU" dirty="0" err="1">
                <a:latin typeface="Century Schoolbook" panose="02040604050505020304" pitchFamily="18" charset="0"/>
              </a:rPr>
              <a:t>встановлений</a:t>
            </a:r>
            <a:r>
              <a:rPr lang="ru-RU" dirty="0">
                <a:latin typeface="Century Schoolbook" panose="02040604050505020304" pitchFamily="18" charset="0"/>
              </a:rPr>
              <a:t> норматив </a:t>
            </a:r>
            <a:r>
              <a:rPr lang="ru-RU" dirty="0" err="1">
                <a:latin typeface="Century Schoolbook" panose="02040604050505020304" pitchFamily="18" charset="0"/>
              </a:rPr>
              <a:t>певною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мірою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переносяться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упущення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що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раніше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мали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мсце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ru-RU" dirty="0" err="1">
                <a:latin typeface="Century Schoolbook" panose="02040604050505020304" pitchFamily="18" charset="0"/>
              </a:rPr>
              <a:t>організації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торговельного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процесу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407326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D2E9E21-7550-4D57-B1AA-DCC564B99A69}"/>
              </a:ext>
            </a:extLst>
          </p:cNvPr>
          <p:cNvSpPr/>
          <p:nvPr/>
        </p:nvSpPr>
        <p:spPr>
          <a:xfrm>
            <a:off x="934720" y="2084477"/>
            <a:ext cx="100787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Century Schoolbook" panose="02040604050505020304" pitchFamily="18" charset="0"/>
              </a:rPr>
              <a:t>Основними</a:t>
            </a:r>
            <a:r>
              <a:rPr lang="ru-RU" dirty="0">
                <a:latin typeface="Century Schoolbook" panose="02040604050505020304" pitchFamily="18" charset="0"/>
              </a:rPr>
              <a:t> методами </a:t>
            </a:r>
            <a:r>
              <a:rPr lang="ru-RU" dirty="0" err="1">
                <a:latin typeface="Century Schoolbook" panose="02040604050505020304" pitchFamily="18" charset="0"/>
              </a:rPr>
              <a:t>цієї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групи</a:t>
            </a:r>
            <a:r>
              <a:rPr lang="ru-RU" dirty="0">
                <a:latin typeface="Century Schoolbook" panose="02040604050505020304" pitchFamily="18" charset="0"/>
              </a:rPr>
              <a:t> є:</a:t>
            </a:r>
          </a:p>
          <a:p>
            <a:r>
              <a:rPr lang="ru-RU" i="1" dirty="0">
                <a:latin typeface="Century Schoolbook" panose="02040604050505020304" pitchFamily="18" charset="0"/>
              </a:rPr>
              <a:t>1. </a:t>
            </a:r>
            <a:r>
              <a:rPr lang="ru-RU" i="1" dirty="0" err="1">
                <a:latin typeface="Century Schoolbook" panose="02040604050505020304" pitchFamily="18" charset="0"/>
              </a:rPr>
              <a:t>Нормування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товарних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запасів</a:t>
            </a:r>
            <a:r>
              <a:rPr lang="ru-RU" i="1" dirty="0">
                <a:latin typeface="Century Schoolbook" panose="02040604050505020304" pitchFamily="18" charset="0"/>
              </a:rPr>
              <a:t> з </a:t>
            </a:r>
            <a:r>
              <a:rPr lang="ru-RU" i="1" dirty="0" err="1">
                <a:latin typeface="Century Schoolbook" panose="02040604050505020304" pitchFamily="18" charset="0"/>
              </a:rPr>
              <a:t>урахуванням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їх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середньорічних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змін</a:t>
            </a:r>
            <a:r>
              <a:rPr lang="ru-RU" i="1" dirty="0">
                <a:latin typeface="Century Schoolbook" panose="02040604050505020304" pitchFamily="18" charset="0"/>
              </a:rPr>
              <a:t>. </a:t>
            </a:r>
            <a:endParaRPr lang="uk-UA" dirty="0">
              <a:latin typeface="Century Schoolbook" panose="02040604050505020304" pitchFamily="18" charset="0"/>
            </a:endParaRPr>
          </a:p>
          <a:p>
            <a:r>
              <a:rPr lang="ru-RU" dirty="0">
                <a:latin typeface="Century Schoolbook" panose="02040604050505020304" pitchFamily="18" charset="0"/>
              </a:rPr>
              <a:t>2. </a:t>
            </a:r>
            <a:r>
              <a:rPr lang="ru-RU" i="1" dirty="0" err="1">
                <a:latin typeface="Century Schoolbook" panose="02040604050505020304" pitchFamily="18" charset="0"/>
              </a:rPr>
              <a:t>Нормування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товарних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запасів</a:t>
            </a:r>
            <a:r>
              <a:rPr lang="ru-RU" i="1" dirty="0">
                <a:latin typeface="Century Schoolbook" panose="02040604050505020304" pitchFamily="18" charset="0"/>
              </a:rPr>
              <a:t> з </a:t>
            </a:r>
            <a:r>
              <a:rPr lang="ru-RU" i="1" dirty="0" err="1">
                <a:latin typeface="Century Schoolbook" panose="02040604050505020304" pitchFamily="18" charset="0"/>
              </a:rPr>
              <a:t>використанням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коефіцієнтів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uk-UA" i="1" dirty="0">
                <a:latin typeface="Century Schoolbook" panose="02040604050505020304" pitchFamily="18" charset="0"/>
              </a:rPr>
              <a:t>еластичності.</a:t>
            </a:r>
          </a:p>
          <a:p>
            <a:r>
              <a:rPr lang="ru-RU" i="1" dirty="0">
                <a:latin typeface="Century Schoolbook" panose="02040604050505020304" pitchFamily="18" charset="0"/>
              </a:rPr>
              <a:t>3. </a:t>
            </a:r>
            <a:r>
              <a:rPr lang="ru-RU" i="1" dirty="0" err="1">
                <a:latin typeface="Century Schoolbook" panose="02040604050505020304" pitchFamily="18" charset="0"/>
              </a:rPr>
              <a:t>Нормування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товарних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запасів</a:t>
            </a:r>
            <a:r>
              <a:rPr lang="ru-RU" i="1" dirty="0">
                <a:latin typeface="Century Schoolbook" panose="02040604050505020304" pitchFamily="18" charset="0"/>
              </a:rPr>
              <a:t> з </a:t>
            </a:r>
            <a:r>
              <a:rPr lang="ru-RU" i="1" dirty="0" err="1">
                <a:latin typeface="Century Schoolbook" panose="02040604050505020304" pitchFamily="18" charset="0"/>
              </a:rPr>
              <a:t>урахуванням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пропорційності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коливань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рівня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запасів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коливанням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обсягу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реалізації</a:t>
            </a:r>
            <a:r>
              <a:rPr lang="ru-RU" i="1" dirty="0">
                <a:latin typeface="Century Schoolbook" panose="02040604050505020304" pitchFamily="18" charset="0"/>
              </a:rPr>
              <a:t> (метод </a:t>
            </a:r>
            <a:r>
              <a:rPr lang="ru-RU" i="1" dirty="0" err="1">
                <a:latin typeface="Century Schoolbook" panose="02040604050505020304" pitchFamily="18" charset="0"/>
              </a:rPr>
              <a:t>пропор</a:t>
            </a:r>
            <a:r>
              <a:rPr lang="uk-UA" i="1" dirty="0" err="1">
                <a:latin typeface="Century Schoolbook" panose="02040604050505020304" pitchFamily="18" charset="0"/>
              </a:rPr>
              <a:t>ційного</a:t>
            </a:r>
            <a:r>
              <a:rPr lang="uk-UA" i="1" dirty="0">
                <a:latin typeface="Century Schoolbook" panose="02040604050505020304" pitchFamily="18" charset="0"/>
              </a:rPr>
              <a:t> відхилення).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4. </a:t>
            </a:r>
            <a:r>
              <a:rPr lang="ru-RU" i="1" dirty="0" err="1">
                <a:latin typeface="Century Schoolbook" panose="02040604050505020304" pitchFamily="18" charset="0"/>
              </a:rPr>
              <a:t>Нормування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запасів</a:t>
            </a:r>
            <a:r>
              <a:rPr lang="ru-RU" i="1" dirty="0">
                <a:latin typeface="Century Schoolbook" panose="02040604050505020304" pitchFamily="18" charset="0"/>
              </a:rPr>
              <a:t> на </a:t>
            </a:r>
            <a:r>
              <a:rPr lang="ru-RU" i="1" dirty="0" err="1">
                <a:latin typeface="Century Schoolbook" panose="02040604050505020304" pitchFamily="18" charset="0"/>
              </a:rPr>
              <a:t>основі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відносних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коефіцієнтів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співвідношення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товарних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запасів</a:t>
            </a:r>
            <a:r>
              <a:rPr lang="ru-RU" i="1" dirty="0">
                <a:latin typeface="Century Schoolbook" panose="02040604050505020304" pitchFamily="18" charset="0"/>
              </a:rPr>
              <a:t> та товарообороту (</a:t>
            </a:r>
            <a:r>
              <a:rPr lang="ru-RU" i="1" dirty="0" err="1">
                <a:latin typeface="Century Schoolbook" panose="02040604050505020304" pitchFamily="18" charset="0"/>
              </a:rPr>
              <a:t>індексний</a:t>
            </a:r>
            <a:r>
              <a:rPr lang="ru-RU" i="1" dirty="0">
                <a:latin typeface="Century Schoolbook" panose="02040604050505020304" pitchFamily="18" charset="0"/>
              </a:rPr>
              <a:t> ме</a:t>
            </a:r>
            <a:r>
              <a:rPr lang="uk-UA" i="1" dirty="0" err="1">
                <a:latin typeface="Century Schoolbook" panose="02040604050505020304" pitchFamily="18" charset="0"/>
              </a:rPr>
              <a:t>тод</a:t>
            </a:r>
            <a:r>
              <a:rPr lang="uk-UA" i="1" dirty="0">
                <a:latin typeface="Century Schoolbook" panose="020406040505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344653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B88FC85-A9EB-4B34-ACE7-3431E249A73E}"/>
              </a:ext>
            </a:extLst>
          </p:cNvPr>
          <p:cNvSpPr/>
          <p:nvPr/>
        </p:nvSpPr>
        <p:spPr>
          <a:xfrm>
            <a:off x="980440" y="1859339"/>
            <a:ext cx="102311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0" i="1" u="none" strike="noStrike" baseline="0" dirty="0">
                <a:latin typeface="Arial" panose="020B0604020202020204" pitchFamily="34" charset="0"/>
              </a:rPr>
              <a:t>6.3. Експертні методи нормування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Метод </a:t>
            </a:r>
            <a:r>
              <a:rPr lang="ru-RU" dirty="0" err="1">
                <a:latin typeface="Century Schoolbook" panose="02040604050505020304" pitchFamily="18" charset="0"/>
              </a:rPr>
              <a:t>експертних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оцінок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передбачає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експертне</a:t>
            </a:r>
            <a:r>
              <a:rPr lang="ru-RU" dirty="0">
                <a:latin typeface="Century Schoolbook" panose="02040604050505020304" pitchFamily="18" charset="0"/>
              </a:rPr>
              <a:t> (</a:t>
            </a:r>
            <a:r>
              <a:rPr lang="ru-RU" dirty="0" err="1">
                <a:latin typeface="Century Schoolbook" panose="02040604050505020304" pitchFamily="18" charset="0"/>
              </a:rPr>
              <a:t>суб'єктивне</a:t>
            </a:r>
            <a:r>
              <a:rPr lang="ru-RU" dirty="0">
                <a:latin typeface="Century Schoolbook" panose="02040604050505020304" pitchFamily="18" charset="0"/>
              </a:rPr>
              <a:t>) </a:t>
            </a:r>
            <a:r>
              <a:rPr lang="ru-RU" dirty="0" err="1">
                <a:latin typeface="Century Schoolbook" panose="02040604050505020304" pitchFamily="18" charset="0"/>
              </a:rPr>
              <a:t>коригування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розрахункових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даних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отриманих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ru-RU" dirty="0" err="1">
                <a:latin typeface="Century Schoolbook" panose="02040604050505020304" pitchFamily="18" charset="0"/>
              </a:rPr>
              <a:t>результаті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використання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інших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методів</a:t>
            </a:r>
            <a:r>
              <a:rPr lang="ru-RU" dirty="0">
                <a:latin typeface="Century Schoolbook" panose="02040604050505020304" pitchFamily="18" charset="0"/>
              </a:rPr>
              <a:t>, з </a:t>
            </a:r>
            <a:r>
              <a:rPr lang="ru-RU" dirty="0" err="1">
                <a:latin typeface="Century Schoolbook" panose="02040604050505020304" pitchFamily="18" charset="0"/>
              </a:rPr>
              <a:t>врахуванням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очікуваних</a:t>
            </a:r>
            <a:r>
              <a:rPr lang="ru-RU" dirty="0">
                <a:latin typeface="Century Schoolbook" panose="02040604050505020304" pitchFamily="18" charset="0"/>
              </a:rPr>
              <a:t> (</a:t>
            </a:r>
            <a:r>
              <a:rPr lang="ru-RU" dirty="0" err="1">
                <a:latin typeface="Century Schoolbook" panose="02040604050505020304" pitchFamily="18" charset="0"/>
              </a:rPr>
              <a:t>прогнозованих</a:t>
            </a:r>
            <a:r>
              <a:rPr lang="ru-RU" dirty="0">
                <a:latin typeface="Century Schoolbook" panose="02040604050505020304" pitchFamily="18" charset="0"/>
              </a:rPr>
              <a:t>) </a:t>
            </a:r>
            <a:r>
              <a:rPr lang="ru-RU" dirty="0" err="1">
                <a:latin typeface="Century Schoolbook" panose="02040604050505020304" pitchFamily="18" charset="0"/>
              </a:rPr>
              <a:t>змін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окремих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факторів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або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закономірностей</a:t>
            </a:r>
            <a:r>
              <a:rPr lang="ru-RU" dirty="0">
                <a:latin typeface="Century Schoolbook" panose="02040604050505020304" pitchFamily="18" charset="0"/>
              </a:rPr>
              <a:t> (</a:t>
            </a:r>
            <a:r>
              <a:rPr lang="ru-RU" dirty="0" err="1">
                <a:latin typeface="Century Schoolbook" panose="02040604050505020304" pitchFamily="18" charset="0"/>
              </a:rPr>
              <a:t>тенденцій</a:t>
            </a:r>
            <a:r>
              <a:rPr lang="ru-RU" dirty="0">
                <a:latin typeface="Century Schoolbook" panose="02040604050505020304" pitchFamily="18" charset="0"/>
              </a:rPr>
              <a:t>), </a:t>
            </a:r>
            <a:r>
              <a:rPr lang="ru-RU" dirty="0" err="1">
                <a:latin typeface="Century Schoolbook" panose="02040604050505020304" pitchFamily="18" charset="0"/>
              </a:rPr>
              <a:t>що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склалися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</a:p>
          <a:p>
            <a:r>
              <a:rPr lang="ru-RU" dirty="0" err="1">
                <a:latin typeface="Century Schoolbook" panose="02040604050505020304" pitchFamily="18" charset="0"/>
              </a:rPr>
              <a:t>Експертне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коригування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базується</a:t>
            </a:r>
            <a:r>
              <a:rPr lang="ru-RU" dirty="0">
                <a:latin typeface="Century Schoolbook" panose="02040604050505020304" pitchFamily="18" charset="0"/>
              </a:rPr>
              <a:t> на </a:t>
            </a:r>
            <a:r>
              <a:rPr lang="ru-RU" dirty="0" err="1">
                <a:latin typeface="Century Schoolbook" panose="02040604050505020304" pitchFamily="18" charset="0"/>
              </a:rPr>
              <a:t>особистісній</a:t>
            </a:r>
            <a:r>
              <a:rPr lang="ru-RU" dirty="0">
                <a:latin typeface="Century Schoolbook" panose="02040604050505020304" pitchFamily="18" charset="0"/>
              </a:rPr>
              <a:t> (</a:t>
            </a:r>
            <a:r>
              <a:rPr lang="ru-RU" dirty="0" err="1">
                <a:latin typeface="Century Schoolbook" panose="02040604050505020304" pitchFamily="18" charset="0"/>
              </a:rPr>
              <a:t>суб'єктивній</a:t>
            </a:r>
            <a:r>
              <a:rPr lang="ru-RU" dirty="0">
                <a:latin typeface="Century Schoolbook" panose="02040604050505020304" pitchFamily="18" charset="0"/>
              </a:rPr>
              <a:t>) </a:t>
            </a:r>
            <a:r>
              <a:rPr lang="ru-RU" dirty="0" err="1">
                <a:latin typeface="Century Schoolbook" panose="02040604050505020304" pitchFamily="18" charset="0"/>
              </a:rPr>
              <a:t>оцінці</a:t>
            </a:r>
            <a:r>
              <a:rPr lang="ru-RU" dirty="0">
                <a:latin typeface="Century Schoolbook" panose="02040604050505020304" pitchFamily="18" charset="0"/>
              </a:rPr>
              <a:t> перспектив </a:t>
            </a:r>
            <a:r>
              <a:rPr lang="ru-RU" dirty="0" err="1">
                <a:latin typeface="Century Schoolbook" panose="02040604050505020304" pitchFamily="18" charset="0"/>
              </a:rPr>
              <a:t>розвитку</a:t>
            </a:r>
            <a:r>
              <a:rPr lang="ru-RU" dirty="0">
                <a:latin typeface="Century Schoolbook" panose="02040604050505020304" pitchFamily="18" charset="0"/>
              </a:rPr>
              <a:t> товарообороту, </a:t>
            </a:r>
            <a:r>
              <a:rPr lang="ru-RU" dirty="0" err="1">
                <a:latin typeface="Century Schoolbook" panose="02040604050505020304" pitchFamily="18" charset="0"/>
              </a:rPr>
              <a:t>споживчого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попиту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швидкості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обігу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, на </a:t>
            </a:r>
            <a:r>
              <a:rPr lang="ru-RU" dirty="0" err="1">
                <a:latin typeface="Century Schoolbook" panose="02040604050505020304" pitchFamily="18" charset="0"/>
              </a:rPr>
              <a:t>прогнозуванні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наслідків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змін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факторів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що</a:t>
            </a:r>
            <a:r>
              <a:rPr lang="ru-RU" dirty="0">
                <a:latin typeface="Century Schoolbook" panose="02040604050505020304" pitchFamily="18" charset="0"/>
              </a:rPr>
              <a:t> не </a:t>
            </a:r>
            <a:r>
              <a:rPr lang="ru-RU" dirty="0" err="1">
                <a:latin typeface="Century Schoolbook" panose="02040604050505020304" pitchFamily="18" charset="0"/>
              </a:rPr>
              <a:t>мають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кількісної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оцінки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До </a:t>
            </a:r>
            <a:r>
              <a:rPr lang="ru-RU" dirty="0" err="1">
                <a:latin typeface="Century Schoolbook" panose="02040604050505020304" pitchFamily="18" charset="0"/>
              </a:rPr>
              <a:t>експертного</a:t>
            </a:r>
            <a:r>
              <a:rPr lang="ru-RU" dirty="0">
                <a:latin typeface="Century Schoolbook" panose="02040604050505020304" pitchFamily="18" charset="0"/>
              </a:rPr>
              <a:t> методу </a:t>
            </a:r>
            <a:r>
              <a:rPr lang="ru-RU" dirty="0" err="1">
                <a:latin typeface="Century Schoolbook" panose="02040604050505020304" pitchFamily="18" charset="0"/>
              </a:rPr>
              <a:t>звертаються</a:t>
            </a:r>
            <a:r>
              <a:rPr lang="ru-RU" dirty="0">
                <a:latin typeface="Century Schoolbook" panose="02040604050505020304" pitchFamily="18" charset="0"/>
              </a:rPr>
              <a:t> в тому </a:t>
            </a:r>
            <a:r>
              <a:rPr lang="ru-RU" dirty="0" err="1">
                <a:latin typeface="Century Schoolbook" panose="02040604050505020304" pitchFamily="18" charset="0"/>
              </a:rPr>
              <a:t>разі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якщо</a:t>
            </a:r>
            <a:r>
              <a:rPr lang="ru-RU" dirty="0">
                <a:latin typeface="Century Schoolbook" panose="02040604050505020304" pitchFamily="18" charset="0"/>
              </a:rPr>
              <a:t> ставиться </a:t>
            </a:r>
            <a:r>
              <a:rPr lang="ru-RU" dirty="0" err="1">
                <a:latin typeface="Century Schoolbook" panose="02040604050505020304" pitchFamily="18" charset="0"/>
              </a:rPr>
              <a:t>завдання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методи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рішення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якого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невідомі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або</a:t>
            </a:r>
            <a:r>
              <a:rPr lang="ru-RU" dirty="0">
                <a:latin typeface="Century Schoolbook" panose="02040604050505020304" pitchFamily="18" charset="0"/>
              </a:rPr>
              <a:t> коли </a:t>
            </a:r>
            <a:r>
              <a:rPr lang="ru-RU" dirty="0" err="1">
                <a:latin typeface="Century Schoolbook" panose="02040604050505020304" pitchFamily="18" charset="0"/>
              </a:rPr>
              <a:t>отримання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додаткової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інформації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пов'язане</a:t>
            </a:r>
            <a:r>
              <a:rPr lang="ru-RU" dirty="0">
                <a:latin typeface="Century Schoolbook" panose="02040604050505020304" pitchFamily="18" charset="0"/>
              </a:rPr>
              <a:t> з великими </a:t>
            </a:r>
            <a:r>
              <a:rPr lang="ru-RU" dirty="0" err="1">
                <a:latin typeface="Century Schoolbook" panose="02040604050505020304" pitchFamily="18" charset="0"/>
              </a:rPr>
              <a:t>матеріальними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чи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трудовими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витратами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тобто</a:t>
            </a:r>
            <a:r>
              <a:rPr lang="ru-RU" dirty="0">
                <a:latin typeface="Century Schoolbook" panose="02040604050505020304" pitchFamily="18" charset="0"/>
              </a:rPr>
              <a:t> коли </a:t>
            </a:r>
            <a:r>
              <a:rPr lang="ru-RU" dirty="0" err="1">
                <a:latin typeface="Century Schoolbook" panose="02040604050505020304" pitchFamily="18" charset="0"/>
              </a:rPr>
              <a:t>використання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інших</a:t>
            </a:r>
            <a:r>
              <a:rPr lang="ru-RU" dirty="0">
                <a:latin typeface="Century Schoolbook" panose="02040604050505020304" pitchFamily="18" charset="0"/>
              </a:rPr>
              <a:t> (</a:t>
            </a:r>
            <a:r>
              <a:rPr lang="ru-RU" dirty="0" err="1">
                <a:latin typeface="Century Schoolbook" panose="02040604050505020304" pitchFamily="18" charset="0"/>
              </a:rPr>
              <a:t>більш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об'єктивних</a:t>
            </a:r>
            <a:r>
              <a:rPr lang="ru-RU" dirty="0">
                <a:latin typeface="Century Schoolbook" panose="02040604050505020304" pitchFamily="18" charset="0"/>
              </a:rPr>
              <a:t>) </a:t>
            </a:r>
            <a:r>
              <a:rPr lang="ru-RU" dirty="0" err="1">
                <a:latin typeface="Century Schoolbook" panose="02040604050505020304" pitchFamily="18" charset="0"/>
              </a:rPr>
              <a:t>методів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стає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неможливе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або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неекономічне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200757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DAB7276-F55C-4944-96A5-D20F78FCAC4A}"/>
              </a:ext>
            </a:extLst>
          </p:cNvPr>
          <p:cNvSpPr/>
          <p:nvPr/>
        </p:nvSpPr>
        <p:spPr>
          <a:xfrm>
            <a:off x="1056640" y="1497400"/>
            <a:ext cx="93268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0" i="1" u="none" strike="noStrike" baseline="0" dirty="0">
                <a:latin typeface="Arial" panose="020B0604020202020204" pitchFamily="34" charset="0"/>
              </a:rPr>
              <a:t>6.4. Економіко-математичні методи нормування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В </a:t>
            </a:r>
            <a:r>
              <a:rPr lang="ru-RU" dirty="0" err="1">
                <a:latin typeface="Century Schoolbook" panose="02040604050505020304" pitchFamily="18" charset="0"/>
              </a:rPr>
              <a:t>основі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методів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цієї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групи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лежить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застосування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апарату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математичної</a:t>
            </a:r>
            <a:r>
              <a:rPr lang="ru-RU" dirty="0">
                <a:latin typeface="Century Schoolbook" panose="02040604050505020304" pitchFamily="18" charset="0"/>
              </a:rPr>
              <a:t> статистики. </a:t>
            </a:r>
            <a:r>
              <a:rPr lang="ru-RU" dirty="0" err="1">
                <a:latin typeface="Century Schoolbook" panose="02040604050505020304" pitchFamily="18" charset="0"/>
              </a:rPr>
              <a:t>Незважаючи</a:t>
            </a:r>
            <a:r>
              <a:rPr lang="ru-RU" dirty="0">
                <a:latin typeface="Century Schoolbook" panose="02040604050505020304" pitchFamily="18" charset="0"/>
              </a:rPr>
              <a:t> на </a:t>
            </a:r>
            <a:r>
              <a:rPr lang="ru-RU" dirty="0" err="1">
                <a:latin typeface="Century Schoolbook" panose="02040604050505020304" pitchFamily="18" charset="0"/>
              </a:rPr>
              <a:t>значну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трудомісткість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складність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розрахунків</a:t>
            </a:r>
            <a:r>
              <a:rPr lang="ru-RU" dirty="0">
                <a:latin typeface="Century Schoolbook" panose="02040604050505020304" pitchFamily="18" charset="0"/>
              </a:rPr>
              <a:t> (</a:t>
            </a:r>
            <a:r>
              <a:rPr lang="ru-RU" dirty="0" err="1">
                <a:latin typeface="Century Schoolbook" panose="02040604050505020304" pitchFamily="18" charset="0"/>
              </a:rPr>
              <a:t>застосування</a:t>
            </a:r>
            <a:r>
              <a:rPr lang="ru-RU" dirty="0">
                <a:latin typeface="Century Schoolbook" panose="02040604050505020304" pitchFamily="18" charset="0"/>
              </a:rPr>
              <a:t> ЕОМ для </a:t>
            </a:r>
            <a:r>
              <a:rPr lang="ru-RU" dirty="0" err="1">
                <a:latin typeface="Century Schoolbook" panose="02040604050505020304" pitchFamily="18" charset="0"/>
              </a:rPr>
              <a:t>виконання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необхідних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розрахунків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суттєво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спрощує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проведення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обчислювальних</a:t>
            </a:r>
            <a:r>
              <a:rPr lang="ru-RU" dirty="0">
                <a:latin typeface="Century Schoolbook" panose="02040604050505020304" pitchFamily="18" charset="0"/>
              </a:rPr>
              <a:t> процедур) </a:t>
            </a:r>
            <a:r>
              <a:rPr lang="ru-RU" dirty="0" err="1">
                <a:latin typeface="Century Schoolbook" panose="02040604050505020304" pitchFamily="18" charset="0"/>
              </a:rPr>
              <a:t>економіко-математичні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методи</a:t>
            </a:r>
            <a:r>
              <a:rPr lang="ru-RU" dirty="0">
                <a:latin typeface="Century Schoolbook" panose="02040604050505020304" pitchFamily="18" charset="0"/>
              </a:rPr>
              <a:t> все </a:t>
            </a:r>
            <a:r>
              <a:rPr lang="ru-RU" dirty="0" err="1">
                <a:latin typeface="Century Schoolbook" panose="02040604050505020304" pitchFamily="18" charset="0"/>
              </a:rPr>
              <a:t>ширше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використовуються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ru-RU" dirty="0" err="1">
                <a:latin typeface="Century Schoolbook" panose="02040604050505020304" pitchFamily="18" charset="0"/>
              </a:rPr>
              <a:t>практичній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діяльності</a:t>
            </a:r>
            <a:r>
              <a:rPr lang="ru-RU" dirty="0">
                <a:latin typeface="Century Schoolbook" panose="02040604050505020304" pitchFamily="18" charset="0"/>
              </a:rPr>
              <a:t> по </a:t>
            </a:r>
            <a:r>
              <a:rPr lang="ru-RU" dirty="0" err="1">
                <a:latin typeface="Century Schoolbook" panose="02040604050505020304" pitchFamily="18" charset="0"/>
              </a:rPr>
              <a:t>управлінню</a:t>
            </a:r>
            <a:r>
              <a:rPr lang="ru-RU" dirty="0">
                <a:latin typeface="Century Schoolbook" panose="02040604050505020304" pitchFamily="18" charset="0"/>
              </a:rPr>
              <a:t> запасами, особливо на великих </a:t>
            </a:r>
            <a:r>
              <a:rPr lang="ru-RU" dirty="0" err="1">
                <a:latin typeface="Century Schoolbook" panose="02040604050505020304" pitchFamily="18" charset="0"/>
              </a:rPr>
              <a:t>торговельних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підприємствах</a:t>
            </a:r>
            <a:r>
              <a:rPr lang="ru-RU" dirty="0">
                <a:latin typeface="Century Schoolbook" panose="02040604050505020304" pitchFamily="18" charset="0"/>
              </a:rPr>
              <a:t> та в </a:t>
            </a:r>
            <a:r>
              <a:rPr lang="ru-RU" dirty="0" err="1">
                <a:latin typeface="Century Schoolbook" panose="02040604050505020304" pitchFamily="18" charset="0"/>
              </a:rPr>
              <a:t>гуртовій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ланці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</a:p>
          <a:p>
            <a:r>
              <a:rPr lang="ru-RU" dirty="0" err="1">
                <a:latin typeface="Century Schoolbook" panose="02040604050505020304" pitchFamily="18" charset="0"/>
              </a:rPr>
              <a:t>Безліч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реальних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ситуацій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обумовлює</a:t>
            </a:r>
            <a:r>
              <a:rPr lang="ru-RU" dirty="0">
                <a:latin typeface="Century Schoolbook" panose="02040604050505020304" pitchFamily="18" charset="0"/>
              </a:rPr>
              <a:t> велику </a:t>
            </a:r>
            <a:r>
              <a:rPr lang="ru-RU" dirty="0" err="1">
                <a:latin typeface="Century Schoolbook" panose="02040604050505020304" pitchFamily="18" charset="0"/>
              </a:rPr>
              <a:t>кількість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варіантів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нормування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на </a:t>
            </a:r>
            <a:r>
              <a:rPr lang="ru-RU" dirty="0" err="1">
                <a:latin typeface="Century Schoolbook" panose="02040604050505020304" pitchFamily="18" charset="0"/>
              </a:rPr>
              <a:t>основі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застосування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математичної</a:t>
            </a:r>
            <a:r>
              <a:rPr lang="ru-RU" dirty="0">
                <a:latin typeface="Century Schoolbook" panose="02040604050505020304" pitchFamily="18" charset="0"/>
              </a:rPr>
              <a:t> статистики. </a:t>
            </a:r>
            <a:r>
              <a:rPr lang="ru-RU" dirty="0" err="1">
                <a:latin typeface="Century Schoolbook" panose="02040604050505020304" pitchFamily="18" charset="0"/>
              </a:rPr>
              <a:t>Більшість</a:t>
            </a:r>
            <a:r>
              <a:rPr lang="ru-RU" dirty="0">
                <a:latin typeface="Century Schoolbook" panose="02040604050505020304" pitchFamily="18" charset="0"/>
              </a:rPr>
              <a:t> з них </a:t>
            </a:r>
            <a:r>
              <a:rPr lang="ru-RU" dirty="0" err="1">
                <a:latin typeface="Century Schoolbook" panose="02040604050505020304" pitchFamily="18" charset="0"/>
              </a:rPr>
              <a:t>базується</a:t>
            </a:r>
            <a:r>
              <a:rPr lang="ru-RU" dirty="0">
                <a:latin typeface="Century Schoolbook" panose="02040604050505020304" pitchFamily="18" charset="0"/>
              </a:rPr>
              <a:t> на </a:t>
            </a:r>
            <a:r>
              <a:rPr lang="ru-RU" dirty="0" err="1">
                <a:latin typeface="Century Schoolbook" panose="02040604050505020304" pitchFamily="18" charset="0"/>
              </a:rPr>
              <a:t>статистичному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вивченні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закономірностей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зміни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споживчого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попиту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його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розміру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структури</a:t>
            </a:r>
            <a:r>
              <a:rPr lang="ru-RU" dirty="0">
                <a:latin typeface="Century Schoolbook" panose="02040604050505020304" pitchFamily="18" charset="0"/>
              </a:rPr>
              <a:t>; </a:t>
            </a:r>
            <a:r>
              <a:rPr lang="ru-RU" dirty="0" err="1">
                <a:latin typeface="Century Schoolbook" panose="02040604050505020304" pitchFamily="18" charset="0"/>
              </a:rPr>
              <a:t>інших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факторів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що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визначають</a:t>
            </a:r>
            <a:r>
              <a:rPr lang="ru-RU" dirty="0">
                <a:latin typeface="Century Schoolbook" panose="02040604050505020304" pitchFamily="18" charset="0"/>
              </a:rPr>
              <a:t> потребу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ru-RU" dirty="0" err="1">
                <a:latin typeface="Century Schoolbook" panose="02040604050505020304" pitchFamily="18" charset="0"/>
              </a:rPr>
              <a:t>створенні</a:t>
            </a:r>
            <a:r>
              <a:rPr lang="ru-RU" dirty="0">
                <a:latin typeface="Century Schoolbook" panose="02040604050505020304" pitchFamily="18" charset="0"/>
              </a:rPr>
              <a:t> то</a:t>
            </a:r>
            <a:r>
              <a:rPr lang="uk-UA" dirty="0" err="1">
                <a:latin typeface="Century Schoolbook" panose="02040604050505020304" pitchFamily="18" charset="0"/>
              </a:rPr>
              <a:t>варних</a:t>
            </a:r>
            <a:r>
              <a:rPr lang="uk-UA" dirty="0">
                <a:latin typeface="Century Schoolbook" panose="02040604050505020304" pitchFamily="18" charset="0"/>
              </a:rPr>
              <a:t> запасів.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551150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9E65906-7527-4ECB-A5A5-E987E3D575CF}"/>
              </a:ext>
            </a:extLst>
          </p:cNvPr>
          <p:cNvSpPr/>
          <p:nvPr/>
        </p:nvSpPr>
        <p:spPr>
          <a:xfrm>
            <a:off x="1483360" y="2386598"/>
            <a:ext cx="8737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>
                <a:latin typeface="Century Schoolbook" panose="02040604050505020304" pitchFamily="18" charset="0"/>
              </a:rPr>
              <a:t>Планування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обсягу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товарних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запасів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dirty="0">
                <a:latin typeface="Century Schoolbook" panose="02040604050505020304" pitchFamily="18" charset="0"/>
              </a:rPr>
              <a:t>проводиться на </a:t>
            </a:r>
            <a:r>
              <a:rPr lang="ru-RU" dirty="0" err="1">
                <a:latin typeface="Century Schoolbook" panose="02040604050505020304" pitchFamily="18" charset="0"/>
              </a:rPr>
              <a:t>основі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розрахованих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нормативів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утворення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поточного </a:t>
            </a:r>
            <a:r>
              <a:rPr lang="ru-RU" dirty="0" err="1">
                <a:latin typeface="Century Schoolbook" panose="02040604050505020304" pitchFamily="18" charset="0"/>
              </a:rPr>
              <a:t>зберігання</a:t>
            </a:r>
            <a:r>
              <a:rPr lang="ru-RU" dirty="0">
                <a:latin typeface="Century Schoolbook" panose="02040604050505020304" pitchFamily="18" charset="0"/>
              </a:rPr>
              <a:t>, а </a:t>
            </a:r>
            <a:r>
              <a:rPr lang="ru-RU" dirty="0" err="1">
                <a:latin typeface="Century Schoolbook" panose="02040604050505020304" pitchFamily="18" charset="0"/>
              </a:rPr>
              <a:t>ткож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виходячи</a:t>
            </a:r>
            <a:r>
              <a:rPr lang="ru-RU" dirty="0">
                <a:latin typeface="Century Schoolbook" panose="02040604050505020304" pitchFamily="18" charset="0"/>
              </a:rPr>
              <a:t> з умов та потреб </a:t>
            </a:r>
            <a:r>
              <a:rPr lang="ru-RU" dirty="0" err="1">
                <a:latin typeface="Century Schoolbook" panose="02040604050505020304" pitchFamily="18" charset="0"/>
              </a:rPr>
              <a:t>формування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інших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видів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(сезонного </a:t>
            </a:r>
            <a:r>
              <a:rPr lang="ru-RU" dirty="0" err="1">
                <a:latin typeface="Century Schoolbook" panose="02040604050505020304" pitchFamily="18" charset="0"/>
              </a:rPr>
              <a:t>зберігання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дострокового</a:t>
            </a:r>
            <a:r>
              <a:rPr lang="ru-RU" dirty="0">
                <a:latin typeface="Century Schoolbook" panose="02040604050505020304" pitchFamily="18" charset="0"/>
              </a:rPr>
              <a:t> завозу, </a:t>
            </a:r>
            <a:r>
              <a:rPr lang="ru-RU" dirty="0" err="1">
                <a:latin typeface="Century Schoolbook" panose="02040604050505020304" pitchFamily="18" charset="0"/>
              </a:rPr>
              <a:t>цільового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призначення</a:t>
            </a:r>
            <a:r>
              <a:rPr lang="ru-RU" dirty="0">
                <a:latin typeface="Century Schoolbook" panose="02040604050505020304" pitchFamily="18" charset="0"/>
              </a:rPr>
              <a:t>).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020124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0DFFF4D-49C5-4721-9310-1631476061E1}"/>
              </a:ext>
            </a:extLst>
          </p:cNvPr>
          <p:cNvSpPr/>
          <p:nvPr/>
        </p:nvSpPr>
        <p:spPr>
          <a:xfrm>
            <a:off x="1051560" y="1178064"/>
            <a:ext cx="100888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0" i="1" u="none" strike="noStrike" baseline="0" dirty="0">
                <a:latin typeface="Trebuchet MS" panose="020B0603020202020204" pitchFamily="34" charset="0"/>
              </a:rPr>
              <a:t>7. </a:t>
            </a:r>
            <a:r>
              <a:rPr lang="ru-RU" sz="2400" b="0" i="1" u="none" strike="noStrike" baseline="0" dirty="0" err="1">
                <a:latin typeface="Trebuchet MS" panose="020B0603020202020204" pitchFamily="34" charset="0"/>
              </a:rPr>
              <a:t>Оперативне</a:t>
            </a:r>
            <a:r>
              <a:rPr lang="ru-RU" sz="2400" b="0" i="1" u="none" strike="noStrike" baseline="0" dirty="0">
                <a:latin typeface="Trebuchet MS" panose="020B0603020202020204" pitchFamily="34" charset="0"/>
              </a:rPr>
              <a:t> </a:t>
            </a:r>
            <a:r>
              <a:rPr lang="ru-RU" sz="2400" b="0" i="1" u="none" strike="noStrike" baseline="0" dirty="0" err="1">
                <a:latin typeface="Trebuchet MS" panose="020B0603020202020204" pitchFamily="34" charset="0"/>
              </a:rPr>
              <a:t>регулювання</a:t>
            </a:r>
            <a:r>
              <a:rPr lang="ru-RU" sz="2400" b="0" i="1" u="none" strike="noStrike" baseline="0" dirty="0">
                <a:latin typeface="Trebuchet MS" panose="020B0603020202020204" pitchFamily="34" charset="0"/>
              </a:rPr>
              <a:t> та контроль за </a:t>
            </a:r>
            <a:r>
              <a:rPr lang="ru-RU" sz="2400" b="0" i="1" u="none" strike="noStrike" baseline="0" dirty="0" err="1">
                <a:latin typeface="Trebuchet MS" panose="020B0603020202020204" pitchFamily="34" charset="0"/>
              </a:rPr>
              <a:t>утворенням</a:t>
            </a:r>
            <a:endParaRPr lang="ru-RU" sz="2400" b="0" i="1" u="none" strike="noStrike" baseline="0" dirty="0">
              <a:latin typeface="Trebuchet MS" panose="020B0603020202020204" pitchFamily="34" charset="0"/>
            </a:endParaRPr>
          </a:p>
          <a:p>
            <a:pPr algn="ctr"/>
            <a:r>
              <a:rPr lang="uk-UA" sz="2400" b="0" i="1" u="none" strike="noStrike" baseline="0" dirty="0">
                <a:latin typeface="Trebuchet MS" panose="020B0603020202020204" pitchFamily="34" charset="0"/>
              </a:rPr>
              <a:t>товарних запасів</a:t>
            </a:r>
          </a:p>
          <a:p>
            <a:endParaRPr lang="ru-RU" dirty="0">
              <a:latin typeface="Century Schoolbook" panose="02040604050505020304" pitchFamily="18" charset="0"/>
            </a:endParaRPr>
          </a:p>
          <a:p>
            <a:r>
              <a:rPr lang="ru-RU" dirty="0" err="1">
                <a:latin typeface="Century Schoolbook" panose="02040604050505020304" pitchFamily="18" charset="0"/>
              </a:rPr>
              <a:t>Оперативне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управління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товарними</a:t>
            </a:r>
            <a:r>
              <a:rPr lang="ru-RU" dirty="0">
                <a:latin typeface="Century Schoolbook" panose="02040604050505020304" pitchFamily="18" charset="0"/>
              </a:rPr>
              <a:t> запасами </a:t>
            </a:r>
            <a:r>
              <a:rPr lang="ru-RU" dirty="0" err="1">
                <a:latin typeface="Century Schoolbook" panose="02040604050505020304" pitchFamily="18" charset="0"/>
              </a:rPr>
              <a:t>передбачає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систематичне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проведення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роботи</a:t>
            </a:r>
            <a:r>
              <a:rPr lang="ru-RU" dirty="0">
                <a:latin typeface="Century Schoolbook" panose="02040604050505020304" pitchFamily="18" charset="0"/>
              </a:rPr>
              <a:t> з </a:t>
            </a:r>
            <a:r>
              <a:rPr lang="ru-RU" dirty="0" err="1">
                <a:latin typeface="Century Schoolbook" panose="02040604050505020304" pitchFamily="18" charset="0"/>
              </a:rPr>
              <a:t>спостереження</a:t>
            </a:r>
            <a:r>
              <a:rPr lang="ru-RU" dirty="0">
                <a:latin typeface="Century Schoolbook" panose="02040604050505020304" pitchFamily="18" charset="0"/>
              </a:rPr>
              <a:t> (</a:t>
            </a:r>
            <a:r>
              <a:rPr lang="ru-RU" dirty="0" err="1">
                <a:latin typeface="Century Schoolbook" panose="02040604050505020304" pitchFamily="18" charset="0"/>
              </a:rPr>
              <a:t>моніторингу</a:t>
            </a:r>
            <a:r>
              <a:rPr lang="ru-RU" dirty="0">
                <a:latin typeface="Century Schoolbook" panose="02040604050505020304" pitchFamily="18" charset="0"/>
              </a:rPr>
              <a:t>) стану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підтримки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їх</a:t>
            </a:r>
            <a:r>
              <a:rPr lang="ru-RU" dirty="0">
                <a:latin typeface="Century Schoolbook" panose="02040604050505020304" pitchFamily="18" charset="0"/>
              </a:rPr>
              <a:t> оптимального </a:t>
            </a:r>
            <a:r>
              <a:rPr lang="ru-RU" dirty="0" err="1">
                <a:latin typeface="Century Schoolbook" panose="02040604050505020304" pitchFamily="18" charset="0"/>
              </a:rPr>
              <a:t>розміру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своєчасного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поповнення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підтримки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на </a:t>
            </a:r>
            <a:r>
              <a:rPr lang="ru-RU" dirty="0" err="1">
                <a:latin typeface="Century Schoolbook" panose="02040604050505020304" pitchFamily="18" charset="0"/>
              </a:rPr>
              <a:t>рівні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встановленого</a:t>
            </a:r>
            <a:r>
              <a:rPr lang="ru-RU" dirty="0">
                <a:latin typeface="Century Schoolbook" panose="02040604050505020304" pitchFamily="18" charset="0"/>
              </a:rPr>
              <a:t> нормативу. Метою </a:t>
            </a:r>
            <a:r>
              <a:rPr lang="ru-RU" dirty="0" err="1">
                <a:latin typeface="Century Schoolbook" panose="02040604050505020304" pitchFamily="18" charset="0"/>
              </a:rPr>
              <a:t>проведення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цієї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роботи</a:t>
            </a:r>
            <a:r>
              <a:rPr lang="ru-RU" dirty="0">
                <a:latin typeface="Century Schoolbook" panose="02040604050505020304" pitchFamily="18" charset="0"/>
              </a:rPr>
              <a:t> є </a:t>
            </a:r>
            <a:r>
              <a:rPr lang="ru-RU" dirty="0" err="1">
                <a:latin typeface="Century Schoolbook" panose="02040604050505020304" pitchFamily="18" charset="0"/>
              </a:rPr>
              <a:t>забезпечення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безперервного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ритмічного</a:t>
            </a:r>
            <a:r>
              <a:rPr lang="ru-RU" dirty="0">
                <a:latin typeface="Century Schoolbook" panose="02040604050505020304" pitchFamily="18" charset="0"/>
              </a:rPr>
              <a:t> продажу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зокрема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ru-RU" dirty="0" err="1">
                <a:latin typeface="Century Schoolbook" panose="02040604050505020304" pitchFamily="18" charset="0"/>
              </a:rPr>
              <a:t>умовах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зміни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споживчого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попиту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мінімізація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сукупних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витрат</a:t>
            </a:r>
            <a:r>
              <a:rPr lang="ru-RU" dirty="0">
                <a:latin typeface="Century Schoolbook" panose="02040604050505020304" pitchFamily="18" charset="0"/>
              </a:rPr>
              <a:t> з </a:t>
            </a:r>
            <a:r>
              <a:rPr lang="ru-RU" dirty="0" err="1">
                <a:latin typeface="Century Schoolbook" panose="02040604050505020304" pitchFamily="18" charset="0"/>
              </a:rPr>
              <a:t>формування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зберігання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недопущення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втрат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фінансових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ресурсів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160472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295EC0F-C788-42BF-93F0-6013D79185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646" y="1084940"/>
            <a:ext cx="9035474" cy="468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8444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DD340C4-E043-47D4-93D2-07F1A8C288CB}"/>
              </a:ext>
            </a:extLst>
          </p:cNvPr>
          <p:cNvSpPr/>
          <p:nvPr/>
        </p:nvSpPr>
        <p:spPr>
          <a:xfrm>
            <a:off x="894080" y="1351508"/>
            <a:ext cx="102920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0" i="0" u="none" strike="noStrike" baseline="0" dirty="0">
                <a:latin typeface="Arial" panose="020B0604020202020204" pitchFamily="34" charset="0"/>
              </a:rPr>
              <a:t>7.1. </a:t>
            </a:r>
            <a:r>
              <a:rPr lang="ru-RU" b="0" i="0" u="none" strike="noStrike" baseline="0" dirty="0" err="1">
                <a:latin typeface="Arial" panose="020B0604020202020204" pitchFamily="34" charset="0"/>
              </a:rPr>
              <a:t>Організація</a:t>
            </a:r>
            <a:r>
              <a:rPr lang="ru-RU" b="0" i="0" u="none" strike="noStrike" baseline="0" dirty="0">
                <a:latin typeface="Arial" panose="020B0604020202020204" pitchFamily="34" charset="0"/>
              </a:rPr>
              <a:t> контролю </a:t>
            </a:r>
            <a:r>
              <a:rPr lang="ru-RU" b="0" i="0" u="none" strike="noStrike" baseline="0" dirty="0" err="1">
                <a:latin typeface="Arial" panose="020B0604020202020204" pitchFamily="34" charset="0"/>
              </a:rPr>
              <a:t>рівня</a:t>
            </a:r>
            <a:r>
              <a:rPr lang="ru-RU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ru-RU" b="0" i="0" u="none" strike="noStrike" baseline="0" dirty="0" err="1">
                <a:latin typeface="Arial" panose="020B0604020202020204" pitchFamily="34" charset="0"/>
              </a:rPr>
              <a:t>товарних</a:t>
            </a:r>
            <a:r>
              <a:rPr lang="ru-RU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ru-RU" b="0" i="0" u="none" strike="noStrike" baseline="0" dirty="0" err="1">
                <a:latin typeface="Arial" panose="020B0604020202020204" pitchFamily="34" charset="0"/>
              </a:rPr>
              <a:t>запасів</a:t>
            </a:r>
            <a:endParaRPr lang="ru-RU" b="0" i="0" u="none" strike="noStrike" baseline="0" dirty="0">
              <a:latin typeface="Arial" panose="020B0604020202020204" pitchFamily="34" charset="0"/>
            </a:endParaRPr>
          </a:p>
          <a:p>
            <a:r>
              <a:rPr lang="ru-RU" dirty="0" err="1">
                <a:latin typeface="Century Schoolbook" panose="02040604050505020304" pitchFamily="18" charset="0"/>
              </a:rPr>
              <a:t>Нині</a:t>
            </a:r>
            <a:r>
              <a:rPr lang="ru-RU" dirty="0">
                <a:latin typeface="Century Schoolbook" panose="02040604050505020304" pitchFamily="18" charset="0"/>
              </a:rPr>
              <a:t> у </a:t>
            </a:r>
            <a:r>
              <a:rPr lang="ru-RU" dirty="0" err="1">
                <a:latin typeface="Century Schoolbook" panose="02040604050505020304" pitchFamily="18" charset="0"/>
              </a:rPr>
              <a:t>вітчизняній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іноземній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практиці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накопичений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достатній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досвід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організації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робіт</a:t>
            </a:r>
            <a:r>
              <a:rPr lang="ru-RU" dirty="0">
                <a:latin typeface="Century Schoolbook" panose="02040604050505020304" pitchFamily="18" charset="0"/>
              </a:rPr>
              <a:t> з контролю </a:t>
            </a:r>
            <a:r>
              <a:rPr lang="ru-RU" dirty="0" err="1">
                <a:latin typeface="Century Schoolbook" panose="02040604050505020304" pitchFamily="18" charset="0"/>
              </a:rPr>
              <a:t>рівня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. При </a:t>
            </a:r>
            <a:r>
              <a:rPr lang="ru-RU" dirty="0" err="1">
                <a:latin typeface="Century Schoolbook" panose="02040604050505020304" pitchFamily="18" charset="0"/>
              </a:rPr>
              <a:t>цьому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методичний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апарат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який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використовується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залежить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від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розміру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політики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технології</a:t>
            </a:r>
            <a:r>
              <a:rPr lang="ru-RU" dirty="0">
                <a:latin typeface="Century Schoolbook" panose="02040604050505020304" pitchFamily="18" charset="0"/>
              </a:rPr>
              <a:t> менеджменту, </a:t>
            </a:r>
            <a:r>
              <a:rPr lang="ru-RU" dirty="0" err="1">
                <a:latin typeface="Century Schoolbook" panose="02040604050505020304" pitchFamily="18" charset="0"/>
              </a:rPr>
              <a:t>обсягу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видів</a:t>
            </a:r>
            <a:r>
              <a:rPr lang="ru-RU" dirty="0">
                <a:latin typeface="Century Schoolbook" panose="02040604050505020304" pitchFamily="18" charset="0"/>
              </a:rPr>
              <a:t> та</a:t>
            </a:r>
          </a:p>
          <a:p>
            <a:r>
              <a:rPr lang="uk-UA" dirty="0">
                <a:latin typeface="Century Schoolbook" panose="02040604050505020304" pitchFamily="18" charset="0"/>
              </a:rPr>
              <a:t>інших особливостей запасів.</a:t>
            </a:r>
          </a:p>
          <a:p>
            <a:r>
              <a:rPr lang="ru-RU" dirty="0" err="1">
                <a:latin typeface="Century Schoolbook" panose="02040604050505020304" pitchFamily="18" charset="0"/>
              </a:rPr>
              <a:t>Найбільше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розповсюдження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ru-RU" dirty="0" err="1">
                <a:latin typeface="Century Schoolbook" panose="02040604050505020304" pitchFamily="18" charset="0"/>
              </a:rPr>
              <a:t>іноземній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практиці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отримали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наступні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системи</a:t>
            </a:r>
            <a:r>
              <a:rPr lang="ru-RU" i="1" dirty="0">
                <a:latin typeface="Century Schoolbook" panose="02040604050505020304" pitchFamily="18" charset="0"/>
              </a:rPr>
              <a:t> контролю </a:t>
            </a:r>
            <a:r>
              <a:rPr lang="ru-RU" dirty="0" err="1">
                <a:latin typeface="Century Schoolbook" panose="02040604050505020304" pitchFamily="18" charset="0"/>
              </a:rPr>
              <a:t>рівня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:</a:t>
            </a:r>
            <a:endParaRPr lang="uk-UA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BFC2FA3-902E-4675-8DDF-CF891746406C}"/>
              </a:ext>
            </a:extLst>
          </p:cNvPr>
          <p:cNvSpPr/>
          <p:nvPr/>
        </p:nvSpPr>
        <p:spPr>
          <a:xfrm>
            <a:off x="894080" y="3382833"/>
            <a:ext cx="108915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Century Schoolbook" panose="02040604050505020304" pitchFamily="18" charset="0"/>
              </a:rPr>
              <a:t>1. </a:t>
            </a:r>
            <a:r>
              <a:rPr lang="uk-UA" i="1" dirty="0">
                <a:latin typeface="Century Schoolbook" panose="02040604050505020304" pitchFamily="18" charset="0"/>
              </a:rPr>
              <a:t>Метод червоної лінії</a:t>
            </a:r>
            <a:r>
              <a:rPr lang="en-US" i="1" dirty="0">
                <a:latin typeface="Century Schoolbook" panose="02040604050505020304" pitchFamily="18" charset="0"/>
              </a:rPr>
              <a:t>. </a:t>
            </a:r>
            <a:r>
              <a:rPr lang="uk-UA" dirty="0">
                <a:latin typeface="Century Schoolbook" panose="02040604050505020304" pitchFamily="18" charset="0"/>
              </a:rPr>
              <a:t>Суть методу полягає у визначенні мінімальної (лімітної) межі, нижче якої рівень запасів не </a:t>
            </a:r>
            <a:r>
              <a:rPr lang="ru-RU" dirty="0">
                <a:latin typeface="Century Schoolbook" panose="02040604050505020304" pitchFamily="18" charset="0"/>
              </a:rPr>
              <a:t>повинен </a:t>
            </a:r>
            <a:r>
              <a:rPr lang="ru-RU" dirty="0" err="1">
                <a:latin typeface="Century Schoolbook" panose="02040604050505020304" pitchFamily="18" charset="0"/>
              </a:rPr>
              <a:t>опускатися</a:t>
            </a:r>
            <a:r>
              <a:rPr lang="ru-RU" dirty="0">
                <a:latin typeface="Century Schoolbook" panose="02040604050505020304" pitchFamily="18" charset="0"/>
              </a:rPr>
              <a:t>. По </a:t>
            </a:r>
            <a:r>
              <a:rPr lang="ru-RU" dirty="0" err="1">
                <a:latin typeface="Century Schoolbook" panose="02040604050505020304" pitchFamily="18" charset="0"/>
              </a:rPr>
              <a:t>досягненні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цієї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межі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відбувається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автоматич</a:t>
            </a:r>
            <a:r>
              <a:rPr lang="uk-UA" dirty="0">
                <a:latin typeface="Century Schoolbook" panose="02040604050505020304" pitchFamily="18" charset="0"/>
              </a:rPr>
              <a:t>не розміщення нового замовлення.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2</a:t>
            </a:r>
            <a:r>
              <a:rPr lang="ru-RU" i="1" dirty="0">
                <a:latin typeface="Century Schoolbook" panose="02040604050505020304" pitchFamily="18" charset="0"/>
              </a:rPr>
              <a:t>. </a:t>
            </a:r>
            <a:r>
              <a:rPr lang="ru-RU" i="1" dirty="0" err="1">
                <a:latin typeface="Century Schoolbook" panose="02040604050505020304" pitchFamily="18" charset="0"/>
              </a:rPr>
              <a:t>Двосекторний</a:t>
            </a:r>
            <a:r>
              <a:rPr lang="ru-RU" i="1" dirty="0">
                <a:latin typeface="Century Schoolbook" panose="02040604050505020304" pitchFamily="18" charset="0"/>
              </a:rPr>
              <a:t> метод контролю, </a:t>
            </a:r>
            <a:r>
              <a:rPr lang="ru-RU" dirty="0" err="1">
                <a:latin typeface="Century Schoolbook" panose="02040604050505020304" pitchFamily="18" charset="0"/>
              </a:rPr>
              <a:t>відповідно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якого</a:t>
            </a:r>
            <a:r>
              <a:rPr lang="ru-RU" dirty="0">
                <a:latin typeface="Century Schoolbook" panose="02040604050505020304" pitchFamily="18" charset="0"/>
              </a:rPr>
              <a:t> запаси для </a:t>
            </a:r>
            <a:r>
              <a:rPr lang="ru-RU" dirty="0" err="1">
                <a:latin typeface="Century Schoolbook" panose="02040604050505020304" pitchFamily="18" charset="0"/>
              </a:rPr>
              <a:t>зберігання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розміщуються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ru-RU" dirty="0" err="1">
                <a:latin typeface="Century Schoolbook" panose="02040604050505020304" pitchFamily="18" charset="0"/>
              </a:rPr>
              <a:t>двох</a:t>
            </a:r>
            <a:r>
              <a:rPr lang="ru-RU" dirty="0">
                <a:latin typeface="Century Schoolbook" panose="02040604050505020304" pitchFamily="18" charset="0"/>
              </a:rPr>
              <a:t> секторах – </a:t>
            </a:r>
            <a:r>
              <a:rPr lang="ru-RU" dirty="0" err="1">
                <a:latin typeface="Century Schoolbook" panose="02040604050505020304" pitchFamily="18" charset="0"/>
              </a:rPr>
              <a:t>робочому</a:t>
            </a:r>
            <a:r>
              <a:rPr lang="ru-RU" dirty="0">
                <a:latin typeface="Century Schoolbook" panose="02040604050505020304" pitchFamily="18" charset="0"/>
              </a:rPr>
              <a:t> та резервному. Коли запаси </a:t>
            </a:r>
            <a:r>
              <a:rPr lang="ru-RU" dirty="0" err="1">
                <a:latin typeface="Century Schoolbook" panose="02040604050505020304" pitchFamily="18" charset="0"/>
              </a:rPr>
              <a:t>робочого</a:t>
            </a:r>
            <a:r>
              <a:rPr lang="ru-RU" dirty="0">
                <a:latin typeface="Century Schoolbook" panose="02040604050505020304" pitchFamily="18" charset="0"/>
              </a:rPr>
              <a:t> сектора </a:t>
            </a:r>
            <a:r>
              <a:rPr lang="ru-RU" dirty="0" err="1">
                <a:latin typeface="Century Schoolbook" panose="02040604050505020304" pitchFamily="18" charset="0"/>
              </a:rPr>
              <a:t>витрачено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включаються</a:t>
            </a:r>
            <a:endParaRPr lang="ru-RU" dirty="0">
              <a:latin typeface="Century Schoolbook" panose="02040604050505020304" pitchFamily="18" charset="0"/>
            </a:endParaRPr>
          </a:p>
          <a:p>
            <a:r>
              <a:rPr lang="ru-RU" dirty="0">
                <a:latin typeface="Century Schoolbook" panose="02040604050505020304" pitchFamily="18" charset="0"/>
              </a:rPr>
              <a:t>два </a:t>
            </a:r>
            <a:r>
              <a:rPr lang="ru-RU" dirty="0" err="1">
                <a:latin typeface="Century Schoolbook" panose="02040604050505020304" pitchFamily="18" charset="0"/>
              </a:rPr>
              <a:t>процеси</a:t>
            </a:r>
            <a:r>
              <a:rPr lang="ru-RU" dirty="0">
                <a:latin typeface="Century Schoolbook" panose="02040604050505020304" pitchFamily="18" charset="0"/>
              </a:rPr>
              <a:t> - </a:t>
            </a:r>
            <a:r>
              <a:rPr lang="ru-RU" dirty="0" err="1">
                <a:latin typeface="Century Schoolbook" panose="02040604050505020304" pitchFamily="18" charset="0"/>
              </a:rPr>
              <a:t>поповнення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робочого</a:t>
            </a:r>
            <a:r>
              <a:rPr lang="ru-RU" dirty="0">
                <a:latin typeface="Century Schoolbook" panose="02040604050505020304" pitchFamily="18" charset="0"/>
              </a:rPr>
              <a:t> сектора за </a:t>
            </a:r>
            <a:r>
              <a:rPr lang="ru-RU" dirty="0" err="1">
                <a:latin typeface="Century Schoolbook" panose="02040604050505020304" pitchFamily="18" charset="0"/>
              </a:rPr>
              <a:t>рахунок</a:t>
            </a:r>
            <a:r>
              <a:rPr lang="ru-RU" dirty="0">
                <a:latin typeface="Century Schoolbook" panose="02040604050505020304" pitchFamily="18" charset="0"/>
              </a:rPr>
              <a:t> резервного, та </a:t>
            </a:r>
            <a:r>
              <a:rPr lang="uk-UA" dirty="0">
                <a:latin typeface="Century Schoolbook" panose="02040604050505020304" pitchFamily="18" charset="0"/>
              </a:rPr>
              <a:t>розміщення нового замовлення.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28051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B2D4ED2-282A-4A47-A797-000B284E09E9}"/>
              </a:ext>
            </a:extLst>
          </p:cNvPr>
          <p:cNvSpPr/>
          <p:nvPr/>
        </p:nvSpPr>
        <p:spPr>
          <a:xfrm>
            <a:off x="1569720" y="2443818"/>
            <a:ext cx="905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>
                <a:latin typeface="Century Schoolbook" panose="02040604050505020304" pitchFamily="18" charset="0"/>
              </a:rPr>
              <a:t>Вихідними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даними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dirty="0">
                <a:latin typeface="Century Schoolbook" panose="02040604050505020304" pitchFamily="18" charset="0"/>
              </a:rPr>
              <a:t>для </a:t>
            </a:r>
            <a:r>
              <a:rPr lang="ru-RU" dirty="0" err="1">
                <a:latin typeface="Century Schoolbook" panose="02040604050505020304" pitchFamily="18" charset="0"/>
              </a:rPr>
              <a:t>аналізу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є </a:t>
            </a:r>
            <a:r>
              <a:rPr lang="ru-RU" dirty="0" err="1">
                <a:latin typeface="Century Schoolbook" panose="02040604050505020304" pitchFamily="18" charset="0"/>
              </a:rPr>
              <a:t>показники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статистичної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бухгалтерської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звітності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матеріали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спостережень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вибіркових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обстежень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одночасного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обліку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планових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позаплано</a:t>
            </a:r>
            <a:r>
              <a:rPr lang="uk-UA" dirty="0" err="1">
                <a:latin typeface="Century Schoolbook" panose="02040604050505020304" pitchFamily="18" charset="0"/>
              </a:rPr>
              <a:t>вих</a:t>
            </a:r>
            <a:r>
              <a:rPr lang="uk-UA" dirty="0">
                <a:latin typeface="Century Schoolbook" panose="02040604050505020304" pitchFamily="18" charset="0"/>
              </a:rPr>
              <a:t> інвентаризацій, результати уцінки.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390565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773FC13-41AF-4D68-8621-15EE0FB2B0B6}"/>
              </a:ext>
            </a:extLst>
          </p:cNvPr>
          <p:cNvSpPr/>
          <p:nvPr/>
        </p:nvSpPr>
        <p:spPr>
          <a:xfrm>
            <a:off x="975360" y="1602105"/>
            <a:ext cx="106273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0" i="0" u="none" strike="noStrike" baseline="0" dirty="0">
                <a:latin typeface="Arial" panose="020B0604020202020204" pitchFamily="34" charset="0"/>
              </a:rPr>
              <a:t>7.2. </a:t>
            </a:r>
            <a:r>
              <a:rPr lang="ru-RU" b="0" i="0" u="none" strike="noStrike" baseline="0" dirty="0" err="1">
                <a:latin typeface="Arial" panose="020B0604020202020204" pitchFamily="34" charset="0"/>
              </a:rPr>
              <a:t>Визначення</a:t>
            </a:r>
            <a:r>
              <a:rPr lang="ru-RU" b="0" i="0" u="none" strike="noStrike" baseline="0" dirty="0">
                <a:latin typeface="Arial" panose="020B0604020202020204" pitchFamily="34" charset="0"/>
              </a:rPr>
              <a:t> оптимального </a:t>
            </a:r>
            <a:r>
              <a:rPr lang="ru-RU" b="0" i="0" u="none" strike="noStrike" baseline="0" dirty="0" err="1">
                <a:latin typeface="Arial" panose="020B0604020202020204" pitchFamily="34" charset="0"/>
              </a:rPr>
              <a:t>рівня</a:t>
            </a:r>
            <a:r>
              <a:rPr lang="ru-RU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ru-RU" b="0" i="0" u="none" strike="noStrike" baseline="0" dirty="0" err="1">
                <a:latin typeface="Arial" panose="020B0604020202020204" pitchFamily="34" charset="0"/>
              </a:rPr>
              <a:t>товарних</a:t>
            </a:r>
            <a:r>
              <a:rPr lang="ru-RU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ru-RU" b="0" i="0" u="none" strike="noStrike" baseline="0" dirty="0" err="1">
                <a:latin typeface="Arial" panose="020B0604020202020204" pitchFamily="34" charset="0"/>
              </a:rPr>
              <a:t>запасів</a:t>
            </a:r>
            <a:endParaRPr lang="ru-RU" b="0" i="0" u="none" strike="noStrike" baseline="0" dirty="0">
              <a:latin typeface="Arial" panose="020B0604020202020204" pitchFamily="34" charset="0"/>
            </a:endParaRPr>
          </a:p>
          <a:p>
            <a:pPr algn="ctr"/>
            <a:r>
              <a:rPr lang="uk-UA" b="0" i="0" u="none" strike="noStrike" baseline="0" dirty="0">
                <a:latin typeface="Arial" panose="020B0604020202020204" pitchFamily="34" charset="0"/>
              </a:rPr>
              <a:t>та точки замовлення</a:t>
            </a:r>
          </a:p>
          <a:p>
            <a:r>
              <a:rPr lang="ru-RU" dirty="0" err="1">
                <a:latin typeface="Century Schoolbook" panose="02040604050505020304" pitchFamily="18" charset="0"/>
              </a:rPr>
              <a:t>Визначення</a:t>
            </a:r>
            <a:r>
              <a:rPr lang="ru-RU" dirty="0">
                <a:latin typeface="Century Schoolbook" panose="02040604050505020304" pitchFamily="18" charset="0"/>
              </a:rPr>
              <a:t> оптимального </a:t>
            </a:r>
            <a:r>
              <a:rPr lang="ru-RU" dirty="0" err="1">
                <a:latin typeface="Century Schoolbook" panose="02040604050505020304" pitchFamily="18" charset="0"/>
              </a:rPr>
              <a:t>рівня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базується</a:t>
            </a:r>
            <a:r>
              <a:rPr lang="ru-RU" dirty="0">
                <a:latin typeface="Century Schoolbook" panose="02040604050505020304" pitchFamily="18" charset="0"/>
              </a:rPr>
              <a:t> на </a:t>
            </a:r>
            <a:r>
              <a:rPr lang="ru-RU" dirty="0" err="1">
                <a:latin typeface="Century Schoolbook" panose="02040604050505020304" pitchFamily="18" charset="0"/>
              </a:rPr>
              <a:t>використанні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моделі</a:t>
            </a:r>
            <a:r>
              <a:rPr lang="ru-RU" dirty="0">
                <a:latin typeface="Century Schoolbook" panose="02040604050505020304" pitchFamily="18" charset="0"/>
              </a:rPr>
              <a:t> оптимального </a:t>
            </a:r>
            <a:r>
              <a:rPr lang="ru-RU" dirty="0" err="1">
                <a:latin typeface="Century Schoolbook" panose="02040604050505020304" pitchFamily="18" charset="0"/>
              </a:rPr>
              <a:t>рівня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(</a:t>
            </a:r>
            <a:r>
              <a:rPr lang="ru-RU" dirty="0" err="1">
                <a:latin typeface="Century Schoolbook" panose="02040604050505020304" pitchFamily="18" charset="0"/>
              </a:rPr>
              <a:t>базової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моделі</a:t>
            </a:r>
            <a:r>
              <a:rPr lang="ru-RU" dirty="0">
                <a:latin typeface="Century Schoolbook" panose="02040604050505020304" pitchFamily="18" charset="0"/>
              </a:rPr>
              <a:t>). Дана модель </a:t>
            </a:r>
            <a:r>
              <a:rPr lang="ru-RU" dirty="0" err="1">
                <a:latin typeface="Century Schoolbook" panose="02040604050505020304" pitchFamily="18" charset="0"/>
              </a:rPr>
              <a:t>розроблена</a:t>
            </a:r>
            <a:r>
              <a:rPr lang="ru-RU" dirty="0">
                <a:latin typeface="Century Schoolbook" panose="02040604050505020304" pitchFamily="18" charset="0"/>
              </a:rPr>
              <a:t> у 1915 </a:t>
            </a:r>
            <a:r>
              <a:rPr lang="ru-RU" dirty="0" err="1">
                <a:latin typeface="Century Schoolbook" panose="02040604050505020304" pitchFamily="18" charset="0"/>
              </a:rPr>
              <a:t>році</a:t>
            </a:r>
            <a:r>
              <a:rPr lang="ru-RU" dirty="0">
                <a:latin typeface="Century Schoolbook" panose="02040604050505020304" pitchFamily="18" charset="0"/>
              </a:rPr>
              <a:t> Фордом В. </a:t>
            </a:r>
            <a:r>
              <a:rPr lang="ru-RU" dirty="0" err="1">
                <a:latin typeface="Century Schoolbook" panose="02040604050505020304" pitchFamily="18" charset="0"/>
              </a:rPr>
              <a:t>Харрісоном</a:t>
            </a:r>
            <a:r>
              <a:rPr lang="ru-RU" dirty="0">
                <a:latin typeface="Century Schoolbook" panose="02040604050505020304" pitchFamily="18" charset="0"/>
              </a:rPr>
              <a:t> і </a:t>
            </a:r>
            <a:r>
              <a:rPr lang="ru-RU" dirty="0" err="1">
                <a:latin typeface="Century Schoolbook" panose="02040604050505020304" pitchFamily="18" charset="0"/>
              </a:rPr>
              <a:t>отримала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світове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визнання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</a:p>
          <a:p>
            <a:r>
              <a:rPr lang="ru-RU" dirty="0" err="1">
                <a:latin typeface="Century Schoolbook" panose="02040604050505020304" pitchFamily="18" charset="0"/>
              </a:rPr>
              <a:t>Ідея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побудови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моделі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полягає</a:t>
            </a:r>
            <a:r>
              <a:rPr lang="ru-RU" dirty="0">
                <a:latin typeface="Century Schoolbook" panose="02040604050505020304" pitchFamily="18" charset="0"/>
              </a:rPr>
              <a:t> у </a:t>
            </a:r>
            <a:r>
              <a:rPr lang="ru-RU" dirty="0" err="1">
                <a:latin typeface="Century Schoolbook" panose="02040604050505020304" pitchFamily="18" charset="0"/>
              </a:rPr>
              <a:t>визначенні</a:t>
            </a:r>
            <a:r>
              <a:rPr lang="ru-RU" dirty="0">
                <a:latin typeface="Century Schoolbook" panose="02040604050505020304" pitchFamily="18" charset="0"/>
              </a:rPr>
              <a:t> такого </a:t>
            </a:r>
            <a:r>
              <a:rPr lang="ru-RU" dirty="0" err="1">
                <a:latin typeface="Century Schoolbook" panose="02040604050505020304" pitchFamily="18" charset="0"/>
              </a:rPr>
              <a:t>рівня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дотримання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якого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мінімізує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сукупні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витрати</a:t>
            </a:r>
            <a:r>
              <a:rPr lang="ru-RU" dirty="0">
                <a:latin typeface="Century Schoolbook" panose="02040604050505020304" pitchFamily="18" charset="0"/>
              </a:rPr>
              <a:t> по </a:t>
            </a:r>
            <a:r>
              <a:rPr lang="ru-RU" dirty="0" err="1">
                <a:latin typeface="Century Schoolbook" panose="02040604050505020304" pitchFamily="18" charset="0"/>
              </a:rPr>
              <a:t>управлінню</a:t>
            </a:r>
            <a:r>
              <a:rPr lang="ru-RU" dirty="0">
                <a:latin typeface="Century Schoolbook" panose="02040604050505020304" pitchFamily="18" charset="0"/>
              </a:rPr>
              <a:t> ними.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При </a:t>
            </a:r>
            <a:r>
              <a:rPr lang="ru-RU" dirty="0" err="1">
                <a:latin typeface="Century Schoolbook" panose="02040604050505020304" pitchFamily="18" charset="0"/>
              </a:rPr>
              <a:t>цьому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сукупні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витрати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розбивають</a:t>
            </a:r>
            <a:r>
              <a:rPr lang="ru-RU" dirty="0">
                <a:latin typeface="Century Schoolbook" panose="02040604050505020304" pitchFamily="18" charset="0"/>
              </a:rPr>
              <a:t> на три </a:t>
            </a:r>
            <a:r>
              <a:rPr lang="ru-RU" dirty="0" err="1">
                <a:latin typeface="Century Schoolbook" panose="02040604050505020304" pitchFamily="18" charset="0"/>
              </a:rPr>
              <a:t>однорідні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групи</a:t>
            </a:r>
            <a:r>
              <a:rPr lang="ru-RU" dirty="0">
                <a:latin typeface="Century Schoolbook" panose="02040604050505020304" pitchFamily="18" charset="0"/>
              </a:rPr>
              <a:t>: </a:t>
            </a:r>
            <a:r>
              <a:rPr lang="ru-RU" dirty="0" err="1">
                <a:latin typeface="Century Schoolbook" panose="02040604050505020304" pitchFamily="18" charset="0"/>
              </a:rPr>
              <a:t>витрати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зберігання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витрати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пов'язані</a:t>
            </a:r>
            <a:r>
              <a:rPr lang="ru-RU" dirty="0">
                <a:latin typeface="Century Schoolbook" panose="02040604050505020304" pitchFamily="18" charset="0"/>
              </a:rPr>
              <a:t> з </a:t>
            </a:r>
            <a:r>
              <a:rPr lang="ru-RU" dirty="0" err="1">
                <a:latin typeface="Century Schoolbook" panose="02040604050505020304" pitchFamily="18" charset="0"/>
              </a:rPr>
              <a:t>формуванням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, та </a:t>
            </a:r>
            <a:r>
              <a:rPr lang="ru-RU" dirty="0" err="1">
                <a:latin typeface="Century Schoolbook" panose="02040604050505020304" pitchFamily="18" charset="0"/>
              </a:rPr>
              <a:t>витрати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які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виникають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внаслідок</a:t>
            </a:r>
            <a:r>
              <a:rPr lang="ru-RU" dirty="0">
                <a:latin typeface="Century Schoolbook" panose="02040604050505020304" pitchFamily="18" charset="0"/>
              </a:rPr>
              <a:t> браку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429918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E7F74C9-4810-43CF-9845-076F3EFDA1FD}"/>
              </a:ext>
            </a:extLst>
          </p:cNvPr>
          <p:cNvSpPr/>
          <p:nvPr/>
        </p:nvSpPr>
        <p:spPr>
          <a:xfrm>
            <a:off x="873760" y="1443841"/>
            <a:ext cx="104444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0" i="1" u="none" strike="noStrike" baseline="0" dirty="0">
                <a:latin typeface="Arial" panose="020B0604020202020204" pitchFamily="34" charset="0"/>
              </a:rPr>
              <a:t>7.3. </a:t>
            </a:r>
            <a:r>
              <a:rPr lang="ru-RU" b="0" i="1" u="none" strike="noStrike" baseline="0" dirty="0" err="1">
                <a:latin typeface="Arial" panose="020B0604020202020204" pitchFamily="34" charset="0"/>
              </a:rPr>
              <a:t>Вивчення</a:t>
            </a:r>
            <a:r>
              <a:rPr lang="ru-RU" b="0" i="1" u="none" strike="noStrike" baseline="0" dirty="0">
                <a:latin typeface="Arial" panose="020B0604020202020204" pitchFamily="34" charset="0"/>
              </a:rPr>
              <a:t> </a:t>
            </a:r>
            <a:r>
              <a:rPr lang="ru-RU" b="0" i="1" u="none" strike="noStrike" baseline="0" dirty="0" err="1">
                <a:latin typeface="Arial" panose="020B0604020202020204" pitchFamily="34" charset="0"/>
              </a:rPr>
              <a:t>обсягів</a:t>
            </a:r>
            <a:r>
              <a:rPr lang="ru-RU" b="0" i="1" u="none" strike="noStrike" baseline="0" dirty="0">
                <a:latin typeface="Arial" panose="020B0604020202020204" pitchFamily="34" charset="0"/>
              </a:rPr>
              <a:t> та причин </a:t>
            </a:r>
            <a:r>
              <a:rPr lang="ru-RU" b="0" i="1" u="none" strike="noStrike" baseline="0" dirty="0" err="1">
                <a:latin typeface="Arial" panose="020B0604020202020204" pitchFamily="34" charset="0"/>
              </a:rPr>
              <a:t>створення</a:t>
            </a:r>
            <a:r>
              <a:rPr lang="ru-RU" b="0" i="1" u="none" strike="noStrike" baseline="0" dirty="0">
                <a:latin typeface="Arial" panose="020B0604020202020204" pitchFamily="34" charset="0"/>
              </a:rPr>
              <a:t> </a:t>
            </a:r>
            <a:r>
              <a:rPr lang="uk-UA" b="0" i="1" u="none" strike="noStrike" baseline="0" dirty="0">
                <a:latin typeface="Arial" panose="020B0604020202020204" pitchFamily="34" charset="0"/>
              </a:rPr>
              <a:t>наднормативних товарних запасів</a:t>
            </a:r>
          </a:p>
          <a:p>
            <a:endParaRPr lang="uk-UA" b="0" i="1" u="none" strike="noStrike" baseline="0" dirty="0">
              <a:latin typeface="Arial" panose="020B0604020202020204" pitchFamily="34" charset="0"/>
            </a:endParaRPr>
          </a:p>
          <a:p>
            <a:r>
              <a:rPr lang="ru-RU" dirty="0">
                <a:latin typeface="Century Schoolbook" panose="02040604050505020304" pitchFamily="18" charset="0"/>
              </a:rPr>
              <a:t>З метою </a:t>
            </a:r>
            <a:r>
              <a:rPr lang="ru-RU" dirty="0" err="1">
                <a:latin typeface="Century Schoolbook" panose="02040604050505020304" pitchFamily="18" charset="0"/>
              </a:rPr>
              <a:t>недопущення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затоварювання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торговельного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наднормативними</a:t>
            </a:r>
            <a:r>
              <a:rPr lang="ru-RU" dirty="0">
                <a:latin typeface="Century Schoolbook" panose="02040604050505020304" pitchFamily="18" charset="0"/>
              </a:rPr>
              <a:t> товарами повинна систематично </a:t>
            </a:r>
            <a:r>
              <a:rPr lang="ru-RU" dirty="0" err="1">
                <a:latin typeface="Century Schoolbook" panose="02040604050505020304" pitchFamily="18" charset="0"/>
              </a:rPr>
              <a:t>проводитись</a:t>
            </a:r>
            <a:r>
              <a:rPr lang="ru-RU" dirty="0">
                <a:latin typeface="Century Schoolbook" panose="02040604050505020304" pitchFamily="18" charset="0"/>
              </a:rPr>
              <a:t> робота </a:t>
            </a:r>
            <a:r>
              <a:rPr lang="ru-RU" dirty="0" err="1">
                <a:latin typeface="Century Schoolbook" panose="02040604050505020304" pitchFamily="18" charset="0"/>
              </a:rPr>
              <a:t>виявлення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таких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визначення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обсягів</a:t>
            </a:r>
            <a:r>
              <a:rPr lang="ru-RU" dirty="0">
                <a:latin typeface="Century Schoolbook" panose="02040604050505020304" pitchFamily="18" charset="0"/>
              </a:rPr>
              <a:t> та причин </a:t>
            </a:r>
            <a:r>
              <a:rPr lang="ru-RU" dirty="0" err="1">
                <a:latin typeface="Century Schoolbook" panose="02040604050505020304" pitchFamily="18" charset="0"/>
              </a:rPr>
              <a:t>їх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uk-UA" dirty="0">
                <a:latin typeface="Century Schoolbook" panose="02040604050505020304" pitchFamily="18" charset="0"/>
              </a:rPr>
              <a:t>утворення. </a:t>
            </a:r>
            <a:r>
              <a:rPr lang="ru-RU" dirty="0" err="1">
                <a:latin typeface="Century Schoolbook" panose="02040604050505020304" pitchFamily="18" charset="0"/>
              </a:rPr>
              <a:t>Передовсім</a:t>
            </a:r>
            <a:r>
              <a:rPr lang="ru-RU" dirty="0">
                <a:latin typeface="Century Schoolbook" panose="02040604050505020304" pitchFamily="18" charset="0"/>
              </a:rPr>
              <a:t>, дана робота </a:t>
            </a:r>
            <a:r>
              <a:rPr lang="ru-RU" dirty="0" err="1">
                <a:latin typeface="Century Schoolbook" panose="02040604050505020304" pitchFamily="18" charset="0"/>
              </a:rPr>
              <a:t>має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проводитись</a:t>
            </a:r>
            <a:r>
              <a:rPr lang="ru-RU" dirty="0">
                <a:latin typeface="Century Schoolbook" panose="02040604050505020304" pitchFamily="18" charset="0"/>
              </a:rPr>
              <a:t> по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групах</a:t>
            </a:r>
            <a:r>
              <a:rPr lang="ru-RU" dirty="0">
                <a:latin typeface="Century Schoolbook" panose="02040604050505020304" pitchFamily="18" charset="0"/>
              </a:rPr>
              <a:t> та видах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швидкість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реалізації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яких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мас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тенденцію</a:t>
            </a:r>
            <a:r>
              <a:rPr lang="ru-RU" dirty="0">
                <a:latin typeface="Century Schoolbook" panose="02040604050505020304" pitchFamily="18" charset="0"/>
              </a:rPr>
              <a:t> до </a:t>
            </a:r>
            <a:r>
              <a:rPr lang="ru-RU" dirty="0" err="1">
                <a:latin typeface="Century Schoolbook" panose="02040604050505020304" pitchFamily="18" charset="0"/>
              </a:rPr>
              <a:t>зменшення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</a:p>
          <a:p>
            <a:r>
              <a:rPr lang="ru-RU" dirty="0" err="1">
                <a:latin typeface="Century Schoolbook" panose="02040604050505020304" pitchFamily="18" charset="0"/>
              </a:rPr>
              <a:t>Обсяги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утворення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наднормативних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залежать</a:t>
            </a:r>
            <a:r>
              <a:rPr lang="ru-RU" dirty="0">
                <a:latin typeface="Century Schoolbook" panose="02040604050505020304" pitchFamily="18" charset="0"/>
              </a:rPr>
              <a:t> не </a:t>
            </a:r>
            <a:r>
              <a:rPr lang="ru-RU" dirty="0" err="1">
                <a:latin typeface="Century Schoolbook" panose="02040604050505020304" pitchFamily="18" charset="0"/>
              </a:rPr>
              <a:t>тільки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від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суб'єктивних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факторів</a:t>
            </a:r>
            <a:r>
              <a:rPr lang="ru-RU" dirty="0">
                <a:latin typeface="Century Schoolbook" panose="02040604050505020304" pitchFamily="18" charset="0"/>
              </a:rPr>
              <a:t> (</a:t>
            </a:r>
            <a:r>
              <a:rPr lang="ru-RU" dirty="0" err="1">
                <a:latin typeface="Century Schoolbook" panose="02040604050505020304" pitchFamily="18" charset="0"/>
              </a:rPr>
              <a:t>якості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організації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роботи</a:t>
            </a:r>
            <a:r>
              <a:rPr lang="ru-RU" dirty="0">
                <a:latin typeface="Century Schoolbook" panose="02040604050505020304" pitchFamily="18" charset="0"/>
              </a:rPr>
              <a:t> з </a:t>
            </a:r>
            <a:r>
              <a:rPr lang="ru-RU" dirty="0" err="1">
                <a:latin typeface="Century Schoolbook" panose="02040604050505020304" pitchFamily="18" charset="0"/>
              </a:rPr>
              <a:t>формування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досвід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професіоналізм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робітників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комерційних</a:t>
            </a:r>
            <a:r>
              <a:rPr lang="ru-RU" dirty="0">
                <a:latin typeface="Century Schoolbook" panose="02040604050505020304" pitchFamily="18" charset="0"/>
              </a:rPr>
              <a:t> служб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). </a:t>
            </a:r>
            <a:r>
              <a:rPr lang="ru-RU" dirty="0" err="1">
                <a:latin typeface="Century Schoolbook" panose="02040604050505020304" pitchFamily="18" charset="0"/>
              </a:rPr>
              <a:t>Переважно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утворення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понаднормативних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пов'язане</a:t>
            </a:r>
            <a:r>
              <a:rPr lang="ru-RU" dirty="0">
                <a:latin typeface="Century Schoolbook" panose="02040604050505020304" pitchFamily="18" charset="0"/>
              </a:rPr>
              <a:t> з </a:t>
            </a:r>
            <a:r>
              <a:rPr lang="ru-RU" dirty="0" err="1">
                <a:latin typeface="Century Schoolbook" panose="02040604050505020304" pitchFamily="18" charset="0"/>
              </a:rPr>
              <a:t>важкопрогнозованими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коливаннями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обсягу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структури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споживчого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попиту</a:t>
            </a:r>
            <a:r>
              <a:rPr lang="ru-RU" dirty="0">
                <a:latin typeface="Century Schoolbook" panose="02040604050505020304" pitchFamily="18" charset="0"/>
              </a:rPr>
              <a:t> на </a:t>
            </a:r>
            <a:r>
              <a:rPr lang="ru-RU" dirty="0" err="1">
                <a:latin typeface="Century Schoolbook" panose="02040604050505020304" pitchFamily="18" charset="0"/>
              </a:rPr>
              <a:t>окремі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види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, та </a:t>
            </a:r>
            <a:r>
              <a:rPr lang="ru-RU" dirty="0" err="1">
                <a:latin typeface="Century Schoolbook" panose="02040604050505020304" pitchFamily="18" charset="0"/>
              </a:rPr>
              <a:t>товарні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групи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зміненнями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ru-RU" dirty="0" err="1">
                <a:latin typeface="Century Schoolbook" panose="02040604050505020304" pitchFamily="18" charset="0"/>
              </a:rPr>
              <a:t>моді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виникненням</a:t>
            </a:r>
            <a:r>
              <a:rPr lang="ru-RU" dirty="0">
                <a:latin typeface="Century Schoolbook" panose="02040604050505020304" pitchFamily="18" charset="0"/>
              </a:rPr>
              <a:t> на ринку </a:t>
            </a:r>
            <a:r>
              <a:rPr lang="ru-RU" dirty="0" err="1">
                <a:latin typeface="Century Schoolbook" panose="02040604050505020304" pitchFamily="18" charset="0"/>
              </a:rPr>
              <a:t>інших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модифікацій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цього</a:t>
            </a:r>
            <a:r>
              <a:rPr lang="ru-RU" dirty="0">
                <a:latin typeface="Century Schoolbook" panose="02040604050505020304" pitchFamily="18" charset="0"/>
              </a:rPr>
              <a:t> ж товару за </a:t>
            </a:r>
            <a:r>
              <a:rPr lang="ru-RU" dirty="0" err="1">
                <a:latin typeface="Century Schoolbook" panose="02040604050505020304" pitchFamily="18" charset="0"/>
              </a:rPr>
              <a:t>нижчими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цінами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або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принципово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нових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видів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 з </a:t>
            </a:r>
            <a:r>
              <a:rPr lang="ru-RU" dirty="0" err="1">
                <a:latin typeface="Century Schoolbook" panose="02040604050505020304" pitchFamily="18" charset="0"/>
              </a:rPr>
              <a:t>кращими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споживчими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якостями</a:t>
            </a:r>
            <a:r>
              <a:rPr lang="ru-RU" dirty="0">
                <a:latin typeface="Century Schoolbook" panose="02040604050505020304" pitchFamily="18" charset="0"/>
              </a:rPr>
              <a:t>, активною маркетинговою </a:t>
            </a:r>
            <a:r>
              <a:rPr lang="ru-RU" dirty="0" err="1">
                <a:latin typeface="Century Schoolbook" panose="02040604050505020304" pitchFamily="18" charset="0"/>
              </a:rPr>
              <a:t>політикою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uk-UA" dirty="0">
                <a:latin typeface="Century Schoolbook" panose="02040604050505020304" pitchFamily="18" charset="0"/>
              </a:rPr>
              <a:t>конкурентів підприємства.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749519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9419951-C411-40C8-B53C-19409F52CF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117" y="374375"/>
            <a:ext cx="6995766" cy="63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7645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BB02DDE-C11C-41C4-AD09-1ED88B61CBDB}"/>
              </a:ext>
            </a:extLst>
          </p:cNvPr>
          <p:cNvSpPr/>
          <p:nvPr/>
        </p:nvSpPr>
        <p:spPr>
          <a:xfrm>
            <a:off x="1046480" y="1324768"/>
            <a:ext cx="100990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0" i="1" u="none" strike="noStrike" baseline="0" dirty="0">
                <a:latin typeface="Arial" panose="020B0604020202020204" pitchFamily="34" charset="0"/>
              </a:rPr>
              <a:t>7.4. Розробка політики реалізації понаднормативних запасів</a:t>
            </a:r>
          </a:p>
          <a:p>
            <a:pPr algn="ctr"/>
            <a:endParaRPr lang="uk-UA" b="0" i="1" u="none" strike="noStrike" baseline="0" dirty="0">
              <a:latin typeface="Arial" panose="020B0604020202020204" pitchFamily="34" charset="0"/>
            </a:endParaRPr>
          </a:p>
          <a:p>
            <a:r>
              <a:rPr lang="ru-RU" dirty="0" err="1">
                <a:latin typeface="Century Schoolbook" panose="02040604050505020304" pitchFamily="18" charset="0"/>
              </a:rPr>
              <a:t>Найважливішим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напрямком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роботи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щодо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регулювання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є </a:t>
            </a:r>
            <a:r>
              <a:rPr lang="ru-RU" dirty="0" err="1">
                <a:latin typeface="Century Schoolbook" panose="02040604050505020304" pitchFamily="18" charset="0"/>
              </a:rPr>
              <a:t>розробка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політики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реалізації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понаднормативних</a:t>
            </a:r>
            <a:r>
              <a:rPr lang="ru-RU" dirty="0">
                <a:latin typeface="Century Schoolbook" panose="02040604050505020304" pitchFamily="18" charset="0"/>
              </a:rPr>
              <a:t> за</a:t>
            </a:r>
            <a:r>
              <a:rPr lang="uk-UA" dirty="0">
                <a:latin typeface="Century Schoolbook" panose="02040604050505020304" pitchFamily="18" charset="0"/>
              </a:rPr>
              <a:t>пасів.</a:t>
            </a:r>
          </a:p>
          <a:p>
            <a:r>
              <a:rPr lang="ru-RU" dirty="0" err="1">
                <a:latin typeface="Century Schoolbook" panose="02040604050505020304" pitchFamily="18" charset="0"/>
              </a:rPr>
              <a:t>Незважаючи</a:t>
            </a:r>
            <a:r>
              <a:rPr lang="ru-RU" dirty="0">
                <a:latin typeface="Century Schoolbook" panose="02040604050505020304" pitchFamily="18" charset="0"/>
              </a:rPr>
              <a:t> на </a:t>
            </a:r>
            <a:r>
              <a:rPr lang="ru-RU" dirty="0" err="1">
                <a:latin typeface="Century Schoolbook" panose="02040604050505020304" pitchFamily="18" charset="0"/>
              </a:rPr>
              <a:t>всі</a:t>
            </a:r>
            <a:r>
              <a:rPr lang="ru-RU" dirty="0">
                <a:latin typeface="Century Schoolbook" panose="02040604050505020304" pitchFamily="18" charset="0"/>
              </a:rPr>
              <a:t> заходи з </a:t>
            </a:r>
            <a:r>
              <a:rPr lang="ru-RU" dirty="0" err="1">
                <a:latin typeface="Century Schoolbook" panose="02040604050505020304" pitchFamily="18" charset="0"/>
              </a:rPr>
              <a:t>удосконалення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формування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(</a:t>
            </a:r>
            <a:r>
              <a:rPr lang="ru-RU" dirty="0" err="1">
                <a:latin typeface="Century Schoolbook" panose="02040604050505020304" pitchFamily="18" charset="0"/>
              </a:rPr>
              <a:t>вивчення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попиту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удосконалення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комерційної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роботи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господарських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зв'язків</a:t>
            </a:r>
            <a:r>
              <a:rPr lang="ru-RU" dirty="0">
                <a:latin typeface="Century Schoolbook" panose="02040604050505020304" pitchFamily="18" charset="0"/>
              </a:rPr>
              <a:t> з </a:t>
            </a:r>
            <a:r>
              <a:rPr lang="ru-RU" dirty="0" err="1">
                <a:latin typeface="Century Schoolbook" panose="02040604050505020304" pitchFamily="18" charset="0"/>
              </a:rPr>
              <a:t>постачальниками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складання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чітких</a:t>
            </a:r>
            <a:r>
              <a:rPr lang="ru-RU" dirty="0">
                <a:latin typeface="Century Schoolbook" panose="02040604050505020304" pitchFamily="18" charset="0"/>
              </a:rPr>
              <a:t> схем завозу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оптимізації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розміру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партії</a:t>
            </a:r>
            <a:r>
              <a:rPr lang="ru-RU" dirty="0">
                <a:latin typeface="Century Schoolbook" panose="02040604050505020304" pitchFamily="18" charset="0"/>
              </a:rPr>
              <a:t> поставки та </a:t>
            </a:r>
            <a:r>
              <a:rPr lang="ru-RU" dirty="0" err="1">
                <a:latin typeface="Century Schoolbook" panose="02040604050505020304" pitchFamily="18" charset="0"/>
              </a:rPr>
              <a:t>інше</a:t>
            </a:r>
            <a:r>
              <a:rPr lang="ru-RU" dirty="0">
                <a:latin typeface="Century Schoolbook" panose="02040604050505020304" pitchFamily="18" charset="0"/>
              </a:rPr>
              <a:t>), </a:t>
            </a:r>
            <a:r>
              <a:rPr lang="ru-RU" dirty="0" err="1">
                <a:latin typeface="Century Schoolbook" panose="02040604050505020304" pitchFamily="18" charset="0"/>
              </a:rPr>
              <a:t>ризик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нереалізації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утворених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реально </a:t>
            </a:r>
            <a:r>
              <a:rPr lang="ru-RU" dirty="0" err="1">
                <a:latin typeface="Century Schoolbook" panose="02040604050505020304" pitchFamily="18" charset="0"/>
              </a:rPr>
              <a:t>існує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його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рівень</a:t>
            </a:r>
            <a:r>
              <a:rPr lang="ru-RU" dirty="0">
                <a:latin typeface="Century Schoolbook" panose="02040604050505020304" pitchFamily="18" charset="0"/>
              </a:rPr>
              <a:t> (особливо в </a:t>
            </a:r>
            <a:r>
              <a:rPr lang="ru-RU" dirty="0" err="1">
                <a:latin typeface="Century Schoolbook" panose="02040604050505020304" pitchFamily="18" charset="0"/>
              </a:rPr>
              <a:t>теперішній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ситуації</a:t>
            </a:r>
            <a:r>
              <a:rPr lang="ru-RU" dirty="0">
                <a:latin typeface="Century Schoolbook" panose="02040604050505020304" pitchFamily="18" charset="0"/>
              </a:rPr>
              <a:t>) </a:t>
            </a:r>
            <a:r>
              <a:rPr lang="ru-RU" dirty="0" err="1">
                <a:latin typeface="Century Schoolbook" panose="02040604050505020304" pitchFamily="18" charset="0"/>
              </a:rPr>
              <a:t>достатньо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високий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</a:p>
          <a:p>
            <a:r>
              <a:rPr lang="ru-RU" dirty="0" err="1">
                <a:latin typeface="Century Schoolbook" panose="02040604050505020304" pitchFamily="18" charset="0"/>
              </a:rPr>
              <a:t>Вихідною</a:t>
            </a:r>
            <a:r>
              <a:rPr lang="ru-RU" dirty="0">
                <a:latin typeface="Century Schoolbook" panose="02040604050505020304" pitchFamily="18" charset="0"/>
              </a:rPr>
              <a:t> базою для </a:t>
            </a:r>
            <a:r>
              <a:rPr lang="ru-RU" dirty="0" err="1">
                <a:latin typeface="Century Schoolbook" panose="02040604050505020304" pitchFamily="18" charset="0"/>
              </a:rPr>
              <a:t>розробки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політики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реалізації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понаднормативних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є </a:t>
            </a:r>
            <a:r>
              <a:rPr lang="ru-RU" dirty="0" err="1">
                <a:latin typeface="Century Schoolbook" panose="02040604050505020304" pitchFamily="18" charset="0"/>
              </a:rPr>
              <a:t>вивчення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систематизація</a:t>
            </a:r>
            <a:r>
              <a:rPr lang="ru-RU" dirty="0">
                <a:latin typeface="Century Schoolbook" panose="02040604050505020304" pitchFamily="18" charset="0"/>
              </a:rPr>
              <a:t> причин </a:t>
            </a:r>
            <a:r>
              <a:rPr lang="ru-RU" dirty="0" err="1">
                <a:latin typeface="Century Schoolbook" panose="02040604050505020304" pitchFamily="18" charset="0"/>
              </a:rPr>
              <a:t>утворення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цих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оскільки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саме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її</a:t>
            </a:r>
            <a:r>
              <a:rPr lang="ru-RU" dirty="0">
                <a:latin typeface="Century Schoolbook" panose="02040604050505020304" pitchFamily="18" charset="0"/>
              </a:rPr>
              <a:t> склад та характер </a:t>
            </a:r>
            <a:r>
              <a:rPr lang="ru-RU" dirty="0" err="1">
                <a:latin typeface="Century Schoolbook" panose="02040604050505020304" pitchFamily="18" charset="0"/>
              </a:rPr>
              <a:t>визначають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можливі</a:t>
            </a:r>
            <a:r>
              <a:rPr lang="ru-RU" dirty="0">
                <a:latin typeface="Century Schoolbook" panose="02040604050505020304" pitchFamily="18" charset="0"/>
              </a:rPr>
              <a:t> шляхи та </a:t>
            </a:r>
            <a:r>
              <a:rPr lang="ru-RU" dirty="0" err="1">
                <a:latin typeface="Century Schoolbook" panose="02040604050505020304" pitchFamily="18" charset="0"/>
              </a:rPr>
              <a:t>засоби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їх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зменшення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18185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BF6E6D3-2F97-4751-894B-8CB16B8792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9" y="148305"/>
            <a:ext cx="6942422" cy="656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6124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077A2D0-F00E-449A-9A55-8CE9611E2B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112" y="939523"/>
            <a:ext cx="9668808" cy="497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0186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C606B6-D8C2-4598-8CF5-B1A5FB9FD6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280" y="-4153"/>
            <a:ext cx="7447280" cy="687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6242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9F67662-A4ED-47AB-B665-12B67AB62965}"/>
              </a:ext>
            </a:extLst>
          </p:cNvPr>
          <p:cNvSpPr/>
          <p:nvPr/>
        </p:nvSpPr>
        <p:spPr>
          <a:xfrm>
            <a:off x="1320800" y="1997839"/>
            <a:ext cx="101396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Century Schoolbook" panose="02040604050505020304" pitchFamily="18" charset="0"/>
              </a:rPr>
              <a:t>Запропоновані</a:t>
            </a:r>
            <a:r>
              <a:rPr lang="ru-RU" dirty="0">
                <a:latin typeface="Century Schoolbook" panose="02040604050505020304" pitchFamily="18" charset="0"/>
              </a:rPr>
              <a:t> заходи </a:t>
            </a:r>
            <a:r>
              <a:rPr lang="ru-RU" dirty="0" err="1">
                <a:latin typeface="Century Schoolbook" panose="02040604050505020304" pitchFamily="18" charset="0"/>
              </a:rPr>
              <a:t>подаються</a:t>
            </a:r>
            <a:r>
              <a:rPr lang="ru-RU" dirty="0">
                <a:latin typeface="Century Schoolbook" panose="02040604050505020304" pitchFamily="18" charset="0"/>
              </a:rPr>
              <a:t> як приклад. </a:t>
            </a:r>
            <a:r>
              <a:rPr lang="ru-RU" dirty="0" err="1">
                <a:latin typeface="Century Schoolbook" panose="02040604050505020304" pitchFamily="18" charset="0"/>
              </a:rPr>
              <a:t>Конкретний</a:t>
            </a:r>
            <a:r>
              <a:rPr lang="ru-RU" dirty="0">
                <a:latin typeface="Century Schoolbook" panose="02040604050505020304" pitchFamily="18" charset="0"/>
              </a:rPr>
              <a:t> склад </a:t>
            </a:r>
            <a:r>
              <a:rPr lang="ru-RU" dirty="0" err="1">
                <a:latin typeface="Century Schoolbook" panose="02040604050505020304" pitchFamily="18" charset="0"/>
              </a:rPr>
              <a:t>політики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реалізації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понаднормативних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визначається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індивідуально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залежно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від</a:t>
            </a:r>
            <a:r>
              <a:rPr lang="ru-RU" dirty="0">
                <a:latin typeface="Century Schoolbook" panose="02040604050505020304" pitchFamily="18" charset="0"/>
              </a:rPr>
              <a:t> виду </a:t>
            </a:r>
            <a:r>
              <a:rPr lang="ru-RU" dirty="0" err="1">
                <a:latin typeface="Century Schoolbook" panose="02040604050505020304" pitchFamily="18" charset="0"/>
              </a:rPr>
              <a:t>товарів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загальноринкової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ситуації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конкурентоспроможності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можливостей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торговельного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підприємства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ін</a:t>
            </a:r>
            <a:r>
              <a:rPr lang="uk-UA" dirty="0" err="1">
                <a:latin typeface="Century Schoolbook" panose="02040604050505020304" pitchFamily="18" charset="0"/>
              </a:rPr>
              <a:t>ших</a:t>
            </a:r>
            <a:r>
              <a:rPr lang="uk-UA" dirty="0">
                <a:latin typeface="Century Schoolbook" panose="02040604050505020304" pitchFamily="18" charset="0"/>
              </a:rPr>
              <a:t> факторів.</a:t>
            </a:r>
          </a:p>
          <a:p>
            <a:r>
              <a:rPr lang="ru-RU" dirty="0" err="1">
                <a:latin typeface="Century Schoolbook" panose="02040604050505020304" pitchFamily="18" charset="0"/>
              </a:rPr>
              <a:t>Основними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вимогами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dirty="0">
                <a:latin typeface="Century Schoolbook" panose="02040604050505020304" pitchFamily="18" charset="0"/>
              </a:rPr>
              <a:t>до </a:t>
            </a:r>
            <a:r>
              <a:rPr lang="ru-RU" dirty="0" err="1">
                <a:latin typeface="Century Schoolbook" panose="02040604050505020304" pitchFamily="18" charset="0"/>
              </a:rPr>
              <a:t>розробки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політики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реалізації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наднорма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uk-UA" dirty="0" err="1">
                <a:latin typeface="Century Schoolbook" panose="02040604050505020304" pitchFamily="18" charset="0"/>
              </a:rPr>
              <a:t>тивних</a:t>
            </a:r>
            <a:r>
              <a:rPr lang="uk-UA" dirty="0">
                <a:latin typeface="Century Schoolbook" panose="02040604050505020304" pitchFamily="18" charset="0"/>
              </a:rPr>
              <a:t> запасів є:</a:t>
            </a:r>
          </a:p>
          <a:p>
            <a:r>
              <a:rPr lang="ru-RU" i="1" dirty="0">
                <a:latin typeface="Century Schoolbook" panose="02040604050505020304" pitchFamily="18" charset="0"/>
              </a:rPr>
              <a:t>- </a:t>
            </a:r>
            <a:r>
              <a:rPr lang="ru-RU" i="1" dirty="0" err="1">
                <a:latin typeface="Century Schoolbook" panose="02040604050505020304" pitchFamily="18" charset="0"/>
              </a:rPr>
              <a:t>ефективність</a:t>
            </a:r>
            <a:r>
              <a:rPr lang="ru-RU" i="1" dirty="0">
                <a:latin typeface="Century Schoolbook" panose="02040604050505020304" pitchFamily="18" charset="0"/>
              </a:rPr>
              <a:t> - </a:t>
            </a:r>
            <a:r>
              <a:rPr lang="ru-RU" dirty="0" err="1">
                <a:latin typeface="Century Schoolbook" panose="02040604050505020304" pitchFamily="18" charset="0"/>
              </a:rPr>
              <a:t>скорочення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розміру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при </a:t>
            </a:r>
            <a:r>
              <a:rPr lang="ru-RU" dirty="0" err="1">
                <a:latin typeface="Century Schoolbook" panose="02040604050505020304" pitchFamily="18" charset="0"/>
              </a:rPr>
              <a:t>мінімальних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uk-UA" dirty="0">
                <a:latin typeface="Century Schoolbook" panose="02040604050505020304" pitchFamily="18" charset="0"/>
              </a:rPr>
              <a:t>витратах та збитках;</a:t>
            </a:r>
          </a:p>
          <a:p>
            <a:r>
              <a:rPr lang="ru-RU" i="1" dirty="0">
                <a:latin typeface="Century Schoolbook" panose="02040604050505020304" pitchFamily="18" charset="0"/>
              </a:rPr>
              <a:t>- </a:t>
            </a:r>
            <a:r>
              <a:rPr lang="ru-RU" i="1" dirty="0" err="1">
                <a:latin typeface="Century Schoolbook" panose="02040604050505020304" pitchFamily="18" charset="0"/>
              </a:rPr>
              <a:t>своєчасність</a:t>
            </a:r>
            <a:r>
              <a:rPr lang="ru-RU" i="1" dirty="0">
                <a:latin typeface="Century Schoolbook" panose="02040604050505020304" pitchFamily="18" charset="0"/>
              </a:rPr>
              <a:t> - </a:t>
            </a:r>
            <a:r>
              <a:rPr lang="ru-RU" dirty="0" err="1">
                <a:latin typeface="Century Schoolbook" panose="02040604050505020304" pitchFamily="18" charset="0"/>
              </a:rPr>
              <a:t>розроблені</a:t>
            </a:r>
            <a:r>
              <a:rPr lang="ru-RU" dirty="0">
                <a:latin typeface="Century Schoolbook" panose="02040604050505020304" pitchFamily="18" charset="0"/>
              </a:rPr>
              <a:t> заходи </a:t>
            </a:r>
            <a:r>
              <a:rPr lang="ru-RU" dirty="0" err="1">
                <a:latin typeface="Century Schoolbook" panose="02040604050505020304" pitchFamily="18" charset="0"/>
              </a:rPr>
              <a:t>дають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необхідний</a:t>
            </a:r>
            <a:r>
              <a:rPr lang="ru-RU" dirty="0">
                <a:latin typeface="Century Schoolbook" panose="02040604050505020304" pitchFamily="18" charset="0"/>
              </a:rPr>
              <a:t> результат </a:t>
            </a:r>
            <a:r>
              <a:rPr lang="ru-RU" dirty="0" err="1">
                <a:latin typeface="Century Schoolbook" panose="02040604050505020304" pitchFamily="18" charset="0"/>
              </a:rPr>
              <a:t>тільки</a:t>
            </a:r>
            <a:r>
              <a:rPr lang="ru-RU" dirty="0">
                <a:latin typeface="Century Schoolbook" panose="02040604050505020304" pitchFamily="18" charset="0"/>
              </a:rPr>
              <a:t> у </a:t>
            </a:r>
            <a:r>
              <a:rPr lang="ru-RU" dirty="0" err="1">
                <a:latin typeface="Century Schoolbook" panose="02040604050505020304" pitchFamily="18" charset="0"/>
              </a:rPr>
              <a:t>відповідний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часовий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період</a:t>
            </a:r>
            <a:r>
              <a:rPr lang="ru-RU" dirty="0">
                <a:latin typeface="Century Schoolbook" panose="02040604050505020304" pitchFamily="18" charset="0"/>
              </a:rPr>
              <a:t>;</a:t>
            </a:r>
          </a:p>
          <a:p>
            <a:r>
              <a:rPr lang="ru-RU" i="1" dirty="0">
                <a:latin typeface="Century Schoolbook" panose="02040604050505020304" pitchFamily="18" charset="0"/>
              </a:rPr>
              <a:t>- </a:t>
            </a:r>
            <a:r>
              <a:rPr lang="ru-RU" i="1" dirty="0" err="1">
                <a:latin typeface="Century Schoolbook" panose="02040604050505020304" pitchFamily="18" charset="0"/>
              </a:rPr>
              <a:t>оперативність</a:t>
            </a:r>
            <a:r>
              <a:rPr lang="ru-RU" i="1" dirty="0">
                <a:latin typeface="Century Schoolbook" panose="02040604050505020304" pitchFamily="18" charset="0"/>
              </a:rPr>
              <a:t> та </a:t>
            </a:r>
            <a:r>
              <a:rPr lang="ru-RU" i="1" dirty="0" err="1">
                <a:latin typeface="Century Schoolbook" panose="02040604050505020304" pitchFamily="18" charset="0"/>
              </a:rPr>
              <a:t>маневреність</a:t>
            </a:r>
            <a:r>
              <a:rPr lang="ru-RU" i="1" dirty="0">
                <a:latin typeface="Century Schoolbook" panose="02040604050505020304" pitchFamily="18" charset="0"/>
              </a:rPr>
              <a:t> - </a:t>
            </a:r>
            <a:r>
              <a:rPr lang="ru-RU" dirty="0" err="1">
                <a:latin typeface="Century Schoolbook" panose="02040604050505020304" pitchFamily="18" charset="0"/>
              </a:rPr>
              <a:t>політика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реалізації</a:t>
            </a:r>
            <a:r>
              <a:rPr lang="ru-RU" dirty="0">
                <a:latin typeface="Century Schoolbook" panose="02040604050505020304" pitchFamily="18" charset="0"/>
              </a:rPr>
              <a:t> повинна </a:t>
            </a:r>
            <a:r>
              <a:rPr lang="ru-RU" dirty="0" err="1">
                <a:latin typeface="Century Schoolbook" panose="02040604050505020304" pitchFamily="18" charset="0"/>
              </a:rPr>
              <a:t>уточнюватися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змінюватись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залежно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від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досягнутого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ефекту</a:t>
            </a:r>
            <a:r>
              <a:rPr lang="ru-RU" dirty="0">
                <a:latin typeface="Century Schoolbook" panose="02040604050505020304" pitchFamily="18" charset="0"/>
              </a:rPr>
              <a:t>, та </a:t>
            </a:r>
            <a:r>
              <a:rPr lang="ru-RU" dirty="0" err="1">
                <a:latin typeface="Century Schoolbook" panose="02040604050505020304" pitchFamily="18" charset="0"/>
              </a:rPr>
              <a:t>зміни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uk-UA" dirty="0" err="1">
                <a:latin typeface="Century Schoolbook" panose="02040604050505020304" pitchFamily="18" charset="0"/>
              </a:rPr>
              <a:t>загальноринкової</a:t>
            </a:r>
            <a:r>
              <a:rPr lang="uk-UA" dirty="0">
                <a:latin typeface="Century Schoolbook" panose="02040604050505020304" pitchFamily="18" charset="0"/>
              </a:rPr>
              <a:t> ситуації.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74346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747EDDA-B624-4217-B0E9-813F4C60CA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871" y="449353"/>
            <a:ext cx="4816257" cy="5227773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50758BC-05B9-4D79-92D8-B376C57F8BBB}"/>
              </a:ext>
            </a:extLst>
          </p:cNvPr>
          <p:cNvSpPr/>
          <p:nvPr/>
        </p:nvSpPr>
        <p:spPr>
          <a:xfrm>
            <a:off x="2408128" y="5934670"/>
            <a:ext cx="7223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err="1">
                <a:latin typeface="Century Schoolbook" panose="02040604050505020304" pitchFamily="18" charset="0"/>
              </a:rPr>
              <a:t>Послідовність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проведення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аналізу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товарних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i="1" dirty="0" err="1">
                <a:latin typeface="Century Schoolbook" panose="02040604050505020304" pitchFamily="18" charset="0"/>
              </a:rPr>
              <a:t>запасів</a:t>
            </a:r>
            <a:r>
              <a:rPr lang="ru-RU" i="1" dirty="0">
                <a:latin typeface="Century Schoolbook" panose="02040604050505020304" pitchFamily="18" charset="0"/>
              </a:rPr>
              <a:t> тор</a:t>
            </a:r>
            <a:r>
              <a:rPr lang="uk-UA" i="1" dirty="0" err="1">
                <a:latin typeface="Century Schoolbook" panose="02040604050505020304" pitchFamily="18" charset="0"/>
              </a:rPr>
              <a:t>говельного</a:t>
            </a:r>
            <a:r>
              <a:rPr lang="uk-UA" i="1" dirty="0">
                <a:latin typeface="Century Schoolbook" panose="02040604050505020304" pitchFamily="18" charset="0"/>
              </a:rPr>
              <a:t> підприємства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36487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0A79131-CE28-4099-B1F8-7B55C0C1A4EA}"/>
              </a:ext>
            </a:extLst>
          </p:cNvPr>
          <p:cNvSpPr/>
          <p:nvPr/>
        </p:nvSpPr>
        <p:spPr>
          <a:xfrm>
            <a:off x="1016000" y="1669316"/>
            <a:ext cx="1016000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0" i="1" u="none" strike="noStrike" baseline="0" dirty="0">
                <a:latin typeface="Arial" panose="020B0604020202020204" pitchFamily="34" charset="0"/>
              </a:rPr>
              <a:t>5.1. </a:t>
            </a:r>
            <a:r>
              <a:rPr lang="ru-RU" sz="2400" b="0" i="1" u="none" strike="noStrike" baseline="0" dirty="0" err="1">
                <a:latin typeface="Arial" panose="020B0604020202020204" pitchFamily="34" charset="0"/>
              </a:rPr>
              <a:t>Аналіз</a:t>
            </a:r>
            <a:r>
              <a:rPr lang="ru-RU" sz="2400" b="0" i="1" u="none" strike="noStrike" baseline="0" dirty="0">
                <a:latin typeface="Arial" panose="020B0604020202020204" pitchFamily="34" charset="0"/>
              </a:rPr>
              <a:t> </a:t>
            </a:r>
            <a:r>
              <a:rPr lang="ru-RU" sz="2400" b="0" i="1" u="none" strike="noStrike" baseline="0" dirty="0" err="1">
                <a:latin typeface="Arial" panose="020B0604020202020204" pitchFamily="34" charset="0"/>
              </a:rPr>
              <a:t>товарних</a:t>
            </a:r>
            <a:r>
              <a:rPr lang="ru-RU" sz="2400" b="0" i="1" u="none" strike="noStrike" baseline="0" dirty="0">
                <a:latin typeface="Arial" panose="020B0604020202020204" pitchFamily="34" charset="0"/>
              </a:rPr>
              <a:t> </a:t>
            </a:r>
            <a:r>
              <a:rPr lang="ru-RU" sz="2400" b="0" i="1" u="none" strike="noStrike" baseline="0" dirty="0" err="1">
                <a:latin typeface="Arial" panose="020B0604020202020204" pitchFamily="34" charset="0"/>
              </a:rPr>
              <a:t>запасів</a:t>
            </a:r>
            <a:r>
              <a:rPr lang="ru-RU" sz="2400" b="0" i="1" u="none" strike="noStrike" baseline="0" dirty="0">
                <a:latin typeface="Arial" panose="020B0604020202020204" pitchFamily="34" charset="0"/>
              </a:rPr>
              <a:t> в </a:t>
            </a:r>
            <a:r>
              <a:rPr lang="ru-RU" sz="2400" b="0" i="1" u="none" strike="noStrike" baseline="0" dirty="0" err="1">
                <a:latin typeface="Arial" panose="020B0604020202020204" pitchFamily="34" charset="0"/>
              </a:rPr>
              <a:t>динаміці</a:t>
            </a:r>
            <a:endParaRPr lang="ru-RU" sz="2400" b="0" i="1" u="none" strike="noStrike" baseline="0" dirty="0">
              <a:latin typeface="Arial" panose="020B0604020202020204" pitchFamily="34" charset="0"/>
            </a:endParaRPr>
          </a:p>
          <a:p>
            <a:pPr algn="ctr"/>
            <a:endParaRPr lang="ru-RU" sz="2400" b="0" i="1" u="none" strike="noStrike" baseline="0" dirty="0">
              <a:latin typeface="Arial" panose="020B0604020202020204" pitchFamily="34" charset="0"/>
            </a:endParaRPr>
          </a:p>
          <a:p>
            <a:r>
              <a:rPr lang="ru-RU" dirty="0" err="1">
                <a:latin typeface="Century Schoolbook" panose="02040604050505020304" pitchFamily="18" charset="0"/>
              </a:rPr>
              <a:t>Вивчення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ru-RU" dirty="0" err="1">
                <a:latin typeface="Century Schoolbook" panose="02040604050505020304" pitchFamily="18" charset="0"/>
              </a:rPr>
              <a:t>динаміці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має</a:t>
            </a:r>
            <a:r>
              <a:rPr lang="ru-RU" dirty="0">
                <a:latin typeface="Century Schoolbook" panose="02040604050505020304" pitchFamily="18" charset="0"/>
              </a:rPr>
              <a:t> за мету </a:t>
            </a:r>
            <a:r>
              <a:rPr lang="ru-RU" dirty="0" err="1">
                <a:latin typeface="Century Schoolbook" panose="02040604050505020304" pitchFamily="18" charset="0"/>
              </a:rPr>
              <a:t>виявити</a:t>
            </a:r>
            <a:r>
              <a:rPr lang="ru-RU" dirty="0">
                <a:latin typeface="Century Schoolbook" panose="02040604050505020304" pitchFamily="18" charset="0"/>
              </a:rPr>
              <a:t> основ</a:t>
            </a:r>
            <a:r>
              <a:rPr lang="uk-UA" dirty="0">
                <a:latin typeface="Century Schoolbook" panose="02040604050505020304" pitchFamily="18" charset="0"/>
              </a:rPr>
              <a:t>ні закономірності їх розвитку, оцінити співвідношення, що склалися </a:t>
            </a:r>
            <a:r>
              <a:rPr lang="ru-RU" dirty="0" err="1">
                <a:latin typeface="Century Schoolbook" panose="02040604050505020304" pitchFamily="18" charset="0"/>
              </a:rPr>
              <a:t>між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зміною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та товарооборотом, </a:t>
            </a:r>
            <a:r>
              <a:rPr lang="ru-RU" dirty="0" err="1">
                <a:latin typeface="Century Schoolbook" panose="02040604050505020304" pitchFamily="18" charset="0"/>
              </a:rPr>
              <a:t>визначити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забезпеченість</a:t>
            </a:r>
            <a:r>
              <a:rPr lang="ru-RU" dirty="0">
                <a:latin typeface="Century Schoolbook" panose="02040604050505020304" pitchFamily="18" charset="0"/>
              </a:rPr>
              <a:t> то</a:t>
            </a:r>
            <a:r>
              <a:rPr lang="uk-UA" dirty="0" err="1">
                <a:latin typeface="Century Schoolbook" panose="02040604050505020304" pitchFamily="18" charset="0"/>
              </a:rPr>
              <a:t>варообороту</a:t>
            </a:r>
            <a:r>
              <a:rPr lang="uk-UA" dirty="0">
                <a:latin typeface="Century Schoolbook" panose="02040604050505020304" pitchFamily="18" charset="0"/>
              </a:rPr>
              <a:t> товарною масою.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Для </a:t>
            </a:r>
            <a:r>
              <a:rPr lang="ru-RU" dirty="0" err="1">
                <a:latin typeface="Century Schoolbook" panose="02040604050505020304" pitchFamily="18" charset="0"/>
              </a:rPr>
              <a:t>вивчення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динаміки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аналізують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динамічний</a:t>
            </a:r>
            <a:r>
              <a:rPr lang="ru-RU" dirty="0">
                <a:latin typeface="Century Schoolbook" panose="02040604050505020304" pitchFamily="18" charset="0"/>
              </a:rPr>
              <a:t> ряд </a:t>
            </a:r>
            <a:r>
              <a:rPr lang="ru-RU" dirty="0" err="1">
                <a:latin typeface="Century Schoolbook" panose="02040604050505020304" pitchFamily="18" charset="0"/>
              </a:rPr>
              <a:t>фактичних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залишків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ru-RU" dirty="0" err="1">
                <a:latin typeface="Century Schoolbook" panose="02040604050505020304" pitchFamily="18" charset="0"/>
              </a:rPr>
              <a:t>фактичних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співставних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цінах</a:t>
            </a:r>
            <a:r>
              <a:rPr lang="ru-RU" dirty="0">
                <a:latin typeface="Century Schoolbook" panose="02040604050505020304" pitchFamily="18" charset="0"/>
              </a:rPr>
              <a:t> (при </a:t>
            </a:r>
            <a:r>
              <a:rPr lang="ru-RU" dirty="0" err="1">
                <a:latin typeface="Century Schoolbook" panose="02040604050505020304" pitchFamily="18" charset="0"/>
              </a:rPr>
              <a:t>наявності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відповідної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інформації</a:t>
            </a:r>
            <a:r>
              <a:rPr lang="ru-RU" dirty="0">
                <a:latin typeface="Century Schoolbook" panose="02040604050505020304" pitchFamily="18" charset="0"/>
              </a:rPr>
              <a:t> та в </a:t>
            </a:r>
            <a:r>
              <a:rPr lang="ru-RU" dirty="0" err="1">
                <a:latin typeface="Century Schoolbook" panose="02040604050505020304" pitchFamily="18" charset="0"/>
              </a:rPr>
              <a:t>натуральних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показниках</a:t>
            </a:r>
            <a:r>
              <a:rPr lang="ru-RU" dirty="0">
                <a:latin typeface="Century Schoolbook" panose="02040604050505020304" pitchFamily="18" charset="0"/>
              </a:rPr>
              <a:t>), </a:t>
            </a:r>
            <a:r>
              <a:rPr lang="ru-RU" dirty="0" err="1">
                <a:latin typeface="Century Schoolbook" panose="02040604050505020304" pitchFamily="18" charset="0"/>
              </a:rPr>
              <a:t>розраховують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абсолютні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відносні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зміни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розміру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52942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C491BF9-220E-4759-B43C-291CFCCCE6D6}"/>
              </a:ext>
            </a:extLst>
          </p:cNvPr>
          <p:cNvSpPr/>
          <p:nvPr/>
        </p:nvSpPr>
        <p:spPr>
          <a:xfrm>
            <a:off x="889000" y="1859339"/>
            <a:ext cx="1041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entury Schoolbook" panose="02040604050505020304" pitchFamily="18" charset="0"/>
              </a:rPr>
              <a:t>Для </a:t>
            </a:r>
            <a:r>
              <a:rPr lang="ru-RU" dirty="0" err="1">
                <a:latin typeface="Century Schoolbook" panose="02040604050505020304" pitchFamily="18" charset="0"/>
              </a:rPr>
              <a:t>поглиблення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висновків</a:t>
            </a:r>
            <a:r>
              <a:rPr lang="ru-RU" dirty="0">
                <a:latin typeface="Century Schoolbook" panose="02040604050505020304" pitchFamily="18" charset="0"/>
              </a:rPr>
              <a:t> про </a:t>
            </a:r>
            <a:r>
              <a:rPr lang="ru-RU" dirty="0" err="1">
                <a:latin typeface="Century Schoolbook" panose="02040604050505020304" pitchFamily="18" charset="0"/>
              </a:rPr>
              <a:t>динаміку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використовують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такі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додаткові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показники</a:t>
            </a:r>
            <a:r>
              <a:rPr lang="ru-RU" dirty="0">
                <a:latin typeface="Century Schoolbook" panose="02040604050505020304" pitchFamily="18" charset="0"/>
              </a:rPr>
              <a:t>, як: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- </a:t>
            </a:r>
            <a:r>
              <a:rPr lang="ru-RU" dirty="0" err="1">
                <a:latin typeface="Century Schoolbook" panose="02040604050505020304" pitchFamily="18" charset="0"/>
              </a:rPr>
              <a:t>коефіцієнти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випередження</a:t>
            </a:r>
            <a:r>
              <a:rPr lang="ru-RU" dirty="0">
                <a:latin typeface="Century Schoolbook" panose="02040604050505020304" pitchFamily="18" charset="0"/>
              </a:rPr>
              <a:t> (</a:t>
            </a:r>
            <a:r>
              <a:rPr lang="ru-RU" dirty="0" err="1">
                <a:latin typeface="Century Schoolbook" panose="02040604050505020304" pitchFamily="18" charset="0"/>
              </a:rPr>
              <a:t>відставання</a:t>
            </a:r>
            <a:r>
              <a:rPr lang="ru-RU" dirty="0">
                <a:latin typeface="Century Schoolbook" panose="02040604050505020304" pitchFamily="18" charset="0"/>
              </a:rPr>
              <a:t>), </a:t>
            </a:r>
            <a:r>
              <a:rPr lang="ru-RU" dirty="0" err="1">
                <a:latin typeface="Century Schoolbook" panose="02040604050505020304" pitchFamily="18" charset="0"/>
              </a:rPr>
              <a:t>що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характеризують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співвідношення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темпів</a:t>
            </a:r>
            <a:r>
              <a:rPr lang="ru-RU" dirty="0">
                <a:latin typeface="Century Schoolbook" panose="02040604050505020304" pitchFamily="18" charset="0"/>
              </a:rPr>
              <a:t> росту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та товарообороту (</a:t>
            </a:r>
            <a:r>
              <a:rPr lang="ru-RU" dirty="0" err="1">
                <a:latin typeface="Century Schoolbook" panose="02040604050505020304" pitchFamily="18" charset="0"/>
              </a:rPr>
              <a:t>ці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коефіцієнти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більш</a:t>
            </a:r>
            <a:r>
              <a:rPr lang="ru-RU" dirty="0">
                <a:latin typeface="Century Schoolbook" panose="02040604050505020304" pitchFamily="18" charset="0"/>
              </a:rPr>
              <a:t> наглядно </a:t>
            </a:r>
            <a:r>
              <a:rPr lang="ru-RU" dirty="0" err="1">
                <a:latin typeface="Century Schoolbook" panose="02040604050505020304" pitchFamily="18" charset="0"/>
              </a:rPr>
              <a:t>характеризують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напрямок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розвитку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: </a:t>
            </a:r>
            <a:r>
              <a:rPr lang="ru-RU" dirty="0" err="1">
                <a:latin typeface="Century Schoolbook" panose="02040604050505020304" pitchFamily="18" charset="0"/>
              </a:rPr>
              <a:t>їх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зріст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зниження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стабілізацію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відносно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товарообо</a:t>
            </a:r>
            <a:r>
              <a:rPr lang="uk-UA" dirty="0">
                <a:latin typeface="Century Schoolbook" panose="02040604050505020304" pitchFamily="18" charset="0"/>
              </a:rPr>
              <a:t>роту);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- </a:t>
            </a:r>
            <a:r>
              <a:rPr lang="ru-RU" dirty="0" err="1">
                <a:latin typeface="Century Schoolbook" panose="02040604050505020304" pitchFamily="18" charset="0"/>
              </a:rPr>
              <a:t>товарні</a:t>
            </a:r>
            <a:r>
              <a:rPr lang="ru-RU" dirty="0">
                <a:latin typeface="Century Schoolbook" panose="02040604050505020304" pitchFamily="18" charset="0"/>
              </a:rPr>
              <a:t> запаси в </a:t>
            </a:r>
            <a:r>
              <a:rPr lang="ru-RU" dirty="0" err="1">
                <a:latin typeface="Century Schoolbook" panose="02040604050505020304" pitchFamily="18" charset="0"/>
              </a:rPr>
              <a:t>розрахунку</a:t>
            </a:r>
            <a:r>
              <a:rPr lang="ru-RU" dirty="0">
                <a:latin typeface="Century Schoolbook" panose="02040604050505020304" pitchFamily="18" charset="0"/>
              </a:rPr>
              <a:t> на 1 грн. товарообороту (</a:t>
            </a:r>
            <a:r>
              <a:rPr lang="ru-RU" dirty="0" err="1">
                <a:latin typeface="Century Schoolbook" panose="02040604050505020304" pitchFamily="18" charset="0"/>
              </a:rPr>
              <a:t>що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характеризують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ефективність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використання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матеріальних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ресурсів</a:t>
            </a:r>
            <a:r>
              <a:rPr lang="ru-RU" dirty="0">
                <a:latin typeface="Century Schoolbook" panose="02040604050505020304" pitchFamily="18" charset="0"/>
              </a:rPr>
              <a:t>);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- </a:t>
            </a:r>
            <a:r>
              <a:rPr lang="ru-RU" dirty="0" err="1">
                <a:latin typeface="Century Schoolbook" panose="02040604050505020304" pitchFamily="18" charset="0"/>
              </a:rPr>
              <a:t>середньорічні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темпи</a:t>
            </a:r>
            <a:r>
              <a:rPr lang="ru-RU" dirty="0">
                <a:latin typeface="Century Schoolbook" panose="02040604050505020304" pitchFamily="18" charset="0"/>
              </a:rPr>
              <a:t> росту (</a:t>
            </a:r>
            <a:r>
              <a:rPr lang="ru-RU" dirty="0" err="1">
                <a:latin typeface="Century Schoolbook" panose="02040604050505020304" pitchFamily="18" charset="0"/>
              </a:rPr>
              <a:t>зниження</a:t>
            </a:r>
            <a:r>
              <a:rPr lang="ru-RU" dirty="0">
                <a:latin typeface="Century Schoolbook" panose="02040604050505020304" pitchFamily="18" charset="0"/>
              </a:rPr>
              <a:t>)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та товарообороту (</a:t>
            </a:r>
            <a:r>
              <a:rPr lang="ru-RU" dirty="0" err="1">
                <a:latin typeface="Century Schoolbook" panose="02040604050505020304" pitchFamily="18" charset="0"/>
              </a:rPr>
              <a:t>що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відображають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зміни</a:t>
            </a:r>
            <a:r>
              <a:rPr lang="ru-RU" dirty="0">
                <a:latin typeface="Century Schoolbook" panose="02040604050505020304" pitchFamily="18" charset="0"/>
              </a:rPr>
              <a:t> (в </a:t>
            </a:r>
            <a:r>
              <a:rPr lang="ru-RU" dirty="0" err="1">
                <a:latin typeface="Century Schoolbook" panose="02040604050505020304" pitchFamily="18" charset="0"/>
              </a:rPr>
              <a:t>середньому</a:t>
            </a:r>
            <a:r>
              <a:rPr lang="ru-RU" dirty="0">
                <a:latin typeface="Century Schoolbook" panose="02040604050505020304" pitchFamily="18" charset="0"/>
              </a:rPr>
              <a:t> за </a:t>
            </a:r>
            <a:r>
              <a:rPr lang="ru-RU" dirty="0" err="1">
                <a:latin typeface="Century Schoolbook" panose="02040604050505020304" pitchFamily="18" charset="0"/>
              </a:rPr>
              <a:t>рік</a:t>
            </a:r>
            <a:r>
              <a:rPr lang="ru-RU" dirty="0">
                <a:latin typeface="Century Schoolbook" panose="02040604050505020304" pitchFamily="18" charset="0"/>
              </a:rPr>
              <a:t>) </a:t>
            </a:r>
            <a:r>
              <a:rPr lang="ru-RU" dirty="0" err="1">
                <a:latin typeface="Century Schoolbook" panose="02040604050505020304" pitchFamily="18" charset="0"/>
              </a:rPr>
              <a:t>цих</a:t>
            </a:r>
            <a:r>
              <a:rPr lang="ru-RU" dirty="0">
                <a:latin typeface="Century Schoolbook" panose="02040604050505020304" pitchFamily="18" charset="0"/>
              </a:rPr>
              <a:t> показ</a:t>
            </a:r>
            <a:r>
              <a:rPr lang="uk-UA" dirty="0" err="1">
                <a:latin typeface="Century Schoolbook" panose="02040604050505020304" pitchFamily="18" charset="0"/>
              </a:rPr>
              <a:t>ників</a:t>
            </a:r>
            <a:r>
              <a:rPr lang="uk-UA" dirty="0">
                <a:latin typeface="Century Schoolbook" panose="02040604050505020304" pitchFamily="18" charset="0"/>
              </a:rPr>
              <a:t>);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- </a:t>
            </a:r>
            <a:r>
              <a:rPr lang="ru-RU" dirty="0" err="1">
                <a:latin typeface="Century Schoolbook" panose="02040604050505020304" pitchFamily="18" charset="0"/>
              </a:rPr>
              <a:t>рівень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у </a:t>
            </a:r>
            <a:r>
              <a:rPr lang="ru-RU" dirty="0" err="1">
                <a:latin typeface="Century Schoolbook" panose="02040604050505020304" pitchFamily="18" charset="0"/>
              </a:rPr>
              <a:t>відсотках</a:t>
            </a:r>
            <a:r>
              <a:rPr lang="ru-RU" dirty="0">
                <a:latin typeface="Century Schoolbook" panose="02040604050505020304" pitchFamily="18" charset="0"/>
              </a:rPr>
              <a:t> до товарообороту.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64047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3A8E183-331A-4689-924C-8AA4E95AF312}"/>
              </a:ext>
            </a:extLst>
          </p:cNvPr>
          <p:cNvSpPr/>
          <p:nvPr/>
        </p:nvSpPr>
        <p:spPr>
          <a:xfrm>
            <a:off x="1214120" y="2135783"/>
            <a:ext cx="976376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1" u="none" strike="noStrike" baseline="0" dirty="0">
                <a:latin typeface="Arial" panose="020B0604020202020204" pitchFamily="34" charset="0"/>
              </a:rPr>
              <a:t>5.2. </a:t>
            </a:r>
            <a:r>
              <a:rPr lang="ru-RU" sz="2400" b="0" i="1" u="none" strike="noStrike" baseline="0" dirty="0" err="1">
                <a:latin typeface="Arial" panose="020B0604020202020204" pitchFamily="34" charset="0"/>
              </a:rPr>
              <a:t>Аналіз</a:t>
            </a:r>
            <a:r>
              <a:rPr lang="ru-RU" sz="2400" b="0" i="1" u="none" strike="noStrike" baseline="0" dirty="0">
                <a:latin typeface="Arial" panose="020B0604020202020204" pitchFamily="34" charset="0"/>
              </a:rPr>
              <a:t> </a:t>
            </a:r>
            <a:r>
              <a:rPr lang="ru-RU" sz="2400" b="0" i="1" u="none" strike="noStrike" baseline="0" dirty="0" err="1">
                <a:latin typeface="Arial" panose="020B0604020202020204" pitchFamily="34" charset="0"/>
              </a:rPr>
              <a:t>факторів</a:t>
            </a:r>
            <a:r>
              <a:rPr lang="ru-RU" sz="2400" b="0" i="1" u="none" strike="noStrike" baseline="0" dirty="0">
                <a:latin typeface="Arial" panose="020B0604020202020204" pitchFamily="34" charset="0"/>
              </a:rPr>
              <a:t>, </a:t>
            </a:r>
            <a:r>
              <a:rPr lang="ru-RU" sz="2400" b="0" i="1" u="none" strike="noStrike" baseline="0" dirty="0" err="1">
                <a:latin typeface="Arial" panose="020B0604020202020204" pitchFamily="34" charset="0"/>
              </a:rPr>
              <a:t>що</a:t>
            </a:r>
            <a:r>
              <a:rPr lang="ru-RU" sz="2400" b="0" i="1" u="none" strike="noStrike" baseline="0" dirty="0">
                <a:latin typeface="Arial" panose="020B0604020202020204" pitchFamily="34" charset="0"/>
              </a:rPr>
              <a:t> </a:t>
            </a:r>
            <a:r>
              <a:rPr lang="ru-RU" sz="2400" b="0" i="1" u="none" strike="noStrike" baseline="0" dirty="0" err="1">
                <a:latin typeface="Arial" panose="020B0604020202020204" pitchFamily="34" charset="0"/>
              </a:rPr>
              <a:t>впливають</a:t>
            </a:r>
            <a:r>
              <a:rPr lang="ru-RU" sz="2400" b="0" i="1" u="none" strike="noStrike" baseline="0" dirty="0">
                <a:latin typeface="Arial" panose="020B0604020202020204" pitchFamily="34" charset="0"/>
              </a:rPr>
              <a:t> на </a:t>
            </a:r>
            <a:r>
              <a:rPr lang="ru-RU" sz="2400" b="0" i="1" u="none" strike="noStrike" baseline="0" dirty="0" err="1">
                <a:latin typeface="Arial" panose="020B0604020202020204" pitchFamily="34" charset="0"/>
              </a:rPr>
              <a:t>зміну</a:t>
            </a:r>
            <a:r>
              <a:rPr lang="ru-RU" sz="2400" b="0" i="1" u="none" strike="noStrike" baseline="0" dirty="0">
                <a:latin typeface="Arial" panose="020B0604020202020204" pitchFamily="34" charset="0"/>
              </a:rPr>
              <a:t> </a:t>
            </a:r>
            <a:r>
              <a:rPr lang="uk-UA" sz="2400" b="0" i="1" u="none" strike="noStrike" baseline="0" dirty="0">
                <a:latin typeface="Arial" panose="020B0604020202020204" pitchFamily="34" charset="0"/>
              </a:rPr>
              <a:t>товарних запасів</a:t>
            </a:r>
          </a:p>
          <a:p>
            <a:endParaRPr lang="uk-UA" dirty="0">
              <a:latin typeface="Century Schoolbook" panose="02040604050505020304" pitchFamily="18" charset="0"/>
            </a:endParaRPr>
          </a:p>
          <a:p>
            <a:r>
              <a:rPr lang="uk-UA" dirty="0">
                <a:latin typeface="Century Schoolbook" panose="02040604050505020304" pitchFamily="18" charset="0"/>
              </a:rPr>
              <a:t>Важливим завданням аналізу є вивчення впливу факторів, що ви</a:t>
            </a:r>
            <a:r>
              <a:rPr lang="ru-RU" dirty="0" err="1">
                <a:latin typeface="Century Schoolbook" panose="02040604050505020304" pitchFamily="18" charset="0"/>
              </a:rPr>
              <a:t>значають</a:t>
            </a:r>
            <a:r>
              <a:rPr lang="ru-RU" dirty="0">
                <a:latin typeface="Century Schoolbook" panose="02040604050505020304" pitchFamily="18" charset="0"/>
              </a:rPr>
              <a:t> стан та </a:t>
            </a:r>
            <a:r>
              <a:rPr lang="ru-RU" dirty="0" err="1">
                <a:latin typeface="Century Schoolbook" panose="02040604050505020304" pitchFamily="18" charset="0"/>
              </a:rPr>
              <a:t>динаміку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. </a:t>
            </a:r>
            <a:r>
              <a:rPr lang="ru-RU" dirty="0" err="1">
                <a:latin typeface="Century Schoolbook" panose="02040604050505020304" pitchFamily="18" charset="0"/>
              </a:rPr>
              <a:t>Такий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аналіз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необхідний</a:t>
            </a:r>
            <a:r>
              <a:rPr lang="ru-RU" dirty="0">
                <a:latin typeface="Century Schoolbook" panose="02040604050505020304" pitchFamily="18" charset="0"/>
              </a:rPr>
              <a:t> для того, </a:t>
            </a:r>
            <a:r>
              <a:rPr lang="ru-RU" dirty="0" err="1">
                <a:latin typeface="Century Schoolbook" panose="02040604050505020304" pitchFamily="18" charset="0"/>
              </a:rPr>
              <a:t>щоб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забезпечити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раціональне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формування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використання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. </a:t>
            </a:r>
            <a:r>
              <a:rPr lang="ru-RU" dirty="0" err="1">
                <a:latin typeface="Century Schoolbook" panose="02040604050505020304" pitchFamily="18" charset="0"/>
              </a:rPr>
              <a:t>Вивчення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впливу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окремих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факторів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дозволяє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також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виявити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можливості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удосконалення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управління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товарними</a:t>
            </a:r>
            <a:r>
              <a:rPr lang="ru-RU" dirty="0">
                <a:latin typeface="Century Schoolbook" panose="02040604050505020304" pitchFamily="18" charset="0"/>
              </a:rPr>
              <a:t> запасами, </a:t>
            </a:r>
            <a:r>
              <a:rPr lang="ru-RU" dirty="0" err="1">
                <a:latin typeface="Century Schoolbook" panose="02040604050505020304" pitchFamily="18" charset="0"/>
              </a:rPr>
              <a:t>визначити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резерви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покращення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постачання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населення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скорочення</a:t>
            </a:r>
            <a:endParaRPr lang="ru-RU" dirty="0">
              <a:latin typeface="Century Schoolbook" panose="02040604050505020304" pitchFamily="18" charset="0"/>
            </a:endParaRPr>
          </a:p>
          <a:p>
            <a:r>
              <a:rPr lang="uk-UA" dirty="0">
                <a:latin typeface="Century Schoolbook" panose="02040604050505020304" pitchFamily="18" charset="0"/>
              </a:rPr>
              <a:t>витрат на утримання запасів.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05851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4AC5426-8CBC-4BD9-9367-AA936A7EED78}"/>
              </a:ext>
            </a:extLst>
          </p:cNvPr>
          <p:cNvSpPr/>
          <p:nvPr/>
        </p:nvSpPr>
        <p:spPr>
          <a:xfrm>
            <a:off x="1219200" y="1397674"/>
            <a:ext cx="975360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0" i="1" u="none" strike="noStrike" baseline="0" dirty="0">
                <a:latin typeface="Arial" panose="020B0604020202020204" pitchFamily="34" charset="0"/>
              </a:rPr>
              <a:t>5.3. </a:t>
            </a:r>
            <a:r>
              <a:rPr lang="ru-RU" sz="2400" b="0" i="1" u="none" strike="noStrike" baseline="0" dirty="0" err="1">
                <a:latin typeface="Arial" panose="020B0604020202020204" pitchFamily="34" charset="0"/>
              </a:rPr>
              <a:t>Аналіз</a:t>
            </a:r>
            <a:r>
              <a:rPr lang="ru-RU" sz="2400" b="0" i="1" u="none" strike="noStrike" baseline="0" dirty="0">
                <a:latin typeface="Arial" panose="020B0604020202020204" pitchFamily="34" charset="0"/>
              </a:rPr>
              <a:t> </a:t>
            </a:r>
            <a:r>
              <a:rPr lang="ru-RU" sz="2400" b="0" i="1" u="none" strike="noStrike" baseline="0" dirty="0" err="1">
                <a:latin typeface="Arial" panose="020B0604020202020204" pitchFamily="34" charset="0"/>
              </a:rPr>
              <a:t>сезонних</a:t>
            </a:r>
            <a:r>
              <a:rPr lang="ru-RU" sz="2400" b="0" i="1" u="none" strike="noStrike" baseline="0" dirty="0">
                <a:latin typeface="Arial" panose="020B0604020202020204" pitchFamily="34" charset="0"/>
              </a:rPr>
              <a:t> </a:t>
            </a:r>
            <a:r>
              <a:rPr lang="ru-RU" sz="2400" b="0" i="1" u="none" strike="noStrike" baseline="0" dirty="0" err="1">
                <a:latin typeface="Arial" panose="020B0604020202020204" pitchFamily="34" charset="0"/>
              </a:rPr>
              <a:t>коливань</a:t>
            </a:r>
            <a:r>
              <a:rPr lang="ru-RU" sz="2400" b="0" i="1" u="none" strike="noStrike" baseline="0" dirty="0">
                <a:latin typeface="Arial" panose="020B0604020202020204" pitchFamily="34" charset="0"/>
              </a:rPr>
              <a:t> </a:t>
            </a:r>
            <a:r>
              <a:rPr lang="ru-RU" sz="2400" b="0" i="1" u="none" strike="noStrike" baseline="0" dirty="0" err="1">
                <a:latin typeface="Arial" panose="020B0604020202020204" pitchFamily="34" charset="0"/>
              </a:rPr>
              <a:t>товарних</a:t>
            </a:r>
            <a:r>
              <a:rPr lang="ru-RU" sz="2400" b="0" i="1" u="none" strike="noStrike" baseline="0" dirty="0">
                <a:latin typeface="Arial" panose="020B0604020202020204" pitchFamily="34" charset="0"/>
              </a:rPr>
              <a:t> </a:t>
            </a:r>
            <a:r>
              <a:rPr lang="ru-RU" sz="2400" b="0" i="1" u="none" strike="noStrike" baseline="0" dirty="0" err="1">
                <a:latin typeface="Arial" panose="020B0604020202020204" pitchFamily="34" charset="0"/>
              </a:rPr>
              <a:t>запасів</a:t>
            </a:r>
            <a:endParaRPr lang="ru-RU" sz="2400" b="0" i="1" u="none" strike="noStrike" baseline="0" dirty="0">
              <a:latin typeface="Arial" panose="020B0604020202020204" pitchFamily="34" charset="0"/>
            </a:endParaRPr>
          </a:p>
          <a:p>
            <a:pPr algn="ctr"/>
            <a:endParaRPr lang="ru-RU" sz="2400" b="0" i="1" u="none" strike="noStrike" baseline="0" dirty="0">
              <a:latin typeface="Arial" panose="020B0604020202020204" pitchFamily="34" charset="0"/>
            </a:endParaRPr>
          </a:p>
          <a:p>
            <a:r>
              <a:rPr lang="ru-RU" dirty="0">
                <a:latin typeface="Century Schoolbook" panose="02040604050505020304" pitchFamily="18" charset="0"/>
              </a:rPr>
              <a:t>При </a:t>
            </a:r>
            <a:r>
              <a:rPr lang="ru-RU" dirty="0" err="1">
                <a:latin typeface="Century Schoolbook" panose="02040604050505020304" pitchFamily="18" charset="0"/>
              </a:rPr>
              <a:t>вивченні</a:t>
            </a:r>
            <a:r>
              <a:rPr lang="ru-RU" dirty="0">
                <a:latin typeface="Century Schoolbook" panose="02040604050505020304" pitchFamily="18" charset="0"/>
              </a:rPr>
              <a:t> стану </a:t>
            </a:r>
            <a:r>
              <a:rPr lang="ru-RU" dirty="0" err="1">
                <a:latin typeface="Century Schoolbook" panose="02040604050505020304" pitchFamily="18" charset="0"/>
              </a:rPr>
              <a:t>товарних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не </a:t>
            </a:r>
            <a:r>
              <a:rPr lang="ru-RU" dirty="0" err="1">
                <a:latin typeface="Century Schoolbook" panose="02040604050505020304" pitchFamily="18" charset="0"/>
              </a:rPr>
              <a:t>завжди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приділяється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належна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увага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оцінці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впливу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сезонних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коливань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попиту</a:t>
            </a:r>
            <a:r>
              <a:rPr lang="ru-RU" dirty="0">
                <a:latin typeface="Century Schoolbook" panose="02040604050505020304" pitchFamily="18" charset="0"/>
              </a:rPr>
              <a:t> на </a:t>
            </a:r>
            <a:r>
              <a:rPr lang="ru-RU" dirty="0" err="1">
                <a:latin typeface="Century Schoolbook" panose="02040604050505020304" pitchFamily="18" charset="0"/>
              </a:rPr>
              <a:t>їх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розмір</a:t>
            </a:r>
            <a:r>
              <a:rPr lang="ru-RU" dirty="0">
                <a:latin typeface="Century Schoolbook" panose="02040604050505020304" pitchFamily="18" charset="0"/>
              </a:rPr>
              <a:t>. </a:t>
            </a:r>
            <a:r>
              <a:rPr lang="ru-RU" dirty="0" err="1">
                <a:latin typeface="Century Schoolbook" panose="02040604050505020304" pitchFamily="18" charset="0"/>
              </a:rPr>
              <a:t>Слабке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врахування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цих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коливань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протягом</a:t>
            </a:r>
            <a:r>
              <a:rPr lang="ru-RU" dirty="0">
                <a:latin typeface="Century Schoolbook" panose="02040604050505020304" pitchFamily="18" charset="0"/>
              </a:rPr>
              <a:t> року </a:t>
            </a:r>
            <a:r>
              <a:rPr lang="ru-RU" dirty="0" err="1">
                <a:latin typeface="Century Schoolbook" panose="02040604050505020304" pitchFamily="18" charset="0"/>
              </a:rPr>
              <a:t>призводить</a:t>
            </a:r>
            <a:r>
              <a:rPr lang="ru-RU" dirty="0">
                <a:latin typeface="Century Schoolbook" panose="02040604050505020304" pitchFamily="18" charset="0"/>
              </a:rPr>
              <a:t> до </a:t>
            </a:r>
            <a:r>
              <a:rPr lang="ru-RU" dirty="0" err="1">
                <a:latin typeface="Century Schoolbook" panose="02040604050505020304" pitchFamily="18" charset="0"/>
              </a:rPr>
              <a:t>значних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відхилень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запасів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від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встановлених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нормативів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нераціонального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використання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фінансових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ресурсів</a:t>
            </a:r>
            <a:r>
              <a:rPr lang="ru-RU" dirty="0">
                <a:latin typeface="Century Schoolbook" panose="02040604050505020304" pitchFamily="18" charset="0"/>
              </a:rPr>
              <a:t> та, </a:t>
            </a:r>
            <a:r>
              <a:rPr lang="ru-RU" dirty="0" err="1">
                <a:latin typeface="Century Schoolbook" panose="02040604050505020304" pitchFamily="18" charset="0"/>
              </a:rPr>
              <a:t>нарешті</a:t>
            </a:r>
            <a:r>
              <a:rPr lang="ru-RU" dirty="0">
                <a:latin typeface="Century Schoolbook" panose="02040604050505020304" pitchFamily="18" charset="0"/>
              </a:rPr>
              <a:t>, до </a:t>
            </a:r>
            <a:r>
              <a:rPr lang="ru-RU" dirty="0" err="1">
                <a:latin typeface="Century Schoolbook" panose="02040604050505020304" pitchFamily="18" charset="0"/>
              </a:rPr>
              <a:t>необгрунтованих</a:t>
            </a:r>
            <a:endParaRPr lang="ru-RU" dirty="0">
              <a:latin typeface="Century Schoolbook" panose="02040604050505020304" pitchFamily="18" charset="0"/>
            </a:endParaRPr>
          </a:p>
          <a:p>
            <a:r>
              <a:rPr lang="ru-RU" dirty="0" err="1">
                <a:latin typeface="Century Schoolbook" panose="02040604050505020304" pitchFamily="18" charset="0"/>
              </a:rPr>
              <a:t>висновків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щодо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ефективності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управління</a:t>
            </a:r>
            <a:r>
              <a:rPr lang="ru-RU" dirty="0">
                <a:latin typeface="Century Schoolbook" panose="02040604050505020304" pitchFamily="18" charset="0"/>
              </a:rPr>
              <a:t> товарною </a:t>
            </a:r>
            <a:r>
              <a:rPr lang="ru-RU" dirty="0" err="1">
                <a:latin typeface="Century Schoolbook" panose="02040604050505020304" pitchFamily="18" charset="0"/>
              </a:rPr>
              <a:t>масою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Для </a:t>
            </a:r>
            <a:r>
              <a:rPr lang="ru-RU" dirty="0" err="1">
                <a:latin typeface="Century Schoolbook" panose="02040604050505020304" pitchFamily="18" charset="0"/>
              </a:rPr>
              <a:t>виявлення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сезонних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коливань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розроблені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різноманітні</a:t>
            </a:r>
            <a:r>
              <a:rPr lang="ru-RU" dirty="0">
                <a:latin typeface="Century Schoolbook" panose="02040604050505020304" pitchFamily="18" charset="0"/>
              </a:rPr>
              <a:t> математико-</a:t>
            </a:r>
            <a:r>
              <a:rPr lang="ru-RU" dirty="0" err="1">
                <a:latin typeface="Century Schoolbook" panose="02040604050505020304" pitchFamily="18" charset="0"/>
              </a:rPr>
              <a:t>статистичні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методи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аналізу</a:t>
            </a:r>
            <a:r>
              <a:rPr lang="ru-RU" dirty="0">
                <a:latin typeface="Century Schoolbook" panose="02040604050505020304" pitchFamily="18" charset="0"/>
              </a:rPr>
              <a:t>. </a:t>
            </a:r>
            <a:r>
              <a:rPr lang="ru-RU" dirty="0" err="1">
                <a:latin typeface="Century Schoolbook" panose="02040604050505020304" pitchFamily="18" charset="0"/>
              </a:rPr>
              <a:t>Найбільш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доступним</a:t>
            </a:r>
            <a:r>
              <a:rPr lang="ru-RU" dirty="0">
                <a:latin typeface="Century Schoolbook" panose="02040604050505020304" pitchFamily="18" charset="0"/>
              </a:rPr>
              <a:t> з них є метод </a:t>
            </a:r>
            <a:r>
              <a:rPr lang="ru-RU" dirty="0" err="1">
                <a:latin typeface="Century Schoolbook" panose="02040604050505020304" pitchFamily="18" charset="0"/>
              </a:rPr>
              <a:t>простої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середньої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який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дозволяє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розрахувати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показники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сезонності</a:t>
            </a:r>
            <a:r>
              <a:rPr lang="ru-RU" dirty="0">
                <a:latin typeface="Century Schoolbook" panose="02040604050505020304" pitchFamily="18" charset="0"/>
              </a:rPr>
              <a:t> (</a:t>
            </a:r>
            <a:r>
              <a:rPr lang="ru-RU" dirty="0" err="1">
                <a:latin typeface="Century Schoolbook" panose="02040604050505020304" pitchFamily="18" charset="0"/>
              </a:rPr>
              <a:t>індекси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коливальності</a:t>
            </a:r>
            <a:r>
              <a:rPr lang="ru-RU" dirty="0">
                <a:latin typeface="Century Schoolbook" panose="02040604050505020304" pitchFamily="18" charset="0"/>
              </a:rPr>
              <a:t>) за </a:t>
            </a:r>
            <a:r>
              <a:rPr lang="ru-RU" dirty="0" err="1">
                <a:latin typeface="Century Schoolbook" panose="02040604050505020304" pitchFamily="18" charset="0"/>
              </a:rPr>
              <a:t>період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що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досліджується</a:t>
            </a:r>
            <a:r>
              <a:rPr lang="ru-RU" dirty="0">
                <a:latin typeface="Century Schoolbook" panose="02040604050505020304" pitchFamily="18" charset="0"/>
              </a:rPr>
              <a:t>, а </a:t>
            </a:r>
            <a:r>
              <a:rPr lang="ru-RU" dirty="0" err="1">
                <a:latin typeface="Century Schoolbook" panose="02040604050505020304" pitchFamily="18" charset="0"/>
              </a:rPr>
              <a:t>також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охарактеризувати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найбільш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типові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відхилення</a:t>
            </a:r>
            <a:r>
              <a:rPr lang="ru-RU" dirty="0">
                <a:latin typeface="Century Schoolbook" panose="02040604050505020304" pitchFamily="18" charset="0"/>
              </a:rPr>
              <a:t> в </a:t>
            </a:r>
            <a:r>
              <a:rPr lang="ru-RU" dirty="0" err="1">
                <a:latin typeface="Century Schoolbook" panose="02040604050505020304" pitchFamily="18" charset="0"/>
              </a:rPr>
              <a:t>коливальності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показника</a:t>
            </a:r>
            <a:r>
              <a:rPr lang="ru-RU" dirty="0">
                <a:latin typeface="Century Schoolbook" panose="02040604050505020304" pitchFamily="18" charset="0"/>
              </a:rPr>
              <a:t> кожного кварталу (</a:t>
            </a:r>
            <a:r>
              <a:rPr lang="ru-RU" dirty="0" err="1">
                <a:latin typeface="Century Schoolbook" panose="02040604050505020304" pitchFamily="18" charset="0"/>
              </a:rPr>
              <a:t>місяця</a:t>
            </a:r>
            <a:r>
              <a:rPr lang="ru-RU" dirty="0">
                <a:latin typeface="Century Schoolbook" panose="02040604050505020304" pitchFamily="18" charset="0"/>
              </a:rPr>
              <a:t>) </a:t>
            </a:r>
            <a:r>
              <a:rPr lang="ru-RU" dirty="0" err="1">
                <a:latin typeface="Century Schoolbook" panose="02040604050505020304" pitchFamily="18" charset="0"/>
              </a:rPr>
              <a:t>порівняно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із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середніми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рівнями</a:t>
            </a:r>
            <a:endParaRPr lang="ru-RU" dirty="0">
              <a:latin typeface="Century Schoolbook" panose="02040604050505020304" pitchFamily="18" charset="0"/>
            </a:endParaRPr>
          </a:p>
          <a:p>
            <a:r>
              <a:rPr lang="ru-RU" dirty="0">
                <a:latin typeface="Century Schoolbook" panose="02040604050505020304" pitchFamily="18" charset="0"/>
              </a:rPr>
              <a:t>за весь </a:t>
            </a:r>
            <a:r>
              <a:rPr lang="ru-RU" dirty="0" err="1">
                <a:latin typeface="Century Schoolbook" panose="02040604050505020304" pitchFamily="18" charset="0"/>
              </a:rPr>
              <a:t>період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що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вивчається</a:t>
            </a:r>
            <a:r>
              <a:rPr lang="ru-RU" dirty="0">
                <a:latin typeface="Century Schoolbook" panose="02040604050505020304" pitchFamily="18" charset="0"/>
              </a:rPr>
              <a:t> (не </a:t>
            </a:r>
            <a:r>
              <a:rPr lang="ru-RU" dirty="0" err="1">
                <a:latin typeface="Century Schoolbook" panose="02040604050505020304" pitchFamily="18" charset="0"/>
              </a:rPr>
              <a:t>менш</a:t>
            </a:r>
            <a:r>
              <a:rPr lang="ru-RU" dirty="0">
                <a:latin typeface="Century Schoolbook" panose="02040604050505020304" pitchFamily="18" charset="0"/>
              </a:rPr>
              <a:t> 3-5 </a:t>
            </a:r>
            <a:r>
              <a:rPr lang="ru-RU" dirty="0" err="1">
                <a:latin typeface="Century Schoolbook" panose="02040604050505020304" pitchFamily="18" charset="0"/>
              </a:rPr>
              <a:t>років</a:t>
            </a:r>
            <a:r>
              <a:rPr lang="ru-RU" dirty="0">
                <a:latin typeface="Century Schoolbook" panose="02040604050505020304" pitchFamily="18" charset="0"/>
              </a:rPr>
              <a:t>).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837792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3116</Words>
  <Application>Microsoft Office PowerPoint</Application>
  <PresentationFormat>Широкоэкранный</PresentationFormat>
  <Paragraphs>155</Paragraphs>
  <Slides>47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5" baseType="lpstr">
      <vt:lpstr>Arial</vt:lpstr>
      <vt:lpstr>Calibri</vt:lpstr>
      <vt:lpstr>Calibri Light</vt:lpstr>
      <vt:lpstr>Cambria Math</vt:lpstr>
      <vt:lpstr>Candara</vt:lpstr>
      <vt:lpstr>Century Schoolbook</vt:lpstr>
      <vt:lpstr>Trebuchet MS</vt:lpstr>
      <vt:lpstr>Тема Office</vt:lpstr>
      <vt:lpstr>Управління товарними запасами торговельного підприємства. Частина ІІ.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Управління товарними запасами торговельного підприємства. Частина ІІ.</dc:title>
  <dc:creator>Катерина Бужимська</dc:creator>
  <cp:lastModifiedBy>Катерина Бужимська</cp:lastModifiedBy>
  <cp:revision>37</cp:revision>
  <dcterms:created xsi:type="dcterms:W3CDTF">2021-10-25T23:50:12Z</dcterms:created>
  <dcterms:modified xsi:type="dcterms:W3CDTF">2021-10-26T01:37:33Z</dcterms:modified>
</cp:coreProperties>
</file>