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 smtClean="0"/>
              <a:t>Зразок підзаголовка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EDB8B-E172-47DD-90EE-2EB603BE446C}" type="datetimeFigureOut">
              <a:rPr lang="uk-UA" smtClean="0"/>
              <a:t>14.12.2020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53D06-7E1A-4BBA-88AB-F8E2DC22FE6A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204715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EDB8B-E172-47DD-90EE-2EB603BE446C}" type="datetimeFigureOut">
              <a:rPr lang="uk-UA" smtClean="0"/>
              <a:t>14.12.2020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53D06-7E1A-4BBA-88AB-F8E2DC22FE6A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4763616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EDB8B-E172-47DD-90EE-2EB603BE446C}" type="datetimeFigureOut">
              <a:rPr lang="uk-UA" smtClean="0"/>
              <a:t>14.12.2020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53D06-7E1A-4BBA-88AB-F8E2DC22FE6A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556964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'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EDB8B-E172-47DD-90EE-2EB603BE446C}" type="datetimeFigureOut">
              <a:rPr lang="uk-UA" smtClean="0"/>
              <a:t>14.12.2020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53D06-7E1A-4BBA-88AB-F8E2DC22FE6A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060714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EDB8B-E172-47DD-90EE-2EB603BE446C}" type="datetimeFigureOut">
              <a:rPr lang="uk-UA" smtClean="0"/>
              <a:t>14.12.2020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53D06-7E1A-4BBA-88AB-F8E2DC22FE6A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471538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'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EDB8B-E172-47DD-90EE-2EB603BE446C}" type="datetimeFigureOut">
              <a:rPr lang="uk-UA" smtClean="0"/>
              <a:t>14.12.2020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53D06-7E1A-4BBA-88AB-F8E2DC22FE6A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794923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6" name="Місце для вмісту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7" name="Місце для дати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EDB8B-E172-47DD-90EE-2EB603BE446C}" type="datetimeFigureOut">
              <a:rPr lang="uk-UA" smtClean="0"/>
              <a:t>14.12.2020</a:t>
            </a:fld>
            <a:endParaRPr lang="uk-UA"/>
          </a:p>
        </p:txBody>
      </p:sp>
      <p:sp>
        <p:nvSpPr>
          <p:cNvPr id="8" name="Місце для нижнього колонтитула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Місце для номера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53D06-7E1A-4BBA-88AB-F8E2DC22FE6A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008943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EDB8B-E172-47DD-90EE-2EB603BE446C}" type="datetimeFigureOut">
              <a:rPr lang="uk-UA" smtClean="0"/>
              <a:t>14.12.2020</a:t>
            </a:fld>
            <a:endParaRPr lang="uk-UA"/>
          </a:p>
        </p:txBody>
      </p:sp>
      <p:sp>
        <p:nvSpPr>
          <p:cNvPr id="4" name="Місце для нижнього колонтитула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Місце для номера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53D06-7E1A-4BBA-88AB-F8E2DC22FE6A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016327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EDB8B-E172-47DD-90EE-2EB603BE446C}" type="datetimeFigureOut">
              <a:rPr lang="uk-UA" smtClean="0"/>
              <a:t>14.12.2020</a:t>
            </a:fld>
            <a:endParaRPr lang="uk-UA"/>
          </a:p>
        </p:txBody>
      </p:sp>
      <p:sp>
        <p:nvSpPr>
          <p:cNvPr id="3" name="Місце для нижнього колонтитула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53D06-7E1A-4BBA-88AB-F8E2DC22FE6A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8997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EDB8B-E172-47DD-90EE-2EB603BE446C}" type="datetimeFigureOut">
              <a:rPr lang="uk-UA" smtClean="0"/>
              <a:t>14.12.2020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53D06-7E1A-4BBA-88AB-F8E2DC22FE6A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840531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зображення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EDB8B-E172-47DD-90EE-2EB603BE446C}" type="datetimeFigureOut">
              <a:rPr lang="uk-UA" smtClean="0"/>
              <a:t>14.12.2020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53D06-7E1A-4BBA-88AB-F8E2DC22FE6A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65421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5EDB8B-E172-47DD-90EE-2EB603BE446C}" type="datetimeFigureOut">
              <a:rPr lang="uk-UA" smtClean="0"/>
              <a:t>14.12.2020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A53D06-7E1A-4BBA-88AB-F8E2DC22FE6A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157709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461403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107504" y="116632"/>
            <a:ext cx="8579296" cy="6009531"/>
          </a:xfrm>
        </p:spPr>
        <p:txBody>
          <a:bodyPr>
            <a:noAutofit/>
          </a:bodyPr>
          <a:lstStyle/>
          <a:p>
            <a:pPr marL="0" indent="719138">
              <a:buNone/>
            </a:pPr>
            <a:r>
              <a:rPr lang="uk-UA" sz="1800" dirty="0">
                <a:latin typeface="Times New Roman" pitchFamily="18" charset="0"/>
                <a:cs typeface="Times New Roman" pitchFamily="18" charset="0"/>
              </a:rPr>
              <a:t>Заходи кредитно-грошової політики у пострадянських економіках, як</a:t>
            </a:r>
            <a:br>
              <a:rPr lang="uk-UA" sz="1800" dirty="0">
                <a:latin typeface="Times New Roman" pitchFamily="18" charset="0"/>
                <a:cs typeface="Times New Roman" pitchFamily="18" charset="0"/>
              </a:rPr>
            </a:br>
            <a:r>
              <a:rPr lang="uk-UA" sz="1800" dirty="0">
                <a:latin typeface="Times New Roman" pitchFamily="18" charset="0"/>
                <a:cs typeface="Times New Roman" pitchFamily="18" charset="0"/>
              </a:rPr>
              <a:t>правило, спрямовуються на стримування значних коливань валютного курсу та</a:t>
            </a:r>
            <a:br>
              <a:rPr lang="uk-UA" sz="1800" dirty="0">
                <a:latin typeface="Times New Roman" pitchFamily="18" charset="0"/>
                <a:cs typeface="Times New Roman" pitchFamily="18" charset="0"/>
              </a:rPr>
            </a:br>
            <a:r>
              <a:rPr lang="uk-UA" sz="1800" dirty="0">
                <a:latin typeface="Times New Roman" pitchFamily="18" charset="0"/>
                <a:cs typeface="Times New Roman" pitchFamily="18" charset="0"/>
              </a:rPr>
              <a:t>збалансування валютного ринку, забезпечення економіки платіжними засобами,</a:t>
            </a:r>
            <a:br>
              <a:rPr lang="uk-UA" sz="1800" dirty="0">
                <a:latin typeface="Times New Roman" pitchFamily="18" charset="0"/>
                <a:cs typeface="Times New Roman" pitchFamily="18" charset="0"/>
              </a:rPr>
            </a:br>
            <a:r>
              <a:rPr lang="uk-UA" sz="1800" dirty="0">
                <a:latin typeface="Times New Roman" pitchFamily="18" charset="0"/>
                <a:cs typeface="Times New Roman" pitchFamily="18" charset="0"/>
              </a:rPr>
              <a:t>стимулювання відновлення кредитування, а також запровадження інших</a:t>
            </a:r>
            <a:br>
              <a:rPr lang="uk-UA" sz="1800" dirty="0">
                <a:latin typeface="Times New Roman" pitchFamily="18" charset="0"/>
                <a:cs typeface="Times New Roman" pitchFamily="18" charset="0"/>
              </a:rPr>
            </a:br>
            <a:r>
              <a:rPr lang="uk-UA" sz="1800" dirty="0">
                <a:latin typeface="Times New Roman" pitchFamily="18" charset="0"/>
                <a:cs typeface="Times New Roman" pitchFamily="18" charset="0"/>
              </a:rPr>
              <a:t>регулюючих заходів щодо підвищення надійності функціонування банківської</a:t>
            </a:r>
            <a:br>
              <a:rPr lang="uk-UA" sz="1800" dirty="0">
                <a:latin typeface="Times New Roman" pitchFamily="18" charset="0"/>
                <a:cs typeface="Times New Roman" pitchFamily="18" charset="0"/>
              </a:rPr>
            </a:br>
            <a:r>
              <a:rPr lang="uk-UA" sz="1800" dirty="0">
                <a:latin typeface="Times New Roman" pitchFamily="18" charset="0"/>
                <a:cs typeface="Times New Roman" pitchFamily="18" charset="0"/>
              </a:rPr>
              <a:t>системи.</a:t>
            </a:r>
            <a:br>
              <a:rPr lang="uk-UA" sz="1800" dirty="0">
                <a:latin typeface="Times New Roman" pitchFamily="18" charset="0"/>
                <a:cs typeface="Times New Roman" pitchFamily="18" charset="0"/>
              </a:rPr>
            </a:br>
            <a:r>
              <a:rPr lang="uk-UA" sz="1800" dirty="0" smtClean="0">
                <a:latin typeface="Times New Roman" pitchFamily="18" charset="0"/>
                <a:cs typeface="Times New Roman" pitchFamily="18" charset="0"/>
              </a:rPr>
              <a:t>               Серед </a:t>
            </a:r>
            <a:r>
              <a:rPr lang="uk-UA" sz="1800" dirty="0">
                <a:latin typeface="Times New Roman" pitchFamily="18" charset="0"/>
                <a:cs typeface="Times New Roman" pitchFamily="18" charset="0"/>
              </a:rPr>
              <a:t>основних заходів щодо стабілізації ситуації на валютному ринку</a:t>
            </a:r>
            <a:br>
              <a:rPr lang="uk-UA" sz="1800" dirty="0">
                <a:latin typeface="Times New Roman" pitchFamily="18" charset="0"/>
                <a:cs typeface="Times New Roman" pitchFamily="18" charset="0"/>
              </a:rPr>
            </a:br>
            <a:r>
              <a:rPr lang="uk-UA" sz="1800" dirty="0">
                <a:latin typeface="Times New Roman" pitchFamily="18" charset="0"/>
                <a:cs typeface="Times New Roman" pitchFamily="18" charset="0"/>
              </a:rPr>
              <a:t>застосовується: активна політика інтервенцій; запровадження </a:t>
            </a:r>
            <a:r>
              <a:rPr lang="uk-UA" sz="1800" dirty="0" smtClean="0">
                <a:latin typeface="Times New Roman" pitchFamily="18" charset="0"/>
                <a:cs typeface="Times New Roman" pitchFamily="18" charset="0"/>
              </a:rPr>
              <a:t>механізму валютних </a:t>
            </a:r>
            <a:r>
              <a:rPr lang="uk-UA" sz="1800" dirty="0">
                <a:latin typeface="Times New Roman" pitchFamily="18" charset="0"/>
                <a:cs typeface="Times New Roman" pitchFamily="18" charset="0"/>
              </a:rPr>
              <a:t>аукціонів; заміна нормативу ризику загальної відкритої </a:t>
            </a:r>
            <a:r>
              <a:rPr lang="uk-UA" sz="1800" dirty="0" smtClean="0">
                <a:latin typeface="Times New Roman" pitchFamily="18" charset="0"/>
                <a:cs typeface="Times New Roman" pitchFamily="18" charset="0"/>
              </a:rPr>
              <a:t>валютної позиції </a:t>
            </a:r>
            <a:r>
              <a:rPr lang="uk-UA" sz="1800" dirty="0">
                <a:latin typeface="Times New Roman" pitchFamily="18" charset="0"/>
                <a:cs typeface="Times New Roman" pitchFamily="18" charset="0"/>
              </a:rPr>
              <a:t>банків на ліміти граничних значень відкритої валютної </a:t>
            </a:r>
            <a:r>
              <a:rPr lang="uk-UA" sz="1800" dirty="0" smtClean="0">
                <a:latin typeface="Times New Roman" pitchFamily="18" charset="0"/>
                <a:cs typeface="Times New Roman" pitchFamily="18" charset="0"/>
              </a:rPr>
              <a:t>позиції; вдосконалення </a:t>
            </a:r>
            <a:r>
              <a:rPr lang="uk-UA" sz="1800" dirty="0">
                <a:latin typeface="Times New Roman" pitchFamily="18" charset="0"/>
                <a:cs typeface="Times New Roman" pitchFamily="18" charset="0"/>
              </a:rPr>
              <a:t>порядку використання лоро-рахунків та процедури </a:t>
            </a:r>
            <a:r>
              <a:rPr lang="uk-UA" sz="1800" dirty="0" smtClean="0">
                <a:latin typeface="Times New Roman" pitchFamily="18" charset="0"/>
                <a:cs typeface="Times New Roman" pitchFamily="18" charset="0"/>
              </a:rPr>
              <a:t>отримання іноземних </a:t>
            </a:r>
            <a:r>
              <a:rPr lang="uk-UA" sz="1800" dirty="0">
                <a:latin typeface="Times New Roman" pitchFamily="18" charset="0"/>
                <a:cs typeface="Times New Roman" pitchFamily="18" charset="0"/>
              </a:rPr>
              <a:t>кредитів тощо. Для забезпечення належного рівня </a:t>
            </a:r>
            <a:r>
              <a:rPr lang="uk-UA" sz="1800" dirty="0" smtClean="0">
                <a:latin typeface="Times New Roman" pitchFamily="18" charset="0"/>
                <a:cs typeface="Times New Roman" pitchFamily="18" charset="0"/>
              </a:rPr>
              <a:t>ліквідності, збільшення </a:t>
            </a:r>
            <a:r>
              <a:rPr lang="uk-UA" sz="1800" dirty="0">
                <a:latin typeface="Times New Roman" pitchFamily="18" charset="0"/>
                <a:cs typeface="Times New Roman" pitchFamily="18" charset="0"/>
              </a:rPr>
              <a:t>кредитування економіки та підтримки банків проводиться </a:t>
            </a:r>
            <a:r>
              <a:rPr lang="uk-UA" sz="1800" dirty="0" smtClean="0">
                <a:latin typeface="Times New Roman" pitchFamily="18" charset="0"/>
                <a:cs typeface="Times New Roman" pitchFamily="18" charset="0"/>
              </a:rPr>
              <a:t>гнучка політика </a:t>
            </a:r>
            <a:r>
              <a:rPr lang="uk-UA" sz="1800" dirty="0">
                <a:latin typeface="Times New Roman" pitchFamily="18" charset="0"/>
                <a:cs typeface="Times New Roman" pitchFamily="18" charset="0"/>
              </a:rPr>
              <a:t>рефінансування з вдосконаленням відповідних механізмів.</a:t>
            </a:r>
            <a:br>
              <a:rPr lang="uk-UA" sz="1800" dirty="0">
                <a:latin typeface="Times New Roman" pitchFamily="18" charset="0"/>
                <a:cs typeface="Times New Roman" pitchFamily="18" charset="0"/>
              </a:rPr>
            </a:br>
            <a:r>
              <a:rPr lang="uk-UA" sz="1800" dirty="0" smtClean="0">
                <a:latin typeface="Times New Roman" pitchFamily="18" charset="0"/>
                <a:cs typeface="Times New Roman" pitchFamily="18" charset="0"/>
              </a:rPr>
              <a:t>              Внутрішні </a:t>
            </a:r>
            <a:r>
              <a:rPr lang="uk-UA" sz="1800" dirty="0">
                <a:latin typeface="Times New Roman" pitchFamily="18" charset="0"/>
                <a:cs typeface="Times New Roman" pitchFamily="18" charset="0"/>
              </a:rPr>
              <a:t>та зовнішні умови залишають значні ризики в </a:t>
            </a:r>
            <a:r>
              <a:rPr lang="uk-UA" sz="1800" dirty="0" smtClean="0">
                <a:latin typeface="Times New Roman" pitchFamily="18" charset="0"/>
                <a:cs typeface="Times New Roman" pitchFamily="18" charset="0"/>
              </a:rPr>
              <a:t>розвитку кредитно-грошової </a:t>
            </a:r>
            <a:r>
              <a:rPr lang="uk-UA" sz="1800" dirty="0">
                <a:latin typeface="Times New Roman" pitchFamily="18" charset="0"/>
                <a:cs typeface="Times New Roman" pitchFamily="18" charset="0"/>
              </a:rPr>
              <a:t>сфери у пострадянських економіках. Найбільш </a:t>
            </a:r>
            <a:r>
              <a:rPr lang="uk-UA" sz="1800" dirty="0" smtClean="0">
                <a:latin typeface="Times New Roman" pitchFamily="18" charset="0"/>
                <a:cs typeface="Times New Roman" pitchFamily="18" charset="0"/>
              </a:rPr>
              <a:t>небезпечним може </a:t>
            </a:r>
            <a:r>
              <a:rPr lang="uk-UA" sz="1800" dirty="0">
                <a:latin typeface="Times New Roman" pitchFamily="18" charset="0"/>
                <a:cs typeface="Times New Roman" pitchFamily="18" charset="0"/>
              </a:rPr>
              <a:t>виявитися несприятлива кон’юнктура на світових ринках за </a:t>
            </a:r>
            <a:r>
              <a:rPr lang="uk-UA" sz="1800" dirty="0" smtClean="0">
                <a:latin typeface="Times New Roman" pitchFamily="18" charset="0"/>
                <a:cs typeface="Times New Roman" pitchFamily="18" charset="0"/>
              </a:rPr>
              <a:t>основними товарними </a:t>
            </a:r>
            <a:r>
              <a:rPr lang="uk-UA" sz="1800" dirty="0">
                <a:latin typeface="Times New Roman" pitchFamily="18" charset="0"/>
                <a:cs typeface="Times New Roman" pitchFamily="18" charset="0"/>
              </a:rPr>
              <a:t>групами експорту. Суттєво впливатиме на коливання попиту </a:t>
            </a:r>
            <a:r>
              <a:rPr lang="uk-UA" sz="1800" dirty="0" smtClean="0">
                <a:latin typeface="Times New Roman" pitchFamily="18" charset="0"/>
                <a:cs typeface="Times New Roman" pitchFamily="18" charset="0"/>
              </a:rPr>
              <a:t>та пропозиції </a:t>
            </a:r>
            <a:r>
              <a:rPr lang="uk-UA" sz="1800" dirty="0">
                <a:latin typeface="Times New Roman" pitchFamily="18" charset="0"/>
                <a:cs typeface="Times New Roman" pitchFamily="18" charset="0"/>
              </a:rPr>
              <a:t>на ринку рівень збалансованості державного бюджету, </a:t>
            </a:r>
            <a:r>
              <a:rPr lang="uk-UA" sz="1800" dirty="0" smtClean="0">
                <a:latin typeface="Times New Roman" pitchFamily="18" charset="0"/>
                <a:cs typeface="Times New Roman" pitchFamily="18" charset="0"/>
              </a:rPr>
              <a:t>визначення особливостей </a:t>
            </a:r>
            <a:r>
              <a:rPr lang="uk-UA" sz="1800" dirty="0">
                <a:latin typeface="Times New Roman" pitchFamily="18" charset="0"/>
                <a:cs typeface="Times New Roman" pitchFamily="18" charset="0"/>
              </a:rPr>
              <a:t>його видаткової частини, джерел фінансування </a:t>
            </a:r>
            <a:r>
              <a:rPr lang="uk-UA" sz="1800" dirty="0" smtClean="0">
                <a:latin typeface="Times New Roman" pitchFamily="18" charset="0"/>
                <a:cs typeface="Times New Roman" pitchFamily="18" charset="0"/>
              </a:rPr>
              <a:t>бюджетного дефіциту </a:t>
            </a:r>
            <a:r>
              <a:rPr lang="uk-UA" sz="1800" dirty="0">
                <a:latin typeface="Times New Roman" pitchFamily="18" charset="0"/>
                <a:cs typeface="Times New Roman" pitchFamily="18" charset="0"/>
              </a:rPr>
              <a:t>та стабілізація державного боргу.</a:t>
            </a:r>
            <a:r>
              <a:rPr lang="uk-UA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uk-UA" sz="1800" dirty="0" smtClean="0">
                <a:latin typeface="Times New Roman" pitchFamily="18" charset="0"/>
                <a:cs typeface="Times New Roman" pitchFamily="18" charset="0"/>
              </a:rPr>
            </a:br>
            <a:endParaRPr lang="uk-UA" sz="1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93197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107504" y="188640"/>
            <a:ext cx="8856984" cy="5937523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           Зовнішні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умови вимагатимуть від економіки країни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диверсифікації основних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чинників формування ВВП, спрямованої насамперед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на стимулювання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розвитку внутрішнього ринку переважно у напрямах,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пов’язаних з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діяльністю в агропромисловому комплексі.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uk-UA" dirty="0" smtClean="0">
                <a:latin typeface="Times New Roman" pitchFamily="18" charset="0"/>
                <a:cs typeface="Times New Roman" pitchFamily="18" charset="0"/>
              </a:rPr>
            </a:b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           Проведення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грошово-кредитної політики ускладнюється тим,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що центральний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банк не може одночасно стабілізувати і пропозицію грошей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і відсоткові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ставки. Така ситуація складається тому, що збереження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пропозиції грошей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на певному рівні спричиняє коливання відсоткових ставок,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а збереження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певного рівня відсоткових ставок вимагає змін у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пропозиції грошей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. Тому центральний банк має обирати один з трьох варіантів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грошово-кредитної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політики: </a:t>
            </a:r>
            <a:endParaRPr lang="uk-UA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AutoNum type="arabicParenR"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гнучка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монетарна політика передбачає підтримку</a:t>
            </a:r>
            <a:br>
              <a:rPr lang="uk-UA" dirty="0">
                <a:latin typeface="Times New Roman" pitchFamily="18" charset="0"/>
                <a:cs typeface="Times New Roman" pitchFamily="18" charset="0"/>
              </a:rPr>
            </a:br>
            <a:r>
              <a:rPr lang="uk-UA" dirty="0">
                <a:latin typeface="Times New Roman" pitchFamily="18" charset="0"/>
                <a:cs typeface="Times New Roman" pitchFamily="18" charset="0"/>
              </a:rPr>
              <a:t>певного рівня відсоткових ставок, крива пропозиції грошей у цьому випадку</a:t>
            </a:r>
            <a:br>
              <a:rPr lang="uk-UA" dirty="0">
                <a:latin typeface="Times New Roman" pitchFamily="18" charset="0"/>
                <a:cs typeface="Times New Roman" pitchFamily="18" charset="0"/>
              </a:rPr>
            </a:br>
            <a:r>
              <a:rPr lang="uk-UA" dirty="0">
                <a:latin typeface="Times New Roman" pitchFamily="18" charset="0"/>
                <a:cs typeface="Times New Roman" pitchFamily="18" charset="0"/>
              </a:rPr>
              <a:t>наближається до горизонтальної лінії; </a:t>
            </a:r>
            <a:endParaRPr lang="uk-UA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AutoNum type="arabicParenR"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жорстка монетарна політика</a:t>
            </a:r>
            <a:br>
              <a:rPr lang="uk-UA" dirty="0">
                <a:latin typeface="Times New Roman" pitchFamily="18" charset="0"/>
                <a:cs typeface="Times New Roman" pitchFamily="18" charset="0"/>
              </a:rPr>
            </a:br>
            <a:r>
              <a:rPr lang="uk-UA" dirty="0">
                <a:latin typeface="Times New Roman" pitchFamily="18" charset="0"/>
                <a:cs typeface="Times New Roman" pitchFamily="18" charset="0"/>
              </a:rPr>
              <a:t>спрямована на підтримку стабільної пропозиції грошей, крива грошової</a:t>
            </a:r>
            <a:br>
              <a:rPr lang="uk-UA" dirty="0">
                <a:latin typeface="Times New Roman" pitchFamily="18" charset="0"/>
                <a:cs typeface="Times New Roman" pitchFamily="18" charset="0"/>
              </a:rPr>
            </a:br>
            <a:r>
              <a:rPr lang="uk-UA" dirty="0">
                <a:latin typeface="Times New Roman" pitchFamily="18" charset="0"/>
                <a:cs typeface="Times New Roman" pitchFamily="18" charset="0"/>
              </a:rPr>
              <a:t>пропозиції за такої політики наближається до вертикальної лінії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4763" indent="534988">
              <a:buAutoNum type="arabicParenR"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 проміжний варіант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монетарної політики, коли центральній банк намагається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контролювати обидва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параметри, і обсяг грошей і відсоткову ставку, почергово змінюючи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їх, що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надає кривій грошової пропозиції висхідний нахил.</a:t>
            </a:r>
            <a:br>
              <a:rPr lang="uk-UA" dirty="0">
                <a:latin typeface="Times New Roman" pitchFamily="18" charset="0"/>
                <a:cs typeface="Times New Roman" pitchFamily="18" charset="0"/>
              </a:rPr>
            </a:b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            У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будь якому випадку вибір варіанту реалізації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грошово-кредитної політики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залежить від багатьох факторів і ґрунтується на ретельному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аналізі поточної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економічної ситуації в крайні та кон’юнктурних тенденцій</a:t>
            </a:r>
            <a:r>
              <a:rPr lang="uk-UA" dirty="0"/>
              <a:t>.</a:t>
            </a:r>
            <a:r>
              <a:rPr lang="uk-UA" dirty="0" smtClean="0"/>
              <a:t> </a:t>
            </a:r>
            <a:br>
              <a:rPr lang="uk-UA" dirty="0" smtClean="0"/>
            </a:b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7775377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107504" y="116632"/>
            <a:ext cx="8856984" cy="6480720"/>
          </a:xfrm>
        </p:spPr>
        <p:txBody>
          <a:bodyPr>
            <a:normAutofit fontScale="92500" lnSpcReduction="20000"/>
          </a:bodyPr>
          <a:lstStyle/>
          <a:p>
            <a:pPr marL="0" indent="539750" algn="just">
              <a:buNone/>
            </a:pPr>
            <a:r>
              <a:rPr lang="uk-UA" dirty="0">
                <a:latin typeface="Times New Roman" pitchFamily="18" charset="0"/>
                <a:cs typeface="Times New Roman" pitchFamily="18" charset="0"/>
              </a:rPr>
              <a:t>Сьогодні абсолютна більшість країн світу активно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використовують можливість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впливати на поведінку суб’єктів ринку не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безпосередніми (прямими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), а побічними важелями, що, у свою чергу, підвищує роль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грошово-кредитних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чинників.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  </a:t>
            </a:r>
          </a:p>
          <a:p>
            <a:pPr marL="0" indent="539750" algn="just"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Використовуючи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механізм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грошово-кредитного регулювання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Центральні банки здійснюють вплив на діяльність і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поведінку комерційних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банків та інших фінансово-кредитних установ. Такі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установи через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власну відсоткову політику, під час надання кредитів чи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прийняття внесків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, передають регулюючи імпульси Центрального банку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суб’єктам господарювання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, впливаючи таким чином на попит, виробництво і ціни,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що сприяє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розвитку промислового капіталу.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 smtClean="0"/>
              <a:t/>
            </a:r>
            <a:br>
              <a:rPr lang="uk-UA" dirty="0" smtClean="0"/>
            </a:b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0653275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179512" y="116632"/>
            <a:ext cx="8507288" cy="6009531"/>
          </a:xfrm>
        </p:spPr>
        <p:txBody>
          <a:bodyPr>
            <a:normAutofit fontScale="77500" lnSpcReduction="20000"/>
          </a:bodyPr>
          <a:lstStyle/>
          <a:p>
            <a:pPr marL="0" indent="539750">
              <a:buNone/>
            </a:pPr>
            <a:r>
              <a:rPr lang="uk-UA" b="1" i="1" dirty="0">
                <a:latin typeface="Times New Roman" pitchFamily="18" charset="0"/>
                <a:cs typeface="Times New Roman" pitchFamily="18" charset="0"/>
              </a:rPr>
              <a:t>Грошово-кредитна (монетарна) політика </a:t>
            </a:r>
            <a:r>
              <a:rPr lang="uk-UA" i="1" dirty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це сукупність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заходів держави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у сфері грошового обігу, які спрямовані на регулювання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економічного циклу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, стабілізацію цін, процентних ставок і валютного курсу з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метою забезпечення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пової зайнятості та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економічного зростання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uk-UA" dirty="0">
                <a:latin typeface="Times New Roman" pitchFamily="18" charset="0"/>
                <a:cs typeface="Times New Roman" pitchFamily="18" charset="0"/>
              </a:rPr>
            </a:b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      Методи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грошово-кредитної політики не спрямовані на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глибоке, безпосереднє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втручання в діяльність економічних агентів, а здійснюють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більше </a:t>
            </a:r>
            <a:r>
              <a:rPr lang="uk-UA" dirty="0" err="1" smtClean="0">
                <a:latin typeface="Times New Roman" pitchFamily="18" charset="0"/>
                <a:cs typeface="Times New Roman" pitchFamily="18" charset="0"/>
              </a:rPr>
              <a:t>корегуючий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вплив, створюють умови, стимулюють або обмежують їх певні дії.</a:t>
            </a:r>
            <a:br>
              <a:rPr lang="uk-UA" dirty="0">
                <a:latin typeface="Times New Roman" pitchFamily="18" charset="0"/>
                <a:cs typeface="Times New Roman" pitchFamily="18" charset="0"/>
              </a:rPr>
            </a:b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      Грошово-кредитна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(монетарна) політика впливає на рівень цін і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процентну ставку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, а отже на реальну купівельну спроможність економічних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суб’єктів, вартість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та доходність інвестицій. Таким чином вона визначає сукупний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попит на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національний продукт. Через це монетарна політика використовується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як знаряддя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кон’юнктурної політики, регулювання економічного циклу.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uk-UA" dirty="0" smtClean="0">
                <a:latin typeface="Times New Roman" pitchFamily="18" charset="0"/>
                <a:cs typeface="Times New Roman" pitchFamily="18" charset="0"/>
              </a:rPr>
            </a:br>
            <a:endParaRPr lang="uk-UA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87814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107504" y="260648"/>
            <a:ext cx="8928992" cy="6408712"/>
          </a:xfrm>
        </p:spPr>
        <p:txBody>
          <a:bodyPr>
            <a:normAutofit fontScale="40000" lnSpcReduction="20000"/>
          </a:bodyPr>
          <a:lstStyle/>
          <a:p>
            <a:pPr marL="0" indent="539750">
              <a:buNone/>
            </a:pPr>
            <a:r>
              <a:rPr lang="uk-UA" sz="4500" dirty="0">
                <a:latin typeface="Times New Roman" pitchFamily="18" charset="0"/>
                <a:cs typeface="Times New Roman" pitchFamily="18" charset="0"/>
              </a:rPr>
              <a:t>Монетарна політика впливає на короткострокові фактори економічного</a:t>
            </a:r>
            <a:br>
              <a:rPr lang="uk-UA" sz="4500" dirty="0">
                <a:latin typeface="Times New Roman" pitchFamily="18" charset="0"/>
                <a:cs typeface="Times New Roman" pitchFamily="18" charset="0"/>
              </a:rPr>
            </a:br>
            <a:r>
              <a:rPr lang="uk-UA" sz="4500" dirty="0">
                <a:latin typeface="Times New Roman" pitchFamily="18" charset="0"/>
                <a:cs typeface="Times New Roman" pitchFamily="18" charset="0"/>
              </a:rPr>
              <a:t>зростання й здатна викликати короткострокові зміни у обсягах національного</a:t>
            </a:r>
            <a:br>
              <a:rPr lang="uk-UA" sz="4500" dirty="0">
                <a:latin typeface="Times New Roman" pitchFamily="18" charset="0"/>
                <a:cs typeface="Times New Roman" pitchFamily="18" charset="0"/>
              </a:rPr>
            </a:br>
            <a:r>
              <a:rPr lang="uk-UA" sz="4500" dirty="0">
                <a:latin typeface="Times New Roman" pitchFamily="18" charset="0"/>
                <a:cs typeface="Times New Roman" pitchFamily="18" charset="0"/>
              </a:rPr>
              <a:t>виробництва і зайнятості. По відношенню до довгострокових параметрів</a:t>
            </a:r>
            <a:br>
              <a:rPr lang="uk-UA" sz="4500" dirty="0">
                <a:latin typeface="Times New Roman" pitchFamily="18" charset="0"/>
                <a:cs typeface="Times New Roman" pitchFamily="18" charset="0"/>
              </a:rPr>
            </a:br>
            <a:r>
              <a:rPr lang="uk-UA" sz="4500" dirty="0">
                <a:latin typeface="Times New Roman" pitchFamily="18" charset="0"/>
                <a:cs typeface="Times New Roman" pitchFamily="18" charset="0"/>
              </a:rPr>
              <a:t>економічного розвитку вона залишається нейтральною.</a:t>
            </a:r>
            <a:br>
              <a:rPr lang="uk-UA" sz="4500" dirty="0">
                <a:latin typeface="Times New Roman" pitchFamily="18" charset="0"/>
                <a:cs typeface="Times New Roman" pitchFamily="18" charset="0"/>
              </a:rPr>
            </a:br>
            <a:r>
              <a:rPr lang="uk-UA" sz="4500" dirty="0" smtClean="0">
                <a:latin typeface="Times New Roman" pitchFamily="18" charset="0"/>
                <a:cs typeface="Times New Roman" pitchFamily="18" charset="0"/>
              </a:rPr>
              <a:t>        Особливий </a:t>
            </a:r>
            <a:r>
              <a:rPr lang="uk-UA" sz="4500" dirty="0">
                <a:latin typeface="Times New Roman" pitchFamily="18" charset="0"/>
                <a:cs typeface="Times New Roman" pitchFamily="18" charset="0"/>
              </a:rPr>
              <a:t>внесок у вирішення проблем грошово-кредитної </a:t>
            </a:r>
            <a:r>
              <a:rPr lang="uk-UA" sz="4500" dirty="0" smtClean="0">
                <a:latin typeface="Times New Roman" pitchFamily="18" charset="0"/>
                <a:cs typeface="Times New Roman" pitchFamily="18" charset="0"/>
              </a:rPr>
              <a:t>політики безумовно </a:t>
            </a:r>
            <a:r>
              <a:rPr lang="uk-UA" sz="4500" dirty="0">
                <a:latin typeface="Times New Roman" pitchFamily="18" charset="0"/>
                <a:cs typeface="Times New Roman" pitchFamily="18" charset="0"/>
              </a:rPr>
              <a:t>вніс Джон Кейнс і його послідовники. Дж. Кейнс розкрив </a:t>
            </a:r>
            <a:r>
              <a:rPr lang="uk-UA" sz="4500" dirty="0" smtClean="0">
                <a:latin typeface="Times New Roman" pitchFamily="18" charset="0"/>
                <a:cs typeface="Times New Roman" pitchFamily="18" charset="0"/>
              </a:rPr>
              <a:t>недоліки класичної </a:t>
            </a:r>
            <a:r>
              <a:rPr lang="uk-UA" sz="4500" dirty="0">
                <a:latin typeface="Times New Roman" pitchFamily="18" charset="0"/>
                <a:cs typeface="Times New Roman" pitchFamily="18" charset="0"/>
              </a:rPr>
              <a:t>теорії і показав, що класична кількісна теорія грошей і цін, що </a:t>
            </a:r>
            <a:r>
              <a:rPr lang="uk-UA" sz="4500" dirty="0" smtClean="0">
                <a:latin typeface="Times New Roman" pitchFamily="18" charset="0"/>
                <a:cs typeface="Times New Roman" pitchFamily="18" charset="0"/>
              </a:rPr>
              <a:t>оперує на </a:t>
            </a:r>
            <a:r>
              <a:rPr lang="uk-UA" sz="4500" dirty="0">
                <a:latin typeface="Times New Roman" pitchFamily="18" charset="0"/>
                <a:cs typeface="Times New Roman" pitchFamily="18" charset="0"/>
              </a:rPr>
              <a:t>довгострокових часових інтервалах, виявилася нездатною </a:t>
            </a:r>
            <a:r>
              <a:rPr lang="uk-UA" sz="4500" dirty="0" smtClean="0">
                <a:latin typeface="Times New Roman" pitchFamily="18" charset="0"/>
                <a:cs typeface="Times New Roman" pitchFamily="18" charset="0"/>
              </a:rPr>
              <a:t>вирішити проблеми</a:t>
            </a:r>
            <a:r>
              <a:rPr lang="uk-UA" sz="4500" dirty="0">
                <a:latin typeface="Times New Roman" pitchFamily="18" charset="0"/>
                <a:cs typeface="Times New Roman" pitchFamily="18" charset="0"/>
              </a:rPr>
              <a:t>, які були спричинені кризою у період «великої депресії</a:t>
            </a:r>
            <a:r>
              <a:rPr lang="uk-UA" sz="4500" dirty="0" smtClean="0">
                <a:latin typeface="Times New Roman" pitchFamily="18" charset="0"/>
                <a:cs typeface="Times New Roman" pitchFamily="18" charset="0"/>
              </a:rPr>
              <a:t>».</a:t>
            </a:r>
          </a:p>
          <a:p>
            <a:pPr marL="0" indent="0">
              <a:buNone/>
            </a:pPr>
            <a:r>
              <a:rPr lang="uk-UA" sz="4500" dirty="0" smtClean="0">
                <a:latin typeface="Times New Roman" pitchFamily="18" charset="0"/>
                <a:cs typeface="Times New Roman" pitchFamily="18" charset="0"/>
              </a:rPr>
              <a:t>        У своїй відомій </a:t>
            </a:r>
            <a:r>
              <a:rPr lang="uk-UA" sz="4500" dirty="0">
                <a:latin typeface="Times New Roman" pitchFamily="18" charset="0"/>
                <a:cs typeface="Times New Roman" pitchFamily="18" charset="0"/>
              </a:rPr>
              <a:t>роботі «Загальна теорія зайнятості, процента і грошей» (1936 р</a:t>
            </a:r>
            <a:r>
              <a:rPr lang="uk-UA" sz="4500" dirty="0" smtClean="0">
                <a:latin typeface="Times New Roman" pitchFamily="18" charset="0"/>
                <a:cs typeface="Times New Roman" pitchFamily="18" charset="0"/>
              </a:rPr>
              <a:t>.) Дж</a:t>
            </a:r>
            <a:r>
              <a:rPr lang="uk-UA" sz="4500" dirty="0">
                <a:latin typeface="Times New Roman" pitchFamily="18" charset="0"/>
                <a:cs typeface="Times New Roman" pitchFamily="18" charset="0"/>
              </a:rPr>
              <a:t>. Кейнс запропонував власний підхід до економічних процесів. У цій </a:t>
            </a:r>
            <a:r>
              <a:rPr lang="uk-UA" sz="4500" dirty="0" smtClean="0">
                <a:latin typeface="Times New Roman" pitchFamily="18" charset="0"/>
                <a:cs typeface="Times New Roman" pitchFamily="18" charset="0"/>
              </a:rPr>
              <a:t>роботі докладно </a:t>
            </a:r>
            <a:r>
              <a:rPr lang="uk-UA" sz="4500" dirty="0">
                <a:latin typeface="Times New Roman" pitchFamily="18" charset="0"/>
                <a:cs typeface="Times New Roman" pitchFamily="18" charset="0"/>
              </a:rPr>
              <a:t>обґрунтовано форми й інструменти фіскальної (</a:t>
            </a:r>
            <a:r>
              <a:rPr lang="uk-UA" sz="4500" dirty="0" smtClean="0">
                <a:latin typeface="Times New Roman" pitchFamily="18" charset="0"/>
                <a:cs typeface="Times New Roman" pitchFamily="18" charset="0"/>
              </a:rPr>
              <a:t>податково-бюджетної</a:t>
            </a:r>
            <a:r>
              <a:rPr lang="uk-UA" sz="4500" dirty="0">
                <a:latin typeface="Times New Roman" pitchFamily="18" charset="0"/>
                <a:cs typeface="Times New Roman" pitchFamily="18" charset="0"/>
              </a:rPr>
              <a:t>) і кредитно-грошової політики уряду, за допомогою яких він </a:t>
            </a:r>
            <a:r>
              <a:rPr lang="uk-UA" sz="4500" dirty="0" smtClean="0">
                <a:latin typeface="Times New Roman" pitchFamily="18" charset="0"/>
                <a:cs typeface="Times New Roman" pitchFamily="18" charset="0"/>
              </a:rPr>
              <a:t>може впливати </a:t>
            </a:r>
            <a:r>
              <a:rPr lang="uk-UA" sz="4500" dirty="0">
                <a:latin typeface="Times New Roman" pitchFamily="18" charset="0"/>
                <a:cs typeface="Times New Roman" pitchFamily="18" charset="0"/>
              </a:rPr>
              <a:t>на стан економіки в цілому. Зміна фіскальної системи і </a:t>
            </a:r>
            <a:r>
              <a:rPr lang="uk-UA" sz="4500" dirty="0" err="1">
                <a:latin typeface="Times New Roman" pitchFamily="18" charset="0"/>
                <a:cs typeface="Times New Roman" pitchFamily="18" charset="0"/>
              </a:rPr>
              <a:t>кредитногрошової</a:t>
            </a:r>
            <a:r>
              <a:rPr lang="uk-UA" sz="4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4500" dirty="0" smtClean="0">
                <a:latin typeface="Times New Roman" pitchFamily="18" charset="0"/>
                <a:cs typeface="Times New Roman" pitchFamily="18" charset="0"/>
              </a:rPr>
              <a:t>політики, формування </a:t>
            </a:r>
            <a:r>
              <a:rPr lang="uk-UA" sz="4500" dirty="0">
                <a:latin typeface="Times New Roman" pitchFamily="18" charset="0"/>
                <a:cs typeface="Times New Roman" pitchFamily="18" charset="0"/>
              </a:rPr>
              <a:t>ефективної структури сукупного попиту</a:t>
            </a:r>
            <a:r>
              <a:rPr lang="uk-UA" sz="4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4500" dirty="0">
                <a:latin typeface="Times New Roman" pitchFamily="18" charset="0"/>
                <a:cs typeface="Times New Roman" pitchFamily="18" charset="0"/>
              </a:rPr>
              <a:t>призведуть, на думку Дж. Кейнса, до більш ефективних способів </a:t>
            </a:r>
            <a:r>
              <a:rPr lang="uk-UA" sz="4500" dirty="0" smtClean="0">
                <a:latin typeface="Times New Roman" pitchFamily="18" charset="0"/>
                <a:cs typeface="Times New Roman" pitchFamily="18" charset="0"/>
              </a:rPr>
              <a:t>стабілізації економіки</a:t>
            </a:r>
            <a:r>
              <a:rPr lang="uk-UA" sz="4500" dirty="0">
                <a:latin typeface="Times New Roman" pitchFamily="18" charset="0"/>
                <a:cs typeface="Times New Roman" pitchFamily="18" charset="0"/>
              </a:rPr>
              <a:t>, ніж чисто </a:t>
            </a:r>
            <a:r>
              <a:rPr lang="uk-UA" sz="4500" dirty="0" err="1">
                <a:latin typeface="Times New Roman" pitchFamily="18" charset="0"/>
                <a:cs typeface="Times New Roman" pitchFamily="18" charset="0"/>
              </a:rPr>
              <a:t>монетаристська</a:t>
            </a:r>
            <a:r>
              <a:rPr lang="uk-UA" sz="4500" dirty="0">
                <a:latin typeface="Times New Roman" pitchFamily="18" charset="0"/>
                <a:cs typeface="Times New Roman" pitchFamily="18" charset="0"/>
              </a:rPr>
              <a:t> теорія грошей і </a:t>
            </a:r>
            <a:r>
              <a:rPr lang="uk-UA" sz="4500" dirty="0" err="1">
                <a:latin typeface="Times New Roman" pitchFamily="18" charset="0"/>
                <a:cs typeface="Times New Roman" pitchFamily="18" charset="0"/>
              </a:rPr>
              <a:t>монетаристська</a:t>
            </a:r>
            <a:r>
              <a:rPr lang="uk-UA" sz="4500" dirty="0">
                <a:latin typeface="Times New Roman" pitchFamily="18" charset="0"/>
                <a:cs typeface="Times New Roman" pitchFamily="18" charset="0"/>
              </a:rPr>
              <a:t> політика.</a:t>
            </a:r>
            <a:br>
              <a:rPr lang="uk-UA" sz="4500" dirty="0">
                <a:latin typeface="Times New Roman" pitchFamily="18" charset="0"/>
                <a:cs typeface="Times New Roman" pitchFamily="18" charset="0"/>
              </a:rPr>
            </a:br>
            <a:r>
              <a:rPr lang="uk-UA" sz="4500" dirty="0" smtClean="0">
                <a:latin typeface="Times New Roman" pitchFamily="18" charset="0"/>
                <a:cs typeface="Times New Roman" pitchFamily="18" charset="0"/>
              </a:rPr>
              <a:t>           Дж</a:t>
            </a:r>
            <a:r>
              <a:rPr lang="uk-UA" sz="4500" dirty="0">
                <a:latin typeface="Times New Roman" pitchFamily="18" charset="0"/>
                <a:cs typeface="Times New Roman" pitchFamily="18" charset="0"/>
              </a:rPr>
              <a:t>. Кейнс вважав, що грошово-кредитна політика є менш надійною, ніж</a:t>
            </a:r>
            <a:br>
              <a:rPr lang="uk-UA" sz="4500" dirty="0">
                <a:latin typeface="Times New Roman" pitchFamily="18" charset="0"/>
                <a:cs typeface="Times New Roman" pitchFamily="18" charset="0"/>
              </a:rPr>
            </a:br>
            <a:r>
              <a:rPr lang="uk-UA" sz="4500" dirty="0">
                <a:latin typeface="Times New Roman" pitchFamily="18" charset="0"/>
                <a:cs typeface="Times New Roman" pitchFamily="18" charset="0"/>
              </a:rPr>
              <a:t>фіскальна, оскільки певна кількість додаткових грошей, що </a:t>
            </a:r>
            <a:r>
              <a:rPr lang="uk-UA" sz="4500" dirty="0" smtClean="0">
                <a:latin typeface="Times New Roman" pitchFamily="18" charset="0"/>
                <a:cs typeface="Times New Roman" pitchFamily="18" charset="0"/>
              </a:rPr>
              <a:t>збільшують грошову </a:t>
            </a:r>
            <a:r>
              <a:rPr lang="uk-UA" sz="4500" dirty="0">
                <a:latin typeface="Times New Roman" pitchFamily="18" charset="0"/>
                <a:cs typeface="Times New Roman" pitchFamily="18" charset="0"/>
              </a:rPr>
              <a:t>пропозицію, може бути використана для спекуляцій з </a:t>
            </a:r>
            <a:r>
              <a:rPr lang="uk-UA" sz="4500" dirty="0" smtClean="0">
                <a:latin typeface="Times New Roman" pitchFamily="18" charset="0"/>
                <a:cs typeface="Times New Roman" pitchFamily="18" charset="0"/>
              </a:rPr>
              <a:t>цінними паперами </a:t>
            </a:r>
            <a:r>
              <a:rPr lang="uk-UA" sz="4500" dirty="0">
                <a:latin typeface="Times New Roman" pitchFamily="18" charset="0"/>
                <a:cs typeface="Times New Roman" pitchFamily="18" charset="0"/>
              </a:rPr>
              <a:t>замість витрат на реальні товари та послуги</a:t>
            </a:r>
            <a:r>
              <a:rPr lang="uk-UA" sz="45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buNone/>
            </a:pPr>
            <a:r>
              <a:rPr lang="uk-UA" sz="4500" dirty="0" smtClean="0">
                <a:latin typeface="Times New Roman" pitchFamily="18" charset="0"/>
                <a:cs typeface="Times New Roman" pitchFamily="18" charset="0"/>
              </a:rPr>
              <a:t>           Ефективніше </a:t>
            </a:r>
            <a:r>
              <a:rPr lang="uk-UA" sz="4500" dirty="0">
                <a:latin typeface="Times New Roman" pitchFamily="18" charset="0"/>
                <a:cs typeface="Times New Roman" pitchFamily="18" charset="0"/>
              </a:rPr>
              <a:t>за </a:t>
            </a:r>
            <a:r>
              <a:rPr lang="uk-UA" sz="4500" dirty="0" smtClean="0">
                <a:latin typeface="Times New Roman" pitchFamily="18" charset="0"/>
                <a:cs typeface="Times New Roman" pitchFamily="18" charset="0"/>
              </a:rPr>
              <a:t>все, коли </a:t>
            </a:r>
            <a:r>
              <a:rPr lang="uk-UA" sz="4500" dirty="0">
                <a:latin typeface="Times New Roman" pitchFamily="18" charset="0"/>
                <a:cs typeface="Times New Roman" pitchFamily="18" charset="0"/>
              </a:rPr>
              <a:t>два види політики використовуються одночасно. Наприклад, якщо </a:t>
            </a:r>
            <a:r>
              <a:rPr lang="uk-UA" sz="4500" dirty="0" smtClean="0">
                <a:latin typeface="Times New Roman" pitchFamily="18" charset="0"/>
                <a:cs typeface="Times New Roman" pitchFamily="18" charset="0"/>
              </a:rPr>
              <a:t>уряд, як </a:t>
            </a:r>
            <a:r>
              <a:rPr lang="uk-UA" sz="4500" dirty="0">
                <a:latin typeface="Times New Roman" pitchFamily="18" charset="0"/>
                <a:cs typeface="Times New Roman" pitchFamily="18" charset="0"/>
              </a:rPr>
              <a:t>захід фіскальної політики, вирішив реалізувати програму суспільних робіт </a:t>
            </a:r>
            <a:r>
              <a:rPr lang="uk-UA" sz="4500" dirty="0" smtClean="0">
                <a:latin typeface="Times New Roman" pitchFamily="18" charset="0"/>
                <a:cs typeface="Times New Roman" pitchFamily="18" charset="0"/>
              </a:rPr>
              <a:t>і профінансувати </a:t>
            </a:r>
            <a:r>
              <a:rPr lang="uk-UA" sz="4500" dirty="0">
                <a:latin typeface="Times New Roman" pitchFamily="18" charset="0"/>
                <a:cs typeface="Times New Roman" pitchFamily="18" charset="0"/>
              </a:rPr>
              <a:t>її за рахунок збільшення грошової пропозиції, то це </a:t>
            </a:r>
            <a:r>
              <a:rPr lang="uk-UA" sz="4500" dirty="0" smtClean="0">
                <a:latin typeface="Times New Roman" pitchFamily="18" charset="0"/>
                <a:cs typeface="Times New Roman" pitchFamily="18" charset="0"/>
              </a:rPr>
              <a:t>викликало би </a:t>
            </a:r>
            <a:r>
              <a:rPr lang="uk-UA" sz="4500" dirty="0">
                <a:latin typeface="Times New Roman" pitchFamily="18" charset="0"/>
                <a:cs typeface="Times New Roman" pitchFamily="18" charset="0"/>
              </a:rPr>
              <a:t>значне зростання обсягів виробництва та зайнятості.</a:t>
            </a:r>
            <a:r>
              <a:rPr lang="uk-UA" sz="4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 smtClean="0"/>
              <a:t/>
            </a:r>
            <a:br>
              <a:rPr lang="uk-UA" dirty="0" smtClean="0"/>
            </a:br>
            <a:r>
              <a:rPr lang="uk-UA" dirty="0" smtClean="0"/>
              <a:t/>
            </a:r>
            <a:br>
              <a:rPr lang="uk-UA" dirty="0" smtClean="0"/>
            </a:b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0958995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107504" y="116632"/>
            <a:ext cx="8856984" cy="674136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uk-UA" sz="1800" b="1" i="1" dirty="0">
                <a:latin typeface="Times New Roman" pitchFamily="18" charset="0"/>
                <a:cs typeface="Times New Roman" pitchFamily="18" charset="0"/>
              </a:rPr>
              <a:t>Інструменти грошово-кредитної політики </a:t>
            </a:r>
            <a:r>
              <a:rPr lang="uk-UA" sz="1800" dirty="0">
                <a:latin typeface="Times New Roman" pitchFamily="18" charset="0"/>
                <a:cs typeface="Times New Roman" pitchFamily="18" charset="0"/>
              </a:rPr>
              <a:t>являють собою </a:t>
            </a:r>
            <a:r>
              <a:rPr lang="uk-UA" sz="1800" dirty="0" smtClean="0">
                <a:latin typeface="Times New Roman" pitchFamily="18" charset="0"/>
                <a:cs typeface="Times New Roman" pitchFamily="18" charset="0"/>
              </a:rPr>
              <a:t>операції, правила</a:t>
            </a:r>
            <a:r>
              <a:rPr lang="uk-UA" sz="1800" dirty="0">
                <a:latin typeface="Times New Roman" pitchFamily="18" charset="0"/>
                <a:cs typeface="Times New Roman" pitchFamily="18" charset="0"/>
              </a:rPr>
              <a:t>, норми та вимоги у банківській, кредитній і грошовій сфері, </a:t>
            </a:r>
            <a:r>
              <a:rPr lang="uk-UA" sz="1800" dirty="0" smtClean="0">
                <a:latin typeface="Times New Roman" pitchFamily="18" charset="0"/>
                <a:cs typeface="Times New Roman" pitchFamily="18" charset="0"/>
              </a:rPr>
              <a:t>які визначають </a:t>
            </a:r>
            <a:r>
              <a:rPr lang="uk-UA" sz="1800" dirty="0">
                <a:latin typeface="Times New Roman" pitchFamily="18" charset="0"/>
                <a:cs typeface="Times New Roman" pitchFamily="18" charset="0"/>
              </a:rPr>
              <a:t>економічну політику, та за допомогою яких вона здійснюється.</a:t>
            </a:r>
            <a:br>
              <a:rPr lang="uk-UA" sz="1800" dirty="0">
                <a:latin typeface="Times New Roman" pitchFamily="18" charset="0"/>
                <a:cs typeface="Times New Roman" pitchFamily="18" charset="0"/>
              </a:rPr>
            </a:br>
            <a:r>
              <a:rPr lang="uk-UA" sz="1800" dirty="0">
                <a:latin typeface="Times New Roman" pitchFamily="18" charset="0"/>
                <a:cs typeface="Times New Roman" pitchFamily="18" charset="0"/>
              </a:rPr>
              <a:t>У якості інструментів грошово-кредитної політики центральні </a:t>
            </a:r>
            <a:r>
              <a:rPr lang="uk-UA" sz="1800" dirty="0" smtClean="0">
                <a:latin typeface="Times New Roman" pitchFamily="18" charset="0"/>
                <a:cs typeface="Times New Roman" pitchFamily="18" charset="0"/>
              </a:rPr>
              <a:t>банки країн </a:t>
            </a:r>
            <a:r>
              <a:rPr lang="uk-UA" sz="1800" dirty="0">
                <a:latin typeface="Times New Roman" pitchFamily="18" charset="0"/>
                <a:cs typeface="Times New Roman" pitchFamily="18" charset="0"/>
              </a:rPr>
              <a:t>використовують три основних: зміна норми обов’язкового </a:t>
            </a:r>
            <a:r>
              <a:rPr lang="uk-UA" sz="1800" dirty="0" smtClean="0">
                <a:latin typeface="Times New Roman" pitchFamily="18" charset="0"/>
                <a:cs typeface="Times New Roman" pitchFamily="18" charset="0"/>
              </a:rPr>
              <a:t>резервування; зміна </a:t>
            </a:r>
            <a:r>
              <a:rPr lang="uk-UA" sz="1800" dirty="0">
                <a:latin typeface="Times New Roman" pitchFamily="18" charset="0"/>
                <a:cs typeface="Times New Roman" pitchFamily="18" charset="0"/>
              </a:rPr>
              <a:t>облікової ставки; операції на відкритому ринку з цінними паперами та</a:t>
            </a:r>
            <a:br>
              <a:rPr lang="uk-UA" sz="1800" dirty="0">
                <a:latin typeface="Times New Roman" pitchFamily="18" charset="0"/>
                <a:cs typeface="Times New Roman" pitchFamily="18" charset="0"/>
              </a:rPr>
            </a:br>
            <a:r>
              <a:rPr lang="uk-UA" sz="1800" dirty="0">
                <a:latin typeface="Times New Roman" pitchFamily="18" charset="0"/>
                <a:cs typeface="Times New Roman" pitchFamily="18" charset="0"/>
              </a:rPr>
              <a:t>операції на валютному ринку.</a:t>
            </a:r>
            <a:br>
              <a:rPr lang="uk-UA" sz="1800" dirty="0">
                <a:latin typeface="Times New Roman" pitchFamily="18" charset="0"/>
                <a:cs typeface="Times New Roman" pitchFamily="18" charset="0"/>
              </a:rPr>
            </a:br>
            <a:r>
              <a:rPr lang="uk-UA" sz="1800" b="1" i="1" dirty="0">
                <a:latin typeface="Times New Roman" pitchFamily="18" charset="0"/>
                <a:cs typeface="Times New Roman" pitchFamily="18" charset="0"/>
              </a:rPr>
              <a:t>Норма резервування </a:t>
            </a:r>
            <a:r>
              <a:rPr lang="uk-UA" sz="1800" dirty="0">
                <a:latin typeface="Times New Roman" pitchFamily="18" charset="0"/>
                <a:cs typeface="Times New Roman" pitchFamily="18" charset="0"/>
              </a:rPr>
              <a:t>– відсоток депозитів, які комерційні банки </a:t>
            </a:r>
            <a:r>
              <a:rPr lang="uk-UA" sz="1800" dirty="0" smtClean="0">
                <a:latin typeface="Times New Roman" pitchFamily="18" charset="0"/>
                <a:cs typeface="Times New Roman" pitchFamily="18" charset="0"/>
              </a:rPr>
              <a:t>повинні</a:t>
            </a:r>
            <a:br>
              <a:rPr lang="uk-UA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uk-UA" sz="1800" dirty="0" smtClean="0">
                <a:latin typeface="Times New Roman" pitchFamily="18" charset="0"/>
                <a:cs typeface="Times New Roman" pitchFamily="18" charset="0"/>
              </a:rPr>
              <a:t>тримати </a:t>
            </a:r>
            <a:r>
              <a:rPr lang="uk-UA" sz="1800" dirty="0">
                <a:latin typeface="Times New Roman" pitchFamily="18" charset="0"/>
                <a:cs typeface="Times New Roman" pitchFamily="18" charset="0"/>
              </a:rPr>
              <a:t>в центральному банку у вигляді обов’язкових резервів. </a:t>
            </a:r>
            <a:r>
              <a:rPr lang="uk-UA" sz="1800" dirty="0" smtClean="0">
                <a:latin typeface="Times New Roman" pitchFamily="18" charset="0"/>
                <a:cs typeface="Times New Roman" pitchFamily="18" charset="0"/>
              </a:rPr>
              <a:t>Збільшення норми </a:t>
            </a:r>
            <a:r>
              <a:rPr lang="uk-UA" sz="1800" dirty="0">
                <a:latin typeface="Times New Roman" pitchFamily="18" charset="0"/>
                <a:cs typeface="Times New Roman" pitchFamily="18" charset="0"/>
              </a:rPr>
              <a:t>резервування зменшує вільні кредитні ресурси комерційних банку </a:t>
            </a:r>
            <a:r>
              <a:rPr lang="uk-UA" sz="1800" dirty="0" smtClean="0">
                <a:latin typeface="Times New Roman" pitchFamily="18" charset="0"/>
                <a:cs typeface="Times New Roman" pitchFamily="18" charset="0"/>
              </a:rPr>
              <a:t>й, таким </a:t>
            </a:r>
            <a:r>
              <a:rPr lang="uk-UA" sz="1800" dirty="0">
                <a:latin typeface="Times New Roman" pitchFamily="18" charset="0"/>
                <a:cs typeface="Times New Roman" pitchFamily="18" charset="0"/>
              </a:rPr>
              <a:t>чином, зменшує пропозицію грошей, і навпаки.</a:t>
            </a:r>
            <a:br>
              <a:rPr lang="uk-UA" sz="1800" dirty="0">
                <a:latin typeface="Times New Roman" pitchFamily="18" charset="0"/>
                <a:cs typeface="Times New Roman" pitchFamily="18" charset="0"/>
              </a:rPr>
            </a:br>
            <a:r>
              <a:rPr lang="uk-UA" sz="1800" b="1" i="1" dirty="0">
                <a:latin typeface="Times New Roman" pitchFamily="18" charset="0"/>
                <a:cs typeface="Times New Roman" pitchFamily="18" charset="0"/>
              </a:rPr>
              <a:t>Облікова ставка </a:t>
            </a:r>
            <a:r>
              <a:rPr lang="uk-UA" sz="1800" dirty="0">
                <a:latin typeface="Times New Roman" pitchFamily="18" charset="0"/>
                <a:cs typeface="Times New Roman" pitchFamily="18" charset="0"/>
              </a:rPr>
              <a:t>– відсоток, за яким центральний банк надає </a:t>
            </a:r>
            <a:r>
              <a:rPr lang="uk-UA" sz="1800" dirty="0" smtClean="0">
                <a:latin typeface="Times New Roman" pitchFamily="18" charset="0"/>
                <a:cs typeface="Times New Roman" pitchFamily="18" charset="0"/>
              </a:rPr>
              <a:t>позики комерційним </a:t>
            </a:r>
            <a:r>
              <a:rPr lang="uk-UA" sz="1800" dirty="0">
                <a:latin typeface="Times New Roman" pitchFamily="18" charset="0"/>
                <a:cs typeface="Times New Roman" pitchFamily="18" charset="0"/>
              </a:rPr>
              <a:t>банкам. Підвищення облікової ставки зменшує обсяги </a:t>
            </a:r>
            <a:r>
              <a:rPr lang="uk-UA" sz="1800" dirty="0" smtClean="0">
                <a:latin typeface="Times New Roman" pitchFamily="18" charset="0"/>
                <a:cs typeface="Times New Roman" pitchFamily="18" charset="0"/>
              </a:rPr>
              <a:t>кредитів, які </a:t>
            </a:r>
            <a:r>
              <a:rPr lang="uk-UA" sz="1800" dirty="0">
                <a:latin typeface="Times New Roman" pitchFamily="18" charset="0"/>
                <a:cs typeface="Times New Roman" pitchFamily="18" charset="0"/>
              </a:rPr>
              <a:t>комерційні банки беруть у центрального, а отже, зменшує </a:t>
            </a:r>
            <a:r>
              <a:rPr lang="uk-UA" sz="1800" dirty="0" smtClean="0">
                <a:latin typeface="Times New Roman" pitchFamily="18" charset="0"/>
                <a:cs typeface="Times New Roman" pitchFamily="18" charset="0"/>
              </a:rPr>
              <a:t>пропозицію грошей</a:t>
            </a:r>
            <a:r>
              <a:rPr lang="uk-UA" sz="1800" dirty="0">
                <a:latin typeface="Times New Roman" pitchFamily="18" charset="0"/>
                <a:cs typeface="Times New Roman" pitchFamily="18" charset="0"/>
              </a:rPr>
              <a:t>. І навпаки, зменшення облікової ставки збільшує пропозицію грошей </a:t>
            </a:r>
            <a:r>
              <a:rPr lang="uk-UA" sz="1800" dirty="0" smtClean="0">
                <a:latin typeface="Times New Roman" pitchFamily="18" charset="0"/>
                <a:cs typeface="Times New Roman" pitchFamily="18" charset="0"/>
              </a:rPr>
              <a:t>і розширює </a:t>
            </a:r>
            <a:r>
              <a:rPr lang="uk-UA" sz="1800" dirty="0">
                <a:latin typeface="Times New Roman" pitchFamily="18" charset="0"/>
                <a:cs typeface="Times New Roman" pitchFamily="18" charset="0"/>
              </a:rPr>
              <a:t>кредитні можливості комерційним банкам.</a:t>
            </a:r>
            <a:br>
              <a:rPr lang="uk-UA" sz="1800" dirty="0">
                <a:latin typeface="Times New Roman" pitchFamily="18" charset="0"/>
                <a:cs typeface="Times New Roman" pitchFamily="18" charset="0"/>
              </a:rPr>
            </a:br>
            <a:r>
              <a:rPr lang="uk-UA" sz="1800" b="1" i="1" dirty="0">
                <a:latin typeface="Times New Roman" pitchFamily="18" charset="0"/>
                <a:cs typeface="Times New Roman" pitchFamily="18" charset="0"/>
              </a:rPr>
              <a:t>Операції на відкритому ринку </a:t>
            </a:r>
            <a:r>
              <a:rPr lang="uk-UA" sz="1800" b="1" dirty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uk-UA" sz="1800" dirty="0">
                <a:latin typeface="Times New Roman" pitchFamily="18" charset="0"/>
                <a:cs typeface="Times New Roman" pitchFamily="18" charset="0"/>
              </a:rPr>
              <a:t>це купівля, або продаж </a:t>
            </a:r>
            <a:r>
              <a:rPr lang="uk-UA" sz="1800" dirty="0" smtClean="0">
                <a:latin typeface="Times New Roman" pitchFamily="18" charset="0"/>
                <a:cs typeface="Times New Roman" pitchFamily="18" charset="0"/>
              </a:rPr>
              <a:t>центральним банком </a:t>
            </a:r>
            <a:r>
              <a:rPr lang="uk-UA" sz="1800" dirty="0">
                <a:latin typeface="Times New Roman" pitchFamily="18" charset="0"/>
                <a:cs typeface="Times New Roman" pitchFamily="18" charset="0"/>
              </a:rPr>
              <a:t>на відкритому ринку державних цінних паперів. Коли центральний </a:t>
            </a:r>
            <a:r>
              <a:rPr lang="uk-UA" sz="1800" dirty="0" smtClean="0">
                <a:latin typeface="Times New Roman" pitchFamily="18" charset="0"/>
                <a:cs typeface="Times New Roman" pitchFamily="18" charset="0"/>
              </a:rPr>
              <a:t>банк купує </a:t>
            </a:r>
            <a:r>
              <a:rPr lang="uk-UA" sz="1800" dirty="0">
                <a:latin typeface="Times New Roman" pitchFamily="18" charset="0"/>
                <a:cs typeface="Times New Roman" pitchFamily="18" charset="0"/>
              </a:rPr>
              <a:t>цінні папери, то кошти з його рахунків переходять на рахунки </a:t>
            </a:r>
            <a:r>
              <a:rPr lang="uk-UA" sz="1800" dirty="0" smtClean="0">
                <a:latin typeface="Times New Roman" pitchFamily="18" charset="0"/>
                <a:cs typeface="Times New Roman" pitchFamily="18" charset="0"/>
              </a:rPr>
              <a:t>в комерційних </a:t>
            </a:r>
            <a:r>
              <a:rPr lang="uk-UA" sz="1800" dirty="0">
                <a:latin typeface="Times New Roman" pitchFamily="18" charset="0"/>
                <a:cs typeface="Times New Roman" pitchFamily="18" charset="0"/>
              </a:rPr>
              <a:t>банках, таким чином, пропозиція грошей зменшується. </a:t>
            </a:r>
            <a:r>
              <a:rPr lang="uk-UA" sz="1800" dirty="0" smtClean="0">
                <a:latin typeface="Times New Roman" pitchFamily="18" charset="0"/>
                <a:cs typeface="Times New Roman" pitchFamily="18" charset="0"/>
              </a:rPr>
              <a:t>Якщо центральний </a:t>
            </a:r>
            <a:r>
              <a:rPr lang="uk-UA" sz="1800" dirty="0">
                <a:latin typeface="Times New Roman" pitchFamily="18" charset="0"/>
                <a:cs typeface="Times New Roman" pitchFamily="18" charset="0"/>
              </a:rPr>
              <a:t>банк бажає зменшити пропозицію грошей, то він продає </a:t>
            </a:r>
            <a:r>
              <a:rPr lang="uk-UA" sz="1800" dirty="0" smtClean="0">
                <a:latin typeface="Times New Roman" pitchFamily="18" charset="0"/>
                <a:cs typeface="Times New Roman" pitchFamily="18" charset="0"/>
              </a:rPr>
              <a:t>на відкритому </a:t>
            </a:r>
            <a:r>
              <a:rPr lang="uk-UA" sz="1800" dirty="0">
                <a:latin typeface="Times New Roman" pitchFamily="18" charset="0"/>
                <a:cs typeface="Times New Roman" pitchFamily="18" charset="0"/>
              </a:rPr>
              <a:t>ринку цінні папери. При цьому гроші з рахунків </a:t>
            </a:r>
            <a:r>
              <a:rPr lang="uk-UA" sz="1800" dirty="0" smtClean="0">
                <a:latin typeface="Times New Roman" pitchFamily="18" charset="0"/>
                <a:cs typeface="Times New Roman" pitchFamily="18" charset="0"/>
              </a:rPr>
              <a:t>комерційних банків </a:t>
            </a:r>
            <a:r>
              <a:rPr lang="uk-UA" sz="1800" dirty="0">
                <a:latin typeface="Times New Roman" pitchFamily="18" charset="0"/>
                <a:cs typeface="Times New Roman" pitchFamily="18" charset="0"/>
              </a:rPr>
              <a:t>переходять на рахунки центрального банку, вилучаючись таким чином </a:t>
            </a:r>
            <a:r>
              <a:rPr lang="uk-UA" sz="1800" dirty="0" smtClean="0">
                <a:latin typeface="Times New Roman" pitchFamily="18" charset="0"/>
                <a:cs typeface="Times New Roman" pitchFamily="18" charset="0"/>
              </a:rPr>
              <a:t>з обігу</a:t>
            </a:r>
            <a:r>
              <a:rPr lang="uk-UA" sz="1800" dirty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uk-UA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uk-UA" sz="1800" dirty="0" smtClean="0">
                <a:latin typeface="Times New Roman" pitchFamily="18" charset="0"/>
                <a:cs typeface="Times New Roman" pitchFamily="18" charset="0"/>
              </a:rPr>
            </a:br>
            <a:endParaRPr lang="uk-UA" sz="1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86177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179512" y="116632"/>
            <a:ext cx="8856984" cy="6480720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                     Політика </a:t>
            </a:r>
            <a:r>
              <a:rPr lang="uk-UA" b="1" dirty="0">
                <a:latin typeface="Times New Roman" pitchFamily="18" charset="0"/>
                <a:cs typeface="Times New Roman" pitchFamily="18" charset="0"/>
              </a:rPr>
              <a:t>“дешевих” і “дорогих грошей”. </a:t>
            </a:r>
            <a:endParaRPr lang="uk-UA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За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цілями впливу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грошово-кредитну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політику поділяють на: </a:t>
            </a:r>
            <a:endParaRPr lang="uk-UA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uk-UA" dirty="0"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тимулюючу;</a:t>
            </a:r>
          </a:p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обмежувальну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. </a:t>
            </a:r>
            <a:endParaRPr lang="uk-UA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uk-UA" b="1" i="1" dirty="0" smtClean="0">
                <a:latin typeface="Times New Roman" pitchFamily="18" charset="0"/>
                <a:cs typeface="Times New Roman" pitchFamily="18" charset="0"/>
              </a:rPr>
              <a:t>         Стимулююча монетарна </a:t>
            </a:r>
            <a:r>
              <a:rPr lang="uk-UA" b="1" i="1" dirty="0">
                <a:latin typeface="Times New Roman" pitchFamily="18" charset="0"/>
                <a:cs typeface="Times New Roman" pitchFamily="18" charset="0"/>
              </a:rPr>
              <a:t>політика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спрямована на підвищення рівня зайнятості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і прискорення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економічного зростання, її ще називають політикою </a:t>
            </a:r>
            <a:r>
              <a:rPr lang="uk-UA" dirty="0" err="1">
                <a:latin typeface="Times New Roman" pitchFamily="18" charset="0"/>
                <a:cs typeface="Times New Roman" pitchFamily="18" charset="0"/>
              </a:rPr>
              <a:t>„</a:t>
            </a:r>
            <a:r>
              <a:rPr lang="uk-UA" dirty="0" err="1" smtClean="0">
                <a:latin typeface="Times New Roman" pitchFamily="18" charset="0"/>
                <a:cs typeface="Times New Roman" pitchFamily="18" charset="0"/>
              </a:rPr>
              <a:t>дешевих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грошей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”. Таку політику проводять у фазі економічного спаду. Засобом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її реалізації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є збільшення грошової маси. Збільшення грошової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пропозиції викликає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підвищення загального рівня цін і зниження процентних ставок.</a:t>
            </a:r>
            <a:br>
              <a:rPr lang="uk-UA" dirty="0">
                <a:latin typeface="Times New Roman" pitchFamily="18" charset="0"/>
                <a:cs typeface="Times New Roman" pitchFamily="18" charset="0"/>
              </a:rPr>
            </a:b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        Підвищення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рівня цін призводить до знецінення грошових залишків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населення та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фірм, що стимулює збільшення витрат, оскільки тримати доходи в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грошовій формі стає невигідним.</a:t>
            </a:r>
          </a:p>
          <a:p>
            <a:pPr marL="0" indent="0"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         Це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розширює ринок й заохочує виробників до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 збільшення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обсягів виробництва. В той же час, зниження процентних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ставок стимулює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зростання інвестицій в економіці та розширює купівлю товарів у</a:t>
            </a:r>
            <a:br>
              <a:rPr lang="uk-UA" dirty="0">
                <a:latin typeface="Times New Roman" pitchFamily="18" charset="0"/>
                <a:cs typeface="Times New Roman" pitchFamily="18" charset="0"/>
              </a:rPr>
            </a:br>
            <a:r>
              <a:rPr lang="uk-UA" dirty="0">
                <a:latin typeface="Times New Roman" pitchFamily="18" charset="0"/>
                <a:cs typeface="Times New Roman" pitchFamily="18" charset="0"/>
              </a:rPr>
              <a:t>кредит. В цілому зростання пропозиції грошей здійснює стимулюючий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вплив на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економіку, підштовхуючи економічне зростання. Проте, при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надмірному зростанні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грошової пропозиції та тривалому застосуванні таких методів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може розвитися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неконтрольована інфляція.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 smtClean="0"/>
              <a:t/>
            </a:r>
            <a:br>
              <a:rPr lang="uk-UA" dirty="0" smtClean="0"/>
            </a:b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3274187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624736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uk-UA" b="1" i="1" dirty="0">
                <a:latin typeface="Times New Roman" pitchFamily="18" charset="0"/>
                <a:cs typeface="Times New Roman" pitchFamily="18" charset="0"/>
              </a:rPr>
              <a:t>Обмежувальна грошово-кредитна політика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, або політика </a:t>
            </a:r>
            <a:r>
              <a:rPr lang="uk-UA" dirty="0" err="1">
                <a:latin typeface="Times New Roman" pitchFamily="18" charset="0"/>
                <a:cs typeface="Times New Roman" pitchFamily="18" charset="0"/>
              </a:rPr>
              <a:t>„дорогих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dirty="0">
                <a:latin typeface="Times New Roman" pitchFamily="18" charset="0"/>
                <a:cs typeface="Times New Roman" pitchFamily="18" charset="0"/>
              </a:rPr>
            </a:br>
            <a:r>
              <a:rPr lang="uk-UA" dirty="0">
                <a:latin typeface="Times New Roman" pitchFamily="18" charset="0"/>
                <a:cs typeface="Times New Roman" pitchFamily="18" charset="0"/>
              </a:rPr>
              <a:t>грошей”, спрямована на обмеження зростання цін в економіці. Стримуючий та</a:t>
            </a:r>
            <a:br>
              <a:rPr lang="uk-UA" dirty="0">
                <a:latin typeface="Times New Roman" pitchFamily="18" charset="0"/>
                <a:cs typeface="Times New Roman" pitchFamily="18" charset="0"/>
              </a:rPr>
            </a:br>
            <a:r>
              <a:rPr lang="uk-UA" dirty="0">
                <a:latin typeface="Times New Roman" pitchFamily="18" charset="0"/>
                <a:cs typeface="Times New Roman" pitchFamily="18" charset="0"/>
              </a:rPr>
              <a:t>антиінфляційний вплив на економіку спричиняє застосування інструментів</a:t>
            </a:r>
            <a:br>
              <a:rPr lang="uk-UA" dirty="0">
                <a:latin typeface="Times New Roman" pitchFamily="18" charset="0"/>
                <a:cs typeface="Times New Roman" pitchFamily="18" charset="0"/>
              </a:rPr>
            </a:br>
            <a:r>
              <a:rPr lang="uk-UA" dirty="0">
                <a:latin typeface="Times New Roman" pitchFamily="18" charset="0"/>
                <a:cs typeface="Times New Roman" pitchFamily="18" charset="0"/>
              </a:rPr>
              <a:t>регулювання з метою скорочення грошової пропозиції. Засобом реалізації такої</a:t>
            </a:r>
            <a:br>
              <a:rPr lang="uk-UA" dirty="0">
                <a:latin typeface="Times New Roman" pitchFamily="18" charset="0"/>
                <a:cs typeface="Times New Roman" pitchFamily="18" charset="0"/>
              </a:rPr>
            </a:br>
            <a:r>
              <a:rPr lang="uk-UA" dirty="0">
                <a:latin typeface="Times New Roman" pitchFamily="18" charset="0"/>
                <a:cs typeface="Times New Roman" pitchFamily="18" charset="0"/>
              </a:rPr>
              <a:t>політики є обмеження грошової маси. Внаслідок чого підвищення процентних</a:t>
            </a:r>
            <a:br>
              <a:rPr lang="uk-UA" dirty="0">
                <a:latin typeface="Times New Roman" pitchFamily="18" charset="0"/>
                <a:cs typeface="Times New Roman" pitchFamily="18" charset="0"/>
              </a:rPr>
            </a:br>
            <a:r>
              <a:rPr lang="uk-UA" dirty="0">
                <a:latin typeface="Times New Roman" pitchFamily="18" charset="0"/>
                <a:cs typeface="Times New Roman" pitchFamily="18" charset="0"/>
              </a:rPr>
              <a:t>ставок робить кредити більш дорогими та скорочує інвестиції.</a:t>
            </a:r>
            <a:br>
              <a:rPr lang="uk-UA" dirty="0">
                <a:latin typeface="Times New Roman" pitchFamily="18" charset="0"/>
                <a:cs typeface="Times New Roman" pitchFamily="18" charset="0"/>
              </a:rPr>
            </a:br>
            <a:r>
              <a:rPr lang="uk-UA" dirty="0">
                <a:latin typeface="Times New Roman" pitchFamily="18" charset="0"/>
                <a:cs typeface="Times New Roman" pitchFamily="18" charset="0"/>
              </a:rPr>
              <a:t>У 1970-х роках в розвинутих країнах виникло нове явище – спад</a:t>
            </a:r>
            <a:br>
              <a:rPr lang="uk-UA" dirty="0">
                <a:latin typeface="Times New Roman" pitchFamily="18" charset="0"/>
                <a:cs typeface="Times New Roman" pitchFamily="18" charset="0"/>
              </a:rPr>
            </a:br>
            <a:r>
              <a:rPr lang="uk-UA" dirty="0">
                <a:latin typeface="Times New Roman" pitchFamily="18" charset="0"/>
                <a:cs typeface="Times New Roman" pitchFamily="18" charset="0"/>
              </a:rPr>
              <a:t>виробництва одночасно з інфляцією (стагфляція). У такій ситуації фіскальні</a:t>
            </a:r>
            <a:br>
              <a:rPr lang="uk-UA" dirty="0">
                <a:latin typeface="Times New Roman" pitchFamily="18" charset="0"/>
                <a:cs typeface="Times New Roman" pitchFamily="18" charset="0"/>
              </a:rPr>
            </a:br>
            <a:r>
              <a:rPr lang="uk-UA" dirty="0">
                <a:latin typeface="Times New Roman" pitchFamily="18" charset="0"/>
                <a:cs typeface="Times New Roman" pitchFamily="18" charset="0"/>
              </a:rPr>
              <a:t>методи виявилися неефективними через те, що збільшення дефіциту</a:t>
            </a:r>
            <a:br>
              <a:rPr lang="uk-UA" dirty="0">
                <a:latin typeface="Times New Roman" pitchFamily="18" charset="0"/>
                <a:cs typeface="Times New Roman" pitchFamily="18" charset="0"/>
              </a:rPr>
            </a:br>
            <a:r>
              <a:rPr lang="uk-UA" dirty="0">
                <a:latin typeface="Times New Roman" pitchFamily="18" charset="0"/>
                <a:cs typeface="Times New Roman" pitchFamily="18" charset="0"/>
              </a:rPr>
              <a:t>державного бюджету провокувало ще більшу інфляцію. Подальше застосування</a:t>
            </a:r>
            <a:br>
              <a:rPr lang="uk-UA" dirty="0">
                <a:latin typeface="Times New Roman" pitchFamily="18" charset="0"/>
                <a:cs typeface="Times New Roman" pitchFamily="18" charset="0"/>
              </a:rPr>
            </a:br>
            <a:r>
              <a:rPr lang="uk-UA" dirty="0">
                <a:latin typeface="Times New Roman" pitchFamily="18" charset="0"/>
                <a:cs typeface="Times New Roman" pitchFamily="18" charset="0"/>
              </a:rPr>
              <a:t>кейнсіанських рекомендацій ставало все більш проблематичним і </a:t>
            </a:r>
            <a:r>
              <a:rPr lang="uk-UA" dirty="0" err="1">
                <a:latin typeface="Times New Roman" pitchFamily="18" charset="0"/>
                <a:cs typeface="Times New Roman" pitchFamily="18" charset="0"/>
              </a:rPr>
              <a:t>кейнсіанство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dirty="0">
                <a:latin typeface="Times New Roman" pitchFamily="18" charset="0"/>
                <a:cs typeface="Times New Roman" pitchFamily="18" charset="0"/>
              </a:rPr>
            </a:br>
            <a:r>
              <a:rPr lang="uk-UA" dirty="0">
                <a:latin typeface="Times New Roman" pitchFamily="18" charset="0"/>
                <a:cs typeface="Times New Roman" pitchFamily="18" charset="0"/>
              </a:rPr>
              <a:t>піддалося значній критиці. Найбільш сильна критика кейнсіанських уявлень</a:t>
            </a:r>
            <a:br>
              <a:rPr lang="uk-UA" dirty="0">
                <a:latin typeface="Times New Roman" pitchFamily="18" charset="0"/>
                <a:cs typeface="Times New Roman" pitchFamily="18" charset="0"/>
              </a:rPr>
            </a:br>
            <a:r>
              <a:rPr lang="uk-UA" dirty="0">
                <a:latin typeface="Times New Roman" pitchFamily="18" charset="0"/>
                <a:cs typeface="Times New Roman" pitchFamily="18" charset="0"/>
              </a:rPr>
              <a:t>була здійснена монетаристами на чолі з М. </a:t>
            </a:r>
            <a:r>
              <a:rPr lang="uk-UA" dirty="0" err="1">
                <a:latin typeface="Times New Roman" pitchFamily="18" charset="0"/>
                <a:cs typeface="Times New Roman" pitchFamily="18" charset="0"/>
              </a:rPr>
              <a:t>Фрідманом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. Монетаристі у якості</a:t>
            </a:r>
            <a:br>
              <a:rPr lang="uk-UA" dirty="0">
                <a:latin typeface="Times New Roman" pitchFamily="18" charset="0"/>
                <a:cs typeface="Times New Roman" pitchFamily="18" charset="0"/>
              </a:rPr>
            </a:br>
            <a:r>
              <a:rPr lang="uk-UA" dirty="0">
                <a:latin typeface="Times New Roman" pitchFamily="18" charset="0"/>
                <a:cs typeface="Times New Roman" pitchFamily="18" charset="0"/>
              </a:rPr>
              <a:t>основи свого аналізу повернулися до старої класичної теорії та розширили її,</a:t>
            </a:r>
            <a:br>
              <a:rPr lang="uk-UA" dirty="0">
                <a:latin typeface="Times New Roman" pitchFamily="18" charset="0"/>
                <a:cs typeface="Times New Roman" pitchFamily="18" charset="0"/>
              </a:rPr>
            </a:br>
            <a:r>
              <a:rPr lang="uk-UA" dirty="0">
                <a:latin typeface="Times New Roman" pitchFamily="18" charset="0"/>
                <a:cs typeface="Times New Roman" pitchFamily="18" charset="0"/>
              </a:rPr>
              <a:t>щоб взяти до уваги зростаючу проблему стагфляції.</a:t>
            </a:r>
            <a:br>
              <a:rPr lang="uk-UA" dirty="0">
                <a:latin typeface="Times New Roman" pitchFamily="18" charset="0"/>
                <a:cs typeface="Times New Roman" pitchFamily="18" charset="0"/>
              </a:rPr>
            </a:br>
            <a:r>
              <a:rPr lang="uk-UA" dirty="0">
                <a:latin typeface="Times New Roman" pitchFamily="18" charset="0"/>
                <a:cs typeface="Times New Roman" pitchFamily="18" charset="0"/>
              </a:rPr>
              <a:t>Класична кількісна теорія акцентує свою увагу на довгострокових</a:t>
            </a:r>
            <a:br>
              <a:rPr lang="uk-UA" dirty="0">
                <a:latin typeface="Times New Roman" pitchFamily="18" charset="0"/>
                <a:cs typeface="Times New Roman" pitchFamily="18" charset="0"/>
              </a:rPr>
            </a:br>
            <a:r>
              <a:rPr lang="uk-UA" dirty="0">
                <a:latin typeface="Times New Roman" pitchFamily="18" charset="0"/>
                <a:cs typeface="Times New Roman" pitchFamily="18" charset="0"/>
              </a:rPr>
              <a:t>часових інтервалах і обґрунтовує вплив на реальний обсяг виробництва таких</a:t>
            </a:r>
            <a:br>
              <a:rPr lang="uk-UA" dirty="0">
                <a:latin typeface="Times New Roman" pitchFamily="18" charset="0"/>
                <a:cs typeface="Times New Roman" pitchFamily="18" charset="0"/>
              </a:rPr>
            </a:br>
            <a:r>
              <a:rPr lang="uk-UA" dirty="0">
                <a:latin typeface="Times New Roman" pitchFamily="18" charset="0"/>
                <a:cs typeface="Times New Roman" pitchFamily="18" charset="0"/>
              </a:rPr>
              <a:t>довгострокових факторів, як чисельність працездатного населення і виробнича</a:t>
            </a:r>
            <a:br>
              <a:rPr lang="uk-UA" dirty="0">
                <a:latin typeface="Times New Roman" pitchFamily="18" charset="0"/>
                <a:cs typeface="Times New Roman" pitchFamily="18" charset="0"/>
              </a:rPr>
            </a:br>
            <a:r>
              <a:rPr lang="uk-UA" dirty="0">
                <a:latin typeface="Times New Roman" pitchFamily="18" charset="0"/>
                <a:cs typeface="Times New Roman" pitchFamily="18" charset="0"/>
              </a:rPr>
              <a:t>потужність. Класична теорія, виходячи з довгострокових часових інтервалів,</a:t>
            </a:r>
            <a:br>
              <a:rPr lang="uk-UA" dirty="0">
                <a:latin typeface="Times New Roman" pitchFamily="18" charset="0"/>
                <a:cs typeface="Times New Roman" pitchFamily="18" charset="0"/>
              </a:rPr>
            </a:br>
            <a:r>
              <a:rPr lang="uk-UA" dirty="0">
                <a:latin typeface="Times New Roman" pitchFamily="18" charset="0"/>
                <a:cs typeface="Times New Roman" pitchFamily="18" charset="0"/>
              </a:rPr>
              <a:t>показала відносну незалежність реальних обсягів виробництва і швидкості</a:t>
            </a:r>
            <a:br>
              <a:rPr lang="uk-UA" dirty="0">
                <a:latin typeface="Times New Roman" pitchFamily="18" charset="0"/>
                <a:cs typeface="Times New Roman" pitchFamily="18" charset="0"/>
              </a:rPr>
            </a:br>
            <a:r>
              <a:rPr lang="uk-UA" dirty="0">
                <a:latin typeface="Times New Roman" pitchFamily="18" charset="0"/>
                <a:cs typeface="Times New Roman" pitchFamily="18" charset="0"/>
              </a:rPr>
              <a:t>обігу грошей. Облік зміни темпів зростання грошової маси, що знаходиться в</a:t>
            </a:r>
            <a:br>
              <a:rPr lang="uk-UA" dirty="0">
                <a:latin typeface="Times New Roman" pitchFamily="18" charset="0"/>
                <a:cs typeface="Times New Roman" pitchFamily="18" charset="0"/>
              </a:rPr>
            </a:br>
            <a:r>
              <a:rPr lang="uk-UA" dirty="0">
                <a:latin typeface="Times New Roman" pitchFamily="18" charset="0"/>
                <a:cs typeface="Times New Roman" pitchFamily="18" charset="0"/>
              </a:rPr>
              <a:t>обігу, та їх вплив на реальний обсяг виробництва на короткострокових часових</a:t>
            </a:r>
            <a:br>
              <a:rPr lang="uk-UA" dirty="0">
                <a:latin typeface="Times New Roman" pitchFamily="18" charset="0"/>
                <a:cs typeface="Times New Roman" pitchFamily="18" charset="0"/>
              </a:rPr>
            </a:br>
            <a:r>
              <a:rPr lang="uk-UA" dirty="0">
                <a:latin typeface="Times New Roman" pitchFamily="18" charset="0"/>
                <a:cs typeface="Times New Roman" pitchFamily="18" charset="0"/>
              </a:rPr>
              <a:t>інтервалах означають розвиток нових підходів і тенденцій у теорії грошового</a:t>
            </a:r>
            <a:br>
              <a:rPr lang="uk-UA" dirty="0">
                <a:latin typeface="Times New Roman" pitchFamily="18" charset="0"/>
                <a:cs typeface="Times New Roman" pitchFamily="18" charset="0"/>
              </a:rPr>
            </a:br>
            <a:r>
              <a:rPr lang="uk-UA" dirty="0">
                <a:latin typeface="Times New Roman" pitchFamily="18" charset="0"/>
                <a:cs typeface="Times New Roman" pitchFamily="18" charset="0"/>
              </a:rPr>
              <a:t>обігу. На зміну теоретичних постулатів «гроші не мають значення»,</a:t>
            </a:r>
            <a:br>
              <a:rPr lang="uk-UA" dirty="0">
                <a:latin typeface="Times New Roman" pitchFamily="18" charset="0"/>
                <a:cs typeface="Times New Roman" pitchFamily="18" charset="0"/>
              </a:rPr>
            </a:br>
            <a:r>
              <a:rPr lang="uk-UA" dirty="0">
                <a:latin typeface="Times New Roman" pitchFamily="18" charset="0"/>
                <a:cs typeface="Times New Roman" pitchFamily="18" charset="0"/>
              </a:rPr>
              <a:t>«нейтральність грошей» приходить – «гроші мають значення». Особливе місце</a:t>
            </a:r>
            <a:br>
              <a:rPr lang="uk-UA" dirty="0">
                <a:latin typeface="Times New Roman" pitchFamily="18" charset="0"/>
                <a:cs typeface="Times New Roman" pitchFamily="18" charset="0"/>
              </a:rPr>
            </a:br>
            <a:r>
              <a:rPr lang="uk-UA" dirty="0">
                <a:latin typeface="Times New Roman" pitchFamily="18" charset="0"/>
                <a:cs typeface="Times New Roman" pitchFamily="18" charset="0"/>
              </a:rPr>
              <a:t>в розробці цієї теорії належить М. </a:t>
            </a:r>
            <a:r>
              <a:rPr lang="uk-UA" dirty="0" err="1">
                <a:latin typeface="Times New Roman" pitchFamily="18" charset="0"/>
                <a:cs typeface="Times New Roman" pitchFamily="18" charset="0"/>
              </a:rPr>
              <a:t>Фрідмену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 і А. </a:t>
            </a:r>
            <a:r>
              <a:rPr lang="uk-UA" dirty="0" err="1">
                <a:latin typeface="Times New Roman" pitchFamily="18" charset="0"/>
                <a:cs typeface="Times New Roman" pitchFamily="18" charset="0"/>
              </a:rPr>
              <a:t>Шварц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 smtClean="0"/>
              <a:t/>
            </a:r>
            <a:br>
              <a:rPr lang="uk-UA" dirty="0" smtClean="0"/>
            </a:b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7535331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552728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       На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думку монетаристів для попередження економічних коливань,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спадів ділової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активності, забезпечення загальної рівноваги за умови повної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зайнятості працездатного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населення необхідно постійно підтримувати темпи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зростання пропозиції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грошей. </a:t>
            </a:r>
            <a:endParaRPr lang="uk-UA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       У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коливаннях пропозиції грошей вони бачать джерело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всіх великих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економічних коливань, а тому доводять, що підтримка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сталого зростання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грошової маси дозволила б стабілізувати економіку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взагалі,</a:t>
            </a:r>
            <a:br>
              <a:rPr lang="uk-UA" dirty="0" smtClean="0">
                <a:latin typeface="Times New Roman" pitchFamily="18" charset="0"/>
                <a:cs typeface="Times New Roman" pitchFamily="18" charset="0"/>
              </a:rPr>
            </a:b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забезпечити зростання реального обсягу виробництва і повну зайнятість. </a:t>
            </a:r>
          </a:p>
          <a:p>
            <a:pPr marL="0" indent="0">
              <a:buNone/>
            </a:pPr>
            <a:r>
              <a:rPr lang="uk-UA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      Зміни реального обсягу виробництва обумовлено тим, що зміни темпів зростання грошової маси, яка знаходиться в обігу, впливають на реальний обсяг виробництва швидше, ніж на абсолютний рівень цін.</a:t>
            </a:r>
            <a:br>
              <a:rPr lang="uk-UA" dirty="0" smtClean="0">
                <a:latin typeface="Times New Roman" pitchFamily="18" charset="0"/>
                <a:cs typeface="Times New Roman" pitchFamily="18" charset="0"/>
              </a:rPr>
            </a:b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           М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uk-UA" dirty="0" err="1">
                <a:latin typeface="Times New Roman" pitchFamily="18" charset="0"/>
                <a:cs typeface="Times New Roman" pitchFamily="18" charset="0"/>
              </a:rPr>
              <a:t>Фрідмен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 разом з однодумцями модернізували класичну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кількісну теорію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в такому напрямку. </a:t>
            </a:r>
            <a:r>
              <a:rPr lang="uk-UA" dirty="0" smtClean="0"/>
              <a:t/>
            </a:r>
            <a:br>
              <a:rPr lang="uk-UA" dirty="0" smtClean="0"/>
            </a:b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567402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107504" y="116632"/>
            <a:ext cx="9036496" cy="6552728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uk-UA" sz="3600" dirty="0" smtClean="0">
                <a:latin typeface="Times New Roman" pitchFamily="18" charset="0"/>
                <a:cs typeface="Times New Roman" pitchFamily="18" charset="0"/>
              </a:rPr>
              <a:t>               </a:t>
            </a:r>
            <a:r>
              <a:rPr lang="uk-UA" sz="4400" dirty="0" smtClean="0">
                <a:latin typeface="Times New Roman" pitchFamily="18" charset="0"/>
                <a:cs typeface="Times New Roman" pitchFamily="18" charset="0"/>
              </a:rPr>
              <a:t>Монетаристи розглядають швидкість обігу грошей не </a:t>
            </a:r>
            <a:r>
              <a:rPr lang="uk-UA" sz="4400" dirty="0">
                <a:latin typeface="Times New Roman" pitchFamily="18" charset="0"/>
                <a:cs typeface="Times New Roman" pitchFamily="18" charset="0"/>
              </a:rPr>
              <a:t>як сталу, а як змінну величину. Це дозволяє простежити поведінку, </a:t>
            </a:r>
            <a:r>
              <a:rPr lang="uk-UA" sz="4400" dirty="0" smtClean="0">
                <a:latin typeface="Times New Roman" pitchFamily="18" charset="0"/>
                <a:cs typeface="Times New Roman" pitchFamily="18" charset="0"/>
              </a:rPr>
              <a:t>тенденції цієї </a:t>
            </a:r>
            <a:r>
              <a:rPr lang="uk-UA" sz="4400" dirty="0">
                <a:latin typeface="Times New Roman" pitchFamily="18" charset="0"/>
                <a:cs typeface="Times New Roman" pitchFamily="18" charset="0"/>
              </a:rPr>
              <a:t>змінної. Сучасна кількісна теорія також розглядає відсоткову ставку (норму</a:t>
            </a:r>
            <a:br>
              <a:rPr lang="uk-UA" sz="4400" dirty="0">
                <a:latin typeface="Times New Roman" pitchFamily="18" charset="0"/>
                <a:cs typeface="Times New Roman" pitchFamily="18" charset="0"/>
              </a:rPr>
            </a:br>
            <a:r>
              <a:rPr lang="uk-UA" sz="4400" dirty="0">
                <a:latin typeface="Times New Roman" pitchFamily="18" charset="0"/>
                <a:cs typeface="Times New Roman" pitchFamily="18" charset="0"/>
              </a:rPr>
              <a:t>процента) і очікуваний темп інфляції як два основних фактора, що </a:t>
            </a:r>
            <a:r>
              <a:rPr lang="uk-UA" sz="4400" dirty="0" smtClean="0">
                <a:latin typeface="Times New Roman" pitchFamily="18" charset="0"/>
                <a:cs typeface="Times New Roman" pitchFamily="18" charset="0"/>
              </a:rPr>
              <a:t>визначають швидкість </a:t>
            </a:r>
            <a:r>
              <a:rPr lang="uk-UA" sz="4400" dirty="0">
                <a:latin typeface="Times New Roman" pitchFamily="18" charset="0"/>
                <a:cs typeface="Times New Roman" pitchFamily="18" charset="0"/>
              </a:rPr>
              <a:t>обігу грошей. Крім того, монетаристи припускають </a:t>
            </a:r>
            <a:r>
              <a:rPr lang="uk-UA" sz="4400" dirty="0" smtClean="0">
                <a:latin typeface="Times New Roman" pitchFamily="18" charset="0"/>
                <a:cs typeface="Times New Roman" pitchFamily="18" charset="0"/>
              </a:rPr>
              <a:t>розбіжність (асинхронність</a:t>
            </a:r>
            <a:r>
              <a:rPr lang="uk-UA" sz="4400" dirty="0">
                <a:latin typeface="Times New Roman" pitchFamily="18" charset="0"/>
                <a:cs typeface="Times New Roman" pitchFamily="18" charset="0"/>
              </a:rPr>
              <a:t>) взаємозв’язку між грошовою масою і номінальним </a:t>
            </a:r>
            <a:r>
              <a:rPr lang="uk-UA" sz="4400" dirty="0" smtClean="0">
                <a:latin typeface="Times New Roman" pitchFamily="18" charset="0"/>
                <a:cs typeface="Times New Roman" pitchFamily="18" charset="0"/>
              </a:rPr>
              <a:t>ВНП, реальним </a:t>
            </a:r>
            <a:r>
              <a:rPr lang="uk-UA" sz="4400" dirty="0">
                <a:latin typeface="Times New Roman" pitchFamily="18" charset="0"/>
                <a:cs typeface="Times New Roman" pitchFamily="18" charset="0"/>
              </a:rPr>
              <a:t>ВНП з одного боку, і абсолютним рівнем цін – з іншого. </a:t>
            </a:r>
            <a:endParaRPr lang="uk-UA" sz="4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809625">
              <a:buNone/>
            </a:pPr>
            <a:r>
              <a:rPr lang="uk-UA" sz="4400" dirty="0" smtClean="0">
                <a:latin typeface="Times New Roman" pitchFamily="18" charset="0"/>
                <a:cs typeface="Times New Roman" pitchFamily="18" charset="0"/>
              </a:rPr>
              <a:t>Монетаристи показали</a:t>
            </a:r>
            <a:r>
              <a:rPr lang="uk-UA" sz="4400" dirty="0">
                <a:latin typeface="Times New Roman" pitchFamily="18" charset="0"/>
                <a:cs typeface="Times New Roman" pitchFamily="18" charset="0"/>
              </a:rPr>
              <a:t>, що кредитно-грошова політика, яку проводила Федеральна </a:t>
            </a:r>
            <a:r>
              <a:rPr lang="uk-UA" sz="4400" dirty="0" smtClean="0">
                <a:latin typeface="Times New Roman" pitchFamily="18" charset="0"/>
                <a:cs typeface="Times New Roman" pitchFamily="18" charset="0"/>
              </a:rPr>
              <a:t>Резервна Система </a:t>
            </a:r>
            <a:r>
              <a:rPr lang="uk-UA" sz="4400" dirty="0">
                <a:latin typeface="Times New Roman" pitchFamily="18" charset="0"/>
                <a:cs typeface="Times New Roman" pitchFamily="18" charset="0"/>
              </a:rPr>
              <a:t>(ФРС) США в період Першої і Другої світових війн, а також </a:t>
            </a:r>
            <a:r>
              <a:rPr lang="uk-UA" sz="4400" dirty="0" smtClean="0">
                <a:latin typeface="Times New Roman" pitchFamily="18" charset="0"/>
                <a:cs typeface="Times New Roman" pitchFamily="18" charset="0"/>
              </a:rPr>
              <a:t>у післявоєнний </a:t>
            </a:r>
            <a:r>
              <a:rPr lang="uk-UA" sz="4400" dirty="0">
                <a:latin typeface="Times New Roman" pitchFamily="18" charset="0"/>
                <a:cs typeface="Times New Roman" pitchFamily="18" charset="0"/>
              </a:rPr>
              <a:t>період стала причиною інфляції. Вони зазначили нездатність </a:t>
            </a:r>
            <a:r>
              <a:rPr lang="uk-UA" sz="4400" dirty="0" smtClean="0">
                <a:latin typeface="Times New Roman" pitchFamily="18" charset="0"/>
                <a:cs typeface="Times New Roman" pitchFamily="18" charset="0"/>
              </a:rPr>
              <a:t>ФРС запобігти </a:t>
            </a:r>
            <a:r>
              <a:rPr lang="uk-UA" sz="4400" dirty="0">
                <a:latin typeface="Times New Roman" pitchFamily="18" charset="0"/>
                <a:cs typeface="Times New Roman" pitchFamily="18" charset="0"/>
              </a:rPr>
              <a:t>небажаним змінам грошової маси, яка знаходиться в обігу, в </a:t>
            </a:r>
            <a:r>
              <a:rPr lang="uk-UA" sz="4400" dirty="0" smtClean="0">
                <a:latin typeface="Times New Roman" pitchFamily="18" charset="0"/>
                <a:cs typeface="Times New Roman" pitchFamily="18" charset="0"/>
              </a:rPr>
              <a:t>перші три </a:t>
            </a:r>
            <a:r>
              <a:rPr lang="uk-UA" sz="4400" dirty="0">
                <a:latin typeface="Times New Roman" pitchFamily="18" charset="0"/>
                <a:cs typeface="Times New Roman" pitchFamily="18" charset="0"/>
              </a:rPr>
              <a:t>роки «великої депресії», що лише породило і поглибило її протікання. </a:t>
            </a:r>
            <a:r>
              <a:rPr lang="uk-UA" sz="4400" dirty="0" smtClean="0">
                <a:latin typeface="Times New Roman" pitchFamily="18" charset="0"/>
                <a:cs typeface="Times New Roman" pitchFamily="18" charset="0"/>
              </a:rPr>
              <a:t>З метою </a:t>
            </a:r>
            <a:r>
              <a:rPr lang="uk-UA" sz="4400" dirty="0">
                <a:latin typeface="Times New Roman" pitchFamily="18" charset="0"/>
                <a:cs typeface="Times New Roman" pitchFamily="18" charset="0"/>
              </a:rPr>
              <a:t>пом’якшення негативних тенденцій продовж ділового (</a:t>
            </a:r>
            <a:r>
              <a:rPr lang="uk-UA" sz="4400" dirty="0" smtClean="0">
                <a:latin typeface="Times New Roman" pitchFamily="18" charset="0"/>
                <a:cs typeface="Times New Roman" pitchFamily="18" charset="0"/>
              </a:rPr>
              <a:t>промислового) циклу </a:t>
            </a:r>
            <a:r>
              <a:rPr lang="uk-UA" sz="4400" dirty="0">
                <a:latin typeface="Times New Roman" pitchFamily="18" charset="0"/>
                <a:cs typeface="Times New Roman" pitchFamily="18" charset="0"/>
              </a:rPr>
              <a:t>монетаристи пропонують впроваджувати в життя </a:t>
            </a:r>
            <a:r>
              <a:rPr lang="uk-UA" sz="4400" dirty="0" smtClean="0">
                <a:latin typeface="Times New Roman" pitchFamily="18" charset="0"/>
                <a:cs typeface="Times New Roman" pitchFamily="18" charset="0"/>
              </a:rPr>
              <a:t>незмінну, передбачувану </a:t>
            </a:r>
            <a:r>
              <a:rPr lang="uk-UA" sz="4400" dirty="0">
                <a:latin typeface="Times New Roman" pitchFamily="18" charset="0"/>
                <a:cs typeface="Times New Roman" pitchFamily="18" charset="0"/>
              </a:rPr>
              <a:t>грошову політику, вільну від хаотичних змін курсу.  </a:t>
            </a:r>
            <a:r>
              <a:rPr lang="uk-UA" sz="4400" dirty="0" smtClean="0"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 marL="0" indent="809625">
              <a:buNone/>
            </a:pPr>
            <a:r>
              <a:rPr lang="uk-UA" sz="4400" dirty="0" smtClean="0">
                <a:latin typeface="Times New Roman" pitchFamily="18" charset="0"/>
                <a:cs typeface="Times New Roman" pitchFamily="18" charset="0"/>
              </a:rPr>
              <a:t>Стале зростання </a:t>
            </a:r>
            <a:r>
              <a:rPr lang="uk-UA" sz="4400" dirty="0">
                <a:latin typeface="Times New Roman" pitchFamily="18" charset="0"/>
                <a:cs typeface="Times New Roman" pitchFamily="18" charset="0"/>
              </a:rPr>
              <a:t>грошової маси, яка знаходиться в обігу, приблизно дорівнює </a:t>
            </a:r>
            <a:r>
              <a:rPr lang="uk-UA" sz="4400" dirty="0" smtClean="0">
                <a:latin typeface="Times New Roman" pitchFamily="18" charset="0"/>
                <a:cs typeface="Times New Roman" pitchFamily="18" charset="0"/>
              </a:rPr>
              <a:t>3% рівню </a:t>
            </a:r>
            <a:r>
              <a:rPr lang="uk-UA" sz="4400" dirty="0">
                <a:latin typeface="Times New Roman" pitchFamily="18" charset="0"/>
                <a:cs typeface="Times New Roman" pitchFamily="18" charset="0"/>
              </a:rPr>
              <a:t>зростання реального обсягу виробництва, що є характерним </a:t>
            </a:r>
            <a:r>
              <a:rPr lang="uk-UA" sz="4400" dirty="0" smtClean="0">
                <a:latin typeface="Times New Roman" pitchFamily="18" charset="0"/>
                <a:cs typeface="Times New Roman" pitchFamily="18" charset="0"/>
              </a:rPr>
              <a:t>для довгострокових </a:t>
            </a:r>
            <a:r>
              <a:rPr lang="uk-UA" sz="4400" dirty="0">
                <a:latin typeface="Times New Roman" pitchFamily="18" charset="0"/>
                <a:cs typeface="Times New Roman" pitchFamily="18" charset="0"/>
              </a:rPr>
              <a:t>часових інтервалів, являє собою, з погляду </a:t>
            </a:r>
            <a:r>
              <a:rPr lang="uk-UA" sz="4400" dirty="0" smtClean="0">
                <a:latin typeface="Times New Roman" pitchFamily="18" charset="0"/>
                <a:cs typeface="Times New Roman" pitchFamily="18" charset="0"/>
              </a:rPr>
              <a:t>більшості монетаристів</a:t>
            </a:r>
            <a:r>
              <a:rPr lang="uk-UA" sz="4400" dirty="0">
                <a:latin typeface="Times New Roman" pitchFamily="18" charset="0"/>
                <a:cs typeface="Times New Roman" pitchFamily="18" charset="0"/>
              </a:rPr>
              <a:t>, найкращу грошово-кредитну політику.</a:t>
            </a:r>
            <a:r>
              <a:rPr lang="uk-UA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uk-UA" sz="4400" dirty="0" smtClean="0">
                <a:latin typeface="Times New Roman" pitchFamily="18" charset="0"/>
                <a:cs typeface="Times New Roman" pitchFamily="18" charset="0"/>
              </a:rPr>
            </a:br>
            <a:endParaRPr lang="uk-UA" sz="4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64275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</TotalTime>
  <Words>381</Words>
  <Application>Microsoft Office PowerPoint</Application>
  <PresentationFormat>Екран (4:3)</PresentationFormat>
  <Paragraphs>25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11</vt:i4>
      </vt:variant>
    </vt:vector>
  </HeadingPairs>
  <TitlesOfParts>
    <vt:vector size="12" baseType="lpstr">
      <vt:lpstr>Тема Office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Company>diakov.net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Грошово-кредитна політика держави</dc:title>
  <dc:creator>RePack by Diakov</dc:creator>
  <cp:lastModifiedBy>RePack by Diakov</cp:lastModifiedBy>
  <cp:revision>7</cp:revision>
  <dcterms:created xsi:type="dcterms:W3CDTF">2020-12-14T04:25:27Z</dcterms:created>
  <dcterms:modified xsi:type="dcterms:W3CDTF">2020-12-14T10:54:16Z</dcterms:modified>
</cp:coreProperties>
</file>