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4" r:id="rId3"/>
    <p:sldId id="257" r:id="rId4"/>
    <p:sldId id="258" r:id="rId5"/>
    <p:sldId id="275" r:id="rId6"/>
    <p:sldId id="276" r:id="rId7"/>
    <p:sldId id="277" r:id="rId8"/>
    <p:sldId id="278" r:id="rId9"/>
    <p:sldId id="259" r:id="rId10"/>
    <p:sldId id="285" r:id="rId11"/>
    <p:sldId id="260" r:id="rId12"/>
    <p:sldId id="261" r:id="rId13"/>
    <p:sldId id="262" r:id="rId14"/>
    <p:sldId id="264" r:id="rId15"/>
    <p:sldId id="263" r:id="rId16"/>
    <p:sldId id="286" r:id="rId17"/>
    <p:sldId id="265" r:id="rId18"/>
    <p:sldId id="266" r:id="rId19"/>
    <p:sldId id="267" r:id="rId20"/>
    <p:sldId id="268" r:id="rId21"/>
    <p:sldId id="269" r:id="rId22"/>
    <p:sldId id="279" r:id="rId23"/>
    <p:sldId id="282" r:id="rId24"/>
    <p:sldId id="281" r:id="rId25"/>
    <p:sldId id="280" r:id="rId26"/>
    <p:sldId id="283" r:id="rId27"/>
    <p:sldId id="284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1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46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369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470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96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037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7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9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0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54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4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072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6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7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B687D-AD95-422F-89F5-30BBEDD43326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D96B54-E182-423D-BAF2-2C196FAA3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6840760" cy="16561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Тема:</a:t>
            </a:r>
            <a:r>
              <a:rPr lang="ru-RU" sz="3200" dirty="0"/>
              <a:t> </a:t>
            </a:r>
            <a:r>
              <a:rPr lang="uk-UA" sz="3200" dirty="0"/>
              <a:t>Екологічна політика в Україні: природоохоронне законодавство, міждержавні угоди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922551"/>
            <a:ext cx="396274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3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D3971-108C-E0EA-633C-26DA8D8E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D6E61F-0025-BF53-84AB-8723D2D0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24" y="578956"/>
            <a:ext cx="872595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98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351" y="548680"/>
            <a:ext cx="6539880" cy="1664444"/>
          </a:xfrm>
        </p:spPr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визначених</a:t>
            </a:r>
            <a:r>
              <a:rPr lang="ru-RU" dirty="0"/>
              <a:t> </a:t>
            </a:r>
            <a:r>
              <a:rPr lang="ru-RU" dirty="0" err="1"/>
              <a:t>напрямів</a:t>
            </a:r>
            <a:r>
              <a:rPr lang="ru-RU" dirty="0"/>
              <a:t> </a:t>
            </a:r>
            <a:r>
              <a:rPr lang="ru-RU" dirty="0" err="1"/>
              <a:t>розробляються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 та заходи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-</a:t>
            </a:r>
            <a:r>
              <a:rPr lang="ru-RU" b="1" dirty="0"/>
              <a:t> </a:t>
            </a:r>
            <a:r>
              <a:rPr lang="ru-RU" b="1" dirty="0" err="1"/>
              <a:t>інструменти</a:t>
            </a:r>
            <a:r>
              <a:rPr lang="ru-RU" b="1" dirty="0"/>
              <a:t> </a:t>
            </a:r>
            <a:r>
              <a:rPr lang="ru-RU" b="1" dirty="0" err="1"/>
              <a:t>екополітики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оцінювання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довкілля</a:t>
            </a:r>
            <a:r>
              <a:rPr lang="ru-RU" dirty="0"/>
              <a:t>, </a:t>
            </a:r>
            <a:r>
              <a:rPr lang="ru-RU" dirty="0" err="1"/>
              <a:t>екологічний</a:t>
            </a:r>
            <a:r>
              <a:rPr lang="ru-RU" dirty="0"/>
              <a:t> рейтинг </a:t>
            </a:r>
            <a:r>
              <a:rPr lang="ru-RU" dirty="0" err="1"/>
              <a:t>забруднених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1700808"/>
            <a:ext cx="6876255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7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4896544" cy="5544616"/>
          </a:xfrm>
        </p:spPr>
        <p:txBody>
          <a:bodyPr>
            <a:normAutofit/>
          </a:bodyPr>
          <a:lstStyle/>
          <a:p>
            <a:r>
              <a:rPr lang="ru-RU" b="1" dirty="0" err="1"/>
              <a:t>Основні</a:t>
            </a:r>
            <a:r>
              <a:rPr lang="ru-RU" b="1" dirty="0"/>
              <a:t> </a:t>
            </a:r>
            <a:r>
              <a:rPr lang="ru-RU" b="1" dirty="0" err="1"/>
              <a:t>принципи</a:t>
            </a:r>
            <a:r>
              <a:rPr lang="ru-RU" b="1" dirty="0"/>
              <a:t> </a:t>
            </a:r>
            <a:r>
              <a:rPr lang="ru-RU" b="1" dirty="0" err="1"/>
              <a:t>сучасної</a:t>
            </a:r>
            <a:r>
              <a:rPr lang="ru-RU" b="1" dirty="0"/>
              <a:t> </a:t>
            </a:r>
            <a:r>
              <a:rPr lang="ru-RU" b="1" dirty="0" err="1"/>
              <a:t>екополітики</a:t>
            </a:r>
            <a:r>
              <a:rPr lang="ru-RU" b="1" dirty="0"/>
              <a:t> </a:t>
            </a:r>
            <a:r>
              <a:rPr lang="ru-RU" dirty="0" err="1"/>
              <a:t>реалізуються</a:t>
            </a:r>
            <a:r>
              <a:rPr lang="ru-RU" dirty="0"/>
              <a:t> в рамках </a:t>
            </a:r>
            <a:r>
              <a:rPr lang="ru-RU" b="1" dirty="0" err="1">
                <a:solidFill>
                  <a:srgbClr val="FF0000"/>
                </a:solidFill>
              </a:rPr>
              <a:t>Концепції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сталого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розвитку</a:t>
            </a:r>
            <a:r>
              <a:rPr lang="ru-RU" b="1" dirty="0">
                <a:solidFill>
                  <a:srgbClr val="FF0000"/>
                </a:solidFill>
              </a:rPr>
              <a:t>, в </a:t>
            </a:r>
            <a:r>
              <a:rPr lang="ru-RU" b="1" dirty="0" err="1">
                <a:solidFill>
                  <a:srgbClr val="FF0000"/>
                </a:solidFill>
              </a:rPr>
              <a:t>основі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якої</a:t>
            </a:r>
            <a:r>
              <a:rPr lang="ru-RU" b="1" dirty="0">
                <a:solidFill>
                  <a:srgbClr val="FF0000"/>
                </a:solidFill>
              </a:rPr>
              <a:t> - </a:t>
            </a:r>
            <a:r>
              <a:rPr lang="ru-RU" b="1" dirty="0" err="1">
                <a:solidFill>
                  <a:srgbClr val="FF0000"/>
                </a:solidFill>
              </a:rPr>
              <a:t>ідея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узгодженого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керування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трьома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взаємопов'язаними</a:t>
            </a:r>
            <a:r>
              <a:rPr lang="ru-RU" b="1" dirty="0">
                <a:solidFill>
                  <a:srgbClr val="FF0000"/>
                </a:solidFill>
              </a:rPr>
              <a:t> сферами</a:t>
            </a:r>
          </a:p>
          <a:p>
            <a:r>
              <a:rPr lang="ru-RU" b="1" dirty="0" err="1"/>
              <a:t>економікою</a:t>
            </a:r>
            <a:endParaRPr lang="ru-RU" b="1" dirty="0"/>
          </a:p>
          <a:p>
            <a:r>
              <a:rPr lang="ru-RU" b="1" dirty="0" err="1"/>
              <a:t>екологією</a:t>
            </a:r>
            <a:r>
              <a:rPr lang="ru-RU" b="1" dirty="0"/>
              <a:t> </a:t>
            </a:r>
          </a:p>
          <a:p>
            <a:r>
              <a:rPr lang="ru-RU" b="1" dirty="0"/>
              <a:t> </a:t>
            </a:r>
            <a:r>
              <a:rPr lang="ru-RU" b="1" dirty="0" err="1"/>
              <a:t>соціальними</a:t>
            </a:r>
            <a:r>
              <a:rPr lang="ru-RU" b="1" dirty="0"/>
              <a:t> </a:t>
            </a:r>
            <a:r>
              <a:rPr lang="ru-RU" b="1" dirty="0" err="1"/>
              <a:t>процесами</a:t>
            </a:r>
            <a:r>
              <a:rPr lang="ru-RU" b="1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закріплюються</a:t>
            </a:r>
            <a:r>
              <a:rPr lang="ru-RU" dirty="0"/>
              <a:t> </a:t>
            </a:r>
            <a:r>
              <a:rPr lang="ru-RU" dirty="0" err="1"/>
              <a:t>установчими</a:t>
            </a:r>
            <a:r>
              <a:rPr lang="ru-RU" dirty="0"/>
              <a:t> договорами. </a:t>
            </a:r>
          </a:p>
          <a:p>
            <a:r>
              <a:rPr lang="ru-RU" dirty="0"/>
              <a:t>Так, у </a:t>
            </a:r>
            <a:r>
              <a:rPr lang="ru-RU" dirty="0" err="1"/>
              <a:t>статті</a:t>
            </a:r>
            <a:r>
              <a:rPr lang="ru-RU" dirty="0"/>
              <a:t> договору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</a:t>
            </a:r>
            <a:r>
              <a:rPr lang="ru-RU" dirty="0" err="1"/>
              <a:t>визначаються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: </a:t>
            </a:r>
            <a:r>
              <a:rPr lang="ru-RU" dirty="0" err="1"/>
              <a:t>інтеграція</a:t>
            </a:r>
            <a:r>
              <a:rPr lang="ru-RU" dirty="0"/>
              <a:t>, «</a:t>
            </a:r>
            <a:r>
              <a:rPr lang="ru-RU" dirty="0" err="1"/>
              <a:t>забруднювач</a:t>
            </a:r>
            <a:r>
              <a:rPr lang="ru-RU" dirty="0"/>
              <a:t> платить», </a:t>
            </a:r>
            <a:r>
              <a:rPr lang="ru-RU" dirty="0" err="1"/>
              <a:t>попередження</a:t>
            </a:r>
            <a:r>
              <a:rPr lang="ru-RU" dirty="0"/>
              <a:t>, </a:t>
            </a:r>
            <a:r>
              <a:rPr lang="ru-RU" dirty="0" err="1"/>
              <a:t>перестороги</a:t>
            </a:r>
            <a:r>
              <a:rPr lang="ru-RU" dirty="0"/>
              <a:t>,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біорізноманіття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2934245" cy="297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14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5688632" cy="9989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    </a:t>
            </a:r>
            <a:r>
              <a:rPr lang="ru-RU" b="1" dirty="0" err="1"/>
              <a:t>Які</a:t>
            </a:r>
            <a:r>
              <a:rPr lang="ru-RU" b="1" dirty="0"/>
              <a:t> засади </a:t>
            </a:r>
            <a:r>
              <a:rPr lang="ru-RU" b="1" dirty="0" err="1"/>
              <a:t>екологічної</a:t>
            </a:r>
            <a:r>
              <a:rPr lang="ru-RU" b="1" dirty="0"/>
              <a:t> </a:t>
            </a:r>
            <a:r>
              <a:rPr lang="ru-RU" b="1" dirty="0" err="1"/>
              <a:t>політики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9366" y="1700808"/>
            <a:ext cx="6202954" cy="2184040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err="1"/>
              <a:t>Реалізація</a:t>
            </a:r>
            <a:r>
              <a:rPr lang="ru-RU" sz="2400" b="1" dirty="0"/>
              <a:t> </a:t>
            </a:r>
            <a:r>
              <a:rPr lang="ru-RU" sz="2400" b="1" dirty="0" err="1"/>
              <a:t>екологічної</a:t>
            </a:r>
            <a:r>
              <a:rPr lang="ru-RU" sz="2400" b="1" dirty="0"/>
              <a:t> </a:t>
            </a:r>
            <a:r>
              <a:rPr lang="ru-RU" sz="2400" b="1" dirty="0" err="1"/>
              <a:t>політики</a:t>
            </a:r>
            <a:r>
              <a:rPr lang="ru-RU" sz="2400" b="1" dirty="0"/>
              <a:t> </a:t>
            </a:r>
            <a:r>
              <a:rPr lang="ru-RU" sz="2400" b="1" dirty="0" err="1"/>
              <a:t>здійснюється</a:t>
            </a:r>
            <a:r>
              <a:rPr lang="ru-RU" sz="2400" b="1" dirty="0"/>
              <a:t> на </a:t>
            </a:r>
          </a:p>
          <a:p>
            <a:r>
              <a:rPr lang="ru-RU" sz="2400" b="1" i="1" dirty="0" err="1"/>
              <a:t>міжнародному</a:t>
            </a:r>
            <a:r>
              <a:rPr lang="ru-RU" sz="2400" b="1" i="1" dirty="0"/>
              <a:t> (глобальному), </a:t>
            </a:r>
          </a:p>
          <a:p>
            <a:r>
              <a:rPr lang="ru-RU" sz="2400" b="1" i="1" dirty="0"/>
              <a:t>державному (</a:t>
            </a:r>
            <a:r>
              <a:rPr lang="ru-RU" sz="2400" b="1" i="1" dirty="0" err="1"/>
              <a:t>національному</a:t>
            </a:r>
            <a:r>
              <a:rPr lang="ru-RU" sz="2400" b="1" i="1" dirty="0"/>
              <a:t>), </a:t>
            </a:r>
          </a:p>
          <a:p>
            <a:r>
              <a:rPr lang="ru-RU" sz="2400" b="1" i="1" dirty="0" err="1"/>
              <a:t>регіональному</a:t>
            </a:r>
            <a:r>
              <a:rPr lang="ru-RU" sz="2400" b="1" i="1" dirty="0"/>
              <a:t> (</a:t>
            </a:r>
            <a:r>
              <a:rPr lang="ru-RU" sz="2400" b="1" i="1" dirty="0" err="1"/>
              <a:t>обласному</a:t>
            </a:r>
            <a:r>
              <a:rPr lang="ru-RU" sz="2400" b="1" i="1" dirty="0"/>
              <a:t>) </a:t>
            </a:r>
          </a:p>
          <a:p>
            <a:r>
              <a:rPr lang="ru-RU" sz="2400" b="1" i="1" dirty="0" err="1"/>
              <a:t>місцевому</a:t>
            </a:r>
            <a:r>
              <a:rPr lang="ru-RU" sz="2400" b="1" i="1" dirty="0"/>
              <a:t> (</a:t>
            </a:r>
            <a:r>
              <a:rPr lang="ru-RU" sz="2400" b="1" i="1" dirty="0" err="1"/>
              <a:t>міста</a:t>
            </a:r>
            <a:r>
              <a:rPr lang="ru-RU" sz="2400" b="1" i="1" dirty="0"/>
              <a:t>, села) </a:t>
            </a:r>
            <a:r>
              <a:rPr lang="ru-RU" sz="2400" b="1" i="1" dirty="0" err="1"/>
              <a:t>рівнях</a:t>
            </a:r>
            <a:r>
              <a:rPr lang="ru-RU" sz="2400" b="1" i="1" dirty="0">
                <a:solidFill>
                  <a:srgbClr val="7030A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84848"/>
            <a:ext cx="319674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52664"/>
            <a:ext cx="3574914" cy="240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43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96752"/>
            <a:ext cx="6395864" cy="1728192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на державному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</a:t>
            </a:r>
            <a:r>
              <a:rPr lang="ru-RU" dirty="0" err="1"/>
              <a:t>Міністерством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та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пріоритети</a:t>
            </a:r>
            <a:r>
              <a:rPr lang="ru-RU" dirty="0"/>
              <a:t> </a:t>
            </a:r>
            <a:r>
              <a:rPr lang="ru-RU" dirty="0" err="1"/>
              <a:t>визначено</a:t>
            </a:r>
            <a:r>
              <a:rPr lang="ru-RU" dirty="0"/>
              <a:t> у </a:t>
            </a:r>
            <a:r>
              <a:rPr lang="ru-RU" dirty="0" err="1"/>
              <a:t>Проекті</a:t>
            </a:r>
            <a:r>
              <a:rPr lang="ru-RU" dirty="0"/>
              <a:t> Закону </a:t>
            </a:r>
            <a:r>
              <a:rPr lang="ru-RU" dirty="0" err="1"/>
              <a:t>України</a:t>
            </a:r>
            <a:r>
              <a:rPr lang="ru-RU" dirty="0"/>
              <a:t> «Про </a:t>
            </a:r>
            <a:r>
              <a:rPr lang="ru-RU" dirty="0" err="1"/>
              <a:t>основні</a:t>
            </a:r>
            <a:r>
              <a:rPr lang="ru-RU" dirty="0"/>
              <a:t> засади (</a:t>
            </a:r>
            <a:r>
              <a:rPr lang="ru-RU" dirty="0" err="1"/>
              <a:t>стратегію</a:t>
            </a:r>
            <a:r>
              <a:rPr lang="ru-RU" dirty="0"/>
              <a:t>)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на </a:t>
            </a:r>
            <a:r>
              <a:rPr lang="ru-RU" dirty="0" err="1"/>
              <a:t>період</a:t>
            </a:r>
            <a:r>
              <a:rPr lang="ru-RU" dirty="0"/>
              <a:t> до 2030 року».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5837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Абрамовський</a:t>
            </a:r>
            <a:r>
              <a:rPr lang="ru-RU" dirty="0"/>
              <a:t> Роман Романович</a:t>
            </a:r>
          </a:p>
          <a:p>
            <a:pPr algn="ctr"/>
            <a:r>
              <a:rPr lang="ru-RU" dirty="0" err="1"/>
              <a:t>Міністр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та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564904"/>
            <a:ext cx="2179789" cy="32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Картинки по запросу &quot;екологічна політика в україні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6927"/>
            <a:ext cx="9396536" cy="66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81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E0D23-7854-4006-3B48-ACA6188A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659C3B-E6ED-7D5F-ECFC-F0CA76154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04664"/>
            <a:ext cx="85050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24744"/>
            <a:ext cx="2808312" cy="5400600"/>
          </a:xfrm>
        </p:spPr>
        <p:txBody>
          <a:bodyPr/>
          <a:lstStyle/>
          <a:p>
            <a:r>
              <a:rPr lang="ru-RU" b="1" dirty="0" err="1"/>
              <a:t>Суб'єктами</a:t>
            </a:r>
            <a:r>
              <a:rPr lang="ru-RU" b="1" dirty="0"/>
              <a:t> </a:t>
            </a:r>
            <a:r>
              <a:rPr lang="ru-RU" b="1" dirty="0" err="1"/>
              <a:t>екологічної</a:t>
            </a:r>
            <a:r>
              <a:rPr lang="ru-RU" b="1" dirty="0"/>
              <a:t> </a:t>
            </a:r>
            <a:r>
              <a:rPr lang="ru-RU" b="1" dirty="0" err="1"/>
              <a:t>політики</a:t>
            </a:r>
            <a:r>
              <a:rPr lang="ru-RU" b="1" dirty="0"/>
              <a:t> </a:t>
            </a:r>
            <a:r>
              <a:rPr lang="ru-RU" dirty="0"/>
              <a:t>є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 </a:t>
            </a:r>
          </a:p>
          <a:p>
            <a:r>
              <a:rPr lang="ru-RU" dirty="0"/>
              <a:t>Разом з державою </a:t>
            </a:r>
            <a:r>
              <a:rPr lang="ru-RU" dirty="0" err="1"/>
              <a:t>реалізацію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політичні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, </a:t>
            </a:r>
            <a:r>
              <a:rPr lang="ru-RU" dirty="0" err="1"/>
              <a:t>громадські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об'єктом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державного, а й </a:t>
            </a:r>
            <a:r>
              <a:rPr lang="ru-RU" dirty="0" err="1"/>
              <a:t>публічного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4968552" cy="586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69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5364088" cy="554461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Стратегічними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цілями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екополітики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України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є: </a:t>
            </a:r>
          </a:p>
          <a:p>
            <a:r>
              <a:rPr lang="ru-RU" sz="2400" b="1" i="1" dirty="0"/>
              <a:t>1) </a:t>
            </a:r>
            <a:r>
              <a:rPr lang="ru-RU" sz="2400" b="1" i="1" dirty="0" err="1"/>
              <a:t>формування</a:t>
            </a:r>
            <a:r>
              <a:rPr lang="ru-RU" sz="2400" b="1" i="1" dirty="0"/>
              <a:t> </a:t>
            </a:r>
            <a:r>
              <a:rPr lang="ru-RU" sz="2400" b="1" i="1" dirty="0" err="1"/>
              <a:t>екологічної</a:t>
            </a:r>
            <a:r>
              <a:rPr lang="ru-RU" sz="2400" b="1" i="1" dirty="0"/>
              <a:t> </a:t>
            </a:r>
            <a:r>
              <a:rPr lang="ru-RU" sz="2400" b="1" i="1" dirty="0" err="1"/>
              <a:t>свідомості</a:t>
            </a:r>
            <a:r>
              <a:rPr lang="ru-RU" sz="2400" b="1" i="1" dirty="0"/>
              <a:t>, </a:t>
            </a:r>
            <a:r>
              <a:rPr lang="ru-RU" sz="2400" b="1" i="1" dirty="0" err="1"/>
              <a:t>цінностей</a:t>
            </a:r>
            <a:r>
              <a:rPr lang="ru-RU" sz="2400" b="1" i="1" dirty="0"/>
              <a:t> та </a:t>
            </a:r>
            <a:r>
              <a:rPr lang="ru-RU" sz="2400" b="1" i="1" dirty="0" err="1"/>
              <a:t>освіти</a:t>
            </a:r>
            <a:r>
              <a:rPr lang="ru-RU" sz="2400" b="1" i="1" dirty="0"/>
              <a:t>; </a:t>
            </a:r>
          </a:p>
          <a:p>
            <a:r>
              <a:rPr lang="ru-RU" sz="2400" b="1" i="1" dirty="0"/>
              <a:t>2) </a:t>
            </a:r>
            <a:r>
              <a:rPr lang="ru-RU" sz="2400" b="1" i="1" dirty="0" err="1"/>
              <a:t>сталий</a:t>
            </a:r>
            <a:r>
              <a:rPr lang="ru-RU" sz="2400" b="1" i="1" dirty="0"/>
              <a:t> </a:t>
            </a:r>
            <a:r>
              <a:rPr lang="ru-RU" sz="2400" b="1" i="1" dirty="0" err="1"/>
              <a:t>розвиток</a:t>
            </a:r>
            <a:r>
              <a:rPr lang="ru-RU" sz="2400" b="1" i="1" dirty="0"/>
              <a:t> і </a:t>
            </a:r>
            <a:r>
              <a:rPr lang="ru-RU" sz="2400" b="1" i="1" dirty="0" err="1"/>
              <a:t>збалансоване</a:t>
            </a:r>
            <a:r>
              <a:rPr lang="ru-RU" sz="2400" b="1" i="1" dirty="0"/>
              <a:t> </a:t>
            </a:r>
            <a:r>
              <a:rPr lang="ru-RU" sz="2400" b="1" i="1" dirty="0" err="1"/>
              <a:t>використання</a:t>
            </a:r>
            <a:r>
              <a:rPr lang="ru-RU" sz="2400" b="1" i="1" dirty="0"/>
              <a:t> </a:t>
            </a:r>
            <a:r>
              <a:rPr lang="ru-RU" sz="2400" b="1" i="1" dirty="0" err="1"/>
              <a:t>природних</a:t>
            </a:r>
            <a:r>
              <a:rPr lang="ru-RU" sz="2400" b="1" i="1" dirty="0"/>
              <a:t> </a:t>
            </a:r>
            <a:r>
              <a:rPr lang="ru-RU" sz="2400" b="1" i="1" dirty="0" err="1"/>
              <a:t>ресурсів</a:t>
            </a:r>
            <a:r>
              <a:rPr lang="ru-RU" sz="2400" b="1" i="1" dirty="0"/>
              <a:t>; </a:t>
            </a:r>
          </a:p>
          <a:p>
            <a:r>
              <a:rPr lang="ru-RU" sz="2400" b="1" i="1" dirty="0"/>
              <a:t>3) </a:t>
            </a:r>
            <a:r>
              <a:rPr lang="ru-RU" sz="2400" b="1" i="1" dirty="0" err="1"/>
              <a:t>впровадження</a:t>
            </a:r>
            <a:r>
              <a:rPr lang="ru-RU" sz="2400" b="1" i="1" dirty="0"/>
              <a:t> </a:t>
            </a:r>
            <a:r>
              <a:rPr lang="ru-RU" sz="2400" b="1" i="1" dirty="0" err="1"/>
              <a:t>екологічних</a:t>
            </a:r>
            <a:r>
              <a:rPr lang="ru-RU" sz="2400" b="1" i="1" dirty="0"/>
              <a:t> </a:t>
            </a:r>
            <a:r>
              <a:rPr lang="ru-RU" sz="2400" b="1" i="1" dirty="0" err="1"/>
              <a:t>вимог</a:t>
            </a:r>
            <a:r>
              <a:rPr lang="ru-RU" sz="2400" b="1" i="1" dirty="0"/>
              <a:t> і норм в </a:t>
            </a:r>
            <a:r>
              <a:rPr lang="ru-RU" sz="2400" b="1" i="1" dirty="0" err="1"/>
              <a:t>усі</a:t>
            </a:r>
            <a:r>
              <a:rPr lang="ru-RU" sz="2400" b="1" i="1" dirty="0"/>
              <a:t> </a:t>
            </a:r>
            <a:r>
              <a:rPr lang="ru-RU" sz="2400" b="1" i="1" dirty="0" err="1"/>
              <a:t>сфери</a:t>
            </a:r>
            <a:r>
              <a:rPr lang="ru-RU" sz="2400" b="1" i="1" dirty="0"/>
              <a:t> </a:t>
            </a:r>
            <a:r>
              <a:rPr lang="ru-RU" sz="2400" b="1" i="1" dirty="0" err="1"/>
              <a:t>діяльності</a:t>
            </a:r>
            <a:r>
              <a:rPr lang="ru-RU" sz="2400" b="1" i="1" dirty="0"/>
              <a:t>;</a:t>
            </a:r>
          </a:p>
          <a:p>
            <a:r>
              <a:rPr lang="ru-RU" sz="2400" b="1" i="1" dirty="0"/>
              <a:t> 4) </a:t>
            </a:r>
            <a:r>
              <a:rPr lang="ru-RU" sz="2400" b="1" i="1" dirty="0" err="1"/>
              <a:t>зниження</a:t>
            </a:r>
            <a:r>
              <a:rPr lang="ru-RU" sz="2400" b="1" i="1" dirty="0"/>
              <a:t> </a:t>
            </a:r>
            <a:r>
              <a:rPr lang="ru-RU" sz="2400" b="1" i="1" dirty="0" err="1"/>
              <a:t>екологічних</a:t>
            </a:r>
            <a:r>
              <a:rPr lang="ru-RU" sz="2400" b="1" i="1" dirty="0"/>
              <a:t> </a:t>
            </a:r>
            <a:r>
              <a:rPr lang="ru-RU" sz="2400" b="1" i="1" dirty="0" err="1"/>
              <a:t>ризиків</a:t>
            </a:r>
            <a:r>
              <a:rPr lang="ru-RU" sz="2400" b="1" i="1" dirty="0"/>
              <a:t> для </a:t>
            </a:r>
            <a:r>
              <a:rPr lang="ru-RU" sz="2400" b="1" i="1" dirty="0" err="1"/>
              <a:t>екосистем</a:t>
            </a:r>
            <a:r>
              <a:rPr lang="ru-RU" sz="2400" b="1" i="1" dirty="0"/>
              <a:t> та </a:t>
            </a:r>
            <a:r>
              <a:rPr lang="ru-RU" sz="2400" b="1" i="1" dirty="0" err="1"/>
              <a:t>здоров'я</a:t>
            </a:r>
            <a:r>
              <a:rPr lang="ru-RU" sz="2400" b="1" i="1" dirty="0"/>
              <a:t> </a:t>
            </a:r>
            <a:r>
              <a:rPr lang="ru-RU" sz="2400" b="1" i="1" dirty="0" err="1"/>
              <a:t>громадян</a:t>
            </a:r>
            <a:r>
              <a:rPr lang="ru-RU" sz="2400" b="1" i="1" dirty="0"/>
              <a:t>; </a:t>
            </a:r>
          </a:p>
          <a:p>
            <a:r>
              <a:rPr lang="ru-RU" sz="2400" b="1" i="1" dirty="0"/>
              <a:t>5) </a:t>
            </a:r>
            <a:r>
              <a:rPr lang="ru-RU" sz="2400" b="1" i="1" dirty="0" err="1"/>
              <a:t>розвиток</a:t>
            </a:r>
            <a:r>
              <a:rPr lang="ru-RU" sz="2400" b="1" i="1" dirty="0"/>
              <a:t> </a:t>
            </a:r>
            <a:r>
              <a:rPr lang="ru-RU" sz="2400" b="1" i="1" dirty="0" err="1"/>
              <a:t>державної</a:t>
            </a:r>
            <a:r>
              <a:rPr lang="ru-RU" sz="2400" b="1" i="1" dirty="0"/>
              <a:t> </a:t>
            </a:r>
            <a:r>
              <a:rPr lang="ru-RU" sz="2400" b="1" i="1" dirty="0" err="1"/>
              <a:t>системи</a:t>
            </a:r>
            <a:r>
              <a:rPr lang="ru-RU" sz="2400" b="1" i="1" dirty="0"/>
              <a:t> </a:t>
            </a:r>
            <a:r>
              <a:rPr lang="ru-RU" sz="2400" b="1" i="1" dirty="0" err="1"/>
              <a:t>охорони</a:t>
            </a:r>
            <a:r>
              <a:rPr lang="ru-RU" sz="2400" b="1" i="1" dirty="0"/>
              <a:t> </a:t>
            </a:r>
            <a:r>
              <a:rPr lang="ru-RU" sz="2400" b="1" i="1" dirty="0" err="1"/>
              <a:t>довкілля</a:t>
            </a:r>
            <a:r>
              <a:rPr lang="ru-RU" sz="2400" b="1" i="1" dirty="0"/>
              <a:t>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648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7" y="764704"/>
            <a:ext cx="5570775" cy="5976664"/>
          </a:xfrm>
        </p:spPr>
        <p:txBody>
          <a:bodyPr>
            <a:normAutofit/>
          </a:bodyPr>
          <a:lstStyle/>
          <a:p>
            <a:r>
              <a:rPr lang="ru-RU" b="1" dirty="0" err="1"/>
              <a:t>Основними</a:t>
            </a:r>
            <a:r>
              <a:rPr lang="ru-RU" b="1" dirty="0"/>
              <a:t> документами </a:t>
            </a:r>
            <a:r>
              <a:rPr lang="ru-RU" b="1" dirty="0" err="1"/>
              <a:t>екологічної</a:t>
            </a:r>
            <a:r>
              <a:rPr lang="ru-RU" b="1" dirty="0"/>
              <a:t> </a:t>
            </a:r>
            <a:r>
              <a:rPr lang="ru-RU" b="1" dirty="0" err="1"/>
              <a:t>політики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є:</a:t>
            </a:r>
          </a:p>
          <a:p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«Про природно-</a:t>
            </a:r>
            <a:r>
              <a:rPr lang="ru-RU" dirty="0" err="1"/>
              <a:t>заповідний</a:t>
            </a:r>
            <a:r>
              <a:rPr lang="ru-RU" dirty="0"/>
              <a:t> фонд </a:t>
            </a:r>
            <a:r>
              <a:rPr lang="ru-RU" dirty="0" err="1"/>
              <a:t>України</a:t>
            </a:r>
            <a:r>
              <a:rPr lang="ru-RU" dirty="0"/>
              <a:t>», «Про </a:t>
            </a:r>
            <a:r>
              <a:rPr lang="ru-RU" dirty="0" err="1"/>
              <a:t>тваринний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»), </a:t>
            </a:r>
          </a:p>
          <a:p>
            <a:r>
              <a:rPr lang="ru-RU" dirty="0" err="1"/>
              <a:t>концепції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Концепція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у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 на </a:t>
            </a:r>
            <a:r>
              <a:rPr lang="ru-RU" dirty="0" err="1"/>
              <a:t>період</a:t>
            </a:r>
            <a:r>
              <a:rPr lang="ru-RU" dirty="0"/>
              <a:t> до 2030 року), </a:t>
            </a:r>
          </a:p>
          <a:p>
            <a:r>
              <a:rPr lang="ru-RU" dirty="0" err="1"/>
              <a:t>програми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Концепція</a:t>
            </a:r>
            <a:r>
              <a:rPr lang="ru-RU" dirty="0"/>
              <a:t> </a:t>
            </a:r>
            <a:r>
              <a:rPr lang="ru-RU" dirty="0" err="1"/>
              <a:t>Загальнодержавної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біорізноманіття</a:t>
            </a:r>
            <a:r>
              <a:rPr lang="ru-RU" dirty="0"/>
              <a:t> на 2005-2025 роки) </a:t>
            </a:r>
          </a:p>
          <a:p>
            <a:r>
              <a:rPr lang="ru-RU" dirty="0" err="1"/>
              <a:t>стратегії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Національна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поводження</a:t>
            </a:r>
            <a:r>
              <a:rPr lang="ru-RU" dirty="0"/>
              <a:t> з </a:t>
            </a:r>
            <a:r>
              <a:rPr lang="ru-RU" dirty="0" err="1"/>
              <a:t>відходами</a:t>
            </a:r>
            <a:r>
              <a:rPr lang="ru-RU" dirty="0"/>
              <a:t>) та </a:t>
            </a:r>
            <a:r>
              <a:rPr lang="ru-RU" dirty="0" err="1"/>
              <a:t>ін</a:t>
            </a:r>
            <a:r>
              <a:rPr lang="ru-RU" dirty="0"/>
              <a:t>. </a:t>
            </a:r>
          </a:p>
          <a:p>
            <a:r>
              <a:rPr lang="ru-RU" u="sng" dirty="0" err="1"/>
              <a:t>Набули</a:t>
            </a:r>
            <a:r>
              <a:rPr lang="ru-RU" u="sng" dirty="0"/>
              <a:t> </a:t>
            </a:r>
            <a:r>
              <a:rPr lang="ru-RU" u="sng" dirty="0" err="1"/>
              <a:t>чинності</a:t>
            </a:r>
            <a:r>
              <a:rPr lang="ru-RU" u="sng" dirty="0"/>
              <a:t> </a:t>
            </a:r>
            <a:r>
              <a:rPr lang="ru-RU" u="sng" dirty="0" err="1"/>
              <a:t>Закони</a:t>
            </a:r>
            <a:r>
              <a:rPr lang="ru-RU" u="sng" dirty="0"/>
              <a:t> </a:t>
            </a:r>
            <a:r>
              <a:rPr lang="ru-RU" u="sng" dirty="0" err="1"/>
              <a:t>України</a:t>
            </a:r>
            <a:r>
              <a:rPr lang="ru-RU" u="sng" dirty="0"/>
              <a:t> «Про </a:t>
            </a:r>
            <a:r>
              <a:rPr lang="ru-RU" u="sng" dirty="0" err="1"/>
              <a:t>оцінку</a:t>
            </a:r>
            <a:r>
              <a:rPr lang="ru-RU" u="sng" dirty="0"/>
              <a:t> </a:t>
            </a:r>
            <a:r>
              <a:rPr lang="ru-RU" u="sng" dirty="0" err="1"/>
              <a:t>впливу</a:t>
            </a:r>
            <a:r>
              <a:rPr lang="ru-RU" u="sng" dirty="0"/>
              <a:t> на </a:t>
            </a:r>
            <a:r>
              <a:rPr lang="ru-RU" u="sng" dirty="0" err="1"/>
              <a:t>довкілля</a:t>
            </a:r>
            <a:r>
              <a:rPr lang="ru-RU" u="sng" dirty="0"/>
              <a:t>» (2017), «Про </a:t>
            </a:r>
            <a:r>
              <a:rPr lang="ru-RU" u="sng" dirty="0" err="1"/>
              <a:t>стратегічну</a:t>
            </a:r>
            <a:r>
              <a:rPr lang="ru-RU" u="sng" dirty="0"/>
              <a:t> </a:t>
            </a:r>
            <a:r>
              <a:rPr lang="ru-RU" u="sng" dirty="0" err="1"/>
              <a:t>екологічну</a:t>
            </a:r>
            <a:r>
              <a:rPr lang="ru-RU" u="sng" dirty="0"/>
              <a:t> </a:t>
            </a:r>
            <a:r>
              <a:rPr lang="ru-RU" u="sng" dirty="0" err="1"/>
              <a:t>оцінку</a:t>
            </a:r>
            <a:r>
              <a:rPr lang="ru-RU" u="sng" dirty="0"/>
              <a:t>» (2018).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92" y="4005064"/>
            <a:ext cx="2895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5" y="5445224"/>
            <a:ext cx="3514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73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980728"/>
            <a:ext cx="6554689" cy="5060635"/>
          </a:xfrm>
        </p:spPr>
        <p:txBody>
          <a:bodyPr/>
          <a:lstStyle/>
          <a:p>
            <a:r>
              <a:rPr lang="ru-RU" dirty="0"/>
              <a:t>Основою </a:t>
            </a:r>
            <a:r>
              <a:rPr lang="ru-RU" dirty="0" err="1"/>
              <a:t>глобальних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 є </a:t>
            </a:r>
            <a:r>
              <a:rPr lang="ru-RU" dirty="0" err="1"/>
              <a:t>процеси</a:t>
            </a:r>
            <a:r>
              <a:rPr lang="ru-RU" dirty="0"/>
              <a:t> і </a:t>
            </a:r>
            <a:r>
              <a:rPr lang="ru-RU" dirty="0" err="1"/>
              <a:t>явища</a:t>
            </a:r>
            <a:r>
              <a:rPr lang="ru-RU" dirty="0"/>
              <a:t> глобального масштабу,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 з проблемою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цивілізації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глобальний</a:t>
            </a:r>
            <a:r>
              <a:rPr lang="ru-RU" dirty="0"/>
              <a:t> характер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 </a:t>
            </a:r>
            <a:r>
              <a:rPr lang="ru-RU" dirty="0" err="1"/>
              <a:t>обумовлює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спільних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. </a:t>
            </a:r>
            <a:r>
              <a:rPr lang="ru-RU" dirty="0" err="1"/>
              <a:t>Знаходячись</a:t>
            </a:r>
            <a:r>
              <a:rPr lang="ru-RU" dirty="0"/>
              <a:t> в </a:t>
            </a:r>
            <a:r>
              <a:rPr lang="ru-RU" dirty="0" err="1"/>
              <a:t>єдиній</a:t>
            </a:r>
            <a:r>
              <a:rPr lang="ru-RU" dirty="0"/>
              <a:t> </a:t>
            </a:r>
            <a:r>
              <a:rPr lang="ru-RU" dirty="0" err="1"/>
              <a:t>взаємозалежній</a:t>
            </a:r>
            <a:r>
              <a:rPr lang="ru-RU" dirty="0"/>
              <a:t> </a:t>
            </a:r>
            <a:r>
              <a:rPr lang="ru-RU" dirty="0" err="1"/>
              <a:t>природній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відсторонитися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проблем </a:t>
            </a:r>
            <a:r>
              <a:rPr lang="ru-RU" dirty="0" err="1"/>
              <a:t>забруднення</a:t>
            </a:r>
            <a:r>
              <a:rPr lang="ru-RU" dirty="0"/>
              <a:t> і </a:t>
            </a:r>
            <a:r>
              <a:rPr lang="ru-RU" dirty="0" err="1"/>
              <a:t>деградації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на </a:t>
            </a:r>
            <a:r>
              <a:rPr lang="ru-RU" dirty="0" err="1"/>
              <a:t>континенті</a:t>
            </a:r>
            <a:r>
              <a:rPr lang="ru-RU" dirty="0"/>
              <a:t>. Не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й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933056"/>
            <a:ext cx="496855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53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764704"/>
            <a:ext cx="5552573" cy="5760640"/>
          </a:xfrm>
        </p:spPr>
        <p:txBody>
          <a:bodyPr>
            <a:normAutofit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всьому</a:t>
            </a:r>
            <a:r>
              <a:rPr lang="ru-RU" b="1" dirty="0"/>
              <a:t> </a:t>
            </a:r>
            <a:r>
              <a:rPr lang="ru-RU" b="1" dirty="0" err="1"/>
              <a:t>світі</a:t>
            </a:r>
            <a:r>
              <a:rPr lang="ru-RU" b="1" dirty="0"/>
              <a:t> </a:t>
            </a:r>
            <a:r>
              <a:rPr lang="ru-RU" b="1" dirty="0" err="1"/>
              <a:t>громадський</a:t>
            </a:r>
            <a:r>
              <a:rPr lang="ru-RU" b="1" dirty="0"/>
              <a:t> </a:t>
            </a:r>
            <a:r>
              <a:rPr lang="ru-RU" b="1" dirty="0" err="1"/>
              <a:t>екологічний</a:t>
            </a:r>
            <a:r>
              <a:rPr lang="ru-RU" b="1" dirty="0"/>
              <a:t> </a:t>
            </a:r>
            <a:r>
              <a:rPr lang="ru-RU" b="1" dirty="0" err="1"/>
              <a:t>рух</a:t>
            </a:r>
            <a:r>
              <a:rPr lang="ru-RU" b="1" dirty="0"/>
              <a:t> давно став одним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суб'єктів</a:t>
            </a:r>
            <a:r>
              <a:rPr lang="ru-RU" b="1" dirty="0"/>
              <a:t> </a:t>
            </a:r>
            <a:r>
              <a:rPr lang="ru-RU" b="1" dirty="0" err="1"/>
              <a:t>екологічної</a:t>
            </a:r>
            <a:r>
              <a:rPr lang="ru-RU" b="1" dirty="0"/>
              <a:t> </a:t>
            </a:r>
            <a:r>
              <a:rPr lang="ru-RU" b="1" dirty="0" err="1"/>
              <a:t>політики</a:t>
            </a:r>
            <a:r>
              <a:rPr lang="ru-RU" b="1" dirty="0"/>
              <a:t>. </a:t>
            </a:r>
          </a:p>
          <a:p>
            <a:r>
              <a:rPr lang="ru-RU" dirty="0"/>
              <a:t>До </a:t>
            </a:r>
            <a:r>
              <a:rPr lang="ru-RU" dirty="0" err="1"/>
              <a:t>найвідоміших</a:t>
            </a:r>
            <a:r>
              <a:rPr lang="ru-RU" dirty="0"/>
              <a:t> </a:t>
            </a:r>
            <a:r>
              <a:rPr lang="ru-RU" dirty="0" err="1"/>
              <a:t>природоохоронних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належать: </a:t>
            </a:r>
            <a:r>
              <a:rPr lang="ru-RU" dirty="0" err="1"/>
              <a:t>Всесвітній</a:t>
            </a:r>
            <a:r>
              <a:rPr lang="ru-RU" dirty="0"/>
              <a:t> фонд </a:t>
            </a:r>
            <a:r>
              <a:rPr lang="ru-RU" dirty="0" err="1"/>
              <a:t>природи</a:t>
            </a:r>
            <a:r>
              <a:rPr lang="ru-RU" dirty="0"/>
              <a:t>, </a:t>
            </a:r>
            <a:r>
              <a:rPr lang="ru-RU" dirty="0" err="1"/>
              <a:t>Грінпіс</a:t>
            </a:r>
            <a:r>
              <a:rPr lang="ru-RU" dirty="0"/>
              <a:t> (англ. </a:t>
            </a:r>
            <a:r>
              <a:rPr lang="en-US" dirty="0"/>
              <a:t>Greenpeace, </a:t>
            </a:r>
            <a:r>
              <a:rPr lang="ru-RU" dirty="0" err="1"/>
              <a:t>Зелений</a:t>
            </a:r>
            <a:r>
              <a:rPr lang="ru-RU" dirty="0"/>
              <a:t> мир</a:t>
            </a:r>
            <a:r>
              <a:rPr lang="en-US" dirty="0"/>
              <a:t>), </a:t>
            </a:r>
            <a:endParaRPr lang="ru-RU" dirty="0"/>
          </a:p>
          <a:p>
            <a:r>
              <a:rPr lang="ru-RU" dirty="0" err="1"/>
              <a:t>Всесвітнє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en-US" dirty="0"/>
              <a:t> (</a:t>
            </a:r>
            <a:r>
              <a:rPr lang="ru-RU" dirty="0" err="1"/>
              <a:t>англ</a:t>
            </a:r>
            <a:r>
              <a:rPr lang="en-US" dirty="0"/>
              <a:t>. World Society for the Protection of Animals, WSPA). </a:t>
            </a:r>
            <a:endParaRPr lang="ru-RU" dirty="0"/>
          </a:p>
          <a:p>
            <a:r>
              <a:rPr lang="ru-RU" b="1" dirty="0" err="1"/>
              <a:t>Найвпливовішими</a:t>
            </a:r>
            <a:r>
              <a:rPr lang="ru-RU" b="1" dirty="0"/>
              <a:t> </a:t>
            </a:r>
            <a:r>
              <a:rPr lang="ru-RU" b="1" dirty="0" err="1"/>
              <a:t>екологічними</a:t>
            </a:r>
            <a:r>
              <a:rPr lang="ru-RU" b="1" dirty="0"/>
              <a:t> </a:t>
            </a:r>
            <a:r>
              <a:rPr lang="ru-RU" b="1" dirty="0" err="1"/>
              <a:t>організаціями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є</a:t>
            </a:r>
            <a:r>
              <a:rPr lang="en-US" b="1" dirty="0"/>
              <a:t>:</a:t>
            </a:r>
            <a:endParaRPr lang="ru-RU" b="1" dirty="0"/>
          </a:p>
          <a:p>
            <a:r>
              <a:rPr lang="en-US" b="1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екологічний</a:t>
            </a:r>
            <a:r>
              <a:rPr lang="ru-RU" dirty="0"/>
              <a:t> центр</a:t>
            </a:r>
            <a:r>
              <a:rPr lang="en-US" dirty="0"/>
              <a:t>, «</a:t>
            </a:r>
            <a:r>
              <a:rPr lang="ru-RU" dirty="0"/>
              <a:t>МАМА</a:t>
            </a:r>
            <a:r>
              <a:rPr lang="en-US" dirty="0"/>
              <a:t>-86», </a:t>
            </a:r>
            <a:endParaRPr lang="ru-RU" dirty="0"/>
          </a:p>
          <a:p>
            <a:r>
              <a:rPr lang="en-US" dirty="0"/>
              <a:t>«</a:t>
            </a:r>
            <a:r>
              <a:rPr lang="ru-RU" dirty="0" err="1"/>
              <a:t>Екологія</a:t>
            </a:r>
            <a:r>
              <a:rPr lang="en-US" dirty="0"/>
              <a:t>-</a:t>
            </a:r>
            <a:r>
              <a:rPr lang="ru-RU" dirty="0"/>
              <a:t>Право</a:t>
            </a:r>
            <a:r>
              <a:rPr lang="en-US" dirty="0"/>
              <a:t>-</a:t>
            </a:r>
            <a:r>
              <a:rPr lang="ru-RU" dirty="0"/>
              <a:t>Людина</a:t>
            </a:r>
            <a:r>
              <a:rPr lang="en-US" dirty="0"/>
              <a:t>», </a:t>
            </a:r>
            <a:endParaRPr lang="ru-RU" dirty="0"/>
          </a:p>
          <a:p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асоціація</a:t>
            </a:r>
            <a:r>
              <a:rPr lang="en-US" dirty="0"/>
              <a:t> «</a:t>
            </a:r>
            <a:r>
              <a:rPr lang="ru-RU" dirty="0" err="1"/>
              <a:t>Зелений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en-US" dirty="0"/>
              <a:t>»,</a:t>
            </a:r>
            <a:endParaRPr lang="ru-RU" dirty="0"/>
          </a:p>
          <a:p>
            <a:r>
              <a:rPr lang="ru-RU" dirty="0" err="1"/>
              <a:t>Всеукраїнська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ліга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4482"/>
            <a:ext cx="1928066" cy="167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07" y="2242388"/>
            <a:ext cx="1427665" cy="143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09219"/>
            <a:ext cx="1512168" cy="150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30" y="4399231"/>
            <a:ext cx="1771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327" r="-4348"/>
          <a:stretch/>
        </p:blipFill>
        <p:spPr bwMode="auto">
          <a:xfrm>
            <a:off x="5580112" y="5373216"/>
            <a:ext cx="1728192" cy="146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195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3209"/>
            <a:ext cx="6840760" cy="1368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передбачає</a:t>
            </a:r>
            <a:r>
              <a:rPr lang="ru-RU" sz="3600" b="1" dirty="0"/>
              <a:t> </a:t>
            </a:r>
            <a:r>
              <a:rPr lang="ru-RU" sz="3600" b="1" dirty="0" err="1"/>
              <a:t>міжнародне</a:t>
            </a:r>
            <a:r>
              <a:rPr lang="ru-RU" sz="3600" b="1" dirty="0"/>
              <a:t> </a:t>
            </a:r>
            <a:r>
              <a:rPr lang="ru-RU" sz="3600" b="1" dirty="0" err="1"/>
              <a:t>співробітництво</a:t>
            </a:r>
            <a:r>
              <a:rPr lang="ru-RU" sz="3600" b="1" dirty="0"/>
              <a:t> </a:t>
            </a:r>
            <a:r>
              <a:rPr lang="ru-RU" sz="3600" b="1" dirty="0" err="1"/>
              <a:t>України</a:t>
            </a:r>
            <a:r>
              <a:rPr lang="ru-RU" sz="3600" b="1" dirty="0"/>
              <a:t> у </a:t>
            </a:r>
            <a:r>
              <a:rPr lang="ru-RU" sz="3600" b="1" dirty="0" err="1"/>
              <a:t>сфері</a:t>
            </a:r>
            <a:r>
              <a:rPr lang="ru-RU" sz="3600" b="1" dirty="0"/>
              <a:t> </a:t>
            </a:r>
            <a:r>
              <a:rPr lang="ru-RU" sz="3600" b="1" dirty="0" err="1"/>
              <a:t>екологічної</a:t>
            </a:r>
            <a:r>
              <a:rPr lang="ru-RU" sz="3600" b="1" dirty="0"/>
              <a:t> </a:t>
            </a:r>
            <a:r>
              <a:rPr lang="ru-RU" sz="3600" b="1" dirty="0" err="1"/>
              <a:t>політики</a:t>
            </a:r>
            <a:r>
              <a:rPr lang="en-US" sz="3600" b="1" dirty="0"/>
              <a:t>?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04864"/>
            <a:ext cx="5040560" cy="4248472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міжнародному</a:t>
            </a:r>
            <a:r>
              <a:rPr lang="ru-RU" dirty="0"/>
              <a:t> </a:t>
            </a:r>
            <a:r>
              <a:rPr lang="ru-RU" dirty="0" err="1"/>
              <a:t>співробітництві</a:t>
            </a:r>
            <a:r>
              <a:rPr lang="ru-RU" dirty="0"/>
              <a:t> з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Україна, як член ООН є суверенною стороною 18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природоохоронних</a:t>
            </a:r>
            <a:r>
              <a:rPr lang="ru-RU" dirty="0"/>
              <a:t> </a:t>
            </a:r>
            <a:r>
              <a:rPr lang="ru-RU" dirty="0" err="1"/>
              <a:t>угод</a:t>
            </a:r>
            <a:r>
              <a:rPr lang="ru-RU" dirty="0"/>
              <a:t>, </a:t>
            </a:r>
            <a:r>
              <a:rPr lang="ru-RU" dirty="0" err="1"/>
              <a:t>бере</a:t>
            </a:r>
            <a:r>
              <a:rPr lang="ru-RU" dirty="0"/>
              <a:t> участь у 20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конвенціях</a:t>
            </a:r>
            <a:r>
              <a:rPr lang="ru-RU" dirty="0"/>
              <a:t> і </a:t>
            </a:r>
            <a:r>
              <a:rPr lang="ru-RU" dirty="0" err="1"/>
              <a:t>продовжує</a:t>
            </a:r>
            <a:r>
              <a:rPr lang="ru-RU" dirty="0"/>
              <a:t> активно </a:t>
            </a:r>
            <a:r>
              <a:rPr lang="ru-RU" dirty="0" err="1"/>
              <a:t>працювати</a:t>
            </a:r>
            <a:r>
              <a:rPr lang="ru-RU" dirty="0"/>
              <a:t>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над проблемами </a:t>
            </a:r>
            <a:r>
              <a:rPr lang="ru-RU" dirty="0" err="1"/>
              <a:t>порятунку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екологічного</a:t>
            </a:r>
            <a:r>
              <a:rPr lang="ru-RU" dirty="0"/>
              <a:t> лиха.</a:t>
            </a:r>
          </a:p>
          <a:p>
            <a:r>
              <a:rPr lang="ru-RU" dirty="0"/>
              <a:t> 	</a:t>
            </a:r>
            <a:r>
              <a:rPr lang="ru-RU" dirty="0" err="1"/>
              <a:t>Українська</a:t>
            </a:r>
            <a:r>
              <a:rPr lang="ru-RU" dirty="0"/>
              <a:t> держава з перших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 активно </a:t>
            </a:r>
            <a:r>
              <a:rPr lang="ru-RU" dirty="0" err="1"/>
              <a:t>співпрацює</a:t>
            </a:r>
            <a:r>
              <a:rPr lang="ru-RU" dirty="0"/>
              <a:t> у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природоохоронних</a:t>
            </a:r>
            <a:r>
              <a:rPr lang="ru-RU" dirty="0"/>
              <a:t> заходах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і </a:t>
            </a:r>
            <a:r>
              <a:rPr lang="ru-RU" dirty="0" err="1"/>
              <a:t>проектів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2923888" cy="198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2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6696744" cy="3880773"/>
          </a:xfrm>
        </p:spPr>
        <p:txBody>
          <a:bodyPr/>
          <a:lstStyle/>
          <a:p>
            <a:r>
              <a:rPr lang="ru-RU" dirty="0"/>
              <a:t>У 1996 р. </a:t>
            </a:r>
            <a:r>
              <a:rPr lang="ru-RU" dirty="0" err="1"/>
              <a:t>Україна</a:t>
            </a:r>
            <a:r>
              <a:rPr lang="ru-RU" dirty="0"/>
              <a:t> </a:t>
            </a:r>
            <a:r>
              <a:rPr lang="ru-RU" dirty="0" err="1"/>
              <a:t>приєдналася</a:t>
            </a:r>
            <a:r>
              <a:rPr lang="ru-RU" dirty="0"/>
              <a:t> до </a:t>
            </a:r>
            <a:r>
              <a:rPr lang="ru-RU" b="1" dirty="0" err="1"/>
              <a:t>Бернської</a:t>
            </a:r>
            <a:r>
              <a:rPr lang="ru-RU" b="1" dirty="0"/>
              <a:t> </a:t>
            </a:r>
            <a:r>
              <a:rPr lang="ru-RU" b="1" dirty="0" err="1"/>
              <a:t>конвенції</a:t>
            </a:r>
            <a:r>
              <a:rPr lang="ru-RU" b="1" dirty="0"/>
              <a:t> </a:t>
            </a:r>
            <a:r>
              <a:rPr lang="ru-RU" dirty="0"/>
              <a:t>про </a:t>
            </a:r>
            <a:r>
              <a:rPr lang="ru-RU" dirty="0" err="1"/>
              <a:t>збереження</a:t>
            </a:r>
            <a:r>
              <a:rPr lang="ru-RU" dirty="0"/>
              <a:t> диких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і </a:t>
            </a:r>
            <a:r>
              <a:rPr lang="ru-RU" dirty="0" err="1"/>
              <a:t>тварин</a:t>
            </a:r>
            <a:r>
              <a:rPr lang="ru-RU" dirty="0"/>
              <a:t> та </a:t>
            </a:r>
            <a:r>
              <a:rPr lang="ru-RU" dirty="0" err="1"/>
              <a:t>місць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, в рамках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реалізовує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 "</a:t>
            </a:r>
            <a:r>
              <a:rPr lang="ru-RU" dirty="0" err="1"/>
              <a:t>Карпатська</a:t>
            </a:r>
            <a:r>
              <a:rPr lang="ru-RU" dirty="0"/>
              <a:t> </a:t>
            </a:r>
            <a:r>
              <a:rPr lang="ru-RU" dirty="0" err="1"/>
              <a:t>транскордонна</a:t>
            </a:r>
            <a:r>
              <a:rPr lang="ru-RU" dirty="0"/>
              <a:t> </a:t>
            </a:r>
            <a:r>
              <a:rPr lang="ru-RU" dirty="0" err="1"/>
              <a:t>екологічна</a:t>
            </a:r>
            <a:r>
              <a:rPr lang="ru-RU" dirty="0"/>
              <a:t> мережа" та "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різноманіття</a:t>
            </a:r>
            <a:r>
              <a:rPr lang="ru-RU" dirty="0"/>
              <a:t> в Азово-</a:t>
            </a:r>
            <a:r>
              <a:rPr lang="ru-RU" dirty="0" err="1"/>
              <a:t>Чорноморській</a:t>
            </a:r>
            <a:r>
              <a:rPr lang="ru-RU" dirty="0"/>
              <a:t> </a:t>
            </a:r>
            <a:r>
              <a:rPr lang="ru-RU" dirty="0" err="1"/>
              <a:t>екологічній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".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62680"/>
            <a:ext cx="4249280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11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В </a:t>
            </a:r>
            <a:r>
              <a:rPr lang="ru-RU" sz="2000" dirty="0" err="1"/>
              <a:t>Україні</a:t>
            </a:r>
            <a:r>
              <a:rPr lang="ru-RU" sz="2000" dirty="0"/>
              <a:t> створено </a:t>
            </a:r>
            <a:r>
              <a:rPr lang="ru-RU" sz="2000" dirty="0" err="1"/>
              <a:t>біосферні</a:t>
            </a:r>
            <a:r>
              <a:rPr lang="ru-RU" sz="2000" dirty="0"/>
              <a:t> </a:t>
            </a:r>
            <a:r>
              <a:rPr lang="ru-RU" sz="2000" dirty="0" err="1"/>
              <a:t>заповідники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внесені</a:t>
            </a:r>
            <a:r>
              <a:rPr lang="ru-RU" sz="2000" dirty="0"/>
              <a:t> Бюро </a:t>
            </a:r>
            <a:r>
              <a:rPr lang="ru-RU" sz="2000" dirty="0" err="1"/>
              <a:t>міжнародної</a:t>
            </a:r>
            <a:r>
              <a:rPr lang="ru-RU" sz="2000" dirty="0"/>
              <a:t> </a:t>
            </a:r>
            <a:r>
              <a:rPr lang="ru-RU" sz="2000" dirty="0" err="1"/>
              <a:t>координаційної</a:t>
            </a:r>
            <a:r>
              <a:rPr lang="ru-RU" sz="2000" dirty="0"/>
              <a:t> ради з </a:t>
            </a:r>
            <a:r>
              <a:rPr lang="ru-RU" sz="2000" dirty="0" err="1"/>
              <a:t>програми</a:t>
            </a:r>
            <a:r>
              <a:rPr lang="ru-RU" sz="2000" dirty="0"/>
              <a:t> ЮНЕСКО "Людина та </a:t>
            </a:r>
            <a:r>
              <a:rPr lang="ru-RU" sz="2000" dirty="0" err="1"/>
              <a:t>біосфера</a:t>
            </a:r>
            <a:r>
              <a:rPr lang="ru-RU" sz="2000" dirty="0"/>
              <a:t>" до </a:t>
            </a:r>
            <a:r>
              <a:rPr lang="ru-RU" sz="2000" u="sng" dirty="0" err="1"/>
              <a:t>міжнародної</a:t>
            </a:r>
            <a:r>
              <a:rPr lang="ru-RU" sz="2000" u="sng" dirty="0"/>
              <a:t> </a:t>
            </a:r>
            <a:r>
              <a:rPr lang="ru-RU" sz="2000" u="sng" dirty="0" err="1"/>
              <a:t>мережі</a:t>
            </a:r>
            <a:r>
              <a:rPr lang="ru-RU" sz="2000" u="sng" dirty="0"/>
              <a:t> </a:t>
            </a:r>
            <a:r>
              <a:rPr lang="ru-RU" sz="2000" u="sng" dirty="0" err="1"/>
              <a:t>біосферних</a:t>
            </a:r>
            <a:r>
              <a:rPr lang="ru-RU" sz="2000" u="sng" dirty="0"/>
              <a:t> </a:t>
            </a:r>
            <a:r>
              <a:rPr lang="ru-RU" sz="2000" u="sng" dirty="0" err="1"/>
              <a:t>заповідників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Нині таких </a:t>
            </a:r>
            <a:r>
              <a:rPr lang="ru-RU" dirty="0" err="1"/>
              <a:t>заповідників</a:t>
            </a:r>
            <a:r>
              <a:rPr lang="ru-RU" dirty="0"/>
              <a:t> 4: </a:t>
            </a:r>
          </a:p>
          <a:p>
            <a:r>
              <a:rPr lang="ru-RU" dirty="0" err="1"/>
              <a:t>Асканія</a:t>
            </a:r>
            <a:r>
              <a:rPr lang="ru-RU" dirty="0"/>
              <a:t>-Нова (</a:t>
            </a:r>
            <a:r>
              <a:rPr lang="ru-RU" dirty="0" err="1"/>
              <a:t>Херсонська</a:t>
            </a:r>
            <a:r>
              <a:rPr lang="ru-RU" dirty="0"/>
              <a:t> обл.),</a:t>
            </a:r>
          </a:p>
          <a:p>
            <a:r>
              <a:rPr lang="ru-RU" dirty="0" err="1"/>
              <a:t>Чорноморський</a:t>
            </a:r>
            <a:r>
              <a:rPr lang="ru-RU" dirty="0"/>
              <a:t> (</a:t>
            </a:r>
            <a:r>
              <a:rPr lang="ru-RU" dirty="0" err="1"/>
              <a:t>Херсонська</a:t>
            </a:r>
            <a:r>
              <a:rPr lang="ru-RU" dirty="0"/>
              <a:t>, </a:t>
            </a:r>
            <a:r>
              <a:rPr lang="ru-RU" dirty="0" err="1"/>
              <a:t>Миколаївська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) </a:t>
            </a:r>
          </a:p>
          <a:p>
            <a:r>
              <a:rPr lang="ru-RU" dirty="0" err="1"/>
              <a:t>Карпатський</a:t>
            </a:r>
            <a:r>
              <a:rPr lang="ru-RU" dirty="0"/>
              <a:t> (</a:t>
            </a:r>
            <a:r>
              <a:rPr lang="ru-RU" dirty="0" err="1"/>
              <a:t>Закарпатська</a:t>
            </a:r>
            <a:r>
              <a:rPr lang="ru-RU" dirty="0"/>
              <a:t> обл.)</a:t>
            </a:r>
          </a:p>
          <a:p>
            <a:r>
              <a:rPr lang="ru-RU" dirty="0" err="1"/>
              <a:t>Дунайський</a:t>
            </a:r>
            <a:r>
              <a:rPr lang="ru-RU" dirty="0"/>
              <a:t>(</a:t>
            </a:r>
            <a:r>
              <a:rPr lang="ru-RU" dirty="0" err="1"/>
              <a:t>Одеська</a:t>
            </a:r>
            <a:r>
              <a:rPr lang="ru-RU" dirty="0"/>
              <a:t> обл.)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562606"/>
            <a:ext cx="4032448" cy="229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8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7" y="29026"/>
            <a:ext cx="9107181" cy="63367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7963" y="1340768"/>
            <a:ext cx="4447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Біосферний </a:t>
            </a:r>
            <a:r>
              <a:rPr lang="ru-RU" dirty="0" err="1"/>
              <a:t>заповідник</a:t>
            </a:r>
            <a:r>
              <a:rPr lang="ru-RU" dirty="0"/>
              <a:t> "</a:t>
            </a:r>
            <a:r>
              <a:rPr lang="ru-RU" dirty="0" err="1"/>
              <a:t>Асканія</a:t>
            </a:r>
            <a:r>
              <a:rPr lang="ru-RU" dirty="0"/>
              <a:t>-Нова"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743" y="3140968"/>
            <a:ext cx="4401693" cy="417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5" y="4783616"/>
            <a:ext cx="5773412" cy="377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640" y="6489825"/>
            <a:ext cx="5017443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13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/>
              <a:t>Україна є членом </a:t>
            </a:r>
            <a:r>
              <a:rPr lang="ru-RU" sz="2200" dirty="0" err="1"/>
              <a:t>провідних</a:t>
            </a:r>
            <a:r>
              <a:rPr lang="ru-RU" sz="2200" dirty="0"/>
              <a:t> </a:t>
            </a:r>
            <a:r>
              <a:rPr lang="ru-RU" sz="2200" dirty="0" err="1"/>
              <a:t>міжнародних</a:t>
            </a:r>
            <a:r>
              <a:rPr lang="ru-RU" sz="2200" dirty="0"/>
              <a:t> </a:t>
            </a:r>
            <a:r>
              <a:rPr lang="ru-RU" sz="2200" dirty="0" err="1"/>
              <a:t>організацій</a:t>
            </a:r>
            <a:r>
              <a:rPr lang="ru-RU" sz="2200" dirty="0"/>
              <a:t>, </a:t>
            </a:r>
            <a:r>
              <a:rPr lang="ru-RU" sz="2200" dirty="0" err="1"/>
              <a:t>діяльність</a:t>
            </a:r>
            <a:r>
              <a:rPr lang="ru-RU" sz="2200" dirty="0"/>
              <a:t> </a:t>
            </a:r>
            <a:r>
              <a:rPr lang="ru-RU" sz="2200" dirty="0" err="1"/>
              <a:t>яких</a:t>
            </a:r>
            <a:r>
              <a:rPr lang="ru-RU" sz="2200" dirty="0"/>
              <a:t> </a:t>
            </a:r>
            <a:r>
              <a:rPr lang="ru-RU" sz="2200" dirty="0" err="1"/>
              <a:t>пов'язана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вирішенням</a:t>
            </a:r>
            <a:r>
              <a:rPr lang="ru-RU" sz="2200" dirty="0"/>
              <a:t> </a:t>
            </a:r>
            <a:r>
              <a:rPr lang="ru-RU" sz="2200" dirty="0" err="1"/>
              <a:t>глобальних</a:t>
            </a:r>
            <a:r>
              <a:rPr lang="ru-RU" sz="2200" dirty="0"/>
              <a:t> </a:t>
            </a:r>
            <a:r>
              <a:rPr lang="ru-RU" sz="2200" dirty="0" err="1"/>
              <a:t>чи</a:t>
            </a:r>
            <a:r>
              <a:rPr lang="ru-RU" sz="2200" dirty="0"/>
              <a:t> </a:t>
            </a:r>
            <a:r>
              <a:rPr lang="ru-RU" sz="2200" dirty="0" err="1"/>
              <a:t>регіональних</a:t>
            </a:r>
            <a:r>
              <a:rPr lang="ru-RU" sz="2200" dirty="0"/>
              <a:t> проблем, </a:t>
            </a:r>
            <a:r>
              <a:rPr lang="ru-RU" sz="2200" dirty="0" err="1"/>
              <a:t>охорони</a:t>
            </a:r>
            <a:r>
              <a:rPr lang="ru-RU" sz="2200" dirty="0"/>
              <a:t> </a:t>
            </a:r>
            <a:r>
              <a:rPr lang="ru-RU" sz="2200" dirty="0" err="1"/>
              <a:t>довкілля</a:t>
            </a:r>
            <a:r>
              <a:rPr lang="ru-RU" sz="2200" dirty="0"/>
              <a:t>, </a:t>
            </a:r>
            <a:r>
              <a:rPr lang="ru-RU" sz="2200" dirty="0" err="1"/>
              <a:t>серед</a:t>
            </a:r>
            <a:r>
              <a:rPr lang="ru-RU" sz="2200" dirty="0"/>
              <a:t> </a:t>
            </a:r>
            <a:r>
              <a:rPr lang="ru-RU" sz="2200" dirty="0" err="1"/>
              <a:t>яких</a:t>
            </a:r>
            <a:r>
              <a:rPr lang="ru-RU" sz="2200" dirty="0"/>
              <a:t> </a:t>
            </a:r>
            <a:r>
              <a:rPr lang="ru-RU" sz="2200" dirty="0" err="1"/>
              <a:t>можна</a:t>
            </a:r>
            <a:r>
              <a:rPr lang="ru-RU" sz="2200" dirty="0"/>
              <a:t> </a:t>
            </a:r>
            <a:r>
              <a:rPr lang="ru-RU" sz="2200" dirty="0" err="1"/>
              <a:t>назвати</a:t>
            </a:r>
            <a:r>
              <a:rPr lang="ru-RU" sz="2200" dirty="0"/>
              <a:t>:</a:t>
            </a:r>
            <a:br>
              <a:rPr lang="ru-RU" sz="22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1) ЮНЕП – </a:t>
            </a:r>
            <a:r>
              <a:rPr lang="ru-RU" dirty="0" err="1"/>
              <a:t>програму</a:t>
            </a:r>
            <a:r>
              <a:rPr lang="ru-RU" dirty="0"/>
              <a:t> ООН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;</a:t>
            </a:r>
          </a:p>
          <a:p>
            <a:r>
              <a:rPr lang="ru-RU" dirty="0"/>
              <a:t>2) ЄЕК ООН –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Економічну</a:t>
            </a:r>
            <a:r>
              <a:rPr lang="ru-RU" dirty="0"/>
              <a:t> </a:t>
            </a:r>
            <a:r>
              <a:rPr lang="ru-RU" dirty="0" err="1"/>
              <a:t>комісію</a:t>
            </a:r>
            <a:r>
              <a:rPr lang="ru-RU" dirty="0"/>
              <a:t> ООН;</a:t>
            </a:r>
          </a:p>
          <a:p>
            <a:r>
              <a:rPr lang="ru-RU" dirty="0"/>
              <a:t>3) ПРООН –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ООН;</a:t>
            </a:r>
          </a:p>
          <a:p>
            <a:r>
              <a:rPr lang="ru-RU" dirty="0"/>
              <a:t>4) МАГАТЕ – </a:t>
            </a:r>
            <a:r>
              <a:rPr lang="ru-RU" dirty="0" err="1"/>
              <a:t>Міжнародне</a:t>
            </a:r>
            <a:r>
              <a:rPr lang="ru-RU" dirty="0"/>
              <a:t> агентство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ООН;</a:t>
            </a:r>
          </a:p>
          <a:p>
            <a:r>
              <a:rPr lang="ru-RU" dirty="0"/>
              <a:t>5) ФАО – </a:t>
            </a:r>
            <a:r>
              <a:rPr lang="ru-RU" dirty="0" err="1"/>
              <a:t>Організацію</a:t>
            </a:r>
            <a:r>
              <a:rPr lang="ru-RU" dirty="0"/>
              <a:t> з </a:t>
            </a:r>
            <a:r>
              <a:rPr lang="ru-RU" dirty="0" err="1"/>
              <a:t>продовольства</a:t>
            </a:r>
            <a:r>
              <a:rPr lang="ru-RU" dirty="0"/>
              <a:t> й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;</a:t>
            </a:r>
          </a:p>
          <a:p>
            <a:r>
              <a:rPr lang="ru-RU" dirty="0"/>
              <a:t>6) Центр ООН по </a:t>
            </a:r>
            <a:r>
              <a:rPr lang="ru-RU" dirty="0" err="1"/>
              <a:t>населених</a:t>
            </a:r>
            <a:r>
              <a:rPr lang="ru-RU" dirty="0"/>
              <a:t> пунктах;</a:t>
            </a:r>
          </a:p>
          <a:p>
            <a:r>
              <a:rPr lang="ru-RU" dirty="0"/>
              <a:t>7) </a:t>
            </a:r>
            <a:r>
              <a:rPr lang="ru-RU" dirty="0" err="1"/>
              <a:t>Комісію</a:t>
            </a:r>
            <a:r>
              <a:rPr lang="ru-RU" dirty="0"/>
              <a:t>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;</a:t>
            </a:r>
          </a:p>
          <a:p>
            <a:r>
              <a:rPr lang="ru-RU" dirty="0"/>
              <a:t>8) </a:t>
            </a:r>
            <a:r>
              <a:rPr lang="ru-RU" dirty="0" err="1"/>
              <a:t>Глобальний</a:t>
            </a:r>
            <a:r>
              <a:rPr lang="ru-RU" dirty="0"/>
              <a:t> </a:t>
            </a:r>
            <a:r>
              <a:rPr lang="ru-RU" dirty="0" err="1"/>
              <a:t>екологічний</a:t>
            </a:r>
            <a:r>
              <a:rPr lang="ru-RU" dirty="0"/>
              <a:t> фонд та </a:t>
            </a:r>
            <a:r>
              <a:rPr lang="ru-RU" dirty="0" err="1"/>
              <a:t>ін</a:t>
            </a:r>
            <a:r>
              <a:rPr lang="ru-RU" dirty="0"/>
              <a:t>.;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237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Висновки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Незважаючи на </a:t>
            </a:r>
            <a:r>
              <a:rPr lang="ru-RU" dirty="0" err="1"/>
              <a:t>глибоку</a:t>
            </a:r>
            <a:r>
              <a:rPr lang="ru-RU" dirty="0"/>
              <a:t> </a:t>
            </a:r>
            <a:r>
              <a:rPr lang="ru-RU" dirty="0" err="1"/>
              <a:t>еколого-економічну</a:t>
            </a:r>
            <a:r>
              <a:rPr lang="ru-RU" dirty="0"/>
              <a:t> кризу в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суспільстві</a:t>
            </a:r>
            <a:r>
              <a:rPr lang="ru-RU" dirty="0"/>
              <a:t>, </a:t>
            </a:r>
            <a:r>
              <a:rPr lang="ru-RU" dirty="0" err="1"/>
              <a:t>впровадження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природокористування</a:t>
            </a:r>
            <a:r>
              <a:rPr lang="ru-RU" dirty="0"/>
              <a:t> </a:t>
            </a:r>
            <a:r>
              <a:rPr lang="ru-RU" dirty="0" err="1"/>
              <a:t>залишається</a:t>
            </a:r>
            <a:r>
              <a:rPr lang="ru-RU" dirty="0"/>
              <a:t>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першочергових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успішного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значною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економічна</a:t>
            </a:r>
            <a:r>
              <a:rPr lang="ru-RU" dirty="0"/>
              <a:t> </a:t>
            </a:r>
            <a:r>
              <a:rPr lang="ru-RU" dirty="0" err="1"/>
              <a:t>ефективність</a:t>
            </a:r>
            <a:r>
              <a:rPr lang="ru-RU" dirty="0"/>
              <a:t> народного </a:t>
            </a:r>
            <a:r>
              <a:rPr lang="ru-RU" dirty="0" err="1"/>
              <a:t>господарства</a:t>
            </a:r>
            <a:r>
              <a:rPr lang="ru-RU" dirty="0"/>
              <a:t>, </a:t>
            </a:r>
            <a:r>
              <a:rPr lang="ru-RU" dirty="0" err="1"/>
              <a:t>здатність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до </a:t>
            </a:r>
            <a:r>
              <a:rPr lang="ru-RU" dirty="0" err="1"/>
              <a:t>стабільного</a:t>
            </a:r>
            <a:r>
              <a:rPr lang="ru-RU" dirty="0"/>
              <a:t> і </a:t>
            </a:r>
            <a:r>
              <a:rPr lang="ru-RU" dirty="0" err="1"/>
              <a:t>тривалого</a:t>
            </a:r>
            <a:r>
              <a:rPr lang="ru-RU" dirty="0"/>
              <a:t> </a:t>
            </a:r>
            <a:r>
              <a:rPr lang="ru-RU" dirty="0" err="1"/>
              <a:t>саморозвитку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73" y="4705925"/>
            <a:ext cx="4102964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9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483696"/>
          </a:xfrm>
        </p:spPr>
        <p:txBody>
          <a:bodyPr>
            <a:normAutofit/>
          </a:bodyPr>
          <a:lstStyle/>
          <a:p>
            <a:r>
              <a:rPr lang="ru-RU" dirty="0" err="1"/>
              <a:t>Домашнє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br>
              <a:rPr lang="ru-RU" dirty="0"/>
            </a:br>
            <a:r>
              <a:rPr lang="ru-RU" dirty="0"/>
              <a:t>1. </a:t>
            </a:r>
            <a:r>
              <a:rPr lang="ru-RU" dirty="0" err="1"/>
              <a:t>Прочитати</a:t>
            </a:r>
            <a:r>
              <a:rPr lang="ru-RU" dirty="0"/>
              <a:t> </a:t>
            </a:r>
            <a:r>
              <a:rPr lang="ru-RU" dirty="0" err="1"/>
              <a:t>відповідний</a:t>
            </a:r>
            <a:r>
              <a:rPr lang="ru-RU" dirty="0"/>
              <a:t> параграф </a:t>
            </a:r>
            <a:r>
              <a:rPr lang="ru-RU" dirty="0" err="1"/>
              <a:t>підручника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2. </a:t>
            </a:r>
            <a:r>
              <a:rPr lang="ru-RU" dirty="0" err="1"/>
              <a:t>Усно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на </a:t>
            </a:r>
            <a:r>
              <a:rPr lang="ru-RU" dirty="0" err="1"/>
              <a:t>питання</a:t>
            </a:r>
            <a:br>
              <a:rPr lang="ru-RU" dirty="0"/>
            </a:br>
            <a:r>
              <a:rPr lang="ru-RU" dirty="0"/>
              <a:t>3. </a:t>
            </a:r>
            <a:r>
              <a:rPr lang="ru-RU" dirty="0" err="1"/>
              <a:t>Заповнити</a:t>
            </a:r>
            <a:r>
              <a:rPr lang="ru-RU" dirty="0"/>
              <a:t> </a:t>
            </a:r>
            <a:r>
              <a:rPr lang="ru-RU" dirty="0" err="1"/>
              <a:t>таблицю</a:t>
            </a:r>
            <a:r>
              <a:rPr lang="ru-RU" dirty="0"/>
              <a:t> з </a:t>
            </a:r>
            <a:r>
              <a:rPr lang="ru-RU" dirty="0" err="1"/>
              <a:t>останнього</a:t>
            </a:r>
            <a:r>
              <a:rPr lang="ru-RU" dirty="0"/>
              <a:t> слайду.</a:t>
            </a:r>
            <a:br>
              <a:rPr lang="ru-RU" dirty="0"/>
            </a:br>
            <a:br>
              <a:rPr lang="ru-RU" dirty="0"/>
            </a:br>
            <a:r>
              <a:rPr lang="ru-RU" b="1" i="1" dirty="0" err="1"/>
              <a:t>Бережіть</a:t>
            </a:r>
            <a:r>
              <a:rPr lang="ru-RU" b="1" i="1" dirty="0"/>
              <a:t> природу!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221088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916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620000" cy="1143000"/>
          </a:xfrm>
        </p:spPr>
        <p:txBody>
          <a:bodyPr/>
          <a:lstStyle/>
          <a:p>
            <a:pPr algn="ctr"/>
            <a:r>
              <a:rPr lang="ru-RU" dirty="0" err="1"/>
              <a:t>Самостійна</a:t>
            </a:r>
            <a:r>
              <a:rPr lang="ru-RU" dirty="0"/>
              <a:t> робота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303740"/>
              </p:ext>
            </p:extLst>
          </p:nvPr>
        </p:nvGraphicFramePr>
        <p:xfrm>
          <a:off x="611560" y="692696"/>
          <a:ext cx="7560840" cy="592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Ознака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Основні</a:t>
                      </a:r>
                      <a:r>
                        <a:rPr lang="ru-RU" sz="1800" dirty="0">
                          <a:effectLst/>
                        </a:rPr>
                        <a:t> характеристики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effectLst/>
                        </a:rPr>
                        <a:t>Першопричини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екологічних</a:t>
                      </a:r>
                      <a:r>
                        <a:rPr lang="ru-RU" sz="1800" dirty="0">
                          <a:effectLst/>
                        </a:rPr>
                        <a:t> проблем </a:t>
                      </a:r>
                      <a:r>
                        <a:rPr lang="ru-RU" sz="1800" dirty="0" err="1">
                          <a:effectLst/>
                        </a:rPr>
                        <a:t>України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Мета державної екологічної політики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Засади державної екологічної політики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Принципи державної екологічної політики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Інструменти державної екологічної політики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Стратегічні цілі та завдання державної екополітики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8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Етапи реалізації державної екологічної політики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6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Моніторинг та оцінювання виконання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31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6971928" cy="2952328"/>
          </a:xfrm>
        </p:spPr>
        <p:txBody>
          <a:bodyPr/>
          <a:lstStyle/>
          <a:p>
            <a:r>
              <a:rPr lang="uk-UA" b="1" dirty="0"/>
              <a:t>ЕКОЛОГІЧНА ПОЛІТИКА</a:t>
            </a:r>
            <a:r>
              <a:rPr lang="ru-RU" dirty="0"/>
              <a:t> </a:t>
            </a:r>
            <a:r>
              <a:rPr lang="uk-UA" dirty="0"/>
              <a:t>- це діяльність суспільства і держави, спрямована на охорону та оздоровлення природного середовища, ефективне поєднання функцій природокористування і охорони довкілля, забезпечення екологічної безпеки громадян.</a:t>
            </a:r>
          </a:p>
          <a:p>
            <a:r>
              <a:rPr lang="uk-UA" dirty="0"/>
              <a:t> </a:t>
            </a:r>
            <a:r>
              <a:rPr lang="ru-RU" dirty="0" err="1"/>
              <a:t>Поява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/>
              <a:t> </a:t>
            </a:r>
            <a:r>
              <a:rPr lang="ru-RU" dirty="0" err="1"/>
              <a:t>свідчить</a:t>
            </a:r>
            <a:r>
              <a:rPr lang="ru-RU" dirty="0"/>
              <a:t> про </a:t>
            </a:r>
            <a:r>
              <a:rPr lang="ru-RU" dirty="0" err="1"/>
              <a:t>визнання</a:t>
            </a:r>
            <a:r>
              <a:rPr lang="ru-RU" dirty="0"/>
              <a:t> </a:t>
            </a:r>
            <a:r>
              <a:rPr lang="ru-RU" dirty="0" err="1"/>
              <a:t>людським</a:t>
            </a:r>
            <a:r>
              <a:rPr lang="ru-RU" dirty="0"/>
              <a:t> </a:t>
            </a:r>
            <a:r>
              <a:rPr lang="ru-RU" dirty="0" err="1"/>
              <a:t>суспільством</a:t>
            </a:r>
            <a:r>
              <a:rPr lang="ru-RU" dirty="0"/>
              <a:t> </a:t>
            </a:r>
            <a:r>
              <a:rPr lang="ru-RU" dirty="0" err="1"/>
              <a:t>третього</a:t>
            </a:r>
            <a:r>
              <a:rPr lang="ru-RU" dirty="0"/>
              <a:t> </a:t>
            </a:r>
            <a:r>
              <a:rPr lang="ru-RU" dirty="0" err="1"/>
              <a:t>виміру</a:t>
            </a:r>
            <a:r>
              <a:rPr lang="ru-RU" dirty="0"/>
              <a:t> в </a:t>
            </a:r>
            <a:r>
              <a:rPr lang="ru-RU" dirty="0" err="1"/>
              <a:t>політиці</a:t>
            </a:r>
            <a:r>
              <a:rPr lang="ru-RU" dirty="0"/>
              <a:t> - </a:t>
            </a:r>
            <a:r>
              <a:rPr lang="ru-RU" dirty="0" err="1"/>
              <a:t>екологічного</a:t>
            </a:r>
            <a:r>
              <a:rPr lang="ru-RU" dirty="0"/>
              <a:t> (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й </a:t>
            </a:r>
            <a:r>
              <a:rPr lang="ru-RU" dirty="0" err="1"/>
              <a:t>соціального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683349" cy="331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1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7560840" cy="51125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900" b="1" dirty="0">
                <a:solidFill>
                  <a:schemeClr val="tx1">
                    <a:lumMod val="95000"/>
                  </a:schemeClr>
                </a:solidFill>
              </a:rPr>
              <a:t>Структура </a:t>
            </a:r>
            <a:r>
              <a:rPr lang="ru-RU" sz="1900" b="1" dirty="0" err="1">
                <a:solidFill>
                  <a:schemeClr val="tx1">
                    <a:lumMod val="95000"/>
                  </a:schemeClr>
                </a:solidFill>
              </a:rPr>
              <a:t>екополітики</a:t>
            </a:r>
            <a:r>
              <a:rPr lang="ru-RU" sz="19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1900" b="1" dirty="0" err="1">
                <a:solidFill>
                  <a:schemeClr val="tx1">
                    <a:lumMod val="95000"/>
                  </a:schemeClr>
                </a:solidFill>
              </a:rPr>
              <a:t>складається</a:t>
            </a:r>
            <a:r>
              <a:rPr lang="ru-RU" sz="1900" b="1" dirty="0">
                <a:solidFill>
                  <a:schemeClr val="tx1">
                    <a:lumMod val="95000"/>
                  </a:schemeClr>
                </a:solidFill>
              </a:rPr>
              <a:t> як </a:t>
            </a:r>
            <a:r>
              <a:rPr lang="ru-RU" sz="1900" b="1" dirty="0" err="1">
                <a:solidFill>
                  <a:schemeClr val="tx1">
                    <a:lumMod val="95000"/>
                  </a:schemeClr>
                </a:solidFill>
              </a:rPr>
              <a:t>мінімум</a:t>
            </a:r>
            <a:r>
              <a:rPr lang="ru-RU" sz="1900" b="1" dirty="0">
                <a:solidFill>
                  <a:schemeClr val="tx1">
                    <a:lumMod val="95000"/>
                  </a:schemeClr>
                </a:solidFill>
              </a:rPr>
              <a:t> з </a:t>
            </a:r>
            <a:r>
              <a:rPr lang="ru-RU" sz="1900" b="1" dirty="0" err="1">
                <a:solidFill>
                  <a:schemeClr val="tx1">
                    <a:lumMod val="95000"/>
                  </a:schemeClr>
                </a:solidFill>
              </a:rPr>
              <a:t>чотирьох</a:t>
            </a:r>
            <a:r>
              <a:rPr lang="ru-RU" sz="19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1900" b="1" dirty="0" err="1">
                <a:solidFill>
                  <a:schemeClr val="tx1">
                    <a:lumMod val="95000"/>
                  </a:schemeClr>
                </a:solidFill>
              </a:rPr>
              <a:t>рівнів</a:t>
            </a:r>
            <a:r>
              <a:rPr lang="ru-RU" sz="1900" b="1" dirty="0">
                <a:solidFill>
                  <a:schemeClr val="tx1">
                    <a:lumMod val="95000"/>
                  </a:schemeClr>
                </a:solidFill>
              </a:rPr>
              <a:t>: </a:t>
            </a:r>
          </a:p>
          <a:p>
            <a:r>
              <a:rPr lang="ru-RU" b="1" dirty="0">
                <a:solidFill>
                  <a:srgbClr val="FF0000"/>
                </a:solidFill>
              </a:rPr>
              <a:t>1) </a:t>
            </a:r>
            <a:r>
              <a:rPr lang="ru-RU" b="1" dirty="0" err="1">
                <a:solidFill>
                  <a:srgbClr val="FF0000"/>
                </a:solidFill>
              </a:rPr>
              <a:t>міжнародно-глобальної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екополітики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встановлюються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економічні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зони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Світовому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океані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квоти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вилучення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природних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ресурсів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вводяться</a:t>
            </a:r>
            <a:r>
              <a:rPr lang="ru-RU" b="1" dirty="0">
                <a:solidFill>
                  <a:schemeClr val="tx1"/>
                </a:solidFill>
              </a:rPr>
              <a:t> заборони на </a:t>
            </a:r>
            <a:r>
              <a:rPr lang="ru-RU" b="1" dirty="0" err="1">
                <a:solidFill>
                  <a:schemeClr val="tx1"/>
                </a:solidFill>
              </a:rPr>
              <a:t>скидання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речовин</a:t>
            </a:r>
            <a:r>
              <a:rPr lang="ru-RU" b="1" dirty="0">
                <a:solidFill>
                  <a:schemeClr val="tx1"/>
                </a:solidFill>
              </a:rPr>
              <a:t>); 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2) </a:t>
            </a:r>
            <a:r>
              <a:rPr lang="ru-RU" b="1" dirty="0" err="1">
                <a:solidFill>
                  <a:srgbClr val="00B050"/>
                </a:solidFill>
              </a:rPr>
              <a:t>регіональної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екополітики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створення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прикордонних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заповідників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співпраця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країн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щодо</a:t>
            </a:r>
            <a:r>
              <a:rPr lang="ru-RU" b="1" dirty="0">
                <a:solidFill>
                  <a:schemeClr val="tx1"/>
                </a:solidFill>
              </a:rPr>
              <a:t> контролю за </a:t>
            </a:r>
            <a:r>
              <a:rPr lang="ru-RU" b="1" dirty="0" err="1">
                <a:solidFill>
                  <a:schemeClr val="tx1"/>
                </a:solidFill>
              </a:rPr>
              <a:t>перенесенням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біозабруднювачів</a:t>
            </a:r>
            <a:r>
              <a:rPr lang="ru-RU" b="1" dirty="0">
                <a:solidFill>
                  <a:schemeClr val="tx1"/>
                </a:solidFill>
              </a:rPr>
              <a:t>); 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7030A0"/>
                </a:solidFill>
              </a:rPr>
              <a:t>3) </a:t>
            </a:r>
            <a:r>
              <a:rPr lang="ru-RU" b="1" dirty="0" err="1">
                <a:solidFill>
                  <a:srgbClr val="7030A0"/>
                </a:solidFill>
              </a:rPr>
              <a:t>національної</a:t>
            </a:r>
            <a:r>
              <a:rPr lang="ru-RU" b="1" dirty="0">
                <a:solidFill>
                  <a:srgbClr val="7030A0"/>
                </a:solidFill>
              </a:rPr>
              <a:t> (</a:t>
            </a:r>
            <a:r>
              <a:rPr lang="ru-RU" b="1" dirty="0" err="1">
                <a:solidFill>
                  <a:srgbClr val="7030A0"/>
                </a:solidFill>
              </a:rPr>
              <a:t>державної</a:t>
            </a:r>
            <a:r>
              <a:rPr lang="ru-RU" b="1" dirty="0">
                <a:solidFill>
                  <a:srgbClr val="7030A0"/>
                </a:solidFill>
              </a:rPr>
              <a:t>) </a:t>
            </a:r>
            <a:r>
              <a:rPr lang="ru-RU" b="1" dirty="0" err="1">
                <a:solidFill>
                  <a:srgbClr val="7030A0"/>
                </a:solidFill>
              </a:rPr>
              <a:t>екополітики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прийняття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реалізація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природоохоронних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законів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міжнародних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договорів</a:t>
            </a:r>
            <a:r>
              <a:rPr lang="ru-RU" b="1" dirty="0">
                <a:solidFill>
                  <a:schemeClr val="tx1"/>
                </a:solidFill>
              </a:rPr>
              <a:t>); </a:t>
            </a:r>
          </a:p>
          <a:p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>
                <a:solidFill>
                  <a:srgbClr val="FFC000"/>
                </a:solidFill>
              </a:rPr>
              <a:t>4) </a:t>
            </a:r>
            <a:r>
              <a:rPr lang="ru-RU" b="1" dirty="0" err="1">
                <a:solidFill>
                  <a:srgbClr val="FFC000"/>
                </a:solidFill>
              </a:rPr>
              <a:t>локальної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екополітики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політика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економічного</a:t>
            </a:r>
            <a:r>
              <a:rPr lang="ru-RU" b="1" dirty="0">
                <a:solidFill>
                  <a:schemeClr val="tx1"/>
                </a:solidFill>
              </a:rPr>
              <a:t> району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міста</a:t>
            </a:r>
            <a:r>
              <a:rPr lang="ru-RU" b="1" dirty="0">
                <a:solidFill>
                  <a:schemeClr val="tx1"/>
                </a:solidFill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1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91" y="1268760"/>
            <a:ext cx="6347713" cy="1163216"/>
          </a:xfrm>
        </p:spPr>
        <p:txBody>
          <a:bodyPr>
            <a:normAutofit fontScale="90000"/>
          </a:bodyPr>
          <a:lstStyle/>
          <a:p>
            <a:r>
              <a:rPr lang="ru-RU" dirty="0"/>
              <a:t>1. </a:t>
            </a:r>
            <a:r>
              <a:rPr lang="ru-RU" dirty="0" err="1"/>
              <a:t>Міжнародна</a:t>
            </a:r>
            <a:r>
              <a:rPr lang="ru-RU" dirty="0"/>
              <a:t> (глобальна) </a:t>
            </a:r>
            <a:r>
              <a:rPr lang="ru-RU" dirty="0" err="1"/>
              <a:t>екополітика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92896"/>
            <a:ext cx="6347714" cy="3880773"/>
          </a:xfrm>
        </p:spPr>
        <p:txBody>
          <a:bodyPr/>
          <a:lstStyle/>
          <a:p>
            <a:r>
              <a:rPr lang="ru-RU" dirty="0" err="1"/>
              <a:t>Розробка</a:t>
            </a:r>
            <a:r>
              <a:rPr lang="ru-RU" dirty="0"/>
              <a:t> і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правових</a:t>
            </a:r>
            <a:r>
              <a:rPr lang="ru-RU" dirty="0"/>
              <a:t>, </a:t>
            </a:r>
            <a:r>
              <a:rPr lang="ru-RU" dirty="0" err="1"/>
              <a:t>політичних</a:t>
            </a:r>
            <a:r>
              <a:rPr lang="ru-RU" dirty="0"/>
              <a:t> і </a:t>
            </a:r>
            <a:r>
              <a:rPr lang="ru-RU" dirty="0" err="1"/>
              <a:t>зовнішньоекономічних</a:t>
            </a:r>
            <a:r>
              <a:rPr lang="ru-RU" dirty="0"/>
              <a:t> </a:t>
            </a:r>
            <a:r>
              <a:rPr lang="ru-RU" dirty="0" err="1"/>
              <a:t>акцій</a:t>
            </a:r>
            <a:r>
              <a:rPr lang="ru-RU" dirty="0"/>
              <a:t>, з 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обмежень</a:t>
            </a:r>
            <a:r>
              <a:rPr lang="ru-RU" dirty="0"/>
              <a:t> у </a:t>
            </a:r>
            <a:r>
              <a:rPr lang="ru-RU" dirty="0" err="1"/>
              <a:t>соціально-економічному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світових</a:t>
            </a:r>
            <a:r>
              <a:rPr lang="ru-RU" dirty="0"/>
              <a:t> </a:t>
            </a:r>
            <a:r>
              <a:rPr lang="ru-RU" dirty="0" err="1"/>
              <a:t>запасів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розподілу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регіонами</a:t>
            </a:r>
            <a:r>
              <a:rPr lang="ru-RU" dirty="0"/>
              <a:t> і </a:t>
            </a:r>
            <a:r>
              <a:rPr lang="ru-RU" dirty="0" err="1"/>
              <a:t>країнами</a:t>
            </a:r>
            <a:r>
              <a:rPr lang="ru-RU" dirty="0"/>
              <a:t>. Метою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є </a:t>
            </a:r>
            <a:r>
              <a:rPr lang="ru-RU" dirty="0" err="1"/>
              <a:t>збереження</a:t>
            </a:r>
            <a:r>
              <a:rPr lang="ru-RU" dirty="0"/>
              <a:t> глобального </a:t>
            </a:r>
            <a:r>
              <a:rPr lang="ru-RU" dirty="0" err="1"/>
              <a:t>інтегрального</a:t>
            </a:r>
            <a:r>
              <a:rPr lang="ru-RU" dirty="0"/>
              <a:t> ресурсу </a:t>
            </a:r>
            <a:r>
              <a:rPr lang="ru-RU" dirty="0" err="1"/>
              <a:t>планети</a:t>
            </a:r>
            <a:r>
              <a:rPr lang="ru-RU" dirty="0"/>
              <a:t>. Тому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встановлюються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, </a:t>
            </a:r>
            <a:r>
              <a:rPr lang="ru-RU" dirty="0" err="1"/>
              <a:t>квоти</a:t>
            </a:r>
            <a:r>
              <a:rPr lang="ru-RU" dirty="0"/>
              <a:t> і </a:t>
            </a:r>
            <a:r>
              <a:rPr lang="ru-RU" dirty="0" err="1"/>
              <a:t>ліміти</a:t>
            </a:r>
            <a:r>
              <a:rPr lang="ru-RU" dirty="0"/>
              <a:t> на </a:t>
            </a:r>
            <a:r>
              <a:rPr lang="ru-RU" dirty="0" err="1"/>
              <a:t>використання</a:t>
            </a:r>
            <a:r>
              <a:rPr lang="ru-RU" dirty="0"/>
              <a:t> тих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, </a:t>
            </a:r>
            <a:r>
              <a:rPr lang="ru-RU" dirty="0" err="1"/>
              <a:t>узгоджується</a:t>
            </a:r>
            <a:r>
              <a:rPr lang="ru-RU" dirty="0"/>
              <a:t> плата за </a:t>
            </a:r>
            <a:r>
              <a:rPr lang="ru-RU" dirty="0" err="1"/>
              <a:t>забруднення</a:t>
            </a:r>
            <a:r>
              <a:rPr lang="ru-RU" dirty="0"/>
              <a:t>, </a:t>
            </a:r>
            <a:r>
              <a:rPr lang="ru-RU" dirty="0" err="1"/>
              <a:t>видається</a:t>
            </a:r>
            <a:r>
              <a:rPr lang="ru-RU" dirty="0"/>
              <a:t> заборона на </a:t>
            </a:r>
            <a:r>
              <a:rPr lang="ru-RU" dirty="0" err="1"/>
              <a:t>викиди</a:t>
            </a:r>
            <a:r>
              <a:rPr lang="ru-RU" dirty="0"/>
              <a:t> тих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4687835"/>
            <a:ext cx="2808312" cy="21178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37976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Структура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екополітики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складається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як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мінімум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чотирьох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рівнів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61888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dirty="0" err="1"/>
              <a:t>Міжнародна</a:t>
            </a:r>
            <a:r>
              <a:rPr lang="ru-RU" dirty="0"/>
              <a:t> (</a:t>
            </a:r>
            <a:r>
              <a:rPr lang="ru-RU" dirty="0" err="1"/>
              <a:t>регіональна</a:t>
            </a:r>
            <a:r>
              <a:rPr lang="ru-RU" dirty="0"/>
              <a:t>) </a:t>
            </a:r>
            <a:r>
              <a:rPr lang="ru-RU" dirty="0" err="1"/>
              <a:t>екополітика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160591"/>
            <a:ext cx="6347714" cy="3068610"/>
          </a:xfrm>
        </p:spPr>
        <p:txBody>
          <a:bodyPr>
            <a:normAutofit/>
          </a:bodyPr>
          <a:lstStyle/>
          <a:p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інтереси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одного континенту,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об'єднані</a:t>
            </a:r>
            <a:r>
              <a:rPr lang="ru-RU" dirty="0"/>
              <a:t> природно-</a:t>
            </a:r>
            <a:r>
              <a:rPr lang="ru-RU" dirty="0" err="1"/>
              <a:t>географічним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, </a:t>
            </a:r>
            <a:r>
              <a:rPr lang="ru-RU" dirty="0" err="1"/>
              <a:t>іноді</a:t>
            </a:r>
            <a:r>
              <a:rPr lang="ru-RU" dirty="0"/>
              <a:t> одним морем (</a:t>
            </a:r>
            <a:r>
              <a:rPr lang="ru-RU" dirty="0" err="1"/>
              <a:t>Чорне</a:t>
            </a:r>
            <a:r>
              <a:rPr lang="ru-RU" dirty="0"/>
              <a:t>, </a:t>
            </a:r>
            <a:r>
              <a:rPr lang="ru-RU" dirty="0" err="1"/>
              <a:t>Середземне</a:t>
            </a:r>
            <a:r>
              <a:rPr lang="ru-RU" dirty="0"/>
              <a:t>, </a:t>
            </a:r>
            <a:r>
              <a:rPr lang="ru-RU" dirty="0" err="1"/>
              <a:t>Балтійське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рікою</a:t>
            </a:r>
            <a:r>
              <a:rPr lang="ru-RU" dirty="0"/>
              <a:t> (</a:t>
            </a:r>
            <a:r>
              <a:rPr lang="ru-RU" dirty="0" err="1"/>
              <a:t>Дніпро</a:t>
            </a:r>
            <a:r>
              <a:rPr lang="ru-RU" dirty="0"/>
              <a:t>, Дунай, Рейн). </a:t>
            </a:r>
            <a:r>
              <a:rPr lang="ru-RU" dirty="0" err="1"/>
              <a:t>Найтісніші</a:t>
            </a:r>
            <a:r>
              <a:rPr lang="ru-RU" dirty="0"/>
              <a:t> </a:t>
            </a:r>
            <a:r>
              <a:rPr lang="ru-RU" dirty="0" err="1"/>
              <a:t>контакти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є </a:t>
            </a:r>
            <a:r>
              <a:rPr lang="ru-RU" dirty="0" err="1"/>
              <a:t>спільні</a:t>
            </a:r>
            <a:r>
              <a:rPr lang="ru-RU" dirty="0"/>
              <a:t> </a:t>
            </a:r>
            <a:r>
              <a:rPr lang="ru-RU" dirty="0" err="1"/>
              <a:t>кордони</a:t>
            </a:r>
            <a:r>
              <a:rPr lang="ru-RU" dirty="0"/>
              <a:t>. Вони </a:t>
            </a:r>
            <a:r>
              <a:rPr lang="ru-RU" dirty="0" err="1"/>
              <a:t>обумовлюють</a:t>
            </a:r>
            <a:r>
              <a:rPr lang="ru-RU" dirty="0"/>
              <a:t> характер </a:t>
            </a:r>
            <a:r>
              <a:rPr lang="ru-RU" dirty="0" err="1"/>
              <a:t>транскордонного</a:t>
            </a:r>
            <a:r>
              <a:rPr lang="ru-RU" dirty="0"/>
              <a:t> </a:t>
            </a:r>
            <a:r>
              <a:rPr lang="ru-RU" dirty="0" err="1"/>
              <a:t>перенесення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повітрям</a:t>
            </a:r>
            <a:r>
              <a:rPr lang="ru-RU" dirty="0"/>
              <a:t>, водою, </a:t>
            </a:r>
            <a:r>
              <a:rPr lang="ru-RU" dirty="0" err="1"/>
              <a:t>встановлюють</a:t>
            </a:r>
            <a:r>
              <a:rPr lang="ru-RU" dirty="0"/>
              <a:t> </a:t>
            </a:r>
            <a:r>
              <a:rPr lang="ru-RU" dirty="0" err="1"/>
              <a:t>квоти</a:t>
            </a:r>
            <a:r>
              <a:rPr lang="ru-RU" dirty="0"/>
              <a:t> на </a:t>
            </a:r>
            <a:r>
              <a:rPr lang="ru-RU" dirty="0" err="1"/>
              <a:t>видобування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639664"/>
            <a:ext cx="2941514" cy="22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</a:t>
            </a:r>
            <a:r>
              <a:rPr lang="ru-RU" dirty="0" err="1"/>
              <a:t>Національна</a:t>
            </a:r>
            <a:r>
              <a:rPr lang="ru-RU" dirty="0"/>
              <a:t> (</a:t>
            </a:r>
            <a:r>
              <a:rPr lang="ru-RU" dirty="0" err="1"/>
              <a:t>державна</a:t>
            </a:r>
            <a:r>
              <a:rPr lang="ru-RU" dirty="0"/>
              <a:t>) </a:t>
            </a:r>
            <a:r>
              <a:rPr lang="ru-RU" dirty="0" err="1"/>
              <a:t>екополітика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,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конституційного</a:t>
            </a:r>
            <a:r>
              <a:rPr lang="ru-RU" dirty="0"/>
              <a:t> права кожного на </a:t>
            </a:r>
            <a:r>
              <a:rPr lang="ru-RU" dirty="0" err="1"/>
              <a:t>безпечне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та на </a:t>
            </a:r>
            <a:r>
              <a:rPr lang="ru-RU" dirty="0" err="1"/>
              <a:t>відшкодування</a:t>
            </a:r>
            <a:r>
              <a:rPr lang="ru-RU" dirty="0"/>
              <a:t> </a:t>
            </a:r>
            <a:r>
              <a:rPr lang="ru-RU" dirty="0" err="1"/>
              <a:t>завданої</a:t>
            </a:r>
            <a:r>
              <a:rPr lang="ru-RU" dirty="0"/>
              <a:t> </a:t>
            </a:r>
            <a:r>
              <a:rPr lang="ru-RU" dirty="0" err="1"/>
              <a:t>порушенням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права </a:t>
            </a:r>
            <a:r>
              <a:rPr lang="ru-RU" dirty="0" err="1"/>
              <a:t>шкоди</a:t>
            </a:r>
            <a:r>
              <a:rPr lang="ru-RU" dirty="0"/>
              <a:t>. </a:t>
            </a:r>
            <a:r>
              <a:rPr lang="ru-RU" dirty="0" err="1"/>
              <a:t>Екологічну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639664"/>
            <a:ext cx="2941514" cy="22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0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Локальна (</a:t>
            </a:r>
            <a:r>
              <a:rPr lang="ru-RU" dirty="0" err="1"/>
              <a:t>місцева</a:t>
            </a:r>
            <a:r>
              <a:rPr lang="ru-RU" dirty="0"/>
              <a:t>) </a:t>
            </a:r>
            <a:r>
              <a:rPr lang="ru-RU" dirty="0" err="1"/>
              <a:t>екополітика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аналог </a:t>
            </a:r>
            <a:r>
              <a:rPr lang="ru-RU" dirty="0" err="1"/>
              <a:t>національної</a:t>
            </a:r>
            <a:r>
              <a:rPr lang="ru-RU" dirty="0"/>
              <a:t> (</a:t>
            </a:r>
            <a:r>
              <a:rPr lang="ru-RU" dirty="0" err="1"/>
              <a:t>державної</a:t>
            </a:r>
            <a:r>
              <a:rPr lang="ru-RU" dirty="0"/>
              <a:t>) </a:t>
            </a:r>
            <a:r>
              <a:rPr lang="ru-RU" dirty="0" err="1"/>
              <a:t>екополітики</a:t>
            </a:r>
            <a:r>
              <a:rPr lang="ru-RU" dirty="0"/>
              <a:t> в кордонах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територіальних</a:t>
            </a:r>
            <a:r>
              <a:rPr lang="ru-RU" dirty="0"/>
              <a:t> </a:t>
            </a:r>
            <a:r>
              <a:rPr lang="ru-RU" dirty="0" err="1"/>
              <a:t>утворень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, </a:t>
            </a:r>
            <a:r>
              <a:rPr lang="ru-RU" dirty="0" err="1"/>
              <a:t>економічного</a:t>
            </a:r>
            <a:r>
              <a:rPr lang="ru-RU" dirty="0"/>
              <a:t> району, </a:t>
            </a:r>
            <a:r>
              <a:rPr lang="ru-RU" dirty="0" err="1"/>
              <a:t>політико-адміністративних</a:t>
            </a:r>
            <a:r>
              <a:rPr lang="ru-RU" dirty="0"/>
              <a:t> </a:t>
            </a:r>
            <a:r>
              <a:rPr lang="ru-RU" dirty="0" err="1"/>
              <a:t>одиниць</a:t>
            </a:r>
            <a:r>
              <a:rPr lang="ru-RU" dirty="0"/>
              <a:t>). Вона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включати</a:t>
            </a:r>
            <a:r>
              <a:rPr lang="ru-RU" dirty="0"/>
              <a:t> </a:t>
            </a:r>
            <a:r>
              <a:rPr lang="ru-RU" dirty="0" err="1"/>
              <a:t>регіональну</a:t>
            </a:r>
            <a:r>
              <a:rPr lang="ru-RU" dirty="0"/>
              <a:t> та </a:t>
            </a:r>
            <a:r>
              <a:rPr lang="ru-RU" dirty="0" err="1"/>
              <a:t>місцеву</a:t>
            </a:r>
            <a:r>
              <a:rPr lang="ru-RU" dirty="0"/>
              <a:t> </a:t>
            </a:r>
            <a:r>
              <a:rPr lang="ru-RU" dirty="0" err="1"/>
              <a:t>екополітики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639664"/>
            <a:ext cx="2941514" cy="22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539" y="1052736"/>
            <a:ext cx="6683896" cy="5256584"/>
          </a:xfrm>
        </p:spPr>
        <p:txBody>
          <a:bodyPr>
            <a:normAutofit/>
          </a:bodyPr>
          <a:lstStyle/>
          <a:p>
            <a:r>
              <a:rPr lang="ru-RU" b="1" dirty="0" err="1"/>
              <a:t>Цілі</a:t>
            </a:r>
            <a:r>
              <a:rPr lang="ru-RU" b="1" dirty="0"/>
              <a:t> </a:t>
            </a:r>
            <a:r>
              <a:rPr lang="ru-RU" b="1" dirty="0" err="1"/>
              <a:t>екополітики</a:t>
            </a:r>
            <a:r>
              <a:rPr lang="ru-RU" b="1" dirty="0"/>
              <a:t> </a:t>
            </a:r>
            <a:r>
              <a:rPr lang="ru-RU" dirty="0" err="1"/>
              <a:t>встановлюються</a:t>
            </a:r>
            <a:r>
              <a:rPr lang="ru-RU" dirty="0"/>
              <a:t> на глобальному та </a:t>
            </a:r>
            <a:r>
              <a:rPr lang="ru-RU" dirty="0" err="1"/>
              <a:t>національному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. На </a:t>
            </a:r>
            <a:r>
              <a:rPr lang="ru-RU" dirty="0" err="1"/>
              <a:t>регіональному</a:t>
            </a:r>
            <a:r>
              <a:rPr lang="ru-RU" dirty="0"/>
              <a:t> та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 вони </a:t>
            </a:r>
            <a:r>
              <a:rPr lang="ru-RU" dirty="0" err="1"/>
              <a:t>конкретизуються</a:t>
            </a:r>
            <a:r>
              <a:rPr lang="ru-RU" dirty="0"/>
              <a:t>, </a:t>
            </a:r>
            <a:r>
              <a:rPr lang="ru-RU" dirty="0" err="1"/>
              <a:t>виходячи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специфіки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На </a:t>
            </a:r>
            <a:r>
              <a:rPr lang="ru-RU" dirty="0" err="1"/>
              <a:t>національному</a:t>
            </a:r>
            <a:r>
              <a:rPr lang="ru-RU" dirty="0"/>
              <a:t> та </a:t>
            </a:r>
            <a:r>
              <a:rPr lang="ru-RU" dirty="0" err="1"/>
              <a:t>регіональному</a:t>
            </a:r>
            <a:r>
              <a:rPr lang="ru-RU" dirty="0"/>
              <a:t> </a:t>
            </a:r>
            <a:r>
              <a:rPr lang="ru-RU" dirty="0" err="1"/>
              <a:t>рівнях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b="1" dirty="0" err="1"/>
              <a:t>стратегічних</a:t>
            </a:r>
            <a:r>
              <a:rPr lang="ru-RU" b="1" dirty="0"/>
              <a:t> </a:t>
            </a:r>
            <a:r>
              <a:rPr lang="ru-RU" b="1" dirty="0" err="1"/>
              <a:t>цілей</a:t>
            </a:r>
            <a:r>
              <a:rPr lang="ru-RU" dirty="0"/>
              <a:t>, для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намічають</a:t>
            </a:r>
            <a:r>
              <a:rPr lang="ru-RU" dirty="0"/>
              <a:t>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напрями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204090"/>
            <a:ext cx="3168352" cy="190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63370"/>
            <a:ext cx="2143125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9464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1981</TotalTime>
  <Words>1322</Words>
  <Application>Microsoft Office PowerPoint</Application>
  <PresentationFormat>Экран (4:3)</PresentationFormat>
  <Paragraphs>100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Аспект</vt:lpstr>
      <vt:lpstr>Тема: Екологічна політика в Україні: природоохоронне законодавство, міждержавні угоди</vt:lpstr>
      <vt:lpstr>Презентация PowerPoint</vt:lpstr>
      <vt:lpstr>Презентация PowerPoint</vt:lpstr>
      <vt:lpstr>Презентация PowerPoint</vt:lpstr>
      <vt:lpstr>1. Міжнародна (глобальна) екополітика </vt:lpstr>
      <vt:lpstr>2. Міжнародна (регіональна) екополітика </vt:lpstr>
      <vt:lpstr>3. Національна (державна) екополітика </vt:lpstr>
      <vt:lpstr>4. Локальна (місцева) екополітика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    Які засади екологічної політики України?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передбачає міжнародне співробітництво України у сфері екологічної політики? </vt:lpstr>
      <vt:lpstr>Презентация PowerPoint</vt:lpstr>
      <vt:lpstr>В Україні створено біосферні заповідники, що внесені Бюро міжнародної координаційної ради з програми ЮНЕСКО "Людина та біосфера" до міжнародної мережі біосферних заповідників. </vt:lpstr>
      <vt:lpstr>Презентация PowerPoint</vt:lpstr>
      <vt:lpstr>Україна є членом провідних міжнародних організацій, діяльність яких пов'язана із вирішенням глобальних чи регіональних проблем, охорони довкілля, серед яких можна назвати: </vt:lpstr>
      <vt:lpstr>Висновки</vt:lpstr>
      <vt:lpstr>Домашнє завдання 1. Прочитати відповідний параграф підручника. 2. Усно відповідати на питання 3. Заповнити таблицю з останнього слайду.  Бережіть природу!</vt:lpstr>
      <vt:lpstr>Самостійна робота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Хозяин</dc:creator>
  <cp:lastModifiedBy>Iryna Davydova</cp:lastModifiedBy>
  <cp:revision>26</cp:revision>
  <dcterms:created xsi:type="dcterms:W3CDTF">2020-03-18T17:28:21Z</dcterms:created>
  <dcterms:modified xsi:type="dcterms:W3CDTF">2025-09-02T12:32:42Z</dcterms:modified>
</cp:coreProperties>
</file>