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275"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13" d="100"/>
          <a:sy n="11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20069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7182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31321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6B099E58-60E9-4BD5-9D41-48ABF1CEEE1F}" type="datetimeFigureOut">
              <a:rPr lang="uk-UA" smtClean="0"/>
              <a:t>14.06.2022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9621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099E58-60E9-4BD5-9D41-48ABF1CEEE1F}" type="datetimeFigureOut">
              <a:rPr lang="uk-UA" smtClean="0"/>
              <a:t>14.06.2022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139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6B099E58-60E9-4BD5-9D41-48ABF1CEEE1F}" type="datetimeFigureOut">
              <a:rPr lang="uk-UA" smtClean="0"/>
              <a:t>14.06.2022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3707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6B099E58-60E9-4BD5-9D41-48ABF1CEEE1F}" type="datetimeFigureOut">
              <a:rPr lang="uk-UA" smtClean="0"/>
              <a:t>14.06.2022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343421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6B099E58-60E9-4BD5-9D41-48ABF1CEEE1F}" type="datetimeFigureOut">
              <a:rPr lang="uk-UA" smtClean="0"/>
              <a:t>14.06.2022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17562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9E58-60E9-4BD5-9D41-48ABF1CEEE1F}" type="datetimeFigureOut">
              <a:rPr lang="uk-UA" smtClean="0"/>
              <a:t>14.06.2022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1917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278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99E58-60E9-4BD5-9D41-48ABF1CEEE1F}" type="datetimeFigureOut">
              <a:rPr lang="uk-UA" smtClean="0"/>
              <a:t>14.06.2022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AFF851B-24BB-4ABA-8176-D74B9C8D53F6}" type="slidenum">
              <a:rPr lang="uk-UA" smtClean="0"/>
              <a:t>‹#›</a:t>
            </a:fld>
            <a:endParaRPr lang="uk-UA"/>
          </a:p>
        </p:txBody>
      </p:sp>
    </p:spTree>
    <p:extLst>
      <p:ext uri="{BB962C8B-B14F-4D97-AF65-F5344CB8AC3E}">
        <p14:creationId xmlns:p14="http://schemas.microsoft.com/office/powerpoint/2010/main" val="410325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99E58-60E9-4BD5-9D41-48ABF1CEEE1F}" type="datetimeFigureOut">
              <a:rPr lang="uk-UA" smtClean="0"/>
              <a:t>14.06.2022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F851B-24BB-4ABA-8176-D74B9C8D53F6}" type="slidenum">
              <a:rPr lang="uk-UA" smtClean="0"/>
              <a:t>‹#›</a:t>
            </a:fld>
            <a:endParaRPr lang="uk-UA"/>
          </a:p>
        </p:txBody>
      </p:sp>
    </p:spTree>
    <p:extLst>
      <p:ext uri="{BB962C8B-B14F-4D97-AF65-F5344CB8AC3E}">
        <p14:creationId xmlns:p14="http://schemas.microsoft.com/office/powerpoint/2010/main" val="127927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6427" y="2570918"/>
            <a:ext cx="9144000" cy="2387600"/>
          </a:xfrm>
        </p:spPr>
        <p:txBody>
          <a:bodyPr/>
          <a:lstStyle/>
          <a:p>
            <a:r>
              <a:rPr lang="uk-UA" b="1" dirty="0"/>
              <a:t>Лекція </a:t>
            </a:r>
            <a:r>
              <a:rPr lang="uk-UA" b="1" dirty="0" smtClean="0"/>
              <a:t>9</a:t>
            </a:r>
            <a:endParaRPr lang="uk-U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86" y="506994"/>
            <a:ext cx="7846336" cy="1912544"/>
          </a:xfrm>
          <a:prstGeom prst="rect">
            <a:avLst/>
          </a:prstGeom>
        </p:spPr>
      </p:pic>
    </p:spTree>
    <p:extLst>
      <p:ext uri="{BB962C8B-B14F-4D97-AF65-F5344CB8AC3E}">
        <p14:creationId xmlns:p14="http://schemas.microsoft.com/office/powerpoint/2010/main" val="159816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a:t>
            </a:r>
            <a:r>
              <a:rPr lang="en-US" sz="1600" b="1" dirty="0" smtClean="0"/>
              <a:t>Site</a:t>
            </a:r>
            <a:r>
              <a:rPr lang="uk-UA" sz="1600" b="1" dirty="0" smtClean="0"/>
              <a:t> </a:t>
            </a:r>
            <a:r>
              <a:rPr lang="uk-UA" sz="1600" b="1" dirty="0"/>
              <a:t>2 (клієнт). </a:t>
            </a:r>
            <a:endParaRPr lang="uk-UA" sz="1600" b="1" dirty="0" smtClean="0"/>
          </a:p>
          <a:p>
            <a:pPr marL="0" indent="0">
              <a:buNone/>
            </a:pPr>
            <a:r>
              <a:rPr lang="uk-UA" sz="1600" dirty="0" smtClean="0"/>
              <a:t>Подібно </a:t>
            </a:r>
            <a:r>
              <a:rPr lang="uk-UA" sz="1600" dirty="0"/>
              <a:t>до конфігурації сервера, </a:t>
            </a:r>
            <a:r>
              <a:rPr lang="uk-UA" sz="1600" dirty="0" smtClean="0"/>
              <a:t>почнемо зі </a:t>
            </a:r>
            <a:r>
              <a:rPr lang="uk-UA" sz="1600" dirty="0"/>
              <a:t>створення нового профілю Фази 1 і конфігурації пропозиції Фази 2. Оскільки цей сайт буде ініціатором, ми можемо використовувати більш конкретну конфігурацію профілю, щоб контролювати, які точні параметри шифрування використовуються, просто </a:t>
            </a:r>
            <a:r>
              <a:rPr lang="uk-UA" sz="1600" dirty="0" smtClean="0"/>
              <a:t>переконаємося, </a:t>
            </a:r>
            <a:r>
              <a:rPr lang="uk-UA" sz="1600" dirty="0"/>
              <a:t>що вони збігаються з тим, що налаштовано на стороні сервера</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dirty="0"/>
              <a:t>Далі </a:t>
            </a:r>
            <a:r>
              <a:rPr lang="uk-UA" sz="1600" dirty="0" smtClean="0"/>
              <a:t>створемо </a:t>
            </a:r>
            <a:r>
              <a:rPr lang="uk-UA" sz="1600" dirty="0"/>
              <a:t>новий запис конфігурації режиму з responder=no. Це дозволить переконатися, що </a:t>
            </a:r>
            <a:r>
              <a:rPr lang="en-US" sz="1600" dirty="0" smtClean="0"/>
              <a:t>peer</a:t>
            </a:r>
            <a:r>
              <a:rPr lang="uk-UA" sz="1600" dirty="0" smtClean="0"/>
              <a:t> </a:t>
            </a:r>
            <a:r>
              <a:rPr lang="uk-UA" sz="1600" dirty="0"/>
              <a:t>запитує IP-адресу та конфігурацію розділеної мережі від сервера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Також </a:t>
            </a:r>
            <a:r>
              <a:rPr lang="uk-UA" sz="1600" dirty="0" smtClean="0"/>
              <a:t>потрібно створити </a:t>
            </a:r>
            <a:r>
              <a:rPr lang="uk-UA" sz="1600" dirty="0"/>
              <a:t>нову групу політик, щоб відокремити цю конфігурацію від будь-якої існуючої або майбутньої конфігурації IPsec.</a:t>
            </a:r>
            <a:endParaRPr lang="en-US" sz="1600" dirty="0" smtClean="0"/>
          </a:p>
          <a:p>
            <a:pPr marL="0" indent="0">
              <a:buNone/>
            </a:pPr>
            <a:endParaRPr lang="en-US"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42284" y="1467908"/>
            <a:ext cx="7210425" cy="1009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2284" y="3354309"/>
            <a:ext cx="2838450" cy="6667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42284" y="5101695"/>
            <a:ext cx="2286000" cy="600075"/>
          </a:xfrm>
          <a:prstGeom prst="rect">
            <a:avLst/>
          </a:prstGeom>
          <a:ln>
            <a:solidFill>
              <a:schemeClr val="tx1"/>
            </a:solidFill>
          </a:ln>
        </p:spPr>
      </p:pic>
    </p:spTree>
    <p:extLst>
      <p:ext uri="{BB962C8B-B14F-4D97-AF65-F5344CB8AC3E}">
        <p14:creationId xmlns:p14="http://schemas.microsoft.com/office/powerpoint/2010/main" val="336457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Створ</a:t>
            </a:r>
            <a:r>
              <a:rPr lang="uk-UA" sz="1600" dirty="0" smtClean="0"/>
              <a:t>имо</a:t>
            </a:r>
            <a:r>
              <a:rPr lang="uk-UA" sz="1600" dirty="0" smtClean="0"/>
              <a:t> </a:t>
            </a:r>
            <a:r>
              <a:rPr lang="uk-UA" sz="1600" dirty="0"/>
              <a:t>новий шаблон політики також на стороні клієнта</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Перейдемо </a:t>
            </a:r>
            <a:r>
              <a:rPr lang="uk-UA" sz="1600" dirty="0"/>
              <a:t>до однорангової конфігурації. Тепер ми можемо вказати DNS-ім’я для сервера під параметром адреси. Очевидно, </a:t>
            </a:r>
            <a:r>
              <a:rPr lang="uk-UA" sz="1600" dirty="0" smtClean="0"/>
              <a:t>ми </a:t>
            </a:r>
            <a:r>
              <a:rPr lang="uk-UA" sz="1600" dirty="0"/>
              <a:t>також </a:t>
            </a:r>
            <a:r>
              <a:rPr lang="uk-UA" sz="1600" dirty="0" smtClean="0"/>
              <a:t>можемо </a:t>
            </a:r>
            <a:r>
              <a:rPr lang="uk-UA" sz="1600" dirty="0"/>
              <a:t>використовувати IP-адресу</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Далі потрібно створити </a:t>
            </a:r>
            <a:r>
              <a:rPr lang="uk-UA" sz="1600" dirty="0"/>
              <a:t>ідентичність для наших щойно створених </a:t>
            </a:r>
            <a:r>
              <a:rPr lang="en-US" sz="1600" dirty="0" smtClean="0"/>
              <a:t>peer</a:t>
            </a:r>
            <a:r>
              <a:rPr lang="uk-UA" sz="1600" dirty="0" smtClean="0"/>
              <a:t>’ів.</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Якщо все було зроблено належним чином, має бути присутнім нова динамічна політика.</a:t>
            </a:r>
            <a:endParaRPr lang="uk-UA" sz="1600" dirty="0" smtClean="0"/>
          </a:p>
          <a:p>
            <a:pPr marL="0" indent="0">
              <a:buNone/>
            </a:pPr>
            <a:endParaRPr lang="uk-UA" sz="1600" dirty="0">
              <a:solidFill>
                <a:srgbClr val="FF0000"/>
              </a:solidFill>
            </a:endParaRPr>
          </a:p>
        </p:txBody>
      </p:sp>
      <p:pic>
        <p:nvPicPr>
          <p:cNvPr id="4" name="Picture 3"/>
          <p:cNvPicPr>
            <a:picLocks noChangeAspect="1"/>
          </p:cNvPicPr>
          <p:nvPr/>
        </p:nvPicPr>
        <p:blipFill>
          <a:blip r:embed="rId2"/>
          <a:stretch>
            <a:fillRect/>
          </a:stretch>
        </p:blipFill>
        <p:spPr>
          <a:xfrm>
            <a:off x="458258" y="640292"/>
            <a:ext cx="9429750" cy="51435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8258" y="1869545"/>
            <a:ext cx="6743700" cy="561975"/>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58258" y="3013127"/>
            <a:ext cx="9458325" cy="542925"/>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98351" y="4293551"/>
            <a:ext cx="11505782" cy="1709526"/>
          </a:xfrm>
          <a:prstGeom prst="rect">
            <a:avLst/>
          </a:prstGeom>
          <a:ln>
            <a:solidFill>
              <a:schemeClr val="tx1"/>
            </a:solidFill>
          </a:ln>
        </p:spPr>
      </p:pic>
    </p:spTree>
    <p:extLst>
      <p:ext uri="{BB962C8B-B14F-4D97-AF65-F5344CB8AC3E}">
        <p14:creationId xmlns:p14="http://schemas.microsoft.com/office/powerpoint/2010/main" val="3376642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між обома сайтами створено безпечний тунель, який шифруватиме весь трафік між адресами 192.168.99.2 &lt;=&gt; 192.168.99.1. Ми можемо використовувати ці адреси для створення тунелю GRE</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Налаштуємо </a:t>
            </a:r>
            <a:r>
              <a:rPr lang="uk-UA" sz="1600" dirty="0"/>
              <a:t>IP-адресу та маршрут до віддаленої мережі через інтерфейс GRE.</a:t>
            </a:r>
            <a:endParaRPr lang="uk-UA"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3183" y="821795"/>
            <a:ext cx="6667500" cy="5238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93183" y="1959235"/>
            <a:ext cx="4524375" cy="1028700"/>
          </a:xfrm>
          <a:prstGeom prst="rect">
            <a:avLst/>
          </a:prstGeom>
          <a:ln>
            <a:solidFill>
              <a:schemeClr val="tx1"/>
            </a:solidFill>
          </a:ln>
        </p:spPr>
      </p:pic>
    </p:spTree>
    <p:extLst>
      <p:ext uri="{BB962C8B-B14F-4D97-AF65-F5344CB8AC3E}">
        <p14:creationId xmlns:p14="http://schemas.microsoft.com/office/powerpoint/2010/main" val="3147388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smtClean="0"/>
              <a:t>Налаштування  </a:t>
            </a:r>
            <a:r>
              <a:rPr lang="en-US" sz="1600" b="1" dirty="0" smtClean="0"/>
              <a:t>Road </a:t>
            </a:r>
            <a:r>
              <a:rPr lang="en-US" sz="1600" b="1" dirty="0"/>
              <a:t>Warrior </a:t>
            </a:r>
            <a:r>
              <a:rPr lang="uk-UA" sz="1600" b="1" dirty="0" smtClean="0"/>
              <a:t>з використанням</a:t>
            </a:r>
            <a:r>
              <a:rPr lang="en-US" sz="1600" b="1" dirty="0" smtClean="0"/>
              <a:t> </a:t>
            </a:r>
            <a:r>
              <a:rPr lang="en-US" sz="1600" b="1" dirty="0"/>
              <a:t>IKEv2 </a:t>
            </a:r>
            <a:r>
              <a:rPr lang="uk-UA" sz="1600" b="1" dirty="0" smtClean="0"/>
              <a:t>з</a:t>
            </a:r>
            <a:r>
              <a:rPr lang="en-US" sz="1600" b="1" dirty="0" smtClean="0"/>
              <a:t> </a:t>
            </a:r>
            <a:r>
              <a:rPr lang="en-US" sz="1600" b="1" dirty="0"/>
              <a:t>RSA </a:t>
            </a:r>
            <a:r>
              <a:rPr lang="uk-UA" sz="1600" b="1" dirty="0" smtClean="0"/>
              <a:t>аутентифікацією</a:t>
            </a:r>
          </a:p>
          <a:p>
            <a:pPr marL="0" indent="0">
              <a:buNone/>
            </a:pPr>
            <a:r>
              <a:rPr lang="uk-UA" sz="1600" dirty="0"/>
              <a:t>У цьому прикладі пояснюється, як встановити безпечне з’єднання IPsec між пристроєм, підключеним до Інтернету (клієнтом Road Warrior), і пристроєм, на якому працює RouterOS, який виконує роль сервера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01" y="1545167"/>
            <a:ext cx="8404931" cy="4034367"/>
          </a:xfrm>
          <a:prstGeom prst="rect">
            <a:avLst/>
          </a:prstGeom>
        </p:spPr>
      </p:pic>
    </p:spTree>
    <p:extLst>
      <p:ext uri="{BB962C8B-B14F-4D97-AF65-F5344CB8AC3E}">
        <p14:creationId xmlns:p14="http://schemas.microsoft.com/office/powerpoint/2010/main" val="17335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сервера RouterOS </a:t>
            </a:r>
            <a:endParaRPr lang="uk-UA" sz="1600" b="1" dirty="0" smtClean="0"/>
          </a:p>
          <a:p>
            <a:pPr marL="0" indent="0">
              <a:buNone/>
            </a:pPr>
            <a:r>
              <a:rPr lang="uk-UA" sz="1600" dirty="0" smtClean="0"/>
              <a:t>Перед </a:t>
            </a:r>
            <a:r>
              <a:rPr lang="uk-UA" sz="1600" dirty="0"/>
              <a:t>налаштуванням IPsec необхідно налаштувати сертифікати. Можна використовувати окремий центр сертифікації для керування сертифікатами, однак у цьому прикладі самопідписані сертифікати генеруються в меню </a:t>
            </a:r>
            <a:r>
              <a:rPr lang="en-US" sz="1600" dirty="0"/>
              <a:t>System/Certificates</a:t>
            </a:r>
            <a:r>
              <a:rPr lang="uk-UA" sz="1600" dirty="0" smtClean="0"/>
              <a:t> </a:t>
            </a:r>
            <a:r>
              <a:rPr lang="uk-UA" sz="1600" dirty="0"/>
              <a:t>RouterOS. Щоб підключити різні пристрої до сервера, необхідно виконати деякі вимоги до сертифікатів: </a:t>
            </a:r>
            <a:endParaRPr lang="uk-UA" sz="1600" dirty="0" smtClean="0"/>
          </a:p>
          <a:p>
            <a:r>
              <a:rPr lang="uk-UA" sz="1600" dirty="0" smtClean="0"/>
              <a:t>Загальне </a:t>
            </a:r>
            <a:r>
              <a:rPr lang="uk-UA" sz="1600" dirty="0"/>
              <a:t>ім'я має містити IP або DNS-ім'я сервера; </a:t>
            </a:r>
            <a:endParaRPr lang="uk-UA" sz="1600" dirty="0" smtClean="0"/>
          </a:p>
          <a:p>
            <a:r>
              <a:rPr lang="uk-UA" sz="1600" dirty="0" smtClean="0"/>
              <a:t>SAN (</a:t>
            </a:r>
            <a:r>
              <a:rPr lang="en-US" sz="1600" dirty="0"/>
              <a:t>subject alternative name</a:t>
            </a:r>
            <a:r>
              <a:rPr lang="uk-UA" sz="1600" dirty="0" smtClean="0"/>
              <a:t>) </a:t>
            </a:r>
            <a:r>
              <a:rPr lang="uk-UA" sz="1600" dirty="0"/>
              <a:t>має мати IP або DNS сервера</a:t>
            </a:r>
            <a:r>
              <a:rPr lang="uk-UA" sz="1600" dirty="0" smtClean="0"/>
              <a:t>;</a:t>
            </a:r>
          </a:p>
          <a:p>
            <a:r>
              <a:rPr lang="uk-UA" sz="1600" dirty="0" smtClean="0"/>
              <a:t>Необхідні </a:t>
            </a:r>
            <a:r>
              <a:rPr lang="uk-UA" sz="1600" dirty="0"/>
              <a:t>EKU </a:t>
            </a:r>
            <a:r>
              <a:rPr lang="uk-UA" sz="1600" dirty="0" smtClean="0"/>
              <a:t>(</a:t>
            </a:r>
            <a:r>
              <a:rPr lang="en-US" sz="1600" dirty="0"/>
              <a:t>extended key usage</a:t>
            </a:r>
            <a:r>
              <a:rPr lang="uk-UA" sz="1600" dirty="0" smtClean="0"/>
              <a:t>) </a:t>
            </a:r>
            <a:r>
              <a:rPr lang="uk-UA" sz="1600" dirty="0"/>
              <a:t>tls-server і tls-client. </a:t>
            </a:r>
            <a:endParaRPr lang="uk-UA" sz="1600" dirty="0" smtClean="0"/>
          </a:p>
          <a:p>
            <a:pPr marL="0" indent="0">
              <a:buNone/>
            </a:pPr>
            <a:endParaRPr lang="uk-UA" sz="1600" dirty="0" smtClean="0"/>
          </a:p>
          <a:p>
            <a:pPr marL="0" indent="0">
              <a:buNone/>
            </a:pPr>
            <a:r>
              <a:rPr lang="uk-UA" sz="1600" dirty="0" smtClean="0"/>
              <a:t>Враховуючи </a:t>
            </a:r>
            <a:r>
              <a:rPr lang="uk-UA" sz="1600" dirty="0"/>
              <a:t>всі вищезазначені вимоги, </a:t>
            </a:r>
            <a:r>
              <a:rPr lang="uk-UA" sz="1600" dirty="0" smtClean="0"/>
              <a:t>згенеруємо </a:t>
            </a:r>
            <a:r>
              <a:rPr lang="uk-UA" sz="1600" dirty="0"/>
              <a:t>сертифікати </a:t>
            </a:r>
            <a:r>
              <a:rPr lang="en-US" sz="1600" dirty="0"/>
              <a:t>CA</a:t>
            </a:r>
            <a:r>
              <a:rPr lang="uk-UA" sz="1600" dirty="0" smtClean="0"/>
              <a:t> </a:t>
            </a:r>
            <a:r>
              <a:rPr lang="uk-UA" sz="1600" dirty="0"/>
              <a:t>та сервера</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smtClean="0"/>
          </a:p>
          <a:p>
            <a:pPr marL="0" indent="0">
              <a:buNone/>
            </a:pPr>
            <a:r>
              <a:rPr lang="uk-UA" sz="1600" dirty="0" smtClean="0"/>
              <a:t>Тепер</a:t>
            </a:r>
            <a:r>
              <a:rPr lang="uk-UA" sz="1600" dirty="0"/>
              <a:t>, коли на маршрутизаторі створено дійсні сертифікати, додайте новий профіль Phase 1 та записи пропозиції Phase 2 з pfs-group=none:</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9951" y="3226327"/>
            <a:ext cx="7791450" cy="12858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9951" y="5436129"/>
            <a:ext cx="2667000" cy="981075"/>
          </a:xfrm>
          <a:prstGeom prst="rect">
            <a:avLst/>
          </a:prstGeom>
          <a:ln>
            <a:solidFill>
              <a:schemeClr val="tx1"/>
            </a:solidFill>
          </a:ln>
        </p:spPr>
      </p:pic>
    </p:spTree>
    <p:extLst>
      <p:ext uri="{BB962C8B-B14F-4D97-AF65-F5344CB8AC3E}">
        <p14:creationId xmlns:p14="http://schemas.microsoft.com/office/powerpoint/2010/main" val="63066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751" y="199763"/>
            <a:ext cx="11579383" cy="6292158"/>
          </a:xfrm>
        </p:spPr>
        <p:txBody>
          <a:bodyPr>
            <a:normAutofit/>
          </a:bodyPr>
          <a:lstStyle/>
          <a:p>
            <a:pPr marL="0" indent="0">
              <a:buNone/>
            </a:pPr>
            <a:r>
              <a:rPr lang="uk-UA" sz="1600" dirty="0"/>
              <a:t>Конфігурація режиму використовується для розподілу адрес з </a:t>
            </a:r>
            <a:r>
              <a:rPr lang="en-US" sz="1600" dirty="0"/>
              <a:t>IP/Pools</a:t>
            </a:r>
            <a:r>
              <a:rPr lang="en-US" sz="1600" dirty="0" smtClean="0"/>
              <a:t>:</a:t>
            </a: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en-US" sz="1600" dirty="0" smtClean="0"/>
          </a:p>
          <a:p>
            <a:pPr marL="0" indent="0">
              <a:buNone/>
            </a:pPr>
            <a:r>
              <a:rPr lang="uk-UA" sz="1600" dirty="0" smtClean="0"/>
              <a:t>Оскільки </a:t>
            </a:r>
            <a:r>
              <a:rPr lang="uk-UA" sz="1600" dirty="0"/>
              <a:t>шаблон політики має бути налаштований, щоб дозволити лише певні мережеві політики, </a:t>
            </a:r>
            <a:r>
              <a:rPr lang="uk-UA" sz="1600" dirty="0" smtClean="0"/>
              <a:t>потрібно </a:t>
            </a:r>
            <a:r>
              <a:rPr lang="uk-UA" sz="1600" dirty="0"/>
              <a:t>створити окрему групу політик і шаблон</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en-US" sz="1600" dirty="0" smtClean="0"/>
          </a:p>
          <a:p>
            <a:pPr marL="0" indent="0">
              <a:buNone/>
            </a:pPr>
            <a:endParaRPr lang="en-US" sz="1600" dirty="0"/>
          </a:p>
          <a:p>
            <a:pPr marL="0" indent="0">
              <a:buNone/>
            </a:pPr>
            <a:r>
              <a:rPr lang="uk-UA" sz="1600" dirty="0" smtClean="0"/>
              <a:t>Створимо </a:t>
            </a:r>
            <a:r>
              <a:rPr lang="uk-UA" sz="1600" dirty="0"/>
              <a:t>новий </a:t>
            </a:r>
            <a:r>
              <a:rPr lang="uk-UA" sz="1600" dirty="0" smtClean="0"/>
              <a:t>I</a:t>
            </a:r>
            <a:r>
              <a:rPr lang="en-US" sz="1600" dirty="0" smtClean="0"/>
              <a:t>P</a:t>
            </a:r>
            <a:r>
              <a:rPr lang="uk-UA" sz="1600" dirty="0" smtClean="0"/>
              <a:t>sec </a:t>
            </a:r>
            <a:r>
              <a:rPr lang="en-US" sz="1600" dirty="0" smtClean="0"/>
              <a:t>peer</a:t>
            </a:r>
            <a:r>
              <a:rPr lang="uk-UA" sz="1600" dirty="0" smtClean="0"/>
              <a:t>, </a:t>
            </a:r>
            <a:r>
              <a:rPr lang="uk-UA" sz="1600" dirty="0"/>
              <a:t>який слухатиме всі вхідні запити IKEv2.</a:t>
            </a:r>
            <a:endParaRPr lang="uk-UA" sz="1600" dirty="0" smtClean="0"/>
          </a:p>
          <a:p>
            <a:pPr marL="0" indent="0">
              <a:buNone/>
            </a:pPr>
            <a:endParaRPr lang="uk-UA" sz="1600" dirty="0" smtClean="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92653" y="706966"/>
            <a:ext cx="5991225" cy="9906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92653" y="2925233"/>
            <a:ext cx="8943975" cy="9906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92653" y="4949877"/>
            <a:ext cx="5153025" cy="609600"/>
          </a:xfrm>
          <a:prstGeom prst="rect">
            <a:avLst/>
          </a:prstGeom>
          <a:ln>
            <a:solidFill>
              <a:schemeClr val="tx1"/>
            </a:solidFill>
          </a:ln>
        </p:spPr>
      </p:pic>
    </p:spTree>
    <p:extLst>
      <p:ext uri="{BB962C8B-B14F-4D97-AF65-F5344CB8AC3E}">
        <p14:creationId xmlns:p14="http://schemas.microsoft.com/office/powerpoint/2010/main" val="77662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ідентифікатора </a:t>
            </a:r>
            <a:endParaRPr lang="en-US" sz="1600" b="1" dirty="0" smtClean="0"/>
          </a:p>
          <a:p>
            <a:pPr marL="0" indent="0">
              <a:buNone/>
            </a:pPr>
            <a:r>
              <a:rPr lang="uk-UA" sz="1600" dirty="0" smtClean="0"/>
              <a:t>Меню </a:t>
            </a:r>
            <a:r>
              <a:rPr lang="uk-UA" sz="1600" dirty="0"/>
              <a:t>ідентифікації дозволяє підібрати певні віддалені </a:t>
            </a:r>
            <a:r>
              <a:rPr lang="uk-UA" sz="1600" dirty="0" smtClean="0"/>
              <a:t>пристрої </a:t>
            </a:r>
            <a:r>
              <a:rPr lang="uk-UA" sz="1600" dirty="0"/>
              <a:t>й призначити різні конфігурації для кожного з них. Спочатку </a:t>
            </a:r>
            <a:r>
              <a:rPr lang="uk-UA" sz="1600" dirty="0" smtClean="0"/>
              <a:t>створимо </a:t>
            </a:r>
            <a:r>
              <a:rPr lang="uk-UA" sz="1600" dirty="0"/>
              <a:t>ідентифікатор за замовчуванням, який прийматиме всі </a:t>
            </a:r>
            <a:r>
              <a:rPr lang="uk-UA" sz="1600" dirty="0" smtClean="0"/>
              <a:t>пристрої, </a:t>
            </a:r>
            <a:r>
              <a:rPr lang="uk-UA" sz="1600" dirty="0"/>
              <a:t>але перевірятиме ідентичність </a:t>
            </a:r>
            <a:r>
              <a:rPr lang="uk-UA" sz="1600" dirty="0" smtClean="0"/>
              <a:t>пристрою </a:t>
            </a:r>
            <a:r>
              <a:rPr lang="uk-UA" sz="1600" dirty="0"/>
              <a:t>за допомогою його сертифіката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400" i="1" dirty="0"/>
              <a:t>Якщо </a:t>
            </a:r>
            <a:r>
              <a:rPr lang="uk-UA" sz="1400" i="1" dirty="0" smtClean="0"/>
              <a:t>ідентифікатор </a:t>
            </a:r>
            <a:r>
              <a:rPr lang="en-US" sz="1400" i="1" dirty="0" smtClean="0"/>
              <a:t>peer’</a:t>
            </a:r>
            <a:r>
              <a:rPr lang="uk-UA" sz="1400" i="1" dirty="0" smtClean="0"/>
              <a:t>а (ID_i</a:t>
            </a:r>
            <a:r>
              <a:rPr lang="uk-UA" sz="1400" i="1" dirty="0"/>
              <a:t>) не збігається з сертифікатом, який він надсилає, пошук ідентифікатора не </a:t>
            </a:r>
            <a:r>
              <a:rPr lang="uk-UA" sz="1400" i="1" dirty="0" smtClean="0"/>
              <a:t>відбудеться.</a:t>
            </a:r>
            <a:endParaRPr lang="uk-UA" sz="1400" i="1" dirty="0" smtClean="0"/>
          </a:p>
          <a:p>
            <a:pPr marL="0" indent="0">
              <a:buNone/>
            </a:pPr>
            <a:endParaRPr lang="uk-UA" sz="1600" i="1" dirty="0" smtClean="0">
              <a:solidFill>
                <a:srgbClr val="FF0000"/>
              </a:solidFill>
            </a:endParaRPr>
          </a:p>
          <a:p>
            <a:pPr marL="0" indent="0">
              <a:buNone/>
            </a:pPr>
            <a:r>
              <a:rPr lang="uk-UA" sz="1600" dirty="0"/>
              <a:t>Наприклад, ми хочемо призначити інший режим конфігурації для користувача "A", який використовує сертифікат "rw-client1" для автентифікації на сервері. Перш за все, </a:t>
            </a:r>
            <a:r>
              <a:rPr lang="uk-UA" sz="1600" dirty="0" smtClean="0"/>
              <a:t>переконаймося, </a:t>
            </a:r>
            <a:r>
              <a:rPr lang="uk-UA" sz="1600" dirty="0"/>
              <a:t>що нова конфігурація режиму створена та готова до застосування для конкретного користувача</a:t>
            </a:r>
            <a:r>
              <a:rPr lang="uk-UA" sz="1600" dirty="0" smtClean="0"/>
              <a:t>.</a:t>
            </a:r>
          </a:p>
          <a:p>
            <a:pPr marL="0" indent="0">
              <a:buNone/>
            </a:pPr>
            <a:endParaRPr lang="uk-UA" sz="1600" i="1" dirty="0">
              <a:solidFill>
                <a:srgbClr val="FF0000"/>
              </a:solidFill>
            </a:endParaRPr>
          </a:p>
          <a:p>
            <a:pPr marL="0" indent="0">
              <a:buNone/>
            </a:pPr>
            <a:endParaRPr lang="uk-UA" sz="1600" i="1" dirty="0" smtClean="0">
              <a:solidFill>
                <a:srgbClr val="FF0000"/>
              </a:solidFill>
            </a:endParaRPr>
          </a:p>
          <a:p>
            <a:pPr marL="0" indent="0">
              <a:buNone/>
            </a:pPr>
            <a:endParaRPr lang="uk-UA" sz="1600" i="1" dirty="0">
              <a:solidFill>
                <a:srgbClr val="FF0000"/>
              </a:solidFill>
            </a:endParaRPr>
          </a:p>
          <a:p>
            <a:pPr marL="0" indent="0">
              <a:buNone/>
            </a:pPr>
            <a:r>
              <a:rPr lang="uk-UA" sz="1600" dirty="0"/>
              <a:t>Цю конфігурацію можна застосувати для користувача "A", використовуючи параметр match-by=certificate та вказуючи його сертифікат за допомогою віддаленого сертифіката.</a:t>
            </a:r>
            <a:endParaRPr lang="uk-UA" sz="1600" i="1" dirty="0">
              <a:solidFill>
                <a:srgbClr val="FF0000"/>
              </a:solidFill>
            </a:endParaRPr>
          </a:p>
        </p:txBody>
      </p:sp>
      <p:pic>
        <p:nvPicPr>
          <p:cNvPr id="2" name="Picture 1"/>
          <p:cNvPicPr>
            <a:picLocks noChangeAspect="1"/>
          </p:cNvPicPr>
          <p:nvPr/>
        </p:nvPicPr>
        <p:blipFill>
          <a:blip r:embed="rId2"/>
          <a:stretch>
            <a:fillRect/>
          </a:stretch>
        </p:blipFill>
        <p:spPr>
          <a:xfrm>
            <a:off x="516467" y="1360487"/>
            <a:ext cx="11461267" cy="49974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16467" y="3567642"/>
            <a:ext cx="9324975" cy="5524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16467" y="5117779"/>
            <a:ext cx="11461267" cy="430004"/>
          </a:xfrm>
          <a:prstGeom prst="rect">
            <a:avLst/>
          </a:prstGeom>
          <a:ln>
            <a:solidFill>
              <a:schemeClr val="tx1"/>
            </a:solidFill>
          </a:ln>
        </p:spPr>
      </p:pic>
    </p:spTree>
    <p:extLst>
      <p:ext uri="{BB962C8B-B14F-4D97-AF65-F5344CB8AC3E}">
        <p14:creationId xmlns:p14="http://schemas.microsoft.com/office/powerpoint/2010/main" val="340358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(Додатково) Конфігурація розділеного тунелю </a:t>
            </a:r>
          </a:p>
          <a:p>
            <a:pPr marL="0" indent="0">
              <a:buNone/>
            </a:pPr>
            <a:r>
              <a:rPr lang="uk-UA" sz="1600" dirty="0" smtClean="0"/>
              <a:t>Розділене тунелювання – це метод, який дозволяє клієнтам Road Warrior отримати доступ лише до певної захищеної мережі і в той же час надсилати решту трафіку на основі внутрішньої таблиці маршрутизації (на відміну від надсилання всього трафіку через тунель). Щоб налаштувати розділене тунелювання, необхідно змінити параметри конфігурації режиму. Наприклад, ми дозволимо нашим клієнтам Road Warrior отримати доступ лише до мережі 10.5.8.0/24.</a:t>
            </a: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r>
              <a:rPr lang="uk-UA" sz="1600" dirty="0" smtClean="0"/>
              <a:t>Також можна надіслати певний DNS-сервер для використання клієнтом. За замовчуванням використовується system-dns=yes, який надсилає DNS-сервери, налаштовані на самому маршрутизаторі в IP/DNS. Ми можемо змусити клієнта використовувати інший DNS-сервер за допомогою параметра static-dns.</a:t>
            </a:r>
          </a:p>
          <a:p>
            <a:pPr marL="0" indent="0">
              <a:buNone/>
            </a:pPr>
            <a:endParaRPr lang="uk-UA" sz="1600" dirty="0" smtClean="0">
              <a:solidFill>
                <a:srgbClr val="FF0000"/>
              </a:solidFill>
            </a:endParaRPr>
          </a:p>
          <a:p>
            <a:pPr marL="0" indent="0">
              <a:buNone/>
            </a:pPr>
            <a:endParaRPr lang="uk-UA" sz="1600" dirty="0" smtClean="0">
              <a:solidFill>
                <a:srgbClr val="FF0000"/>
              </a:solidFill>
            </a:endParaRPr>
          </a:p>
          <a:p>
            <a:pPr marL="0" indent="0">
              <a:buNone/>
            </a:pPr>
            <a:r>
              <a:rPr lang="uk-UA" sz="1600" dirty="0" smtClean="0"/>
              <a:t>Хоча можна налаштувати шаблон політики IPsec, щоб дозволити клієнтам Road warrior створювати політики для мережі, налаштовані параметром split-include, це може спричинити проблеми з сумісністю з різними реалізаціями </a:t>
            </a:r>
            <a:r>
              <a:rPr lang="uk-UA" sz="1600" dirty="0" smtClean="0"/>
              <a:t>вендорів. </a:t>
            </a:r>
            <a:r>
              <a:rPr lang="uk-UA" sz="1600" dirty="0" smtClean="0"/>
              <a:t>Замість того, щоб коригувати шаблон політики, дозвольте доступ до захищеної мережі в IP/Firewall/Filter і відкиньте все інше.</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63550" y="1751542"/>
            <a:ext cx="5219700" cy="628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63550" y="3417887"/>
            <a:ext cx="5867400" cy="5810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3550" y="5145087"/>
            <a:ext cx="8077200" cy="581025"/>
          </a:xfrm>
          <a:prstGeom prst="rect">
            <a:avLst/>
          </a:prstGeom>
          <a:ln>
            <a:solidFill>
              <a:schemeClr val="tx1"/>
            </a:solidFill>
          </a:ln>
        </p:spPr>
      </p:pic>
      <p:sp>
        <p:nvSpPr>
          <p:cNvPr id="6" name="Rectangle 5"/>
          <p:cNvSpPr/>
          <p:nvPr/>
        </p:nvSpPr>
        <p:spPr>
          <a:xfrm>
            <a:off x="463550" y="5875695"/>
            <a:ext cx="11283950" cy="307777"/>
          </a:xfrm>
          <a:prstGeom prst="rect">
            <a:avLst/>
          </a:prstGeom>
        </p:spPr>
        <p:txBody>
          <a:bodyPr wrap="square">
            <a:spAutoFit/>
          </a:bodyPr>
          <a:lstStyle/>
          <a:p>
            <a:r>
              <a:rPr lang="uk-UA" sz="1400" i="1" dirty="0"/>
              <a:t>Розділена мережа не є заходом безпеки. Клієнт (ініціатор) все ще може запитати інший селектор трафіку фази 2.</a:t>
            </a:r>
          </a:p>
        </p:txBody>
      </p:sp>
    </p:spTree>
    <p:extLst>
      <p:ext uri="{BB962C8B-B14F-4D97-AF65-F5344CB8AC3E}">
        <p14:creationId xmlns:p14="http://schemas.microsoft.com/office/powerpoint/2010/main" val="154494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Створення клієнтських сертифікатів </a:t>
            </a:r>
            <a:endParaRPr lang="uk-UA" sz="1600" b="1" dirty="0" smtClean="0"/>
          </a:p>
          <a:p>
            <a:pPr marL="0" indent="0">
              <a:buNone/>
            </a:pPr>
            <a:r>
              <a:rPr lang="uk-UA" sz="1600" dirty="0" smtClean="0"/>
              <a:t>Щоб </a:t>
            </a:r>
            <a:r>
              <a:rPr lang="uk-UA" sz="1600" dirty="0"/>
              <a:t>створити новий сертифікат для клієнта та підписати його раніше створеним </a:t>
            </a:r>
            <a:r>
              <a:rPr lang="uk-UA" sz="1600" dirty="0" smtClean="0"/>
              <a:t>СА.</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p>
          <a:p>
            <a:pPr marL="0" indent="0">
              <a:buNone/>
            </a:pPr>
            <a:r>
              <a:rPr lang="uk-UA" sz="1600" dirty="0" smtClean="0"/>
              <a:t>Формат </a:t>
            </a:r>
            <a:r>
              <a:rPr lang="uk-UA" sz="1600" dirty="0"/>
              <a:t>PKCS12 приймається більшістю клієнтських реалізацій, тому під час експорту сертифіката переконайтеся, що вказано PKCS12</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Файл з іменем cert_export_rw-client1.p12 тепер знаходиться в розділі </a:t>
            </a:r>
            <a:r>
              <a:rPr lang="en-US" sz="1600" dirty="0"/>
              <a:t>System/File</a:t>
            </a:r>
            <a:r>
              <a:rPr lang="uk-UA" sz="1600" dirty="0" smtClean="0"/>
              <a:t> </a:t>
            </a:r>
            <a:r>
              <a:rPr lang="uk-UA" sz="1600" dirty="0"/>
              <a:t>маршрутизаторів. Цей файл має бути надійно транспортований на пристрій клієнта. Зазвичай пакет PKCS12 містить також сертифікат </a:t>
            </a:r>
            <a:r>
              <a:rPr lang="en-US" sz="1600" dirty="0" smtClean="0"/>
              <a:t>CA</a:t>
            </a:r>
            <a:r>
              <a:rPr lang="uk-UA" sz="1600" dirty="0" smtClean="0"/>
              <a:t>, </a:t>
            </a:r>
            <a:r>
              <a:rPr lang="uk-UA" sz="1600" dirty="0"/>
              <a:t>але деякі постачальники можуть не встановлювати цей </a:t>
            </a:r>
            <a:r>
              <a:rPr lang="en-US" sz="1600" dirty="0" smtClean="0"/>
              <a:t>CA</a:t>
            </a:r>
            <a:r>
              <a:rPr lang="uk-UA" sz="1600" dirty="0" smtClean="0"/>
              <a:t>, </a:t>
            </a:r>
            <a:r>
              <a:rPr lang="uk-UA" sz="1600" dirty="0"/>
              <a:t>тому самопідписаний сертифікат </a:t>
            </a:r>
            <a:r>
              <a:rPr lang="en-US" sz="1600" dirty="0" smtClean="0"/>
              <a:t>CA </a:t>
            </a:r>
            <a:r>
              <a:rPr lang="uk-UA" sz="1600" dirty="0" smtClean="0"/>
              <a:t>необхідно </a:t>
            </a:r>
            <a:r>
              <a:rPr lang="uk-UA" sz="1600" dirty="0"/>
              <a:t>експортувати окремо у форматі PEM</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Файл під назвою cert_export_ca.crt тепер знаходиться в розділі System/File маршрутизаторів. Цей файл також має бути надійно транспортований на пристрій клієнта.</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74551" y="1140883"/>
            <a:ext cx="6248400" cy="8001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74551" y="2925945"/>
            <a:ext cx="6934200" cy="6096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74551" y="4713166"/>
            <a:ext cx="3371850" cy="609600"/>
          </a:xfrm>
          <a:prstGeom prst="rect">
            <a:avLst/>
          </a:prstGeom>
          <a:ln>
            <a:solidFill>
              <a:schemeClr val="tx1"/>
            </a:solidFill>
          </a:ln>
        </p:spPr>
      </p:pic>
    </p:spTree>
    <p:extLst>
      <p:ext uri="{BB962C8B-B14F-4D97-AF65-F5344CB8AC3E}">
        <p14:creationId xmlns:p14="http://schemas.microsoft.com/office/powerpoint/2010/main" val="3848336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PEM – це інший формат сертифіката для використання в клієнтському програмному забезпеченні, яке не підтримує PKCS12. Принцип майже той самий</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У розділі Файли маршрутизаторів тепер знаходяться три файли: cert_export_ca.crt, cert_export_rw-client1.crt і cert_export_rw-client1.key, які слід безпечно транспортувати на клієнтський пристрій. </a:t>
            </a:r>
            <a:endParaRPr lang="en-US" sz="1600" dirty="0" smtClean="0"/>
          </a:p>
          <a:p>
            <a:pPr marL="0" indent="0">
              <a:buNone/>
            </a:pPr>
            <a:endParaRPr lang="en-US" sz="1600" b="1" dirty="0" smtClean="0"/>
          </a:p>
          <a:p>
            <a:pPr marL="0" indent="0">
              <a:buNone/>
            </a:pPr>
            <a:r>
              <a:rPr lang="uk-UA" sz="1600" b="1" dirty="0" smtClean="0"/>
              <a:t>Відомі </a:t>
            </a:r>
            <a:r>
              <a:rPr lang="uk-UA" sz="1600" b="1" dirty="0"/>
              <a:t>обмеження </a:t>
            </a:r>
            <a:endParaRPr lang="en-US" sz="1600" b="1" dirty="0" smtClean="0"/>
          </a:p>
          <a:p>
            <a:pPr marL="0" indent="0">
              <a:buNone/>
            </a:pPr>
            <a:r>
              <a:rPr lang="uk-UA" sz="1600" dirty="0" smtClean="0"/>
              <a:t>Ось </a:t>
            </a:r>
            <a:r>
              <a:rPr lang="uk-UA" sz="1600" dirty="0"/>
              <a:t>список відомих обмежень популярних реалізацій клієнтського програмного забезпечення IKEv2. </a:t>
            </a:r>
            <a:endParaRPr lang="en-US" sz="1600" dirty="0" smtClean="0"/>
          </a:p>
          <a:p>
            <a:r>
              <a:rPr lang="uk-UA" sz="1600" dirty="0" smtClean="0"/>
              <a:t>Windows </a:t>
            </a:r>
            <a:r>
              <a:rPr lang="uk-UA" sz="1600" dirty="0"/>
              <a:t>завжди ігноруватиме мережі, отримані політикою split-include та запитом із призначенням 0.0.0.0/0 (TSr). Коли IPsec-SA генерується, Windows запитує параметр DHCP 249, на який RouterOS автоматично відповідатиме налаштованими мережами з розділеним включенням. </a:t>
            </a:r>
            <a:endParaRPr lang="en-US" sz="1600" dirty="0" smtClean="0"/>
          </a:p>
          <a:p>
            <a:r>
              <a:rPr lang="uk-UA" sz="1600" dirty="0" smtClean="0"/>
              <a:t>І </a:t>
            </a:r>
            <a:r>
              <a:rPr lang="uk-UA" sz="1600" dirty="0"/>
              <a:t>Apple macOS, і iOS приймуть лише першу мережу з розділеним включенням. </a:t>
            </a:r>
            <a:endParaRPr lang="en-US" sz="1600" dirty="0" smtClean="0"/>
          </a:p>
          <a:p>
            <a:r>
              <a:rPr lang="uk-UA" sz="1600" dirty="0" smtClean="0"/>
              <a:t>І </a:t>
            </a:r>
            <a:r>
              <a:rPr lang="uk-UA" sz="1600" dirty="0"/>
              <a:t>Apple macOS, і iOS використовуватимуть DNS-сервери з параметрів system-dns і static-dns, лише якщо використовується 0.0.0.0/0 split-include. </a:t>
            </a:r>
            <a:endParaRPr lang="en-US" sz="1600" dirty="0" smtClean="0"/>
          </a:p>
          <a:p>
            <a:r>
              <a:rPr lang="uk-UA" sz="1600" dirty="0" smtClean="0"/>
              <a:t>Хоча </a:t>
            </a:r>
            <a:r>
              <a:rPr lang="uk-UA" sz="1600" dirty="0"/>
              <a:t>деякі реалізації можуть використовувати різні групи PFS для фази 2, радимо використовувати pfs-group=none під пропозиціями, щоб уникнути будь-яких проблем із сумісністю.</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34942" y="788987"/>
            <a:ext cx="5753100" cy="809625"/>
          </a:xfrm>
          <a:prstGeom prst="rect">
            <a:avLst/>
          </a:prstGeom>
          <a:ln>
            <a:solidFill>
              <a:schemeClr val="tx1"/>
            </a:solidFill>
          </a:ln>
        </p:spPr>
      </p:pic>
    </p:spTree>
    <p:extLst>
      <p:ext uri="{BB962C8B-B14F-4D97-AF65-F5344CB8AC3E}">
        <p14:creationId xmlns:p14="http://schemas.microsoft.com/office/powerpoint/2010/main" val="428456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nb-NO" sz="1600" b="1" dirty="0"/>
              <a:t>Site to Site IPsec (IKEv1) tunnel</a:t>
            </a:r>
          </a:p>
          <a:p>
            <a:pPr marL="0" indent="0">
              <a:buNone/>
            </a:pPr>
            <a:r>
              <a:rPr lang="uk-UA" sz="1600" dirty="0"/>
              <a:t>Розглянемо налаштування, як показано нижче. Два віддалені офісні маршрутизатори підключені до Інтернету, а офісні робочі станції знаходяться за NAT. Кожен офіс має власну локальну підмережу, 10.1.202.0/24 для Office1 і 10.1.101.0/24 для Office2. Обидва віддалені офіси потребують </a:t>
            </a:r>
            <a:r>
              <a:rPr lang="uk-UA" sz="1600" dirty="0" smtClean="0"/>
              <a:t>безпечні тунелі </a:t>
            </a:r>
            <a:r>
              <a:rPr lang="uk-UA" sz="1600" dirty="0"/>
              <a:t>до локальних мереж за маршрутизаторами</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b="1" dirty="0" smtClean="0"/>
              <a:t>Конфігурація </a:t>
            </a:r>
            <a:r>
              <a:rPr lang="en-US" sz="1600" b="1" dirty="0" smtClean="0"/>
              <a:t>Office</a:t>
            </a:r>
            <a:r>
              <a:rPr lang="uk-UA" sz="1600" b="1" dirty="0" smtClean="0"/>
              <a:t>1 </a:t>
            </a:r>
          </a:p>
          <a:p>
            <a:pPr marL="0" indent="0">
              <a:buNone/>
            </a:pPr>
            <a:r>
              <a:rPr lang="uk-UA" sz="1600" dirty="0" smtClean="0"/>
              <a:t>Почнемо </a:t>
            </a:r>
            <a:r>
              <a:rPr lang="uk-UA" sz="1600" dirty="0"/>
              <a:t>зі створення нових пропозицій профілів Фази 1 та Фази 2 із використанням сильніших або слабкіших параметрів шифрування, які відповідають </a:t>
            </a:r>
            <a:r>
              <a:rPr lang="uk-UA" sz="1600" dirty="0" smtClean="0"/>
              <a:t>нашим </a:t>
            </a:r>
            <a:r>
              <a:rPr lang="uk-UA" sz="1600" dirty="0"/>
              <a:t>потребам. Рекомендується створювати окремі записи для кожного меню, щоб вони були унікальними для кожного однорангового пристрою, якщо в майбутньому знадобиться змінити будь-які параметри. Ці параметри повинні збігатися між </a:t>
            </a:r>
            <a:r>
              <a:rPr lang="uk-UA" sz="1600" dirty="0" smtClean="0"/>
              <a:t>пристроями, </a:t>
            </a:r>
            <a:r>
              <a:rPr lang="uk-UA" sz="1600" dirty="0"/>
              <a:t>інакше з’єднання не встановиться.</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467" y="1446214"/>
            <a:ext cx="5277908" cy="2638954"/>
          </a:xfrm>
          <a:prstGeom prst="rect">
            <a:avLst/>
          </a:prstGeom>
        </p:spPr>
      </p:pic>
      <p:pic>
        <p:nvPicPr>
          <p:cNvPr id="4" name="Picture 3"/>
          <p:cNvPicPr>
            <a:picLocks noChangeAspect="1"/>
          </p:cNvPicPr>
          <p:nvPr/>
        </p:nvPicPr>
        <p:blipFill>
          <a:blip r:embed="rId3"/>
          <a:stretch>
            <a:fillRect/>
          </a:stretch>
        </p:blipFill>
        <p:spPr>
          <a:xfrm>
            <a:off x="398351" y="5463117"/>
            <a:ext cx="6362700" cy="1181100"/>
          </a:xfrm>
          <a:prstGeom prst="rect">
            <a:avLst/>
          </a:prstGeom>
          <a:ln>
            <a:solidFill>
              <a:schemeClr val="tx1"/>
            </a:solidFill>
          </a:ln>
        </p:spPr>
      </p:pic>
    </p:spTree>
    <p:extLst>
      <p:ext uri="{BB962C8B-B14F-4D97-AF65-F5344CB8AC3E}">
        <p14:creationId xmlns:p14="http://schemas.microsoft.com/office/powerpoint/2010/main" val="97215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RouterOS </a:t>
            </a:r>
            <a:endParaRPr lang="en-US" sz="1600" b="1" dirty="0" smtClean="0"/>
          </a:p>
          <a:p>
            <a:pPr marL="0" indent="0">
              <a:buNone/>
            </a:pPr>
            <a:r>
              <a:rPr lang="uk-UA" sz="1600" dirty="0" smtClean="0"/>
              <a:t>Імпорту</a:t>
            </a:r>
            <a:r>
              <a:rPr lang="uk-UA" sz="1600" dirty="0" smtClean="0"/>
              <a:t>ємо</a:t>
            </a:r>
            <a:r>
              <a:rPr lang="uk-UA" sz="1600" dirty="0" smtClean="0"/>
              <a:t> </a:t>
            </a:r>
            <a:r>
              <a:rPr lang="uk-UA" sz="1600" dirty="0"/>
              <a:t>сертифікат формату PKCS12 в RouterOS</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Тепер у меню </a:t>
            </a:r>
            <a:r>
              <a:rPr lang="en-US" sz="1600" dirty="0"/>
              <a:t>Certificate</a:t>
            </a:r>
            <a:r>
              <a:rPr lang="uk-UA" sz="1600" dirty="0" smtClean="0"/>
              <a:t> </a:t>
            </a:r>
            <a:r>
              <a:rPr lang="uk-UA" sz="1600" dirty="0"/>
              <a:t>мають бути самопідписаний сертифікат </a:t>
            </a:r>
            <a:r>
              <a:rPr lang="en-US" sz="1600" dirty="0" smtClean="0"/>
              <a:t>CA</a:t>
            </a:r>
            <a:r>
              <a:rPr lang="uk-UA" sz="1600" dirty="0" smtClean="0"/>
              <a:t> </a:t>
            </a:r>
            <a:r>
              <a:rPr lang="uk-UA" sz="1600" dirty="0"/>
              <a:t>та сертифікат клієнта. </a:t>
            </a:r>
            <a:r>
              <a:rPr lang="uk-UA" sz="1600" dirty="0" smtClean="0"/>
              <a:t>Дізнаємося </a:t>
            </a:r>
            <a:r>
              <a:rPr lang="uk-UA" sz="1600" dirty="0"/>
              <a:t>назву сертифіката клієнта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cert_export_RouterOS_client.p12_0 – це сертифікат клієнта. </a:t>
            </a:r>
            <a:endParaRPr lang="en-US" sz="1600" dirty="0" smtClean="0"/>
          </a:p>
          <a:p>
            <a:pPr marL="0" indent="0">
              <a:buNone/>
            </a:pPr>
            <a:endParaRPr lang="en-US" sz="1600" dirty="0" smtClean="0"/>
          </a:p>
          <a:p>
            <a:pPr marL="0" indent="0">
              <a:buNone/>
            </a:pPr>
            <a:r>
              <a:rPr lang="uk-UA" sz="1600" dirty="0" smtClean="0"/>
              <a:t>Рекомендується </a:t>
            </a:r>
            <a:r>
              <a:rPr lang="uk-UA" sz="1600" dirty="0"/>
              <a:t>створити окремі конфігурації пропозицій Фази 1 і Фази 2, щоб не заважати будь-якій існуючій конфігурації IPsec.</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910167"/>
            <a:ext cx="8077200" cy="3810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101850"/>
            <a:ext cx="2028825" cy="4191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98351" y="4122208"/>
            <a:ext cx="3133725" cy="1085850"/>
          </a:xfrm>
          <a:prstGeom prst="rect">
            <a:avLst/>
          </a:prstGeom>
          <a:ln>
            <a:solidFill>
              <a:schemeClr val="tx1"/>
            </a:solidFill>
          </a:ln>
        </p:spPr>
      </p:pic>
    </p:spTree>
    <p:extLst>
      <p:ext uri="{BB962C8B-B14F-4D97-AF65-F5344CB8AC3E}">
        <p14:creationId xmlns:p14="http://schemas.microsoft.com/office/powerpoint/2010/main" val="7262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Хоча для генерації політики можна використовувати шаблон політики за замовчуванням, краще створити нову групу політик і шаблон, щоб відокремити цю конфігурацію від будь-якої іншої конфігурації IPsec.</a:t>
            </a:r>
            <a:endParaRPr lang="en-US" sz="1600" dirty="0" smtClean="0"/>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uk-UA" sz="1600" dirty="0" smtClean="0"/>
              <a:t>Створимо </a:t>
            </a:r>
            <a:r>
              <a:rPr lang="uk-UA" sz="1600" dirty="0" smtClean="0"/>
              <a:t>новий запис конфігурації режиму з responder=no, який запитуватиме параметри конфігурації від сервера.</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Нарешті, </a:t>
            </a:r>
            <a:r>
              <a:rPr lang="uk-UA" sz="1600" dirty="0" smtClean="0"/>
              <a:t>створимо </a:t>
            </a:r>
            <a:r>
              <a:rPr lang="uk-UA" sz="1600" dirty="0"/>
              <a:t>конфігурації однорангових і ідентифікаційних </a:t>
            </a:r>
            <a:r>
              <a:rPr lang="uk-UA" sz="1600" dirty="0" smtClean="0"/>
              <a:t>даних</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smtClean="0"/>
              <a:t>Переконайємося, </a:t>
            </a:r>
            <a:r>
              <a:rPr lang="uk-UA" sz="1600" dirty="0"/>
              <a:t>що з’єднання успішно встановлено.</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763587"/>
            <a:ext cx="4886325" cy="11144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667529"/>
            <a:ext cx="3238500" cy="52387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86069" y="3923242"/>
            <a:ext cx="11374966" cy="786398"/>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386069" y="5441478"/>
            <a:ext cx="1962150" cy="933450"/>
          </a:xfrm>
          <a:prstGeom prst="rect">
            <a:avLst/>
          </a:prstGeom>
          <a:ln>
            <a:solidFill>
              <a:schemeClr val="tx1"/>
            </a:solidFill>
          </a:ln>
        </p:spPr>
      </p:pic>
    </p:spTree>
    <p:extLst>
      <p:ext uri="{BB962C8B-B14F-4D97-AF65-F5344CB8AC3E}">
        <p14:creationId xmlns:p14="http://schemas.microsoft.com/office/powerpoint/2010/main" val="2707195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Увімкнення генерування правил динамічного джерела NAT </a:t>
            </a:r>
            <a:endParaRPr lang="en-US" sz="1600" b="1" dirty="0" smtClean="0"/>
          </a:p>
          <a:p>
            <a:pPr marL="0" indent="0">
              <a:buNone/>
            </a:pPr>
            <a:r>
              <a:rPr lang="uk-UA" sz="1600" dirty="0" smtClean="0"/>
              <a:t>Якщо </a:t>
            </a:r>
            <a:r>
              <a:rPr lang="uk-UA" sz="1600" dirty="0"/>
              <a:t>ми подивимося на згенеровані динамічні політики, то побачимо, що через тунель буде надсилатися лише трафік із конкретною (отриманою за допомогою режиму конфігурації) адресою джерела. Але в більшості випадків маршрутизатору потрібно буде маршрутизувати певний пристрій або мережу через тунель. У такому випадку ми можемо використовувати вихідний NAT, щоб змінити адресу джерела пакетів, щоб вона відповідала адресі конфігурації режиму. Оскільки адреса конфігурації режиму є динамічною, неможливо створити </a:t>
            </a:r>
            <a:r>
              <a:rPr lang="uk-UA" sz="1600" dirty="0" smtClean="0"/>
              <a:t>статичне вихідне </a:t>
            </a:r>
            <a:r>
              <a:rPr lang="uk-UA" sz="1600" dirty="0"/>
              <a:t>NAT-правило. У RouterOS можна генерувати динамічні вихідні правила NAT для клієнтів конфігурації режиму.</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667" y="2331509"/>
            <a:ext cx="9048750" cy="3752850"/>
          </a:xfrm>
          <a:prstGeom prst="rect">
            <a:avLst/>
          </a:prstGeom>
        </p:spPr>
      </p:pic>
    </p:spTree>
    <p:extLst>
      <p:ext uri="{BB962C8B-B14F-4D97-AF65-F5344CB8AC3E}">
        <p14:creationId xmlns:p14="http://schemas.microsoft.com/office/powerpoint/2010/main" val="351820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Наприклад, у нас є локальна мережа 192.168.88.0/24 за маршрутизатором, і ми хочемо, щоб весь трафік з цієї мережі переправлявся через тунель. Перш за все, ми повинні створити новий список IP/Firewall/Address, який складається з нашої локальної </a:t>
            </a:r>
            <a:r>
              <a:rPr lang="uk-UA" sz="1600" dirty="0" smtClean="0"/>
              <a:t>мережі</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r>
              <a:rPr lang="uk-UA" sz="1600" dirty="0"/>
              <a:t>Коли це буде зроблено, ми можемо призначити щойно створений список IP/Firewall/Address до конфігурації режиму</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smtClean="0"/>
              <a:t>Переконаємося, </a:t>
            </a:r>
            <a:r>
              <a:rPr lang="uk-UA" sz="1600" dirty="0"/>
              <a:t>що правильність вихідного правила NAT динамічно генерується під час встановлення тунелю</a:t>
            </a:r>
            <a:r>
              <a:rPr lang="uk-UA" sz="1600" dirty="0" smtClean="0"/>
              <a:t>.</a:t>
            </a:r>
            <a:endParaRPr lang="en-US" sz="1600" dirty="0" smtClean="0"/>
          </a:p>
          <a:p>
            <a:pPr marL="0" indent="0">
              <a:buNone/>
            </a:pPr>
            <a:endParaRPr lang="en-US" sz="1600" dirty="0" smtClean="0"/>
          </a:p>
          <a:p>
            <a:pPr marL="0" indent="0">
              <a:buNone/>
            </a:pP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23874" y="1132417"/>
            <a:ext cx="3829050" cy="6477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3874" y="2571750"/>
            <a:ext cx="4752975" cy="6477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23874" y="4011083"/>
            <a:ext cx="10039350" cy="1114425"/>
          </a:xfrm>
          <a:prstGeom prst="rect">
            <a:avLst/>
          </a:prstGeom>
          <a:ln>
            <a:solidFill>
              <a:schemeClr val="tx1"/>
            </a:solidFill>
          </a:ln>
        </p:spPr>
      </p:pic>
      <p:sp>
        <p:nvSpPr>
          <p:cNvPr id="6" name="Rectangle 5"/>
          <p:cNvSpPr/>
          <p:nvPr/>
        </p:nvSpPr>
        <p:spPr>
          <a:xfrm>
            <a:off x="523874" y="5391835"/>
            <a:ext cx="9483726" cy="307777"/>
          </a:xfrm>
          <a:prstGeom prst="rect">
            <a:avLst/>
          </a:prstGeom>
        </p:spPr>
        <p:txBody>
          <a:bodyPr wrap="square">
            <a:spAutoFit/>
          </a:bodyPr>
          <a:lstStyle/>
          <a:p>
            <a:r>
              <a:rPr lang="uk-UA" sz="1400" i="1" dirty="0"/>
              <a:t>Переконайтеся, що адреса конфігурації динамічного режиму не є частиною локальної мережі.</a:t>
            </a:r>
          </a:p>
        </p:txBody>
      </p:sp>
    </p:spTree>
    <p:extLst>
      <p:ext uri="{BB962C8B-B14F-4D97-AF65-F5344CB8AC3E}">
        <p14:creationId xmlns:p14="http://schemas.microsoft.com/office/powerpoint/2010/main" val="86743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Windows </a:t>
            </a:r>
            <a:endParaRPr lang="en-US" sz="1600" b="1" dirty="0" smtClean="0"/>
          </a:p>
          <a:p>
            <a:pPr marL="0" indent="0">
              <a:buNone/>
            </a:pPr>
            <a:r>
              <a:rPr lang="uk-UA" sz="1600" dirty="0" smtClean="0"/>
              <a:t>Відкрийте </a:t>
            </a:r>
            <a:r>
              <a:rPr lang="uk-UA" sz="1600" dirty="0"/>
              <a:t>файл сертифіката формату PKCS12 на комп’ютері Windows. </a:t>
            </a:r>
            <a:r>
              <a:rPr lang="uk-UA" sz="1600" dirty="0" smtClean="0"/>
              <a:t>Встановіть </a:t>
            </a:r>
            <a:r>
              <a:rPr lang="uk-UA" sz="1600" dirty="0"/>
              <a:t>сертифікат, дотримуючись інструкцій. Переконайтеся, що ви вибрали </a:t>
            </a:r>
            <a:r>
              <a:rPr lang="uk-UA" sz="1600" dirty="0" smtClean="0"/>
              <a:t>місце </a:t>
            </a:r>
            <a:r>
              <a:rPr lang="uk-UA" sz="1600" dirty="0"/>
              <a:t>розташування </a:t>
            </a:r>
            <a:r>
              <a:rPr lang="uk-UA" sz="1600" dirty="0" smtClean="0"/>
              <a:t>сертифікату </a:t>
            </a:r>
            <a:r>
              <a:rPr lang="uk-UA" sz="1600" dirty="0"/>
              <a:t>Local Machine.</a:t>
            </a:r>
            <a:endParaRPr lang="uk-UA" sz="1600" dirty="0">
              <a:solidFill>
                <a:srgbClr val="FF0000"/>
              </a:solidFill>
            </a:endParaRPr>
          </a:p>
        </p:txBody>
      </p:sp>
      <p:pic>
        <p:nvPicPr>
          <p:cNvPr id="4" name="Picture 3"/>
          <p:cNvPicPr>
            <a:picLocks noChangeAspect="1"/>
          </p:cNvPicPr>
          <p:nvPr/>
        </p:nvPicPr>
        <p:blipFill>
          <a:blip r:embed="rId2"/>
          <a:stretch>
            <a:fillRect/>
          </a:stretch>
        </p:blipFill>
        <p:spPr>
          <a:xfrm>
            <a:off x="520170" y="1499763"/>
            <a:ext cx="10372725" cy="5000625"/>
          </a:xfrm>
          <a:prstGeom prst="rect">
            <a:avLst/>
          </a:prstGeom>
        </p:spPr>
      </p:pic>
    </p:spTree>
    <p:extLst>
      <p:ext uri="{BB962C8B-B14F-4D97-AF65-F5344CB8AC3E}">
        <p14:creationId xmlns:p14="http://schemas.microsoft.com/office/powerpoint/2010/main" val="42980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4984" y="106265"/>
            <a:ext cx="12087016" cy="3864602"/>
          </a:xfrm>
          <a:prstGeom prst="rect">
            <a:avLst/>
          </a:prstGeom>
        </p:spPr>
      </p:pic>
      <p:sp>
        <p:nvSpPr>
          <p:cNvPr id="7" name="Rectangle 6"/>
          <p:cNvSpPr/>
          <p:nvPr/>
        </p:nvSpPr>
        <p:spPr>
          <a:xfrm>
            <a:off x="457199" y="4272677"/>
            <a:ext cx="11133667" cy="1077218"/>
          </a:xfrm>
          <a:prstGeom prst="rect">
            <a:avLst/>
          </a:prstGeom>
        </p:spPr>
        <p:txBody>
          <a:bodyPr wrap="square">
            <a:spAutoFit/>
          </a:bodyPr>
          <a:lstStyle/>
          <a:p>
            <a:r>
              <a:rPr lang="uk-UA" sz="1600" dirty="0"/>
              <a:t>Тепер ви можете перейти до налаштувань </a:t>
            </a:r>
            <a:r>
              <a:rPr lang="en-US" sz="1600" i="1" dirty="0"/>
              <a:t>Network and Internet settings -&gt; </a:t>
            </a:r>
            <a:r>
              <a:rPr lang="en-US" sz="1600" i="1" dirty="0" smtClean="0"/>
              <a:t>VPN</a:t>
            </a:r>
            <a:r>
              <a:rPr lang="uk-UA" sz="1600" dirty="0" smtClean="0"/>
              <a:t> і </a:t>
            </a:r>
            <a:r>
              <a:rPr lang="uk-UA" sz="1600" dirty="0"/>
              <a:t>додати нову конфігурацію. </a:t>
            </a:r>
            <a:endParaRPr lang="uk-UA" sz="1600" dirty="0" smtClean="0"/>
          </a:p>
          <a:p>
            <a:r>
              <a:rPr lang="uk-UA" sz="1600" dirty="0" smtClean="0"/>
              <a:t>Заповніть </a:t>
            </a:r>
            <a:r>
              <a:rPr lang="uk-UA" sz="1600" dirty="0"/>
              <a:t>параметри </a:t>
            </a:r>
            <a:r>
              <a:rPr lang="uk-UA" sz="1600" i="1" dirty="0"/>
              <a:t>Ім'я підключення</a:t>
            </a:r>
            <a:r>
              <a:rPr lang="uk-UA" sz="1600" dirty="0"/>
              <a:t>, </a:t>
            </a:r>
            <a:r>
              <a:rPr lang="uk-UA" sz="1600" i="1" dirty="0"/>
              <a:t>Ім'я сервера </a:t>
            </a:r>
            <a:r>
              <a:rPr lang="uk-UA" sz="1600" dirty="0"/>
              <a:t>або </a:t>
            </a:r>
            <a:r>
              <a:rPr lang="uk-UA" sz="1600" i="1" dirty="0"/>
              <a:t>адреси</a:t>
            </a:r>
            <a:r>
              <a:rPr lang="uk-UA" sz="1600" dirty="0"/>
              <a:t>. Виберіть IKEv2 під типом VPN. Коли це буде зроблено, необхідно вибрати «</a:t>
            </a:r>
            <a:r>
              <a:rPr lang="uk-UA" sz="1600" i="1" dirty="0"/>
              <a:t>Використовувати машинні сертифікати</a:t>
            </a:r>
            <a:r>
              <a:rPr lang="uk-UA" sz="1600" dirty="0"/>
              <a:t>». Це можна зробити в центрі мережі та спільного доступу, натиснувши меню «</a:t>
            </a:r>
            <a:r>
              <a:rPr lang="uk-UA" sz="1600" i="1" dirty="0"/>
              <a:t>Властивості</a:t>
            </a:r>
            <a:r>
              <a:rPr lang="uk-UA" sz="1600" dirty="0"/>
              <a:t>» для VPN-з’єднання. Налаштування знаходиться на вкладці </a:t>
            </a:r>
            <a:r>
              <a:rPr lang="uk-UA" sz="1600" i="1" dirty="0"/>
              <a:t>Безпека</a:t>
            </a:r>
            <a:r>
              <a:rPr lang="uk-UA" sz="1600" dirty="0"/>
              <a:t>.</a:t>
            </a:r>
          </a:p>
        </p:txBody>
      </p:sp>
    </p:spTree>
    <p:extLst>
      <p:ext uri="{BB962C8B-B14F-4D97-AF65-F5344CB8AC3E}">
        <p14:creationId xmlns:p14="http://schemas.microsoft.com/office/powerpoint/2010/main" val="292822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54529" y="264994"/>
            <a:ext cx="11579225" cy="5349056"/>
          </a:xfrm>
          <a:prstGeom prst="rect">
            <a:avLst/>
          </a:prstGeom>
        </p:spPr>
      </p:pic>
    </p:spTree>
    <p:extLst>
      <p:ext uri="{BB962C8B-B14F-4D97-AF65-F5344CB8AC3E}">
        <p14:creationId xmlns:p14="http://schemas.microsoft.com/office/powerpoint/2010/main" val="2633909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01576" y="199496"/>
            <a:ext cx="8206465" cy="6292850"/>
          </a:xfrm>
          <a:prstGeom prst="rect">
            <a:avLst/>
          </a:prstGeom>
        </p:spPr>
      </p:pic>
    </p:spTree>
    <p:extLst>
      <p:ext uri="{BB962C8B-B14F-4D97-AF65-F5344CB8AC3E}">
        <p14:creationId xmlns:p14="http://schemas.microsoft.com/office/powerpoint/2010/main" val="115614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a:t>Наразі Windows 10 сумісна з наступними наборами пропозицій фази 1 (профілі) і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602720" y="694267"/>
            <a:ext cx="4303103" cy="5720292"/>
          </a:xfrm>
          <a:prstGeom prst="rect">
            <a:avLst/>
          </a:prstGeom>
        </p:spPr>
      </p:pic>
      <p:pic>
        <p:nvPicPr>
          <p:cNvPr id="4" name="Picture 3"/>
          <p:cNvPicPr>
            <a:picLocks noChangeAspect="1"/>
          </p:cNvPicPr>
          <p:nvPr/>
        </p:nvPicPr>
        <p:blipFill>
          <a:blip r:embed="rId3"/>
          <a:stretch>
            <a:fillRect/>
          </a:stretch>
        </p:blipFill>
        <p:spPr>
          <a:xfrm>
            <a:off x="5581122" y="694268"/>
            <a:ext cx="4485745" cy="3133754"/>
          </a:xfrm>
          <a:prstGeom prst="rect">
            <a:avLst/>
          </a:prstGeom>
        </p:spPr>
      </p:pic>
    </p:spTree>
    <p:extLst>
      <p:ext uri="{BB962C8B-B14F-4D97-AF65-F5344CB8AC3E}">
        <p14:creationId xmlns:p14="http://schemas.microsoft.com/office/powerpoint/2010/main" val="194779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Конфігурація </a:t>
            </a:r>
            <a:r>
              <a:rPr lang="uk-UA" sz="1600" b="1" dirty="0"/>
              <a:t>клієнта macOS </a:t>
            </a:r>
            <a:endParaRPr lang="uk-UA" sz="1600" b="1" dirty="0" smtClean="0"/>
          </a:p>
          <a:p>
            <a:pPr marL="0" indent="0">
              <a:buNone/>
            </a:pPr>
            <a:r>
              <a:rPr lang="uk-UA" sz="1600" dirty="0" smtClean="0"/>
              <a:t>Відкриємо </a:t>
            </a:r>
            <a:r>
              <a:rPr lang="uk-UA" sz="1600" dirty="0"/>
              <a:t>файл сертифіката у форматі PKCS12 на комп’ютері macOS і </a:t>
            </a:r>
            <a:r>
              <a:rPr lang="uk-UA" sz="1600" dirty="0" smtClean="0"/>
              <a:t>встановимо </a:t>
            </a:r>
            <a:r>
              <a:rPr lang="uk-UA" sz="1600" dirty="0"/>
              <a:t>сертифікат у </a:t>
            </a:r>
            <a:r>
              <a:rPr lang="uk-UA" sz="1600" dirty="0" smtClean="0"/>
              <a:t>вкладці «</a:t>
            </a:r>
            <a:r>
              <a:rPr lang="uk-UA" sz="1600" i="1" dirty="0" smtClean="0"/>
              <a:t>Система</a:t>
            </a:r>
            <a:r>
              <a:rPr lang="uk-UA" sz="1600" dirty="0"/>
              <a:t>». Необхідно вручну позначити сертифікат </a:t>
            </a:r>
            <a:r>
              <a:rPr lang="en-US" sz="1600" dirty="0" smtClean="0"/>
              <a:t>CA</a:t>
            </a:r>
            <a:r>
              <a:rPr lang="uk-UA" sz="1600" dirty="0" smtClean="0"/>
              <a:t> </a:t>
            </a:r>
            <a:r>
              <a:rPr lang="uk-UA" sz="1600" dirty="0"/>
              <a:t>як надійний, оскільки він самопідписаний. Знайдіть додаток </a:t>
            </a:r>
            <a:r>
              <a:rPr lang="uk-UA" sz="1600" i="1" dirty="0"/>
              <a:t>macOS Keychain Access</a:t>
            </a:r>
            <a:r>
              <a:rPr lang="uk-UA" sz="1600" dirty="0"/>
              <a:t> на вкладці «</a:t>
            </a:r>
            <a:r>
              <a:rPr lang="uk-UA" sz="1600" i="1" dirty="0"/>
              <a:t>Система</a:t>
            </a:r>
            <a:r>
              <a:rPr lang="uk-UA" sz="1600" dirty="0"/>
              <a:t>» та позначте його як «</a:t>
            </a:r>
            <a:r>
              <a:rPr lang="uk-UA" sz="1600" i="1" dirty="0"/>
              <a:t>Завжди довіряти</a:t>
            </a:r>
            <a:r>
              <a:rPr lang="uk-UA" sz="1600" dirty="0"/>
              <a:t>».</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6" y="1465372"/>
            <a:ext cx="12192000" cy="5214189"/>
          </a:xfrm>
          <a:prstGeom prst="rect">
            <a:avLst/>
          </a:prstGeom>
        </p:spPr>
      </p:pic>
    </p:spTree>
    <p:extLst>
      <p:ext uri="{BB962C8B-B14F-4D97-AF65-F5344CB8AC3E}">
        <p14:creationId xmlns:p14="http://schemas.microsoft.com/office/powerpoint/2010/main" val="41515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smtClean="0"/>
              <a:t>Продовжимо налаштувати пристрій. Вкажемо </a:t>
            </a:r>
            <a:r>
              <a:rPr lang="uk-UA" sz="1600" dirty="0" smtClean="0"/>
              <a:t>адресу віддаленого маршрутизатора. Ця адреса повинна бути доступна через порти UDP/500 і UDP/4500, тому </a:t>
            </a:r>
            <a:r>
              <a:rPr lang="uk-UA" sz="1600" dirty="0" smtClean="0"/>
              <a:t>переконаємося, </a:t>
            </a:r>
            <a:r>
              <a:rPr lang="uk-UA" sz="1600" dirty="0" smtClean="0"/>
              <a:t>що вжито відповідних дій щодо </a:t>
            </a:r>
            <a:r>
              <a:rPr lang="uk-UA" sz="1600" dirty="0" smtClean="0"/>
              <a:t>фаєрвола </a:t>
            </a:r>
            <a:r>
              <a:rPr lang="uk-UA" sz="1600" dirty="0" smtClean="0"/>
              <a:t>маршрутизатора. </a:t>
            </a:r>
            <a:r>
              <a:rPr lang="uk-UA" sz="1600" dirty="0" smtClean="0"/>
              <a:t>Вкажемо </a:t>
            </a:r>
            <a:r>
              <a:rPr lang="uk-UA" sz="1600" dirty="0" smtClean="0"/>
              <a:t>назву для цього </a:t>
            </a:r>
            <a:r>
              <a:rPr lang="uk-UA" sz="1600" dirty="0" smtClean="0"/>
              <a:t>вузла</a:t>
            </a:r>
            <a:r>
              <a:rPr lang="uk-UA" sz="1600" dirty="0" smtClean="0"/>
              <a:t>, а також для новоствореного профілю.</a:t>
            </a: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uk-UA" sz="1600" dirty="0" smtClean="0"/>
              <a:t>Наступним кроком є створення ідентичності. Для базового захищеного тунелю із </a:t>
            </a:r>
            <a:r>
              <a:rPr lang="en-US" sz="1600" dirty="0" smtClean="0"/>
              <a:t>PSK</a:t>
            </a:r>
            <a:r>
              <a:rPr lang="uk-UA" sz="1600" dirty="0" smtClean="0"/>
              <a:t> </a:t>
            </a:r>
            <a:r>
              <a:rPr lang="uk-UA" sz="1600" dirty="0" smtClean="0"/>
              <a:t>нічого особливого встановлювати, окрім сильного ключа та пристрою, </a:t>
            </a:r>
            <a:r>
              <a:rPr lang="uk-UA" sz="1600" dirty="0" smtClean="0"/>
              <a:t>на</a:t>
            </a:r>
            <a:r>
              <a:rPr lang="uk-UA" sz="1600" dirty="0" smtClean="0"/>
              <a:t> який </a:t>
            </a:r>
            <a:r>
              <a:rPr lang="uk-UA" sz="1600" dirty="0" smtClean="0"/>
              <a:t>поширюється </a:t>
            </a:r>
            <a:r>
              <a:rPr lang="uk-UA" sz="1600" dirty="0" smtClean="0"/>
              <a:t>це налаштування.</a:t>
            </a: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smtClean="0"/>
              <a:t>Створюємо </a:t>
            </a:r>
            <a:r>
              <a:rPr lang="uk-UA" sz="1600" dirty="0"/>
              <a:t>політику, яка керує мережами/хостами, між якими має бути зашифрований трафік.</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033462"/>
            <a:ext cx="5629275" cy="676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697084"/>
            <a:ext cx="4476750" cy="657225"/>
          </a:xfrm>
          <a:prstGeom prst="rect">
            <a:avLst/>
          </a:prstGeom>
          <a:ln>
            <a:solidFill>
              <a:schemeClr val="tx1"/>
            </a:solidFill>
          </a:ln>
        </p:spPr>
      </p:pic>
      <p:sp>
        <p:nvSpPr>
          <p:cNvPr id="5" name="Rectangle 4"/>
          <p:cNvSpPr/>
          <p:nvPr/>
        </p:nvSpPr>
        <p:spPr>
          <a:xfrm>
            <a:off x="5378417" y="2697084"/>
            <a:ext cx="6096000" cy="584775"/>
          </a:xfrm>
          <a:prstGeom prst="rect">
            <a:avLst/>
          </a:prstGeom>
        </p:spPr>
        <p:txBody>
          <a:bodyPr>
            <a:spAutoFit/>
          </a:bodyPr>
          <a:lstStyle/>
          <a:p>
            <a:r>
              <a:rPr lang="uk-UA" sz="1600" i="1" dirty="0"/>
              <a:t>Якщо безпека має значення, подумайте про використання IKEv2 та іншого методу авторизації.</a:t>
            </a:r>
          </a:p>
        </p:txBody>
      </p:sp>
      <p:pic>
        <p:nvPicPr>
          <p:cNvPr id="6" name="Picture 5"/>
          <p:cNvPicPr>
            <a:picLocks noChangeAspect="1"/>
          </p:cNvPicPr>
          <p:nvPr/>
        </p:nvPicPr>
        <p:blipFill>
          <a:blip r:embed="rId4"/>
          <a:stretch>
            <a:fillRect/>
          </a:stretch>
        </p:blipFill>
        <p:spPr>
          <a:xfrm>
            <a:off x="398351" y="4105275"/>
            <a:ext cx="11285649" cy="547686"/>
          </a:xfrm>
          <a:prstGeom prst="rect">
            <a:avLst/>
          </a:prstGeom>
          <a:ln>
            <a:solidFill>
              <a:schemeClr val="tx1"/>
            </a:solidFill>
          </a:ln>
        </p:spPr>
      </p:pic>
    </p:spTree>
    <p:extLst>
      <p:ext uri="{BB962C8B-B14F-4D97-AF65-F5344CB8AC3E}">
        <p14:creationId xmlns:p14="http://schemas.microsoft.com/office/powerpoint/2010/main" val="281173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Тепер ви можете перейти до «</a:t>
            </a:r>
            <a:r>
              <a:rPr lang="uk-UA" sz="1600" i="1" dirty="0"/>
              <a:t>Системні налаштування</a:t>
            </a:r>
            <a:r>
              <a:rPr lang="uk-UA" sz="1600" dirty="0"/>
              <a:t>» -&gt; «</a:t>
            </a:r>
            <a:r>
              <a:rPr lang="uk-UA" sz="1600" i="1" dirty="0"/>
              <a:t>Мережа</a:t>
            </a:r>
            <a:r>
              <a:rPr lang="uk-UA" sz="1600" dirty="0"/>
              <a:t>» та додати нову конфігурацію, натиснувши кнопку +. Виберіть </a:t>
            </a:r>
            <a:r>
              <a:rPr lang="uk-UA" sz="1600" i="1" dirty="0"/>
              <a:t>Інтерфейс: VPN, Тип VPN: IKEv2</a:t>
            </a:r>
            <a:r>
              <a:rPr lang="uk-UA" sz="1600" dirty="0"/>
              <a:t> та назвіть своє з’єднання. Віддалений ідентифікатор має бути рівним common-name або subjAltName сертифіката сервера. Місцевий ідентифікатор можна залишити порожнім. У розділі </a:t>
            </a:r>
            <a:r>
              <a:rPr lang="uk-UA" sz="1600" i="1" dirty="0"/>
              <a:t>Налаштування автентифікації</a:t>
            </a:r>
            <a:r>
              <a:rPr lang="uk-UA" sz="1600" dirty="0"/>
              <a:t> виберіть </a:t>
            </a:r>
            <a:r>
              <a:rPr lang="uk-UA" sz="1600" i="1" dirty="0"/>
              <a:t>Немає</a:t>
            </a:r>
            <a:r>
              <a:rPr lang="uk-UA" sz="1600" dirty="0"/>
              <a:t> та виберіть сертифікат клієнта. Тепер ви можете перевірити підключення</a:t>
            </a:r>
            <a:r>
              <a:rPr lang="uk-UA" sz="1600" dirty="0" smtClean="0"/>
              <a:t>.</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5508"/>
            <a:ext cx="12192000" cy="5275384"/>
          </a:xfrm>
          <a:prstGeom prst="rect">
            <a:avLst/>
          </a:prstGeom>
        </p:spPr>
      </p:pic>
    </p:spTree>
    <p:extLst>
      <p:ext uri="{BB962C8B-B14F-4D97-AF65-F5344CB8AC3E}">
        <p14:creationId xmlns:p14="http://schemas.microsoft.com/office/powerpoint/2010/main" val="1029281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Наразі macOS сумісна з наступними наборами пропозицій фази 1 (профілі) та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637116"/>
            <a:ext cx="4486275" cy="3314700"/>
          </a:xfrm>
          <a:prstGeom prst="rect">
            <a:avLst/>
          </a:prstGeom>
        </p:spPr>
      </p:pic>
      <p:pic>
        <p:nvPicPr>
          <p:cNvPr id="4" name="Picture 3"/>
          <p:cNvPicPr>
            <a:picLocks noChangeAspect="1"/>
          </p:cNvPicPr>
          <p:nvPr/>
        </p:nvPicPr>
        <p:blipFill>
          <a:blip r:embed="rId3"/>
          <a:stretch>
            <a:fillRect/>
          </a:stretch>
        </p:blipFill>
        <p:spPr>
          <a:xfrm>
            <a:off x="5693833" y="637116"/>
            <a:ext cx="4495800" cy="2476500"/>
          </a:xfrm>
          <a:prstGeom prst="rect">
            <a:avLst/>
          </a:prstGeom>
        </p:spPr>
      </p:pic>
    </p:spTree>
    <p:extLst>
      <p:ext uri="{BB962C8B-B14F-4D97-AF65-F5344CB8AC3E}">
        <p14:creationId xmlns:p14="http://schemas.microsoft.com/office/powerpoint/2010/main" val="228262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iOS </a:t>
            </a:r>
            <a:endParaRPr lang="en-US" sz="1600" b="1" dirty="0" smtClean="0"/>
          </a:p>
          <a:p>
            <a:pPr marL="0" indent="0">
              <a:buNone/>
            </a:pPr>
            <a:r>
              <a:rPr lang="uk-UA" sz="1600" dirty="0" smtClean="0"/>
              <a:t>Зазвичай </a:t>
            </a:r>
            <a:r>
              <a:rPr lang="uk-UA" sz="1600" dirty="0"/>
              <a:t>пакет PKCS12 містить також сертифікат ЦС, але iOS не встановлює цей ЦС, тому самопідписаний сертифікат ЦС має бути встановлений окремо у форматі PEM. Відкрийте ці файли на пристрої iOS та встановіть обидва сертифікати, дотримуючись інструкцій. Необхідно позначити самопідписаний сертифікат ЦС як надійний на пристрої iOS. Це можна зробити в меню </a:t>
            </a:r>
            <a:r>
              <a:rPr lang="en-US" sz="1600" i="1" dirty="0"/>
              <a:t>Settings -&gt; General -&gt; About -&gt; Certificate </a:t>
            </a:r>
            <a:r>
              <a:rPr lang="en-US" sz="1600" dirty="0"/>
              <a:t>Trust </a:t>
            </a:r>
            <a:r>
              <a:rPr lang="en-US" sz="1600" dirty="0" smtClean="0"/>
              <a:t>Settings</a:t>
            </a:r>
            <a:r>
              <a:rPr lang="uk-UA" sz="1600" dirty="0" smtClean="0"/>
              <a:t>. </a:t>
            </a:r>
            <a:r>
              <a:rPr lang="uk-UA" sz="1600" dirty="0"/>
              <a:t>Коли це буде зроблено, перевірте, чи обидва сертифікати позначені як «перевірені» в меню </a:t>
            </a:r>
            <a:r>
              <a:rPr lang="en-US" sz="1600" dirty="0"/>
              <a:t>Settings -&gt; General -&gt; </a:t>
            </a:r>
            <a:r>
              <a:rPr lang="en-US" sz="1600" dirty="0" smtClean="0"/>
              <a:t>Profiles</a:t>
            </a:r>
            <a:r>
              <a:rPr lang="uk-UA" sz="1600" dirty="0" smtClean="0"/>
              <a:t>.</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33" y="1787139"/>
            <a:ext cx="9118912" cy="4935394"/>
          </a:xfrm>
          <a:prstGeom prst="rect">
            <a:avLst/>
          </a:prstGeom>
        </p:spPr>
      </p:pic>
    </p:spTree>
    <p:extLst>
      <p:ext uri="{BB962C8B-B14F-4D97-AF65-F5344CB8AC3E}">
        <p14:creationId xmlns:p14="http://schemas.microsoft.com/office/powerpoint/2010/main" val="142218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170942"/>
            <a:ext cx="11579383" cy="6292158"/>
          </a:xfrm>
        </p:spPr>
        <p:txBody>
          <a:bodyPr>
            <a:normAutofit/>
          </a:bodyPr>
          <a:lstStyle/>
          <a:p>
            <a:pPr marL="0" indent="0">
              <a:buNone/>
            </a:pPr>
            <a:r>
              <a:rPr lang="uk-UA" sz="1600" dirty="0"/>
              <a:t>Тепер ви можете перейти до меню </a:t>
            </a:r>
            <a:r>
              <a:rPr lang="en-US" sz="1600" i="1" dirty="0"/>
              <a:t>Settings -&gt; General -&gt; </a:t>
            </a:r>
            <a:r>
              <a:rPr lang="en-US" sz="1600" i="1" dirty="0" smtClean="0"/>
              <a:t>VPN </a:t>
            </a:r>
            <a:r>
              <a:rPr lang="uk-UA" sz="1600" dirty="0" smtClean="0"/>
              <a:t>і </a:t>
            </a:r>
            <a:r>
              <a:rPr lang="uk-UA" sz="1600" dirty="0"/>
              <a:t>додати нову конфігурацію. Віддалений ідентифікатор має бути рівним common-name або subjAltName сертифіката сервера. Місцевий ідентифікатор можна залишити порожнім.</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1" y="973665"/>
            <a:ext cx="5281072" cy="5716509"/>
          </a:xfrm>
          <a:prstGeom prst="rect">
            <a:avLst/>
          </a:prstGeom>
        </p:spPr>
      </p:pic>
      <p:sp>
        <p:nvSpPr>
          <p:cNvPr id="4" name="Rectangle 3"/>
          <p:cNvSpPr/>
          <p:nvPr/>
        </p:nvSpPr>
        <p:spPr>
          <a:xfrm>
            <a:off x="5982889" y="973665"/>
            <a:ext cx="6096000" cy="830997"/>
          </a:xfrm>
          <a:prstGeom prst="rect">
            <a:avLst/>
          </a:prstGeom>
        </p:spPr>
        <p:txBody>
          <a:bodyPr>
            <a:spAutoFit/>
          </a:bodyPr>
          <a:lstStyle/>
          <a:p>
            <a:r>
              <a:rPr lang="uk-UA" sz="1600" dirty="0"/>
              <a:t>Наразі </a:t>
            </a:r>
            <a:r>
              <a:rPr lang="en-US" sz="1600" dirty="0" err="1" smtClean="0"/>
              <a:t>i</a:t>
            </a:r>
            <a:r>
              <a:rPr lang="uk-UA" sz="1600" dirty="0" smtClean="0"/>
              <a:t>OS </a:t>
            </a:r>
            <a:r>
              <a:rPr lang="uk-UA" sz="1600" dirty="0"/>
              <a:t>сумісна з наступними наборами пропозицій фази 1 (профілі) та фази 2 (пропозиції):</a:t>
            </a:r>
            <a:endParaRPr lang="uk-UA" sz="1600" dirty="0">
              <a:solidFill>
                <a:srgbClr val="FF0000"/>
              </a:solidFill>
            </a:endParaRPr>
          </a:p>
          <a:p>
            <a:r>
              <a:rPr lang="en-US" sz="1600" dirty="0" smtClean="0">
                <a:solidFill>
                  <a:srgbClr val="222222"/>
                </a:solidFill>
              </a:rPr>
              <a:t>:</a:t>
            </a:r>
            <a:endParaRPr lang="uk-UA" sz="1600" dirty="0"/>
          </a:p>
        </p:txBody>
      </p:sp>
      <p:pic>
        <p:nvPicPr>
          <p:cNvPr id="5" name="Picture 4"/>
          <p:cNvPicPr>
            <a:picLocks noChangeAspect="1"/>
          </p:cNvPicPr>
          <p:nvPr/>
        </p:nvPicPr>
        <p:blipFill>
          <a:blip r:embed="rId3"/>
          <a:stretch>
            <a:fillRect/>
          </a:stretch>
        </p:blipFill>
        <p:spPr>
          <a:xfrm>
            <a:off x="5982889" y="1558440"/>
            <a:ext cx="3305083" cy="2605358"/>
          </a:xfrm>
          <a:prstGeom prst="rect">
            <a:avLst/>
          </a:prstGeom>
        </p:spPr>
      </p:pic>
      <p:pic>
        <p:nvPicPr>
          <p:cNvPr id="6" name="Picture 5"/>
          <p:cNvPicPr>
            <a:picLocks noChangeAspect="1"/>
          </p:cNvPicPr>
          <p:nvPr/>
        </p:nvPicPr>
        <p:blipFill>
          <a:blip r:embed="rId4"/>
          <a:stretch>
            <a:fillRect/>
          </a:stretch>
        </p:blipFill>
        <p:spPr>
          <a:xfrm>
            <a:off x="5982889" y="4245739"/>
            <a:ext cx="3305083" cy="1883384"/>
          </a:xfrm>
          <a:prstGeom prst="rect">
            <a:avLst/>
          </a:prstGeom>
        </p:spPr>
      </p:pic>
      <p:sp>
        <p:nvSpPr>
          <p:cNvPr id="7" name="Rectangle 6"/>
          <p:cNvSpPr/>
          <p:nvPr/>
        </p:nvSpPr>
        <p:spPr>
          <a:xfrm>
            <a:off x="6033467" y="6211064"/>
            <a:ext cx="6096000" cy="584775"/>
          </a:xfrm>
          <a:prstGeom prst="rect">
            <a:avLst/>
          </a:prstGeom>
        </p:spPr>
        <p:txBody>
          <a:bodyPr>
            <a:spAutoFit/>
          </a:bodyPr>
          <a:lstStyle/>
          <a:p>
            <a:r>
              <a:rPr lang="uk-UA" sz="1600" i="1" dirty="0"/>
              <a:t>Якщо ви підключені до VPN через Wi-Fi, пристрій iOS може перейти в режим сну та відключитися від мережі.</a:t>
            </a:r>
          </a:p>
        </p:txBody>
      </p:sp>
    </p:spTree>
    <p:extLst>
      <p:ext uri="{BB962C8B-B14F-4D97-AF65-F5344CB8AC3E}">
        <p14:creationId xmlns:p14="http://schemas.microsoft.com/office/powerpoint/2010/main" val="198918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Android (strongSwan). </a:t>
            </a:r>
            <a:endParaRPr lang="en-US" sz="1600" b="1" dirty="0" smtClean="0"/>
          </a:p>
          <a:p>
            <a:pPr marL="0" indent="0">
              <a:buNone/>
            </a:pPr>
            <a:r>
              <a:rPr lang="uk-UA" sz="1600" dirty="0" smtClean="0"/>
              <a:t>Наразі </a:t>
            </a:r>
            <a:r>
              <a:rPr lang="uk-UA" sz="1600" dirty="0"/>
              <a:t>в Android відсутня вбудована підтримка IKEv2, проте можна використовувати strongSwan з Google Play Store, який переносить IKEv2 на Android. StrongSwan приймає сертифікати формату PKCS12, тому перед налаштуванням VPN-з'єднання в strongSwan переконайтеся, що ви завантажили пакет PKCS12 на свій пристрій Android. Коли це буде зроблено, створіть новий профіль VPN у strongSwan, введіть IP-адресу сервера та виберіть «</a:t>
            </a:r>
            <a:r>
              <a:rPr lang="uk-UA" sz="1600" i="1" dirty="0"/>
              <a:t>Сертифікат IKEv2</a:t>
            </a:r>
            <a:r>
              <a:rPr lang="uk-UA" sz="1600" dirty="0"/>
              <a:t>» як тип VPN. Вибираючи сертифікат користувача, натисніть </a:t>
            </a:r>
            <a:r>
              <a:rPr lang="uk-UA" sz="1600" i="1" dirty="0"/>
              <a:t>Встановит</a:t>
            </a:r>
            <a:r>
              <a:rPr lang="uk-UA" sz="1600" dirty="0"/>
              <a:t>и та виконайте процедуру вилучення сертифіката, вказавши пакет PKCS12. Збережіть профіль та перевірте з’єднання, натиснувши профіль </a:t>
            </a:r>
            <a:r>
              <a:rPr lang="uk-UA" sz="1600" i="1" dirty="0"/>
              <a:t>VPN</a:t>
            </a:r>
            <a:r>
              <a:rPr lang="uk-UA" sz="1600" dirty="0"/>
              <a:t>.</a:t>
            </a:r>
            <a:endParaRPr lang="uk-UA" sz="1600" dirty="0">
              <a:solidFill>
                <a:srgbClr val="FF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4076"/>
            <a:ext cx="12192000" cy="3096381"/>
          </a:xfrm>
          <a:prstGeom prst="rect">
            <a:avLst/>
          </a:prstGeom>
        </p:spPr>
      </p:pic>
    </p:spTree>
    <p:extLst>
      <p:ext uri="{BB962C8B-B14F-4D97-AF65-F5344CB8AC3E}">
        <p14:creationId xmlns:p14="http://schemas.microsoft.com/office/powerpoint/2010/main" val="636504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Можна вказати спеціальні параметри шифрування в strongSwan, поставивши прапорець «Показати додаткові налаштування». </a:t>
            </a:r>
            <a:endParaRPr lang="en-US" sz="1600" dirty="0" smtClean="0"/>
          </a:p>
          <a:p>
            <a:pPr marL="0" indent="0">
              <a:buNone/>
            </a:pPr>
            <a:r>
              <a:rPr lang="uk-UA" sz="1600" dirty="0" smtClean="0"/>
              <a:t>Наразі </a:t>
            </a:r>
            <a:r>
              <a:rPr lang="uk-UA" sz="1600" dirty="0"/>
              <a:t>strongSwan за замовчуванням сумісний з наступними наборами пропозицій фази 1 (профілі) та фази 2 (пропозиції):</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32340" y="889000"/>
            <a:ext cx="4164645" cy="5812105"/>
          </a:xfrm>
          <a:prstGeom prst="rect">
            <a:avLst/>
          </a:prstGeom>
        </p:spPr>
      </p:pic>
      <p:pic>
        <p:nvPicPr>
          <p:cNvPr id="4" name="Picture 3"/>
          <p:cNvPicPr>
            <a:picLocks noChangeAspect="1"/>
          </p:cNvPicPr>
          <p:nvPr/>
        </p:nvPicPr>
        <p:blipFill>
          <a:blip r:embed="rId3"/>
          <a:stretch>
            <a:fillRect/>
          </a:stretch>
        </p:blipFill>
        <p:spPr>
          <a:xfrm>
            <a:off x="5546195" y="889000"/>
            <a:ext cx="4258205" cy="4258205"/>
          </a:xfrm>
          <a:prstGeom prst="rect">
            <a:avLst/>
          </a:prstGeom>
        </p:spPr>
      </p:pic>
    </p:spTree>
    <p:extLst>
      <p:ext uri="{BB962C8B-B14F-4D97-AF65-F5344CB8AC3E}">
        <p14:creationId xmlns:p14="http://schemas.microsoft.com/office/powerpoint/2010/main" val="128339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клієнта Linux (strongSwan). </a:t>
            </a:r>
            <a:endParaRPr lang="en-US" sz="1600" b="1" dirty="0" smtClean="0"/>
          </a:p>
          <a:p>
            <a:pPr marL="0" indent="0">
              <a:buNone/>
            </a:pPr>
            <a:r>
              <a:rPr lang="uk-UA" sz="1600" dirty="0" smtClean="0"/>
              <a:t>Завантажте </a:t>
            </a:r>
            <a:r>
              <a:rPr lang="uk-UA" sz="1600" dirty="0"/>
              <a:t>пакет сертифікатів PKCS12 і перемістіть його в каталог /etc/ipsec.d/private. </a:t>
            </a:r>
            <a:endParaRPr lang="en-US" sz="1600" dirty="0" smtClean="0"/>
          </a:p>
          <a:p>
            <a:pPr marL="0" indent="0">
              <a:buNone/>
            </a:pPr>
            <a:r>
              <a:rPr lang="uk-UA" sz="1600" dirty="0" smtClean="0"/>
              <a:t>Додайте </a:t>
            </a:r>
            <a:r>
              <a:rPr lang="uk-UA" sz="1600" dirty="0"/>
              <a:t>експортовану парольну фразу для приватного ключа до файлу /etc/ipsec.secrets, де «strongSwan_client.p12» — це ім’я файлу, а «1234567890» — це парольна фраза</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r>
              <a:rPr lang="uk-UA" sz="1600" dirty="0"/>
              <a:t>Додайте нове підключення до файлу /</a:t>
            </a:r>
            <a:r>
              <a:rPr lang="uk-UA" sz="1600" dirty="0" smtClean="0"/>
              <a:t>etc/ipsec.conf</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a:t>Тепер ви можете перезапустити (або запустити) демон ipsec та ініціалізувати з’єднання</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42284" y="1503892"/>
            <a:ext cx="4038600" cy="5143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42284" y="2592917"/>
            <a:ext cx="3209925" cy="28575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42284" y="5939523"/>
            <a:ext cx="1971675" cy="723900"/>
          </a:xfrm>
          <a:prstGeom prst="rect">
            <a:avLst/>
          </a:prstGeom>
          <a:ln>
            <a:solidFill>
              <a:schemeClr val="tx1"/>
            </a:solidFill>
          </a:ln>
        </p:spPr>
      </p:pic>
    </p:spTree>
    <p:extLst>
      <p:ext uri="{BB962C8B-B14F-4D97-AF65-F5344CB8AC3E}">
        <p14:creationId xmlns:p14="http://schemas.microsoft.com/office/powerpoint/2010/main" val="2214726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284" y="174363"/>
            <a:ext cx="11579383" cy="6292158"/>
          </a:xfrm>
        </p:spPr>
        <p:txBody>
          <a:bodyPr>
            <a:normAutofit/>
          </a:bodyPr>
          <a:lstStyle/>
          <a:p>
            <a:pPr marL="0" indent="0">
              <a:buNone/>
            </a:pPr>
            <a:r>
              <a:rPr lang="uk-UA" sz="1600" b="1" dirty="0" smtClean="0"/>
              <a:t>Налаштування </a:t>
            </a:r>
            <a:r>
              <a:rPr lang="en-US" sz="1600" b="1" dirty="0" smtClean="0"/>
              <a:t>Road </a:t>
            </a:r>
            <a:r>
              <a:rPr lang="en-US" sz="1600" b="1" dirty="0"/>
              <a:t>Warrior </a:t>
            </a:r>
            <a:r>
              <a:rPr lang="uk-UA" sz="1600" b="1" dirty="0" smtClean="0"/>
              <a:t>з  використанням </a:t>
            </a:r>
            <a:r>
              <a:rPr lang="en-US" sz="1600" b="1" dirty="0" smtClean="0"/>
              <a:t>IKEv2 </a:t>
            </a:r>
            <a:r>
              <a:rPr lang="uk-UA" sz="1600" b="1" dirty="0" smtClean="0"/>
              <a:t>з</a:t>
            </a:r>
            <a:r>
              <a:rPr lang="en-US" sz="1600" b="1" dirty="0" smtClean="0"/>
              <a:t> </a:t>
            </a:r>
            <a:r>
              <a:rPr lang="en-US" sz="1600" b="1" dirty="0"/>
              <a:t>EAP-MSCHAPv2 authentication </a:t>
            </a:r>
            <a:r>
              <a:rPr lang="uk-UA" sz="1600" b="1" dirty="0" smtClean="0"/>
              <a:t>під керуванням </a:t>
            </a:r>
            <a:r>
              <a:rPr lang="en-US" sz="1600" b="1" dirty="0" smtClean="0"/>
              <a:t>User </a:t>
            </a:r>
            <a:r>
              <a:rPr lang="en-US" sz="1600" b="1" dirty="0"/>
              <a:t>Manager (</a:t>
            </a:r>
            <a:r>
              <a:rPr lang="en-US" sz="1600" b="1" dirty="0" smtClean="0"/>
              <a:t>RouterOSv7</a:t>
            </a:r>
            <a:r>
              <a:rPr lang="en-US" sz="1600" b="1" dirty="0"/>
              <a:t>)</a:t>
            </a:r>
          </a:p>
          <a:p>
            <a:pPr marL="0" indent="0">
              <a:buNone/>
            </a:pPr>
            <a:r>
              <a:rPr lang="uk-UA" sz="1600" dirty="0"/>
              <a:t>У цьому прикладі пояснюється, як встановити безпечне з’єднання IPsec між пристроєм, підключеним до Інтернету (клієнт Road Warrior), і пристроєм під керуванням RouterOS, який виконує роль сервера IKEv2 та </a:t>
            </a:r>
            <a:r>
              <a:rPr lang="en-US" sz="1600" dirty="0"/>
              <a:t>User Manager</a:t>
            </a:r>
            <a:r>
              <a:rPr lang="uk-UA" sz="1600" dirty="0" smtClean="0"/>
              <a:t>. </a:t>
            </a:r>
            <a:r>
              <a:rPr lang="uk-UA" sz="1600" dirty="0"/>
              <a:t>Можна запустити </a:t>
            </a:r>
            <a:r>
              <a:rPr lang="en-US" sz="1600" dirty="0"/>
              <a:t>User Manager </a:t>
            </a:r>
            <a:r>
              <a:rPr lang="en-US" sz="1600" dirty="0" smtClean="0"/>
              <a:t> </a:t>
            </a:r>
            <a:r>
              <a:rPr lang="uk-UA" sz="1600" dirty="0" smtClean="0"/>
              <a:t>на </a:t>
            </a:r>
            <a:r>
              <a:rPr lang="uk-UA" sz="1600" dirty="0"/>
              <a:t>окремому пристрої в мережі, однак у цьому прикладі і </a:t>
            </a:r>
            <a:r>
              <a:rPr lang="en-US" sz="1600" dirty="0"/>
              <a:t>User Manager</a:t>
            </a:r>
            <a:r>
              <a:rPr lang="uk-UA" sz="1600" dirty="0" smtClean="0"/>
              <a:t>, </a:t>
            </a:r>
            <a:r>
              <a:rPr lang="uk-UA" sz="1600" dirty="0"/>
              <a:t>і сервер IKEv2 будуть налаштовані на одному пристрої (Office).</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958" y="1892300"/>
            <a:ext cx="9048750" cy="4343400"/>
          </a:xfrm>
          <a:prstGeom prst="rect">
            <a:avLst/>
          </a:prstGeom>
        </p:spPr>
      </p:pic>
    </p:spTree>
    <p:extLst>
      <p:ext uri="{BB962C8B-B14F-4D97-AF65-F5344CB8AC3E}">
        <p14:creationId xmlns:p14="http://schemas.microsoft.com/office/powerpoint/2010/main" val="3634303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сервера RouterOS </a:t>
            </a:r>
            <a:endParaRPr lang="uk-UA" sz="1600" b="1" dirty="0" smtClean="0"/>
          </a:p>
          <a:p>
            <a:pPr marL="0" indent="0">
              <a:buNone/>
            </a:pPr>
            <a:r>
              <a:rPr lang="uk-UA" sz="1600" dirty="0" smtClean="0"/>
              <a:t>Вимоги </a:t>
            </a:r>
          </a:p>
          <a:p>
            <a:pPr marL="0" indent="0">
              <a:buNone/>
            </a:pPr>
            <a:r>
              <a:rPr lang="uk-UA" sz="1600" dirty="0" smtClean="0"/>
              <a:t>Щоб </a:t>
            </a:r>
            <a:r>
              <a:rPr lang="uk-UA" sz="1600" dirty="0"/>
              <a:t>ця настройка працювала, є кілька передумов для маршрутизатора: </a:t>
            </a:r>
            <a:endParaRPr lang="uk-UA" sz="1600" dirty="0" smtClean="0"/>
          </a:p>
          <a:p>
            <a:r>
              <a:rPr lang="uk-UA" sz="1600" dirty="0" smtClean="0"/>
              <a:t>IP-адреса </a:t>
            </a:r>
            <a:r>
              <a:rPr lang="uk-UA" sz="1600" dirty="0"/>
              <a:t>маршрутизатора повинна мати дійсний публічний запис DNS - для цього можна використовувати IP Cloud. </a:t>
            </a:r>
            <a:endParaRPr lang="uk-UA" sz="1600" dirty="0" smtClean="0"/>
          </a:p>
          <a:p>
            <a:r>
              <a:rPr lang="uk-UA" sz="1600" dirty="0" smtClean="0"/>
              <a:t>Маршрутизатор </a:t>
            </a:r>
            <a:r>
              <a:rPr lang="uk-UA" sz="1600" dirty="0"/>
              <a:t>повинен бути доступним через порт TCP/80 через Інтернет - якщо сервер знаходиться за NAT, слід налаштувати переадресацію портів. </a:t>
            </a:r>
            <a:endParaRPr lang="uk-UA" sz="1600" dirty="0" smtClean="0"/>
          </a:p>
          <a:p>
            <a:r>
              <a:rPr lang="uk-UA" sz="1600" dirty="0" smtClean="0"/>
              <a:t>Пакет </a:t>
            </a:r>
            <a:r>
              <a:rPr lang="en-US" sz="1600" dirty="0"/>
              <a:t>User </a:t>
            </a:r>
            <a:r>
              <a:rPr lang="en-US" sz="1600" dirty="0" smtClean="0"/>
              <a:t>Manager</a:t>
            </a:r>
            <a:r>
              <a:rPr lang="uk-UA" sz="1600" dirty="0" smtClean="0"/>
              <a:t> повинен </a:t>
            </a:r>
            <a:r>
              <a:rPr lang="uk-UA" sz="1600" dirty="0"/>
              <a:t>бути встановлений на </a:t>
            </a:r>
            <a:r>
              <a:rPr lang="uk-UA" sz="1600" dirty="0" smtClean="0"/>
              <a:t>маршрутизаторі.</a:t>
            </a:r>
          </a:p>
          <a:p>
            <a:endParaRPr lang="uk-UA" sz="1600" dirty="0">
              <a:solidFill>
                <a:srgbClr val="FF0000"/>
              </a:solidFill>
            </a:endParaRPr>
          </a:p>
          <a:p>
            <a:pPr marL="0" indent="0">
              <a:buNone/>
            </a:pPr>
            <a:r>
              <a:rPr lang="uk-UA" sz="1600" b="1" dirty="0"/>
              <a:t>Створення сертифіката Let's Encrypt </a:t>
            </a:r>
            <a:endParaRPr lang="uk-UA" sz="1600" b="1" dirty="0" smtClean="0"/>
          </a:p>
          <a:p>
            <a:pPr marL="0" indent="0">
              <a:buNone/>
            </a:pPr>
            <a:r>
              <a:rPr lang="uk-UA" sz="1600" dirty="0" smtClean="0"/>
              <a:t>Під </a:t>
            </a:r>
            <a:r>
              <a:rPr lang="uk-UA" sz="1600" dirty="0"/>
              <a:t>час аутентифікації EAP-MSCHAPv2 має відбутися рукостискання TLS, що означає, що сервер повинен мати сертифікат, який може бути підтверджений клієнтом. Щоб спростити цей крок, ми будемо використовувати сертифікат Let's Encrypt, який може бути перевірений більшістю операційних систем без будь-якого втручання користувача. Щоб створити сертифікат, просто увімкніть сертифікат SSL в меню «Сертифікати». За замовчуванням команда використовує динамічний запис DNS, наданий IP Cloud, однак можна також вказати користувацьке ім’я DNS. Зверніть увагу, що запис DNS повинен вказувати на маршрутизатор</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Якщо генерація сертифіката пройшла успішно, ви повинні побачити сертифікат Let's Encrypt, встановлений у меню </a:t>
            </a:r>
            <a:r>
              <a:rPr lang="en-US" sz="1600" dirty="0"/>
              <a:t>Certificates</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4503208"/>
            <a:ext cx="3667125" cy="4762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5734579"/>
            <a:ext cx="5019675" cy="485775"/>
          </a:xfrm>
          <a:prstGeom prst="rect">
            <a:avLst/>
          </a:prstGeom>
          <a:ln>
            <a:solidFill>
              <a:schemeClr val="tx1"/>
            </a:solidFill>
          </a:ln>
        </p:spPr>
      </p:pic>
    </p:spTree>
    <p:extLst>
      <p:ext uri="{BB962C8B-B14F-4D97-AF65-F5344CB8AC3E}">
        <p14:creationId xmlns:p14="http://schemas.microsoft.com/office/powerpoint/2010/main" val="133080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a:t>
            </a:r>
            <a:r>
              <a:rPr lang="en-US" sz="1600" b="1" dirty="0"/>
              <a:t>User Manager</a:t>
            </a:r>
            <a:endParaRPr lang="uk-UA" sz="1600" b="1" dirty="0" smtClean="0"/>
          </a:p>
          <a:p>
            <a:pPr marL="0" indent="0">
              <a:buNone/>
            </a:pPr>
            <a:r>
              <a:rPr lang="uk-UA" sz="1600" dirty="0" smtClean="0"/>
              <a:t>Перш </a:t>
            </a:r>
            <a:r>
              <a:rPr lang="uk-UA" sz="1600" dirty="0"/>
              <a:t>за все, дозвольте отримувати запити RADIUS від локального хоста (самого маршрутизатора</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Увімкніть диспетчер користувачів і вкажіть сертифікат Let's Encrypt (замініть назву сертифіката на той, що встановлено на вашому пристрої), який використовуватиметься для автентифікації користувачів</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r>
              <a:rPr lang="uk-UA" sz="1600" dirty="0"/>
              <a:t>Нарешті додайте користувачів та їхні облікові дані, які клієнти використовуватимуть для </a:t>
            </a:r>
            <a:r>
              <a:rPr lang="uk-UA" sz="1600" dirty="0" smtClean="0"/>
              <a:t>а</a:t>
            </a:r>
            <a:r>
              <a:rPr lang="en-US" sz="1600" dirty="0" smtClean="0"/>
              <a:t>e</a:t>
            </a:r>
            <a:r>
              <a:rPr lang="uk-UA" sz="1600" dirty="0" smtClean="0"/>
              <a:t>тентифікації </a:t>
            </a:r>
            <a:r>
              <a:rPr lang="uk-UA" sz="1600" dirty="0"/>
              <a:t>на сервері</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483658" y="1002242"/>
            <a:ext cx="6686550" cy="7048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83658" y="2667000"/>
            <a:ext cx="6191250" cy="7620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3658" y="4098395"/>
            <a:ext cx="3333750" cy="581025"/>
          </a:xfrm>
          <a:prstGeom prst="rect">
            <a:avLst/>
          </a:prstGeom>
          <a:ln>
            <a:solidFill>
              <a:schemeClr val="tx1"/>
            </a:solidFill>
          </a:ln>
        </p:spPr>
      </p:pic>
    </p:spTree>
    <p:extLst>
      <p:ext uri="{BB962C8B-B14F-4D97-AF65-F5344CB8AC3E}">
        <p14:creationId xmlns:p14="http://schemas.microsoft.com/office/powerpoint/2010/main" val="266372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Конфігурація </a:t>
            </a:r>
            <a:r>
              <a:rPr lang="uk-UA" sz="1600" b="1" dirty="0" smtClean="0"/>
              <a:t>Office2 </a:t>
            </a:r>
          </a:p>
          <a:p>
            <a:pPr marL="0" indent="0">
              <a:buNone/>
            </a:pPr>
            <a:r>
              <a:rPr lang="uk-UA" sz="1600" dirty="0" smtClean="0"/>
              <a:t>Конфігурація </a:t>
            </a:r>
            <a:r>
              <a:rPr lang="uk-UA" sz="1600" dirty="0"/>
              <a:t>Office 2 майже ідентична Office 1 з </a:t>
            </a:r>
            <a:r>
              <a:rPr lang="uk-UA" sz="1600" dirty="0" smtClean="0"/>
              <a:t>відповідною </a:t>
            </a:r>
            <a:r>
              <a:rPr lang="uk-UA" sz="1600" dirty="0"/>
              <a:t>конфігурацією IP-адреси. </a:t>
            </a:r>
            <a:r>
              <a:rPr lang="uk-UA" sz="1600" dirty="0" smtClean="0"/>
              <a:t>Почнемо </a:t>
            </a:r>
            <a:r>
              <a:rPr lang="uk-UA" sz="1600" dirty="0"/>
              <a:t>зі створення нового профілю Фази 1 та записів пропозицій Фази 2</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Далі – </a:t>
            </a:r>
            <a:r>
              <a:rPr lang="uk-UA" sz="1600" dirty="0" smtClean="0"/>
              <a:t>пристрій </a:t>
            </a:r>
            <a:r>
              <a:rPr lang="uk-UA" sz="1600" dirty="0"/>
              <a:t>та </a:t>
            </a:r>
            <a:r>
              <a:rPr lang="uk-UA" sz="1600" dirty="0" smtClean="0"/>
              <a:t>ідентифікація:</a:t>
            </a:r>
            <a:endParaRPr lang="uk-UA" sz="1600" dirty="0"/>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Коли це буде зроблено, </a:t>
            </a:r>
            <a:r>
              <a:rPr lang="uk-UA" sz="1600" dirty="0" smtClean="0"/>
              <a:t>створимо </a:t>
            </a:r>
            <a:r>
              <a:rPr lang="uk-UA" sz="1600" dirty="0"/>
              <a:t>політику</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На цьому етапі слід створити тунель і </a:t>
            </a:r>
            <a:r>
              <a:rPr lang="uk-UA" sz="1600" dirty="0" smtClean="0"/>
              <a:t>дві </a:t>
            </a:r>
            <a:r>
              <a:rPr lang="uk-UA" sz="1600" dirty="0"/>
              <a:t>асоціації безпеки IPsec на обох маршрутизаторах:</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089025"/>
            <a:ext cx="5934075" cy="11239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924704"/>
            <a:ext cx="5734050" cy="107632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0418" y="4621213"/>
            <a:ext cx="11497316" cy="506982"/>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480418" y="5719338"/>
            <a:ext cx="1924050" cy="781050"/>
          </a:xfrm>
          <a:prstGeom prst="rect">
            <a:avLst/>
          </a:prstGeom>
          <a:ln>
            <a:solidFill>
              <a:schemeClr val="tx1"/>
            </a:solidFill>
          </a:ln>
        </p:spPr>
      </p:pic>
    </p:spTree>
    <p:extLst>
      <p:ext uri="{BB962C8B-B14F-4D97-AF65-F5344CB8AC3E}">
        <p14:creationId xmlns:p14="http://schemas.microsoft.com/office/powerpoint/2010/main" val="2942260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Налаштування клієнта RADIUS </a:t>
            </a:r>
            <a:endParaRPr lang="uk-UA" sz="1600" b="1" dirty="0" smtClean="0"/>
          </a:p>
          <a:p>
            <a:pPr marL="0" indent="0">
              <a:buNone/>
            </a:pPr>
            <a:r>
              <a:rPr lang="uk-UA" sz="1600" dirty="0" smtClean="0"/>
              <a:t>Щоб </a:t>
            </a:r>
            <a:r>
              <a:rPr lang="uk-UA" sz="1600" dirty="0"/>
              <a:t>маршрутизатор використовував RADIUS-сервер для аутентифікації користувачів, потрібно додати нового клієнта RADIUS, який має той самий спільний </a:t>
            </a:r>
            <a:r>
              <a:rPr lang="uk-UA" sz="1600" dirty="0" smtClean="0"/>
              <a:t>ключ, </a:t>
            </a:r>
            <a:r>
              <a:rPr lang="uk-UA" sz="1600" dirty="0"/>
              <a:t>який ми вже налаштували в </a:t>
            </a:r>
            <a:r>
              <a:rPr lang="en-US" sz="1600" dirty="0"/>
              <a:t>User Manager</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smtClean="0"/>
          </a:p>
          <a:p>
            <a:pPr marL="0" indent="0">
              <a:buNone/>
            </a:pPr>
            <a:r>
              <a:rPr lang="uk-UA" sz="1600" b="1" dirty="0" smtClean="0"/>
              <a:t>Конфігурація </a:t>
            </a:r>
            <a:r>
              <a:rPr lang="uk-UA" sz="1600" b="1" dirty="0"/>
              <a:t>сервера IPsec (IKEv2). </a:t>
            </a:r>
            <a:endParaRPr lang="uk-UA" sz="1600" b="1" dirty="0" smtClean="0"/>
          </a:p>
          <a:p>
            <a:pPr marL="0" indent="0">
              <a:buNone/>
            </a:pPr>
            <a:r>
              <a:rPr lang="uk-UA" sz="1600" dirty="0" smtClean="0"/>
              <a:t>Додайте </a:t>
            </a:r>
            <a:r>
              <a:rPr lang="uk-UA" sz="1600" dirty="0"/>
              <a:t>новий профіль для фази 1 та пропозицій фази 2 із pfs-group=none</a:t>
            </a:r>
            <a:r>
              <a:rPr lang="uk-UA" sz="1600" dirty="0" smtClean="0"/>
              <a:t>:</a:t>
            </a:r>
          </a:p>
          <a:p>
            <a:pPr marL="0" indent="0">
              <a:buNone/>
            </a:pPr>
            <a:endParaRPr lang="uk-UA" sz="1600" dirty="0"/>
          </a:p>
          <a:p>
            <a:pPr marL="0" indent="0">
              <a:buNone/>
            </a:pPr>
            <a:endParaRPr lang="uk-UA" sz="1600" dirty="0" smtClean="0"/>
          </a:p>
          <a:p>
            <a:pPr marL="0" indent="0">
              <a:buNone/>
            </a:pPr>
            <a:endParaRPr lang="uk-UA" sz="1600" dirty="0"/>
          </a:p>
          <a:p>
            <a:pPr marL="0" indent="0">
              <a:buNone/>
            </a:pPr>
            <a:endParaRPr lang="uk-UA" sz="1600" dirty="0" smtClean="0"/>
          </a:p>
          <a:p>
            <a:pPr marL="0" indent="0">
              <a:buNone/>
            </a:pPr>
            <a:r>
              <a:rPr lang="uk-UA" sz="1600" dirty="0"/>
              <a:t>Конфігурація режиму використовується для розподілу адрес з </a:t>
            </a:r>
            <a:r>
              <a:rPr lang="uk-UA" sz="1600" dirty="0" smtClean="0"/>
              <a:t>IP/</a:t>
            </a:r>
            <a:r>
              <a:rPr lang="en-US" sz="1600" dirty="0" smtClean="0"/>
              <a:t>Pools</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118128"/>
            <a:ext cx="4762500" cy="676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954867"/>
            <a:ext cx="2905125" cy="10668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398351" y="4737152"/>
            <a:ext cx="6562725" cy="1047750"/>
          </a:xfrm>
          <a:prstGeom prst="rect">
            <a:avLst/>
          </a:prstGeom>
          <a:ln>
            <a:solidFill>
              <a:schemeClr val="tx1"/>
            </a:solidFill>
          </a:ln>
        </p:spPr>
      </p:pic>
    </p:spTree>
    <p:extLst>
      <p:ext uri="{BB962C8B-B14F-4D97-AF65-F5344CB8AC3E}">
        <p14:creationId xmlns:p14="http://schemas.microsoft.com/office/powerpoint/2010/main" val="2356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Оскільки шаблон політики має бути налаштований, щоб дозволити лише певні мережеві політики, </a:t>
            </a:r>
            <a:r>
              <a:rPr lang="uk-UA" sz="1600" dirty="0" smtClean="0"/>
              <a:t>потрібно </a:t>
            </a:r>
            <a:r>
              <a:rPr lang="uk-UA" sz="1600" dirty="0"/>
              <a:t>створити окрему групу політик і шаблон</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dirty="0" smtClean="0"/>
              <a:t>Створимо </a:t>
            </a:r>
            <a:r>
              <a:rPr lang="uk-UA" sz="1600" dirty="0"/>
              <a:t>новий </a:t>
            </a:r>
            <a:r>
              <a:rPr lang="uk-UA" sz="1600" dirty="0" smtClean="0"/>
              <a:t>I</a:t>
            </a:r>
            <a:r>
              <a:rPr lang="en-US" sz="1600" dirty="0" smtClean="0"/>
              <a:t>P</a:t>
            </a:r>
            <a:r>
              <a:rPr lang="uk-UA" sz="1600" dirty="0" smtClean="0"/>
              <a:t>sec</a:t>
            </a:r>
            <a:r>
              <a:rPr lang="en-US" sz="1600" dirty="0" smtClean="0"/>
              <a:t> peer</a:t>
            </a:r>
            <a:r>
              <a:rPr lang="uk-UA" sz="1600" dirty="0" smtClean="0"/>
              <a:t>, </a:t>
            </a:r>
            <a:r>
              <a:rPr lang="uk-UA" sz="1600" dirty="0"/>
              <a:t>який слухатиме всі вхідні запити IKEv2</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uk-UA" sz="1600" dirty="0"/>
              <a:t>Нарешті, </a:t>
            </a:r>
            <a:r>
              <a:rPr lang="uk-UA" sz="1600" dirty="0" smtClean="0"/>
              <a:t>створимо </a:t>
            </a:r>
            <a:r>
              <a:rPr lang="uk-UA" sz="1600" dirty="0"/>
              <a:t>новий запис ідентифікації IPsec, який буде відповідати всім клієнтам, які намагаються пройти </a:t>
            </a:r>
            <a:r>
              <a:rPr lang="uk-UA" sz="1600" dirty="0" smtClean="0"/>
              <a:t>аутентифікацію </a:t>
            </a:r>
            <a:r>
              <a:rPr lang="uk-UA" sz="1600" dirty="0"/>
              <a:t>за допомогою EAP. Зверніть увагу, що згенерований сертифікат Let's Encrypt необхідно вказати</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792162"/>
            <a:ext cx="9753600" cy="10572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2591858"/>
            <a:ext cx="5657850" cy="5905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82600" y="4179940"/>
            <a:ext cx="11362796" cy="813407"/>
          </a:xfrm>
          <a:prstGeom prst="rect">
            <a:avLst/>
          </a:prstGeom>
          <a:ln>
            <a:solidFill>
              <a:schemeClr val="tx1"/>
            </a:solidFill>
          </a:ln>
        </p:spPr>
      </p:pic>
    </p:spTree>
    <p:extLst>
      <p:ext uri="{BB962C8B-B14F-4D97-AF65-F5344CB8AC3E}">
        <p14:creationId xmlns:p14="http://schemas.microsoft.com/office/powerpoint/2010/main" val="3504386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Конфігурація </a:t>
            </a:r>
            <a:r>
              <a:rPr lang="uk-UA" sz="1600" b="1" dirty="0"/>
              <a:t>розділеного тунелю </a:t>
            </a:r>
            <a:r>
              <a:rPr lang="uk-UA" sz="1600" b="1" dirty="0"/>
              <a:t>(Додатково) </a:t>
            </a:r>
            <a:endParaRPr lang="en-US" sz="1600" b="1" dirty="0" smtClean="0"/>
          </a:p>
          <a:p>
            <a:pPr marL="0" indent="0">
              <a:buNone/>
            </a:pPr>
            <a:r>
              <a:rPr lang="uk-UA" sz="1600" dirty="0" smtClean="0"/>
              <a:t>Розділене </a:t>
            </a:r>
            <a:r>
              <a:rPr lang="uk-UA" sz="1600" dirty="0"/>
              <a:t>тунелювання – це метод, який дозволяє клієнтам Road Warrior отримати доступ лише до певної захищеної мережі і в той же час надсилати решту трафіку на основі внутрішньої таблиці маршрутизації (на відміну від надсилання всього трафіку через тунель). Щоб налаштувати розділене тунелювання, необхідно змінити параметри конфігурації режиму. </a:t>
            </a:r>
            <a:endParaRPr lang="en-US" sz="1600" dirty="0" smtClean="0"/>
          </a:p>
          <a:p>
            <a:pPr marL="0" indent="0">
              <a:buNone/>
            </a:pPr>
            <a:r>
              <a:rPr lang="uk-UA" sz="1600" dirty="0" smtClean="0"/>
              <a:t>Наприклад</a:t>
            </a:r>
            <a:r>
              <a:rPr lang="uk-UA" sz="1600" dirty="0"/>
              <a:t>, ми дозволимо нашим клієнтам Road Warrior отримати доступ лише до мережі 10.5.8.0/24</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Також можна надіслати певний DNS-сервер для використання клієнтом. За замовчуванням використовується system-dns=yes, який надсилає DNS-сервери, налаштовані на самому маршрутизаторі в IP/DNS. Ми можемо змусити клієнта використовувати інший DNS-сервер за допомогою параметра static-dns</a:t>
            </a:r>
            <a:r>
              <a:rPr lang="uk-UA" sz="1600" dirty="0" smtClean="0"/>
              <a:t>.</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uk-UA" sz="1600" i="1" dirty="0"/>
              <a:t>Розділена мережа не є заходом безпеки. Клієнт (ініціатор) все ще може запитати інший селектор трафіку фази 2.</a:t>
            </a:r>
            <a:endParaRPr lang="en-US" sz="1600" i="1"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815571"/>
            <a:ext cx="5200650" cy="61912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3713424"/>
            <a:ext cx="6029325" cy="657225"/>
          </a:xfrm>
          <a:prstGeom prst="rect">
            <a:avLst/>
          </a:prstGeom>
          <a:ln>
            <a:solidFill>
              <a:schemeClr val="tx1"/>
            </a:solidFill>
          </a:ln>
        </p:spPr>
      </p:pic>
    </p:spTree>
    <p:extLst>
      <p:ext uri="{BB962C8B-B14F-4D97-AF65-F5344CB8AC3E}">
        <p14:creationId xmlns:p14="http://schemas.microsoft.com/office/powerpoint/2010/main" val="3456111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smtClean="0"/>
              <a:t>Призначення </a:t>
            </a:r>
            <a:r>
              <a:rPr lang="uk-UA" sz="1600" b="1" dirty="0"/>
              <a:t>статичної IP-адреси користувачеві </a:t>
            </a:r>
            <a:r>
              <a:rPr lang="uk-UA" sz="1600" b="1" dirty="0"/>
              <a:t>(Необов’язково) </a:t>
            </a:r>
            <a:endParaRPr lang="en-US" sz="1600" b="1" dirty="0" smtClean="0"/>
          </a:p>
          <a:p>
            <a:pPr marL="0" indent="0">
              <a:buNone/>
            </a:pPr>
            <a:r>
              <a:rPr lang="uk-UA" sz="1600" dirty="0" smtClean="0"/>
              <a:t>Статична </a:t>
            </a:r>
            <a:r>
              <a:rPr lang="uk-UA" sz="1600" dirty="0"/>
              <a:t>IP-адреса будь-якому користувачеві може бути призначена за допомогою атрибута RADIUS Framed-IP-Address</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i="1" dirty="0"/>
              <a:t>Щоб уникнути будь-яких конфліктів, статичну IP-адресу слід виключити з пулу IP інших користувачів, а також для параметра shared-users слід встановити значення 1 для конкретного користувача</a:t>
            </a:r>
            <a:r>
              <a:rPr lang="uk-UA" sz="1600" i="1" dirty="0" smtClean="0"/>
              <a:t>.</a:t>
            </a:r>
            <a:endParaRPr lang="en-US" sz="1600" i="1" dirty="0" smtClean="0"/>
          </a:p>
          <a:p>
            <a:pPr marL="0" indent="0">
              <a:buNone/>
            </a:pPr>
            <a:endParaRPr lang="en-US" sz="1600" i="1" dirty="0">
              <a:solidFill>
                <a:srgbClr val="FF0000"/>
              </a:solidFill>
            </a:endParaRPr>
          </a:p>
          <a:p>
            <a:pPr marL="0" indent="0">
              <a:buNone/>
            </a:pPr>
            <a:r>
              <a:rPr lang="uk-UA" sz="1600" b="1" dirty="0" smtClean="0"/>
              <a:t>Конфігурація </a:t>
            </a:r>
            <a:r>
              <a:rPr lang="uk-UA" sz="1600" b="1" dirty="0"/>
              <a:t>обліку </a:t>
            </a:r>
            <a:r>
              <a:rPr lang="uk-UA" sz="1600" b="1" dirty="0"/>
              <a:t>(Необов’язково) </a:t>
            </a:r>
            <a:endParaRPr lang="en-US" sz="1600" b="1" dirty="0" smtClean="0"/>
          </a:p>
          <a:p>
            <a:pPr marL="0" indent="0">
              <a:buNone/>
            </a:pPr>
            <a:r>
              <a:rPr lang="uk-UA" sz="1600" dirty="0" smtClean="0"/>
              <a:t>Щоб </a:t>
            </a:r>
            <a:r>
              <a:rPr lang="uk-UA" sz="1600" dirty="0"/>
              <a:t>відстежувати час роботи кожного користувача, статистику завантаження та завантаження, можна використовувати облік RADIUS. За замовчуванням облік RADIUS вже ввімкнено для IPsec, але </a:t>
            </a:r>
            <a:r>
              <a:rPr lang="uk-UA" sz="1600" dirty="0" smtClean="0"/>
              <a:t>бажано </a:t>
            </a:r>
            <a:r>
              <a:rPr lang="uk-UA" sz="1600" dirty="0"/>
              <a:t>налаштувати таймер проміжного оновлення, який регулярно надсилає статистику на сервер RADIUS. Якщо маршрутизатор буде обробляти багато одночасних сеансів, </a:t>
            </a:r>
            <a:r>
              <a:rPr lang="uk-UA" sz="1600" dirty="0" smtClean="0"/>
              <a:t>краще </a:t>
            </a:r>
            <a:r>
              <a:rPr lang="uk-UA" sz="1600" dirty="0"/>
              <a:t>збільшити таймер оновлення, щоб уникнути збільшення використання </a:t>
            </a:r>
            <a:r>
              <a:rPr lang="en-US" sz="1600" dirty="0" smtClean="0"/>
              <a:t>CA</a:t>
            </a:r>
            <a:r>
              <a:rPr lang="uk-UA" sz="1600" dirty="0" smtClean="0"/>
              <a:t>.</a:t>
            </a:r>
            <a:endParaRPr lang="en-US" sz="1600" dirty="0" smtClean="0"/>
          </a:p>
          <a:p>
            <a:pPr marL="0" indent="0">
              <a:buNone/>
            </a:pPr>
            <a:endParaRPr lang="uk-UA" sz="1600" i="1" dirty="0">
              <a:solidFill>
                <a:srgbClr val="FF0000"/>
              </a:solidFill>
            </a:endParaRPr>
          </a:p>
        </p:txBody>
      </p:sp>
      <p:pic>
        <p:nvPicPr>
          <p:cNvPr id="2" name="Picture 1"/>
          <p:cNvPicPr>
            <a:picLocks noChangeAspect="1"/>
          </p:cNvPicPr>
          <p:nvPr/>
        </p:nvPicPr>
        <p:blipFill>
          <a:blip r:embed="rId2"/>
          <a:stretch>
            <a:fillRect/>
          </a:stretch>
        </p:blipFill>
        <p:spPr>
          <a:xfrm>
            <a:off x="398351" y="921808"/>
            <a:ext cx="8096250" cy="7810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382029"/>
            <a:ext cx="2343150" cy="600075"/>
          </a:xfrm>
          <a:prstGeom prst="rect">
            <a:avLst/>
          </a:prstGeom>
          <a:ln>
            <a:solidFill>
              <a:schemeClr val="tx1"/>
            </a:solidFill>
          </a:ln>
        </p:spPr>
      </p:pic>
    </p:spTree>
    <p:extLst>
      <p:ext uri="{BB962C8B-B14F-4D97-AF65-F5344CB8AC3E}">
        <p14:creationId xmlns:p14="http://schemas.microsoft.com/office/powerpoint/2010/main" val="36256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uk-UA" sz="1600" b="1" dirty="0"/>
              <a:t>Базове налаштування L2TP/IPsec </a:t>
            </a:r>
            <a:endParaRPr lang="en-US" sz="1600" b="1" dirty="0" smtClean="0"/>
          </a:p>
          <a:p>
            <a:pPr marL="0" indent="0">
              <a:buNone/>
            </a:pPr>
            <a:endParaRPr lang="uk-UA" sz="1600" dirty="0" smtClean="0"/>
          </a:p>
          <a:p>
            <a:pPr marL="0" indent="0">
              <a:buNone/>
            </a:pPr>
            <a:r>
              <a:rPr lang="uk-UA" sz="1600" dirty="0" smtClean="0"/>
              <a:t>У </a:t>
            </a:r>
            <a:r>
              <a:rPr lang="uk-UA" sz="1600" dirty="0"/>
              <a:t>цьому прикладі показано, як легко налаштувати сервер L2TP/IPsec на RouterOS для з’єднань </a:t>
            </a:r>
            <a:r>
              <a:rPr lang="en-US" sz="1600" dirty="0" smtClean="0"/>
              <a:t>Road </a:t>
            </a:r>
            <a:r>
              <a:rPr lang="en-US" sz="1600" dirty="0" err="1" smtClean="0"/>
              <a:t>Warior</a:t>
            </a:r>
            <a:r>
              <a:rPr lang="uk-UA" sz="1600" dirty="0" smtClean="0"/>
              <a:t> (працює </a:t>
            </a:r>
            <a:r>
              <a:rPr lang="uk-UA" sz="1600" dirty="0"/>
              <a:t>з Windows, Android, iOS, macOS та іншими реалізаціями L2TP/IPsec від постачальників). </a:t>
            </a:r>
            <a:endParaRPr lang="en-US" sz="1600" dirty="0" smtClean="0"/>
          </a:p>
          <a:p>
            <a:pPr marL="0" indent="0">
              <a:buNone/>
            </a:pPr>
            <a:r>
              <a:rPr lang="uk-UA" sz="1600" dirty="0" smtClean="0"/>
              <a:t>Конфігурація </a:t>
            </a:r>
            <a:r>
              <a:rPr lang="uk-UA" sz="1600" dirty="0"/>
              <a:t>сервера RouterOS </a:t>
            </a:r>
            <a:endParaRPr lang="en-US" sz="1600" dirty="0" smtClean="0"/>
          </a:p>
          <a:p>
            <a:pPr marL="0" indent="0">
              <a:buNone/>
            </a:pPr>
            <a:r>
              <a:rPr lang="uk-UA" sz="1600" dirty="0" smtClean="0"/>
              <a:t>Перший </a:t>
            </a:r>
            <a:r>
              <a:rPr lang="uk-UA" sz="1600" dirty="0"/>
              <a:t>крок - увімкнути сервер L2TP</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p>
          <a:p>
            <a:pPr marL="0" indent="0">
              <a:buNone/>
            </a:pPr>
            <a:r>
              <a:rPr lang="uk-UA" sz="1600" dirty="0" smtClean="0"/>
              <a:t>Для </a:t>
            </a:r>
            <a:r>
              <a:rPr lang="uk-UA" sz="1600" dirty="0"/>
              <a:t>параметра use-ipsec встановлено значення обов’язково, щоб переконатися, що приймаються лише інкапсульовані з’єднання IPsec L2TP. Тепер він включає сервер L2TP і створює динамічний одноранговий IPsec із зазначеним секретом</a:t>
            </a:r>
            <a:r>
              <a:rPr lang="uk-UA" sz="1600" dirty="0" smtClean="0"/>
              <a:t>.</a:t>
            </a:r>
            <a:endParaRPr lang="en-US"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2230650"/>
            <a:ext cx="7886700" cy="62865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218266"/>
            <a:ext cx="6791325" cy="1581150"/>
          </a:xfrm>
          <a:prstGeom prst="rect">
            <a:avLst/>
          </a:prstGeom>
          <a:ln>
            <a:solidFill>
              <a:schemeClr val="tx1"/>
            </a:solidFill>
          </a:ln>
        </p:spPr>
      </p:pic>
      <p:sp>
        <p:nvSpPr>
          <p:cNvPr id="5" name="Rectangle 4"/>
          <p:cNvSpPr/>
          <p:nvPr/>
        </p:nvSpPr>
        <p:spPr>
          <a:xfrm>
            <a:off x="398351" y="6221569"/>
            <a:ext cx="7886700" cy="338554"/>
          </a:xfrm>
          <a:prstGeom prst="rect">
            <a:avLst/>
          </a:prstGeom>
        </p:spPr>
        <p:txBody>
          <a:bodyPr wrap="square">
            <a:spAutoFit/>
          </a:bodyPr>
          <a:lstStyle/>
          <a:p>
            <a:r>
              <a:rPr lang="uk-UA" sz="1600" i="1" dirty="0"/>
              <a:t>Слід бути обережним, якщо існує статична однорангова конфігурація IPsec.</a:t>
            </a:r>
          </a:p>
        </p:txBody>
      </p:sp>
    </p:spTree>
    <p:extLst>
      <p:ext uri="{BB962C8B-B14F-4D97-AF65-F5344CB8AC3E}">
        <p14:creationId xmlns:p14="http://schemas.microsoft.com/office/powerpoint/2010/main" val="923742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Наступний крок — створити пул VPN і додати кількох користувачів</a:t>
            </a:r>
            <a:r>
              <a:rPr lang="uk-UA" sz="1600" dirty="0" smtClean="0"/>
              <a:t>.</a:t>
            </a:r>
            <a:endParaRPr lang="en-US" sz="1600" dirty="0" smtClean="0"/>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endParaRPr lang="en-US" sz="1600" dirty="0" smtClean="0">
              <a:solidFill>
                <a:srgbClr val="FF0000"/>
              </a:solidFill>
            </a:endParaRPr>
          </a:p>
          <a:p>
            <a:pPr marL="0" indent="0">
              <a:buNone/>
            </a:pPr>
            <a:endParaRPr lang="en-US" sz="1600" dirty="0">
              <a:solidFill>
                <a:srgbClr val="FF0000"/>
              </a:solidFill>
            </a:endParaRPr>
          </a:p>
          <a:p>
            <a:pPr marL="0" indent="0">
              <a:buNone/>
            </a:pPr>
            <a:r>
              <a:rPr lang="uk-UA" sz="1600" dirty="0"/>
              <a:t>Тепер маршрутизатор готовий приймати клієнтські підключення L2TP/IPsec</a:t>
            </a:r>
            <a:r>
              <a:rPr lang="uk-UA" sz="1600" dirty="0" smtClean="0"/>
              <a:t>.</a:t>
            </a:r>
            <a:endParaRPr lang="en-US" sz="1600" dirty="0" smtClean="0"/>
          </a:p>
          <a:p>
            <a:pPr marL="0" indent="0">
              <a:buNone/>
            </a:pPr>
            <a:endParaRPr lang="en-US" sz="1600" dirty="0">
              <a:solidFill>
                <a:srgbClr val="FF0000"/>
              </a:solidFill>
            </a:endParaRPr>
          </a:p>
          <a:p>
            <a:pPr marL="0" indent="0">
              <a:buNone/>
            </a:pPr>
            <a:r>
              <a:rPr lang="uk-UA" sz="1600" b="1" dirty="0"/>
              <a:t>Конфігурація клієнта RouterOS </a:t>
            </a:r>
          </a:p>
          <a:p>
            <a:pPr marL="0" indent="0">
              <a:buNone/>
            </a:pPr>
            <a:r>
              <a:rPr lang="uk-UA" sz="1600" dirty="0" smtClean="0"/>
              <a:t>Щоб RouterOS працював як клієнт L2TP/IPsec, потрібно додати його як новий клієнт L2TP.</a:t>
            </a: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586317"/>
            <a:ext cx="6124575" cy="20955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4490508"/>
            <a:ext cx="7296150" cy="857250"/>
          </a:xfrm>
          <a:prstGeom prst="rect">
            <a:avLst/>
          </a:prstGeom>
          <a:ln>
            <a:solidFill>
              <a:schemeClr val="tx1"/>
            </a:solidFill>
          </a:ln>
        </p:spPr>
      </p:pic>
      <p:sp>
        <p:nvSpPr>
          <p:cNvPr id="5" name="Rectangle 4"/>
          <p:cNvSpPr/>
          <p:nvPr/>
        </p:nvSpPr>
        <p:spPr>
          <a:xfrm>
            <a:off x="398351" y="5754796"/>
            <a:ext cx="10481734" cy="338554"/>
          </a:xfrm>
          <a:prstGeom prst="rect">
            <a:avLst/>
          </a:prstGeom>
        </p:spPr>
        <p:txBody>
          <a:bodyPr wrap="square">
            <a:spAutoFit/>
          </a:bodyPr>
          <a:lstStyle/>
          <a:p>
            <a:r>
              <a:rPr lang="uk-UA" sz="1600" i="1" dirty="0"/>
              <a:t>Він автоматично створить динамічні конфігурації однорангового IPsec і політики.</a:t>
            </a:r>
          </a:p>
        </p:txBody>
      </p:sp>
    </p:spTree>
    <p:extLst>
      <p:ext uri="{BB962C8B-B14F-4D97-AF65-F5344CB8AC3E}">
        <p14:creationId xmlns:p14="http://schemas.microsoft.com/office/powerpoint/2010/main" val="4096159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3123446"/>
            <a:ext cx="11579383" cy="1004934"/>
          </a:xfrm>
        </p:spPr>
        <p:txBody>
          <a:bodyPr>
            <a:normAutofit/>
          </a:bodyPr>
          <a:lstStyle/>
          <a:p>
            <a:pPr marL="0" indent="0" algn="ctr">
              <a:buNone/>
            </a:pPr>
            <a:r>
              <a:rPr lang="uk-UA" sz="6000" b="1" dirty="0"/>
              <a:t>Дякую за увагу!</a:t>
            </a:r>
          </a:p>
        </p:txBody>
      </p:sp>
    </p:spTree>
    <p:extLst>
      <p:ext uri="{BB962C8B-B14F-4D97-AF65-F5344CB8AC3E}">
        <p14:creationId xmlns:p14="http://schemas.microsoft.com/office/powerpoint/2010/main" val="348666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b="1" dirty="0"/>
              <a:t>NAT і Fasttrack </a:t>
            </a:r>
            <a:r>
              <a:rPr lang="uk-UA" sz="1600" b="1" dirty="0" smtClean="0"/>
              <a:t>Bypass</a:t>
            </a:r>
          </a:p>
          <a:p>
            <a:pPr marL="0" indent="0">
              <a:buNone/>
            </a:pPr>
            <a:r>
              <a:rPr lang="uk-UA" sz="1600" dirty="0" smtClean="0"/>
              <a:t> </a:t>
            </a:r>
            <a:r>
              <a:rPr lang="uk-UA" sz="1600" dirty="0"/>
              <a:t>У цей момент, якщо ви спробуєте відправити трафік через тунель IPsec, це не спрацює, пакети будуть втрачені. Це тому, що обидва маршрутизатори мають правила NAT </a:t>
            </a:r>
            <a:r>
              <a:rPr lang="uk-UA" sz="1600" dirty="0" smtClean="0"/>
              <a:t>(</a:t>
            </a:r>
            <a:r>
              <a:rPr lang="en-US" sz="1600" dirty="0"/>
              <a:t>masquerade</a:t>
            </a:r>
            <a:r>
              <a:rPr lang="uk-UA" sz="1600" dirty="0" smtClean="0"/>
              <a:t>), </a:t>
            </a:r>
            <a:r>
              <a:rPr lang="uk-UA" sz="1600" dirty="0"/>
              <a:t>які змінюють вихідні адреси до того, як пакет буде зашифрований. Маршрутизатор не може зашифрувати пакет, оскільки адреса джерела не відповідає адресі, зазначеній у конфігурації політики. </a:t>
            </a:r>
            <a:endParaRPr lang="uk-UA" sz="1600" dirty="0" smtClean="0"/>
          </a:p>
          <a:p>
            <a:pPr marL="0" indent="0">
              <a:buNone/>
            </a:pPr>
            <a:r>
              <a:rPr lang="uk-UA" sz="1600" dirty="0" smtClean="0"/>
              <a:t>Щоб </a:t>
            </a:r>
            <a:r>
              <a:rPr lang="uk-UA" sz="1600" dirty="0"/>
              <a:t>виправити це, нам потрібно налаштувати правило обходу IP/Firewall/NAT. </a:t>
            </a:r>
            <a:endParaRPr lang="uk-UA" sz="1600" dirty="0" smtClean="0"/>
          </a:p>
          <a:p>
            <a:pPr marL="0" indent="0">
              <a:buNone/>
            </a:pPr>
            <a:r>
              <a:rPr lang="uk-UA" sz="1600" dirty="0" smtClean="0"/>
              <a:t>Маршрутизатор Office1:</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Маршрутизатор </a:t>
            </a:r>
            <a:r>
              <a:rPr lang="uk-UA" sz="1600" dirty="0" smtClean="0"/>
              <a:t>Office2:</a:t>
            </a:r>
          </a:p>
          <a:p>
            <a:pPr marL="0" indent="0">
              <a:buNone/>
            </a:pPr>
            <a:endParaRPr lang="uk-UA" sz="1600" dirty="0"/>
          </a:p>
          <a:p>
            <a:pPr marL="0" indent="0">
              <a:buNone/>
            </a:pPr>
            <a:endParaRPr lang="uk-UA" sz="1600" dirty="0" smtClean="0"/>
          </a:p>
          <a:p>
            <a:pPr marL="0" indent="0">
              <a:buNone/>
            </a:pPr>
            <a:r>
              <a:rPr lang="uk-UA" sz="1600" i="1" dirty="0"/>
              <a:t>Якщо ви раніше намагалися встановити IP-з'єднання до того, як було додано правило обходу NAT, вам потрібно очистити таблицю підключень із існуючого підключення або перезапустити обидва маршрутизатори.</a:t>
            </a:r>
          </a:p>
          <a:p>
            <a:pPr marL="0" indent="0">
              <a:buNone/>
            </a:pPr>
            <a:endParaRPr lang="uk-UA" sz="1600" dirty="0" smtClean="0"/>
          </a:p>
        </p:txBody>
      </p:sp>
      <p:pic>
        <p:nvPicPr>
          <p:cNvPr id="2" name="Picture 1"/>
          <p:cNvPicPr>
            <a:picLocks noChangeAspect="1"/>
          </p:cNvPicPr>
          <p:nvPr/>
        </p:nvPicPr>
        <p:blipFill>
          <a:blip r:embed="rId2"/>
          <a:stretch>
            <a:fillRect/>
          </a:stretch>
        </p:blipFill>
        <p:spPr>
          <a:xfrm>
            <a:off x="483659" y="1976967"/>
            <a:ext cx="8667750" cy="6858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55084" y="3100387"/>
            <a:ext cx="8724900" cy="657225"/>
          </a:xfrm>
          <a:prstGeom prst="rect">
            <a:avLst/>
          </a:prstGeom>
          <a:ln>
            <a:solidFill>
              <a:schemeClr val="tx1"/>
            </a:solidFill>
          </a:ln>
        </p:spPr>
      </p:pic>
    </p:spTree>
    <p:extLst>
      <p:ext uri="{BB962C8B-B14F-4D97-AF65-F5344CB8AC3E}">
        <p14:creationId xmlns:p14="http://schemas.microsoft.com/office/powerpoint/2010/main" val="14852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Дуже важливо, щоб правило обходу було поміщено у верхній частині всіх інших правил NAT. </a:t>
            </a:r>
          </a:p>
          <a:p>
            <a:pPr marL="0" indent="0">
              <a:buNone/>
            </a:pPr>
            <a:r>
              <a:rPr lang="uk-UA" sz="1600" dirty="0"/>
              <a:t>Інша проблема: якщо </a:t>
            </a:r>
            <a:r>
              <a:rPr lang="uk-UA" sz="1600" dirty="0" smtClean="0"/>
              <a:t>увімкнено </a:t>
            </a:r>
            <a:r>
              <a:rPr lang="uk-UA" sz="1600" dirty="0"/>
              <a:t>IP/Fasttrack</a:t>
            </a:r>
            <a:r>
              <a:rPr lang="uk-UA" sz="1600" dirty="0" smtClean="0"/>
              <a:t>, то </a:t>
            </a:r>
            <a:r>
              <a:rPr lang="uk-UA" sz="1600" dirty="0"/>
              <a:t>пакет обходить політику IPsec. Тому нам потрібно додати правило прийняття перед FastTrack</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a:t>Однак це може збільшити значне навантаження на центральний процесор маршрутизатора, якщо в кожному тунелі є достатня кількість тунелів і значний трафік. </a:t>
            </a:r>
            <a:endParaRPr lang="uk-UA" sz="1600" dirty="0" smtClean="0"/>
          </a:p>
          <a:p>
            <a:pPr marL="0" indent="0">
              <a:buNone/>
            </a:pPr>
            <a:r>
              <a:rPr lang="uk-UA" sz="1600" dirty="0" smtClean="0"/>
              <a:t>Рішення </a:t>
            </a:r>
            <a:r>
              <a:rPr lang="uk-UA" sz="1600" dirty="0"/>
              <a:t>полягає в тому, щоб використовувати IP/Firewall/Raw для обходу відстеження з’єднання, таким чином усуваючи необхідність у перерахованих вище правилах фільтрації та зменшуючи навантаження на ЦП приблизно на 30%.</a:t>
            </a:r>
            <a:endParaRPr lang="uk-UA" sz="1600" dirty="0">
              <a:solidFill>
                <a:srgbClr val="FF0000"/>
              </a:solidFill>
            </a:endParaRP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398351" y="1195309"/>
            <a:ext cx="7981950" cy="1295400"/>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98351" y="3793067"/>
            <a:ext cx="7905750" cy="914400"/>
          </a:xfrm>
          <a:prstGeom prst="rect">
            <a:avLst/>
          </a:prstGeom>
          <a:ln>
            <a:solidFill>
              <a:schemeClr val="tx1"/>
            </a:solidFill>
          </a:ln>
        </p:spPr>
      </p:pic>
    </p:spTree>
    <p:extLst>
      <p:ext uri="{BB962C8B-B14F-4D97-AF65-F5344CB8AC3E}">
        <p14:creationId xmlns:p14="http://schemas.microsoft.com/office/powerpoint/2010/main" val="61623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lgn="ctr">
              <a:buNone/>
            </a:pPr>
            <a:r>
              <a:rPr lang="en-US" sz="1600" b="1" dirty="0"/>
              <a:t>Site to Site GRE tunnel over IPsec (IKEv2) </a:t>
            </a:r>
            <a:r>
              <a:rPr lang="uk-UA" sz="1600" b="1" dirty="0" smtClean="0"/>
              <a:t>з використанням</a:t>
            </a:r>
            <a:r>
              <a:rPr lang="en-US" sz="1600" b="1" dirty="0" smtClean="0"/>
              <a:t> </a:t>
            </a:r>
            <a:r>
              <a:rPr lang="en-US" sz="1600" b="1" dirty="0"/>
              <a:t>DNS</a:t>
            </a:r>
          </a:p>
          <a:p>
            <a:pPr marL="0" indent="0">
              <a:buNone/>
            </a:pPr>
            <a:r>
              <a:rPr lang="uk-UA" sz="1600" dirty="0"/>
              <a:t>Цей приклад </a:t>
            </a:r>
            <a:r>
              <a:rPr lang="uk-UA" sz="1600" dirty="0" smtClean="0"/>
              <a:t>показує, </a:t>
            </a:r>
            <a:r>
              <a:rPr lang="uk-UA" sz="1600" dirty="0"/>
              <a:t>як можна встановити безпечний і зашифрований тунель GRE між двома пристроями RouterOS, коли один або обидва сайти не мають статичної IP-адреси. Перш ніж зробити таку конфігурацію можливою, необхідно призначити DNS-ім’я одному з пристроїв, які будуть виконувати функції відповідача (сервера). Для простоти ми будемо використовувати вбудовану в RouterOS службу DDNS IP/Cloud</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b="1" dirty="0" smtClean="0"/>
              <a:t>Конфігурація </a:t>
            </a:r>
            <a:r>
              <a:rPr lang="en-US" sz="1600" b="1" dirty="0" smtClean="0"/>
              <a:t>Site</a:t>
            </a:r>
            <a:r>
              <a:rPr lang="uk-UA" sz="1600" b="1" dirty="0" smtClean="0"/>
              <a:t>1 </a:t>
            </a:r>
            <a:r>
              <a:rPr lang="uk-UA" sz="1600" b="1" dirty="0"/>
              <a:t>(сервер). </a:t>
            </a:r>
            <a:endParaRPr lang="uk-UA" sz="1600" b="1" dirty="0" smtClean="0"/>
          </a:p>
          <a:p>
            <a:pPr marL="0" indent="0">
              <a:buNone/>
            </a:pPr>
            <a:r>
              <a:rPr lang="uk-UA" sz="1600" dirty="0" smtClean="0"/>
              <a:t>Це </a:t>
            </a:r>
            <a:r>
              <a:rPr lang="uk-UA" sz="1600" dirty="0"/>
              <a:t>та сторона, яка буде прослуховувати вхідні з’єднання та діяти як відповідач. Ми будемо використовувати конфігурацію режиму, щоб надати IP-адресу для другого сайту, але спочатку створимо </a:t>
            </a:r>
            <a:r>
              <a:rPr lang="en-US" sz="1600" dirty="0"/>
              <a:t>loopback (blank) bridge</a:t>
            </a:r>
            <a:r>
              <a:rPr lang="uk-UA" sz="1600" dirty="0" smtClean="0"/>
              <a:t> </a:t>
            </a:r>
            <a:r>
              <a:rPr lang="uk-UA" sz="1600" dirty="0"/>
              <a:t>і призначимо йому IP-адресу, яка пізніше буде використовуватися для встановлення тунелю GRE.</a:t>
            </a:r>
            <a:endParaRPr lang="uk-UA" sz="16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736" y="1464734"/>
            <a:ext cx="5748478" cy="2868188"/>
          </a:xfrm>
          <a:prstGeom prst="rect">
            <a:avLst/>
          </a:prstGeom>
        </p:spPr>
      </p:pic>
      <p:pic>
        <p:nvPicPr>
          <p:cNvPr id="4" name="Picture 3"/>
          <p:cNvPicPr>
            <a:picLocks noChangeAspect="1"/>
          </p:cNvPicPr>
          <p:nvPr/>
        </p:nvPicPr>
        <p:blipFill>
          <a:blip r:embed="rId3"/>
          <a:stretch>
            <a:fillRect/>
          </a:stretch>
        </p:blipFill>
        <p:spPr>
          <a:xfrm>
            <a:off x="483017" y="5589426"/>
            <a:ext cx="4000500" cy="1038225"/>
          </a:xfrm>
          <a:prstGeom prst="rect">
            <a:avLst/>
          </a:prstGeom>
          <a:ln>
            <a:solidFill>
              <a:schemeClr val="tx1"/>
            </a:solidFill>
          </a:ln>
        </p:spPr>
      </p:pic>
    </p:spTree>
    <p:extLst>
      <p:ext uri="{BB962C8B-B14F-4D97-AF65-F5344CB8AC3E}">
        <p14:creationId xmlns:p14="http://schemas.microsoft.com/office/powerpoint/2010/main" val="164550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Продовжуючи конфігурацію IPsec, </a:t>
            </a:r>
            <a:r>
              <a:rPr lang="uk-UA" sz="1600" dirty="0" smtClean="0"/>
              <a:t>почнемо </a:t>
            </a:r>
            <a:r>
              <a:rPr lang="uk-UA" sz="1600" dirty="0"/>
              <a:t>зі створення нового профілю Фази 1 і записів пропозиції Фази 2, використовуючи більш сильні або слабкі параметри шифрування, які відповідають </a:t>
            </a:r>
            <a:r>
              <a:rPr lang="uk-UA" sz="1600" dirty="0" smtClean="0"/>
              <a:t>нашим </a:t>
            </a:r>
            <a:r>
              <a:rPr lang="uk-UA" sz="1600" dirty="0"/>
              <a:t>потребам. Зауважте, що цей приклад конфігурації слухатиме всі вхідні запити IKEv2, а це означає, що конфігурація профілю буде спільною </a:t>
            </a:r>
            <a:r>
              <a:rPr lang="uk-UA" sz="1600" dirty="0" smtClean="0"/>
              <a:t>для всіх інших конфігурацій </a:t>
            </a:r>
            <a:r>
              <a:rPr lang="uk-UA" sz="1600" dirty="0"/>
              <a:t>(наприклад, RoadWarrior</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endParaRPr lang="uk-UA" sz="1600" dirty="0" smtClean="0"/>
          </a:p>
          <a:p>
            <a:pPr marL="0" indent="0">
              <a:buNone/>
            </a:pPr>
            <a:r>
              <a:rPr lang="uk-UA" sz="1600" dirty="0" smtClean="0"/>
              <a:t>Далі </a:t>
            </a:r>
            <a:r>
              <a:rPr lang="uk-UA" sz="1600" dirty="0" smtClean="0"/>
              <a:t>створимо </a:t>
            </a:r>
            <a:r>
              <a:rPr lang="uk-UA" sz="1600" dirty="0"/>
              <a:t>новий запис конфігурації режиму з responder=yes. Це забезпечить конфігурацію IP для іншого сайту, а також хоста </a:t>
            </a:r>
            <a:r>
              <a:rPr lang="uk-UA" sz="1600" dirty="0" smtClean="0"/>
              <a:t>(</a:t>
            </a:r>
            <a:r>
              <a:rPr lang="en-US" sz="1600" dirty="0"/>
              <a:t>loopback address</a:t>
            </a:r>
            <a:r>
              <a:rPr lang="uk-UA" sz="1600" dirty="0" smtClean="0"/>
              <a:t>) </a:t>
            </a:r>
            <a:r>
              <a:rPr lang="uk-UA" sz="1600" dirty="0"/>
              <a:t>для генерації політики</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smtClean="0"/>
              <a:t>Бажано </a:t>
            </a:r>
            <a:r>
              <a:rPr lang="uk-UA" sz="1600" dirty="0"/>
              <a:t>створити нову групу політик, щоб відокремити цю конфігурацію від будь-якої існуючої або майбутньої конфігурації IPsec</a:t>
            </a:r>
            <a:r>
              <a:rPr lang="uk-UA" sz="1600" dirty="0" smtClean="0"/>
              <a:t>.</a:t>
            </a:r>
          </a:p>
          <a:p>
            <a:pPr marL="0" indent="0">
              <a:buNone/>
            </a:pPr>
            <a:endParaRPr lang="uk-UA" sz="1600" dirty="0"/>
          </a:p>
          <a:p>
            <a:pPr marL="0" indent="0">
              <a:buNone/>
            </a:pPr>
            <a:endParaRPr lang="uk-UA" sz="1600" dirty="0" smtClean="0"/>
          </a:p>
          <a:p>
            <a:pPr marL="0" indent="0">
              <a:buNone/>
            </a:pPr>
            <a:r>
              <a:rPr lang="uk-UA" sz="1600" dirty="0"/>
              <a:t>Тепер настав час налаштувати новий шаблон політики, який відповідатиме новій динамічній адресі віддаленого </a:t>
            </a:r>
            <a:r>
              <a:rPr lang="en-US" sz="1600" dirty="0" smtClean="0"/>
              <a:t>peer’</a:t>
            </a:r>
            <a:r>
              <a:rPr lang="uk-UA" sz="1600" dirty="0" smtClean="0"/>
              <a:t>а </a:t>
            </a:r>
            <a:r>
              <a:rPr lang="uk-UA" sz="1600" dirty="0"/>
              <a:t>та </a:t>
            </a:r>
            <a:r>
              <a:rPr lang="en-US" sz="1600" dirty="0"/>
              <a:t>loopback </a:t>
            </a:r>
            <a:r>
              <a:rPr lang="uk-UA" sz="1600" dirty="0" smtClean="0"/>
              <a:t>адреси.</a:t>
            </a:r>
          </a:p>
          <a:p>
            <a:pPr marL="0" indent="0">
              <a:buNone/>
            </a:pPr>
            <a:endParaRPr lang="uk-UA" sz="1600" dirty="0" smtClean="0"/>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08000" y="1124479"/>
            <a:ext cx="7620000" cy="10191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08000" y="2932642"/>
            <a:ext cx="9591675" cy="5524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08000" y="4021190"/>
            <a:ext cx="2181225" cy="64770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08000" y="5284601"/>
            <a:ext cx="9410700" cy="600075"/>
          </a:xfrm>
          <a:prstGeom prst="rect">
            <a:avLst/>
          </a:prstGeom>
          <a:ln>
            <a:solidFill>
              <a:schemeClr val="tx1"/>
            </a:solidFill>
          </a:ln>
        </p:spPr>
      </p:pic>
    </p:spTree>
    <p:extLst>
      <p:ext uri="{BB962C8B-B14F-4D97-AF65-F5344CB8AC3E}">
        <p14:creationId xmlns:p14="http://schemas.microsoft.com/office/powerpoint/2010/main" val="7989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351" y="208230"/>
            <a:ext cx="11579383" cy="6292158"/>
          </a:xfrm>
        </p:spPr>
        <p:txBody>
          <a:bodyPr>
            <a:normAutofit/>
          </a:bodyPr>
          <a:lstStyle/>
          <a:p>
            <a:pPr marL="0" indent="0">
              <a:buNone/>
            </a:pPr>
            <a:r>
              <a:rPr lang="uk-UA" sz="1600" dirty="0"/>
              <a:t>Наступним кроком є створення однорангової конфігурації, яка буде слухати всі запити IKEv2</a:t>
            </a:r>
            <a:r>
              <a:rPr lang="uk-UA" sz="1600" dirty="0" smtClean="0"/>
              <a:t>.</a:t>
            </a:r>
          </a:p>
          <a:p>
            <a:pPr marL="0" indent="0">
              <a:buNone/>
            </a:pPr>
            <a:endParaRPr lang="uk-UA" sz="1600" dirty="0" smtClean="0"/>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Нарешті, </a:t>
            </a:r>
            <a:r>
              <a:rPr lang="uk-UA" sz="1600" dirty="0" smtClean="0"/>
              <a:t>налаштуємо </a:t>
            </a:r>
            <a:r>
              <a:rPr lang="uk-UA" sz="1600" dirty="0"/>
              <a:t>ідентифікатор, який буде відповідати нашому </a:t>
            </a:r>
            <a:r>
              <a:rPr lang="uk-UA" sz="1600" dirty="0" smtClean="0"/>
              <a:t>віддаленому </a:t>
            </a:r>
            <a:r>
              <a:rPr lang="en-US" sz="1600" dirty="0" smtClean="0"/>
              <a:t>peer’</a:t>
            </a:r>
            <a:r>
              <a:rPr lang="uk-UA" sz="1600" dirty="0" smtClean="0"/>
              <a:t>у </a:t>
            </a:r>
            <a:r>
              <a:rPr lang="uk-UA" sz="1600" dirty="0"/>
              <a:t>шляхом </a:t>
            </a:r>
            <a:r>
              <a:rPr lang="en-US" sz="1600" dirty="0" err="1" smtClean="0"/>
              <a:t>psk</a:t>
            </a:r>
            <a:r>
              <a:rPr lang="en-US" sz="1600" dirty="0" smtClean="0"/>
              <a:t>-</a:t>
            </a:r>
            <a:r>
              <a:rPr lang="uk-UA" sz="1600" dirty="0" smtClean="0"/>
              <a:t>аутентифікації із </a:t>
            </a:r>
            <a:r>
              <a:rPr lang="uk-UA" sz="1600" dirty="0"/>
              <a:t>певним </a:t>
            </a:r>
            <a:r>
              <a:rPr lang="uk-UA" sz="1600" dirty="0" smtClean="0"/>
              <a:t>ключем</a:t>
            </a:r>
            <a:r>
              <a:rPr lang="uk-UA" sz="1600" dirty="0" smtClean="0"/>
              <a:t>.</a:t>
            </a:r>
            <a:endParaRPr lang="uk-UA" sz="1600" dirty="0">
              <a:solidFill>
                <a:srgbClr val="FF0000"/>
              </a:solidFill>
            </a:endParaRPr>
          </a:p>
          <a:p>
            <a:pPr marL="0" indent="0">
              <a:buNone/>
            </a:pPr>
            <a:endParaRPr lang="uk-UA" sz="1600" dirty="0" smtClean="0">
              <a:solidFill>
                <a:srgbClr val="FF0000"/>
              </a:solidFill>
            </a:endParaRPr>
          </a:p>
          <a:p>
            <a:pPr marL="0" indent="0">
              <a:buNone/>
            </a:pPr>
            <a:endParaRPr lang="uk-UA" sz="1600" dirty="0">
              <a:solidFill>
                <a:srgbClr val="FF0000"/>
              </a:solidFill>
            </a:endParaRPr>
          </a:p>
          <a:p>
            <a:pPr marL="0" indent="0">
              <a:buNone/>
            </a:pPr>
            <a:r>
              <a:rPr lang="uk-UA" sz="1600" dirty="0"/>
              <a:t>Тепер серверна сторона налаштована і прослуховує всі запити IKEv2. </a:t>
            </a:r>
            <a:r>
              <a:rPr lang="uk-UA" sz="1600" dirty="0" smtClean="0"/>
              <a:t>Переконаємося, </a:t>
            </a:r>
            <a:r>
              <a:rPr lang="uk-UA" sz="1600" dirty="0"/>
              <a:t>що брандмауер не блокує порт UDP/4500. Останнім кроком є створення самого інтерфейсу GRE. Це також можна зробити пізніше, коли з’єднання IPsec буде встановлено на стороні клієнта</a:t>
            </a:r>
            <a:r>
              <a:rPr lang="uk-UA" sz="1600" dirty="0" smtClean="0"/>
              <a:t>.</a:t>
            </a:r>
          </a:p>
          <a:p>
            <a:pPr marL="0" indent="0">
              <a:buNone/>
            </a:pPr>
            <a:endParaRPr lang="uk-UA" sz="1600" dirty="0">
              <a:solidFill>
                <a:srgbClr val="FF0000"/>
              </a:solidFill>
            </a:endParaRPr>
          </a:p>
          <a:p>
            <a:pPr marL="0" indent="0">
              <a:buNone/>
            </a:pPr>
            <a:endParaRPr lang="uk-UA" sz="1600" dirty="0" smtClean="0">
              <a:solidFill>
                <a:srgbClr val="FF0000"/>
              </a:solidFill>
            </a:endParaRPr>
          </a:p>
          <a:p>
            <a:pPr marL="0" indent="0">
              <a:buNone/>
            </a:pPr>
            <a:r>
              <a:rPr lang="uk-UA" sz="1600" dirty="0" smtClean="0"/>
              <a:t>Налаштуємо </a:t>
            </a:r>
            <a:r>
              <a:rPr lang="uk-UA" sz="1600" dirty="0"/>
              <a:t>IP-адресу та маршрут до віддаленої мережі через інтерфейс GRE</a:t>
            </a:r>
            <a:r>
              <a:rPr lang="uk-UA" sz="1600" dirty="0" smtClean="0"/>
              <a:t>.</a:t>
            </a:r>
          </a:p>
          <a:p>
            <a:pPr marL="0" indent="0">
              <a:buNone/>
            </a:pPr>
            <a:endParaRPr lang="uk-UA" sz="1600" dirty="0">
              <a:solidFill>
                <a:srgbClr val="FF0000"/>
              </a:solidFill>
            </a:endParaRPr>
          </a:p>
        </p:txBody>
      </p:sp>
      <p:pic>
        <p:nvPicPr>
          <p:cNvPr id="2" name="Picture 1"/>
          <p:cNvPicPr>
            <a:picLocks noChangeAspect="1"/>
          </p:cNvPicPr>
          <p:nvPr/>
        </p:nvPicPr>
        <p:blipFill>
          <a:blip r:embed="rId2"/>
          <a:stretch>
            <a:fillRect/>
          </a:stretch>
        </p:blipFill>
        <p:spPr>
          <a:xfrm>
            <a:off x="525351" y="688446"/>
            <a:ext cx="5191125" cy="6381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25351" y="2584451"/>
            <a:ext cx="9458325" cy="57150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25351" y="3945255"/>
            <a:ext cx="6800850" cy="59055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25351" y="5115454"/>
            <a:ext cx="4476750" cy="1114425"/>
          </a:xfrm>
          <a:prstGeom prst="rect">
            <a:avLst/>
          </a:prstGeom>
          <a:ln>
            <a:solidFill>
              <a:schemeClr val="tx1"/>
            </a:solidFill>
          </a:ln>
        </p:spPr>
      </p:pic>
    </p:spTree>
    <p:extLst>
      <p:ext uri="{BB962C8B-B14F-4D97-AF65-F5344CB8AC3E}">
        <p14:creationId xmlns:p14="http://schemas.microsoft.com/office/powerpoint/2010/main" val="1407865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2777</TotalTime>
  <Words>3549</Words>
  <Application>Microsoft Office PowerPoint</Application>
  <PresentationFormat>Widescreen</PresentationFormat>
  <Paragraphs>377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Лекція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Пользователь Windows</dc:creator>
  <cp:lastModifiedBy>Пользователь Windows</cp:lastModifiedBy>
  <cp:revision>214</cp:revision>
  <dcterms:created xsi:type="dcterms:W3CDTF">2022-02-12T14:17:58Z</dcterms:created>
  <dcterms:modified xsi:type="dcterms:W3CDTF">2022-06-14T13:08:23Z</dcterms:modified>
</cp:coreProperties>
</file>