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349" r:id="rId3"/>
    <p:sldId id="356" r:id="rId4"/>
    <p:sldId id="383" r:id="rId5"/>
    <p:sldId id="402" r:id="rId6"/>
    <p:sldId id="403" r:id="rId7"/>
    <p:sldId id="404" r:id="rId8"/>
    <p:sldId id="405" r:id="rId9"/>
    <p:sldId id="406" r:id="rId10"/>
    <p:sldId id="394" r:id="rId11"/>
    <p:sldId id="395" r:id="rId12"/>
    <p:sldId id="396" r:id="rId13"/>
    <p:sldId id="397" r:id="rId14"/>
    <p:sldId id="398" r:id="rId15"/>
    <p:sldId id="399" r:id="rId16"/>
    <p:sldId id="400" r:id="rId17"/>
    <p:sldId id="401" r:id="rId18"/>
    <p:sldId id="384" r:id="rId19"/>
    <p:sldId id="390" r:id="rId20"/>
    <p:sldId id="389" r:id="rId21"/>
    <p:sldId id="388" r:id="rId22"/>
    <p:sldId id="387" r:id="rId23"/>
    <p:sldId id="386" r:id="rId24"/>
    <p:sldId id="385" r:id="rId25"/>
    <p:sldId id="391" r:id="rId26"/>
    <p:sldId id="392" r:id="rId2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86" d="100"/>
          <a:sy n="86" d="100"/>
        </p:scale>
        <p:origin x="-78" y="7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AAB2A-B21C-48B7-81F1-A3D8E9FAFA43}" type="datetimeFigureOut">
              <a:rPr lang="ru-RU" smtClean="0"/>
              <a:t>08.05.2023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E2729-6981-4B18-BC59-1DE14561228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E2729-6981-4B18-BC59-1DE145612287}" type="slidenum">
              <a:rPr lang="ru-RU" smtClean="0"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E2729-6981-4B18-BC59-1DE145612287}" type="slidenum">
              <a:rPr lang="ru-RU" smtClean="0"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08.05.2023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73564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08.05.2023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19360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08.05.2023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2249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08.05.2023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5095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08.05.2023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19780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08.05.2023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67808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08.05.2023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016408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08.05.2023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836903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08.05.2023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380882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08.05.2023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97267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08.05.2023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496974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08.05.2023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354226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08.05.2023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2066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08.05.2023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644319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08.05.2023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398474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08.05.2023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724706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B6E03-9A6F-4D5B-A053-1805D7046A71}" type="datetimeFigureOut">
              <a:rPr lang="uk-UA" smtClean="0"/>
              <a:pPr/>
              <a:t>08.05.2023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61295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466-2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tax.gov.ua/diyalnist-/plani-ta-zviti-roboti-/396505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udhbiImknA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3805" y="517793"/>
            <a:ext cx="10528663" cy="417747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>Тема </a:t>
            </a:r>
            <a:r>
              <a:rPr lang="en-US" sz="4400" dirty="0" smtClean="0">
                <a:solidFill>
                  <a:schemeClr val="tx1"/>
                </a:solidFill>
              </a:rPr>
              <a:t>12</a:t>
            </a:r>
            <a:r>
              <a:rPr lang="en-US" sz="4400" dirty="0" smtClean="0">
                <a:solidFill>
                  <a:schemeClr val="tx1"/>
                </a:solidFill>
              </a:rPr>
              <a:t/>
            </a:r>
            <a:br>
              <a:rPr lang="en-US" sz="4400" dirty="0" smtClean="0">
                <a:solidFill>
                  <a:schemeClr val="tx1"/>
                </a:solidFill>
              </a:rPr>
            </a:br>
            <a:r>
              <a:rPr lang="uk-UA" sz="4400" dirty="0" smtClean="0">
                <a:solidFill>
                  <a:schemeClr val="tx1"/>
                </a:solidFill>
              </a:rPr>
              <a:t>Податкові перевірки</a:t>
            </a:r>
            <a:r>
              <a:rPr lang="en-US" sz="4400" dirty="0" smtClean="0">
                <a:solidFill>
                  <a:schemeClr val="tx1"/>
                </a:solidFill>
              </a:rPr>
              <a:t/>
            </a:r>
            <a:br>
              <a:rPr lang="en-US" sz="4400" dirty="0" smtClean="0">
                <a:solidFill>
                  <a:schemeClr val="tx1"/>
                </a:solidFill>
              </a:rPr>
            </a:br>
            <a:r>
              <a:rPr lang="en-US" sz="4400" dirty="0" smtClean="0">
                <a:solidFill>
                  <a:schemeClr val="tx1"/>
                </a:solidFill>
              </a:rPr>
              <a:t/>
            </a:r>
            <a:br>
              <a:rPr lang="en-US" sz="4400" dirty="0" smtClean="0">
                <a:solidFill>
                  <a:schemeClr val="tx1"/>
                </a:solidFill>
              </a:rPr>
            </a:br>
            <a:r>
              <a:rPr lang="en-US" sz="4400" dirty="0" smtClean="0">
                <a:solidFill>
                  <a:schemeClr val="tx1"/>
                </a:solidFill>
              </a:rPr>
              <a:t/>
            </a:r>
            <a:br>
              <a:rPr lang="en-US" sz="4400" dirty="0" smtClean="0">
                <a:solidFill>
                  <a:schemeClr val="tx1"/>
                </a:solidFill>
              </a:rPr>
            </a:br>
            <a:r>
              <a:rPr lang="en-US" sz="4400" dirty="0" smtClean="0">
                <a:solidFill>
                  <a:schemeClr val="tx1"/>
                </a:solidFill>
              </a:rPr>
              <a:t/>
            </a:r>
            <a:br>
              <a:rPr lang="en-US" sz="4400" dirty="0" smtClean="0">
                <a:solidFill>
                  <a:schemeClr val="tx1"/>
                </a:solidFill>
              </a:rPr>
            </a:br>
            <a:endParaRPr lang="uk-UA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9948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473725"/>
            <a:ext cx="8596668" cy="5567638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Посадові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особи 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контролюючого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органу 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приступити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підстав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визначених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Кодексом, та за 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пред'явлення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надіслання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визначених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Кодексом, таких 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направлення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такої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зазначаються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дата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видачі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найменування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контролюючого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органу,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реквізити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наказу про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відповідної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найменування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реквізити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суб'єкта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перевірка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проводиться, мета, вид (документальна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планова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позапланова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фактична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підстави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дата початку та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посада та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прізвище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посадової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службової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) особи, яка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проводитиме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перевірку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Направлення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перевірку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у такому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випадку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дійсним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підпису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керівника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заступника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уповноваженої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особи)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контролюючого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органу,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скріплений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печаткою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контролюючого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органу;</a:t>
            </a:r>
          </a:p>
          <a:p>
            <a:pPr algn="just"/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копії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наказу про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зазначаються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дата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видачі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найменування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контролюючого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органу,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найменування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реквізити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суб’єкта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прізвище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ім’я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по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батькові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особи -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податку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перевіряється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) та у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іншому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місці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- адреса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об’єкта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перевірка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проводиться, мета, вид (документальна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планова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позапланова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фактична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перевірка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підстави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визначені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Кодексом, дата початку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перевірятися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 Наказ про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дійсним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підпису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керівника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заступника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уповноваженої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особи)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контролюючого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органу та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скріплення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печаткою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контролюючого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органу;</a:t>
            </a:r>
          </a:p>
          <a:p>
            <a:pPr algn="just"/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службового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посвідчення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належним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чином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оформленого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відповідним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контролюючим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органом документа,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засвідчує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посадову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службову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) особу),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зазначені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направленні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090671"/>
            <a:ext cx="8596668" cy="3437262"/>
          </a:xfrm>
        </p:spPr>
        <p:txBody>
          <a:bodyPr/>
          <a:lstStyle/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відмови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та/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посадових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службових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представників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фактично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проводять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розрахункові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у допуску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посадових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службових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контролюючого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органу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посадовими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службовими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особами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контролюючого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органу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місцем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невідкладно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реєструється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контролюючому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наступного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робочого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дня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примірниках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акт,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засвідчує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факт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відмови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зазначенням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заявлених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причин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відмови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один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примірник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вручається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підпис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відразу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та/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уповноваженій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388126"/>
            <a:ext cx="8596668" cy="3547432"/>
          </a:xfrm>
        </p:spPr>
        <p:txBody>
          <a:bodyPr/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планових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повинна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перевищувати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робочих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великих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суб'єктів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малого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підприємництва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- 10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робочих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- 20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робочих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Продовження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строків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можливе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керівника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заступника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уповноваженої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особи)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контролюючого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органу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як на 15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робочих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великих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суб'єктів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малого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підприємництва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як на 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робочих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як на 10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робочих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024569"/>
            <a:ext cx="8596668" cy="501679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камеральних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електронних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оформлюються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довідки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підписуються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посадовими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особами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контролюючого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органу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платниками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представниками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порушень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акт.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відсутні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довідка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Акт (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довідка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результатами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підписаний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посадовими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особами,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проводили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особами,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уповноваженими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встановленому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порядку, у строки,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Кодексом,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законному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представнику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зобов’язаний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підписати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Акт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документ,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передбачених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Кодексом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підтверджує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факт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відображає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розглядатися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заява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повідомлення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вчинення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кримінального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правопорушення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ухилення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сплати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Довідка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документ,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передбачених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Кодексом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підтверджує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факт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відображає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носієм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доказової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невстановлення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фактів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порушень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валютного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контроль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дотриманням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покладено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контролюючі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892365"/>
            <a:ext cx="8596668" cy="5148997"/>
          </a:xfrm>
        </p:spPr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Строк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акта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довідки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зараховується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строку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встановленого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Кодексом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продовження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незгоди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висновками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акта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довідки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зобов’язаний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підписати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акт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довідку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запереченнями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підписаним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примірником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акта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довідки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окремо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строки,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передбачені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Кодексом.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довідка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інформативними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додатками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невід’ємною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частиною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заперечення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акта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довідки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час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розгляду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пояснення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документальне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підтвердження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388125"/>
            <a:ext cx="8596668" cy="4653237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результатами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камеральної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порушень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акт 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примірниках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підписується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посадовими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особами такого органу,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проводили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реєстрації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контролюючому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вручається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надсилається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підписання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робочих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довідка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документальної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виїзної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примірниках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підписується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посадовими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особами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контролюючого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проводили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реєструється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контролюючому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п'яти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робочих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дня,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настає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днем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закінчення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установленого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строку (для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філії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та/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перебувають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консолідованій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сплаті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робочих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відмови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представників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підписання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акта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довідки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посадовими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особами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контролюючого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акт,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засвідчує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факт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відмови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Один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примірник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довідки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виїзної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планової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позапланової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документальної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день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підписання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відмови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підписання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вручається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надсилається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законному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представнику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068637"/>
            <a:ext cx="8596668" cy="4175392"/>
          </a:xfrm>
        </p:spPr>
        <p:txBody>
          <a:bodyPr/>
          <a:lstStyle/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Відмова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представників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підписання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примірника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звільняє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обов'язку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сплатити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контролюючим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органом за результатами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грошові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зобов'язання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відмови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представників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примірника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довідки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неможливості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вручення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підписання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зв’язку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відсутністю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представників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місцезнаходженням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довідка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надсилається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порядку,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визначеному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3"/>
              </a:rPr>
              <a:t>ст.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3"/>
              </a:rPr>
              <a:t>42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3" y="1046603"/>
            <a:ext cx="8907341" cy="499476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Розгляд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комісією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розгляду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заперечень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контролюючого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органу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робочих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настають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днем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заперечень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акта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та/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додаткових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пояснень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пункту (днем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завершення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проведеної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зв’язку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необхідністю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з’ясування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обставин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досліджені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зазначені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запереченнях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додаткових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документах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поясненнях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платнику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надсилається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відповідь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визначеному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пунктом порядку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заперечень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акта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та/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додаткових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пояснень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контролюючий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орган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зобов’язаний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повідомити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розгляду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повідомлення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надсилається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платнику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робочих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дня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заперечень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та/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додаткових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пояснень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чотири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робочі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дня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розгляду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86.7.3.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Платник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брати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участь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розгляду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особисто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представника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розгляду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платник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податку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надавати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письмові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та/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усні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пояснення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приводу предмета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розгляду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Відсутність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податку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представника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повідомленого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передбаченому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цією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статтею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порядку про час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розгляду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перешкодою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розгляду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925417"/>
            <a:ext cx="8596668" cy="5115945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ЩОДО ВІДНОВЛЕННЯ ПОДАТКОВИХ ПЕРЕВІРОК ПІД ЧАС ВОЄННОГО СТАНУ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Впродовж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2022 року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повернення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ДПС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розвивалося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хронологічно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цікаво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Перший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місяць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воєнного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кінець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лютого, перша половина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березня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податкові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зупинені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законодавче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подальшого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відсутнє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Другий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місяць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воєнного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стану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(друга половина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березня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перша половина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квітня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проводилися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фактичні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пов'язано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обігом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підакцизної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та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камеральні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відшкодуванню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ПДВ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Третій-четвертий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місяці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(друга половина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квітня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травень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-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фактичних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камеральних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ПДВ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додалися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камеральні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декларацій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сільськогосподарських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спрощеній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оподаткування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277957"/>
            <a:ext cx="8596668" cy="3833870"/>
          </a:xfrm>
        </p:spPr>
        <p:txBody>
          <a:bodyPr/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Наступні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місяці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п'ятого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десятий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воєнного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стану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червень-листопад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відновлено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камеральні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фактичні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документальні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позапланові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валютного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ліміту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ПДВ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на 100 тис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розпочато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процедури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припинення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ліквідації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одинадцятий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місяць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війни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грудень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розширився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документальних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позапланових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фактично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наразі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проводяться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майже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позапланови</a:t>
            </a:r>
            <a:r>
              <a:rPr lang="ru-RU" i="1" dirty="0" err="1" smtClean="0"/>
              <a:t>х</a:t>
            </a:r>
            <a:r>
              <a:rPr lang="ru-RU" i="1" dirty="0" smtClean="0"/>
              <a:t>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2199" y="1795749"/>
            <a:ext cx="9055864" cy="2638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233889"/>
            <a:ext cx="8596668" cy="480747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одинадцять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місяців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воєнного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змогла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функціонувати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свідчити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декілька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фактів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інструментом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сплати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бюджет все ж таки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залишаються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готові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добровільно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без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додаткового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примусу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сплачувати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зловживання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платників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відсутністю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контрольних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відсутня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культура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сплати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здебільшого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пояснюється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платники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довіряють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розпорядникам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державного бюджету;</a:t>
            </a:r>
          </a:p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відсутність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громадського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контролю за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розподіленням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державного бюджету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породжує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недовіру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вище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наведених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фактів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бюджету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зменшувалось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логічним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сторони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законодавця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поступово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здійснювати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повернення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77862" y="1322023"/>
            <a:ext cx="8928845" cy="4428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366093"/>
            <a:ext cx="8596668" cy="4675270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ПРИЧИНА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ВІДНОВЛЕННЯ ПОЗАПЛАНОВИХ ПЕРЕВІРОК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розуміння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позапланових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показовою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статистика, так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планових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перевірок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то за результатами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попередніх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перевірочних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періодів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2019 р.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- 6 632;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2020 р.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- 1 940;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2021 р.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- 3092.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позапланових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перевірок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то тут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цифри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проведених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такими: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2019 р.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- 33 171;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2020 р.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- 23 885;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2021 р.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- 41 950. 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749147"/>
            <a:ext cx="8596668" cy="5292216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Статистика по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фактичним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перевіркам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2019 р.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- 16 373;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2020 р.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- 16 565;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2021 р.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- 26 096. 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наведених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офіційних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даних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кількість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перевірок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можемо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зробити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висновок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про те,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позапланові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реальним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контрольним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інструментом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так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найбільша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перевірок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позапланових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Той факт,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воєнного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законодавець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поступово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відновлював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позапланових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свідчить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те,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ефективного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адміністрування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зборів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потребує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перевірочних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Тому,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бізнесу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варто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підготуватися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ефективного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якісного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проходження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податкових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перевірок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 2023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передбачається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793215"/>
            <a:ext cx="8596668" cy="524814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в 2023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бізнесу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варто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очікувати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значних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донарахувань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наслідками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перевірок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факт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свідчити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те,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планові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відновлені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2023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дивлячись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те,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контрольними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заходами все ж таки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залишаються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позапланові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фактичні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скоріше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все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планові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відновлені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свідчать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зв'язку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критичними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воєнними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нашій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збільшуються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утримання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оборонного комплексу,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соціальне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виплати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ВПО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відновлення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критичної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інфраструктури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платників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зменшується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виїзду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закордон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робочих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робочі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скорочуються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бізнес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міграція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агресії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знищуються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зупиняються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індустрії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простою,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знищуються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цивільна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авіація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туризм,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пасажирські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перевезення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881349"/>
            <a:ext cx="8596668" cy="5160013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Виникає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додаткові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державного бюджету.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Виходячи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відновлюються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обговорюються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парламенті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законодавчі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ініціативи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навантаження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скасування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2 %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пільгової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спрощеній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оподаткування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виникає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логічний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висновок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законодавець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одним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шляхів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наповнення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бюджету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обрав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ретельний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контроль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надходженням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бюджету.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Аналізуючи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тенденції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передбачити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найближчі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п'ять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вся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спрямована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викорінення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консенсусу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законослухняність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платив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платять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 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буду.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частині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обговорюються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парламенті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підходи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ініціативи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впровадження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непрямих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оподаткування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оподаткування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бізнесу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одну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пораду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ретельно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готуватися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контрольних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сторони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ДПС.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19480" y="1134738"/>
            <a:ext cx="7238081" cy="490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0914" y="958468"/>
            <a:ext cx="8939862" cy="4880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77863" y="1443211"/>
            <a:ext cx="8596312" cy="4109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77863" y="1465243"/>
            <a:ext cx="8596312" cy="4288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83894" y="1178806"/>
            <a:ext cx="8956713" cy="486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54981" y="1487277"/>
            <a:ext cx="8596312" cy="4070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77863" y="1123720"/>
            <a:ext cx="8596312" cy="4534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77863" y="1322024"/>
            <a:ext cx="8596312" cy="43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510</TotalTime>
  <Words>1994</Words>
  <Application>Microsoft Office PowerPoint</Application>
  <PresentationFormat>Произвольный</PresentationFormat>
  <Paragraphs>78</Paragraphs>
  <Slides>26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Грань</vt:lpstr>
      <vt:lpstr>          Тема 12 Податкові перевірки 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 Оцінювання результативності фінансово-господарської діяльності та системи мотивації</dc:title>
  <dc:creator>Прохорчук Наталія Олегівна</dc:creator>
  <cp:lastModifiedBy>User</cp:lastModifiedBy>
  <cp:revision>75</cp:revision>
  <dcterms:created xsi:type="dcterms:W3CDTF">2022-09-21T08:48:38Z</dcterms:created>
  <dcterms:modified xsi:type="dcterms:W3CDTF">2023-05-08T19:47:34Z</dcterms:modified>
</cp:coreProperties>
</file>