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8" r:id="rId3"/>
    <p:sldId id="299" r:id="rId4"/>
    <p:sldId id="303" r:id="rId5"/>
    <p:sldId id="304" r:id="rId6"/>
    <p:sldId id="305" r:id="rId7"/>
    <p:sldId id="306" r:id="rId8"/>
    <p:sldId id="307" r:id="rId9"/>
    <p:sldId id="308" r:id="rId10"/>
    <p:sldId id="309" r:id="rId11"/>
    <p:sldId id="311" r:id="rId12"/>
    <p:sldId id="312" r:id="rId13"/>
    <p:sldId id="313" r:id="rId14"/>
    <p:sldId id="314" r:id="rId15"/>
    <p:sldId id="315" r:id="rId16"/>
    <p:sldId id="316" r:id="rId17"/>
    <p:sldId id="317" r:id="rId18"/>
    <p:sldId id="319" r:id="rId19"/>
    <p:sldId id="320" r:id="rId20"/>
    <p:sldId id="321" r:id="rId21"/>
    <p:sldId id="322" r:id="rId22"/>
    <p:sldId id="323" r:id="rId23"/>
    <p:sldId id="331" r:id="rId24"/>
    <p:sldId id="324" r:id="rId25"/>
    <p:sldId id="326" r:id="rId26"/>
    <p:sldId id="327" r:id="rId27"/>
    <p:sldId id="328" r:id="rId28"/>
    <p:sldId id="329" r:id="rId29"/>
    <p:sldId id="330" r:id="rId30"/>
    <p:sldId id="325" r:id="rId31"/>
    <p:sldId id="332" r:id="rId32"/>
    <p:sldId id="333" r:id="rId33"/>
    <p:sldId id="334" r:id="rId34"/>
    <p:sldId id="335" r:id="rId35"/>
    <p:sldId id="336" r:id="rId36"/>
    <p:sldId id="337" r:id="rId37"/>
    <p:sldId id="338" r:id="rId38"/>
    <p:sldId id="339" r:id="rId39"/>
    <p:sldId id="340" r:id="rId40"/>
    <p:sldId id="341" r:id="rId41"/>
    <p:sldId id="300" r:id="rId42"/>
    <p:sldId id="302" r:id="rId43"/>
    <p:sldId id="275" r:id="rId44"/>
    <p:sldId id="277" r:id="rId45"/>
    <p:sldId id="276" r:id="rId46"/>
    <p:sldId id="278" r:id="rId47"/>
    <p:sldId id="279" r:id="rId48"/>
    <p:sldId id="285" r:id="rId49"/>
    <p:sldId id="280" r:id="rId50"/>
    <p:sldId id="281" r:id="rId51"/>
    <p:sldId id="283" r:id="rId52"/>
    <p:sldId id="284" r:id="rId53"/>
    <p:sldId id="343" r:id="rId5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77844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41783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28681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ABAACD3-52F4-4E1E-B5A9-DAA399B2156A}"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3808599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BAACD3-52F4-4E1E-B5A9-DAA399B2156A}" type="datetimeFigureOut">
              <a:rPr lang="ru-RU" smtClean="0"/>
              <a:t>02.11.2023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19981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5ABAACD3-52F4-4E1E-B5A9-DAA399B2156A}" type="datetimeFigureOut">
              <a:rPr lang="ru-RU" smtClean="0"/>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93299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5ABAACD3-52F4-4E1E-B5A9-DAA399B2156A}" type="datetimeFigureOut">
              <a:rPr lang="ru-RU" smtClean="0"/>
              <a:t>02.11.2023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16517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5ABAACD3-52F4-4E1E-B5A9-DAA399B2156A}" type="datetimeFigureOut">
              <a:rPr lang="ru-RU" smtClean="0"/>
              <a:t>02.11.2023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27471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BAACD3-52F4-4E1E-B5A9-DAA399B2156A}" type="datetimeFigureOut">
              <a:rPr lang="ru-RU" smtClean="0"/>
              <a:t>02.11.2023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137741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AACD3-52F4-4E1E-B5A9-DAA399B2156A}" type="datetimeFigureOut">
              <a:rPr lang="ru-RU" smtClean="0"/>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2029436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BAACD3-52F4-4E1E-B5A9-DAA399B2156A}" type="datetimeFigureOut">
              <a:rPr lang="ru-RU" smtClean="0"/>
              <a:t>02.11.2023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71475C1-5E61-4C62-B956-35811342CEFF}" type="slidenum">
              <a:rPr lang="ru-RU" smtClean="0"/>
              <a:t>‹#›</a:t>
            </a:fld>
            <a:endParaRPr lang="ru-RU"/>
          </a:p>
        </p:txBody>
      </p:sp>
    </p:spTree>
    <p:extLst>
      <p:ext uri="{BB962C8B-B14F-4D97-AF65-F5344CB8AC3E}">
        <p14:creationId xmlns:p14="http://schemas.microsoft.com/office/powerpoint/2010/main" val="3417065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AACD3-52F4-4E1E-B5A9-DAA399B2156A}" type="datetimeFigureOut">
              <a:rPr lang="ru-RU" smtClean="0"/>
              <a:t>02.11.2023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75C1-5E61-4C62-B956-35811342CEFF}" type="slidenum">
              <a:rPr lang="ru-RU" smtClean="0"/>
              <a:t>‹#›</a:t>
            </a:fld>
            <a:endParaRPr lang="ru-RU"/>
          </a:p>
        </p:txBody>
      </p:sp>
    </p:spTree>
    <p:extLst>
      <p:ext uri="{BB962C8B-B14F-4D97-AF65-F5344CB8AC3E}">
        <p14:creationId xmlns:p14="http://schemas.microsoft.com/office/powerpoint/2010/main" val="247822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www.usenix.org/system/files/woot20-paper-wu.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373"/>
            <a:ext cx="12192000" cy="6876373"/>
          </a:xfrm>
          <a:prstGeom prst="rect">
            <a:avLst/>
          </a:prstGeom>
        </p:spPr>
      </p:pic>
      <p:sp>
        <p:nvSpPr>
          <p:cNvPr id="2" name="Title 1"/>
          <p:cNvSpPr>
            <a:spLocks noGrp="1"/>
          </p:cNvSpPr>
          <p:nvPr>
            <p:ph type="ctrTitle"/>
          </p:nvPr>
        </p:nvSpPr>
        <p:spPr>
          <a:xfrm>
            <a:off x="1524000" y="208228"/>
            <a:ext cx="9144000" cy="875405"/>
          </a:xfrm>
        </p:spPr>
        <p:txBody>
          <a:bodyPr>
            <a:normAutofit fontScale="90000"/>
          </a:bodyPr>
          <a:lstStyle/>
          <a:p>
            <a:r>
              <a:rPr lang="uk-UA" b="1" dirty="0">
                <a:solidFill>
                  <a:schemeClr val="bg1"/>
                </a:solidFill>
                <a:latin typeface="+mn-lt"/>
              </a:rPr>
              <a:t>Лекція 10</a:t>
            </a:r>
            <a:endParaRPr lang="ru-RU" b="1" dirty="0">
              <a:solidFill>
                <a:schemeClr val="bg1"/>
              </a:solidFill>
              <a:latin typeface="+mn-lt"/>
            </a:endParaRPr>
          </a:p>
        </p:txBody>
      </p:sp>
      <p:sp>
        <p:nvSpPr>
          <p:cNvPr id="3" name="Subtitle 2"/>
          <p:cNvSpPr>
            <a:spLocks noGrp="1"/>
          </p:cNvSpPr>
          <p:nvPr>
            <p:ph type="subTitle" idx="1"/>
          </p:nvPr>
        </p:nvSpPr>
        <p:spPr>
          <a:xfrm>
            <a:off x="1397251" y="5068700"/>
            <a:ext cx="9144000" cy="1655762"/>
          </a:xfrm>
        </p:spPr>
        <p:txBody>
          <a:bodyPr>
            <a:normAutofit/>
          </a:bodyPr>
          <a:lstStyle/>
          <a:p>
            <a:r>
              <a:rPr lang="en-US" sz="8800" b="1" dirty="0">
                <a:solidFill>
                  <a:schemeClr val="bg1"/>
                </a:solidFill>
              </a:rPr>
              <a:t>Bluetooth security</a:t>
            </a:r>
            <a:endParaRPr lang="ru-RU" sz="8800" b="1" dirty="0">
              <a:solidFill>
                <a:schemeClr val="bg1"/>
              </a:solidFill>
            </a:endParaRPr>
          </a:p>
        </p:txBody>
      </p:sp>
    </p:spTree>
    <p:extLst>
      <p:ext uri="{BB962C8B-B14F-4D97-AF65-F5344CB8AC3E}">
        <p14:creationId xmlns:p14="http://schemas.microsoft.com/office/powerpoint/2010/main" val="3662674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buNone/>
            </a:pPr>
            <a:r>
              <a:rPr lang="uk-UA" sz="2000" dirty="0"/>
              <a:t>Вимоги безпеки до служб, захищених </a:t>
            </a:r>
            <a:r>
              <a:rPr lang="uk-UA" sz="2000" b="1" dirty="0"/>
              <a:t>режимом захисту 4</a:t>
            </a:r>
            <a:r>
              <a:rPr lang="uk-UA" sz="2000" dirty="0"/>
              <a:t>, слід класифікувати наступним чином:</a:t>
            </a:r>
          </a:p>
          <a:p>
            <a:pPr marL="0" indent="0">
              <a:buNone/>
            </a:pPr>
            <a:r>
              <a:rPr lang="uk-UA" sz="2000" dirty="0"/>
              <a:t> • Рівень 4: Необхідний ключ аутентифікованого зв’язку з використанням безпечних з’єднань </a:t>
            </a:r>
          </a:p>
          <a:p>
            <a:pPr marL="0" indent="0">
              <a:buNone/>
            </a:pPr>
            <a:r>
              <a:rPr lang="uk-UA" sz="2000" dirty="0"/>
              <a:t>• Рівень 3: Потрібний аутентифікований ключ зв’язку </a:t>
            </a:r>
          </a:p>
          <a:p>
            <a:pPr marL="0" indent="0">
              <a:buNone/>
            </a:pPr>
            <a:r>
              <a:rPr lang="uk-UA" sz="2000" dirty="0"/>
              <a:t>• Рівень 2: Необхідний невстановлений ключ зв’язку </a:t>
            </a:r>
          </a:p>
          <a:p>
            <a:pPr marL="0" indent="0">
              <a:buNone/>
            </a:pPr>
            <a:r>
              <a:rPr lang="uk-UA" sz="2000" dirty="0"/>
              <a:t>• Рівень 1: Не вимагається безпека </a:t>
            </a:r>
          </a:p>
          <a:p>
            <a:pPr marL="0" indent="0">
              <a:buNone/>
            </a:pPr>
            <a:r>
              <a:rPr lang="uk-UA" sz="2000" dirty="0"/>
              <a:t>• Рівень 0: Не вимагається безпека (Дозволено лише для </a:t>
            </a:r>
            <a:r>
              <a:rPr lang="en-US" sz="2000" dirty="0"/>
              <a:t>Service Discovery Protocol</a:t>
            </a:r>
            <a:r>
              <a:rPr lang="uk-UA" sz="2000" dirty="0" smtClean="0"/>
              <a:t>)</a:t>
            </a:r>
            <a:endParaRPr lang="en-US" sz="2000" dirty="0" smtClean="0"/>
          </a:p>
          <a:p>
            <a:pPr marL="0" indent="0">
              <a:buNone/>
            </a:pPr>
            <a:endParaRPr lang="en-US" sz="2000" dirty="0"/>
          </a:p>
          <a:p>
            <a:pPr marL="0" indent="0">
              <a:buNone/>
            </a:pPr>
            <a:endParaRPr lang="en-US" sz="2000" dirty="0" smtClean="0"/>
          </a:p>
          <a:p>
            <a:pPr marL="0" indent="0">
              <a:buNone/>
            </a:pPr>
            <a:r>
              <a:rPr lang="uk-UA" sz="2000" dirty="0"/>
              <a:t>Коли і локальний, і віддалений пристрій підтримують функцію безпечних підключень, ключ зв’язку, генерується за допомогою безпечних з’єднань. Режим безпеки 4 вимагає шифрування для всіх служб (крім </a:t>
            </a:r>
            <a:r>
              <a:rPr lang="en-US" sz="2000" dirty="0"/>
              <a:t>Service Discovery</a:t>
            </a:r>
            <a:r>
              <a:rPr lang="uk-UA" sz="2000" dirty="0"/>
              <a:t>) і є обов’язковим для зв’язку між пристроями 2.1 та пізнішими версіями BR/EDR. </a:t>
            </a:r>
            <a:endParaRPr lang="en-US" sz="2000" dirty="0"/>
          </a:p>
          <a:p>
            <a:pPr marL="0" indent="0">
              <a:buNone/>
            </a:pPr>
            <a:r>
              <a:rPr lang="uk-UA" sz="2000" dirty="0"/>
              <a:t>Однак для </a:t>
            </a:r>
            <a:r>
              <a:rPr lang="uk-UA" sz="2000" b="1" dirty="0"/>
              <a:t>зворотної сумісності </a:t>
            </a:r>
            <a:r>
              <a:rPr lang="uk-UA" sz="2000" dirty="0"/>
              <a:t>пристрій режиму безпеки 4 може повернутися до будь-якого з трьох інших режимів безпеки під час зв’язку з пристроями Bluetooth 2.0 та попередніми версіями, які не підтримують режим захисту 4. У цьому випадку </a:t>
            </a:r>
            <a:r>
              <a:rPr lang="uk-UA" sz="2000" b="1" dirty="0"/>
              <a:t>рекомендується використовувати режим захисту 3</a:t>
            </a:r>
            <a:endParaRPr lang="ru-RU" sz="2000" b="1" dirty="0"/>
          </a:p>
          <a:p>
            <a:pPr marL="0" indent="0">
              <a:buNone/>
            </a:pPr>
            <a:endParaRPr lang="ru-RU" sz="2000" dirty="0"/>
          </a:p>
        </p:txBody>
      </p:sp>
    </p:spTree>
    <p:extLst>
      <p:ext uri="{BB962C8B-B14F-4D97-AF65-F5344CB8AC3E}">
        <p14:creationId xmlns:p14="http://schemas.microsoft.com/office/powerpoint/2010/main" val="210537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32410" y="991174"/>
            <a:ext cx="10868025" cy="2752725"/>
          </a:xfrm>
          <a:prstGeom prst="rect">
            <a:avLst/>
          </a:prstGeom>
        </p:spPr>
      </p:pic>
      <p:sp>
        <p:nvSpPr>
          <p:cNvPr id="4" name="Rectangle 3"/>
          <p:cNvSpPr/>
          <p:nvPr/>
        </p:nvSpPr>
        <p:spPr>
          <a:xfrm>
            <a:off x="3519041" y="184263"/>
            <a:ext cx="4685513" cy="523220"/>
          </a:xfrm>
          <a:prstGeom prst="rect">
            <a:avLst/>
          </a:prstGeom>
        </p:spPr>
        <p:txBody>
          <a:bodyPr wrap="none">
            <a:spAutoFit/>
          </a:bodyPr>
          <a:lstStyle/>
          <a:p>
            <a:r>
              <a:rPr lang="uk-UA" sz="2800" b="1" dirty="0"/>
              <a:t>Режим безпеки 4 BR/EDR/HS</a:t>
            </a:r>
            <a:endParaRPr lang="ru-RU" sz="2800" b="1" dirty="0"/>
          </a:p>
        </p:txBody>
      </p:sp>
      <p:sp>
        <p:nvSpPr>
          <p:cNvPr id="5" name="Rectangle 4"/>
          <p:cNvSpPr/>
          <p:nvPr/>
        </p:nvSpPr>
        <p:spPr>
          <a:xfrm>
            <a:off x="603563" y="4570759"/>
            <a:ext cx="11165941" cy="1569660"/>
          </a:xfrm>
          <a:prstGeom prst="rect">
            <a:avLst/>
          </a:prstGeom>
        </p:spPr>
        <p:txBody>
          <a:bodyPr wrap="square">
            <a:spAutoFit/>
          </a:bodyPr>
          <a:lstStyle/>
          <a:p>
            <a:r>
              <a:rPr lang="en-US" sz="2400" dirty="0"/>
              <a:t>*</a:t>
            </a:r>
            <a:r>
              <a:rPr lang="uk-UA" sz="2400" dirty="0"/>
              <a:t>FIPS (</a:t>
            </a:r>
            <a:r>
              <a:rPr lang="en-US" sz="2400" dirty="0"/>
              <a:t>Federal Information Processing Standard</a:t>
            </a:r>
            <a:r>
              <a:rPr lang="uk-UA" sz="2400" dirty="0"/>
              <a:t>) - це урядовий стандарт США (США), встановлений Національним інститутом стандартів і технологій (NIST) щодо передачі даних через бездротове з'єднання Bluetooth, для запобігання прослуховуванню та створення повноцінної безпечної бездротової передачи даних.</a:t>
            </a:r>
            <a:endParaRPr lang="ru-RU" sz="2400" dirty="0"/>
          </a:p>
        </p:txBody>
      </p:sp>
    </p:spTree>
    <p:extLst>
      <p:ext uri="{BB962C8B-B14F-4D97-AF65-F5344CB8AC3E}">
        <p14:creationId xmlns:p14="http://schemas.microsoft.com/office/powerpoint/2010/main" val="179634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dirty="0"/>
              <a:t>Найбільш безпечний режим, якого можна досягти, залежно від версії Bluetooth двох пристроїв, припускаючи, що пристрої 4.1 та новіші підтримують функцію безпечного з'єднання BR / EDR.</a:t>
            </a:r>
            <a:endParaRPr lang="ru-RU" dirty="0"/>
          </a:p>
        </p:txBody>
      </p:sp>
      <p:pic>
        <p:nvPicPr>
          <p:cNvPr id="2" name="Picture 1"/>
          <p:cNvPicPr>
            <a:picLocks noChangeAspect="1"/>
          </p:cNvPicPr>
          <p:nvPr/>
        </p:nvPicPr>
        <p:blipFill>
          <a:blip r:embed="rId2"/>
          <a:stretch>
            <a:fillRect/>
          </a:stretch>
        </p:blipFill>
        <p:spPr>
          <a:xfrm>
            <a:off x="259533" y="1620395"/>
            <a:ext cx="5672214" cy="4200983"/>
          </a:xfrm>
          <a:prstGeom prst="rect">
            <a:avLst/>
          </a:prstGeom>
        </p:spPr>
      </p:pic>
      <p:pic>
        <p:nvPicPr>
          <p:cNvPr id="5" name="Picture 4"/>
          <p:cNvPicPr>
            <a:picLocks noChangeAspect="1"/>
          </p:cNvPicPr>
          <p:nvPr/>
        </p:nvPicPr>
        <p:blipFill>
          <a:blip r:embed="rId3"/>
          <a:stretch>
            <a:fillRect/>
          </a:stretch>
        </p:blipFill>
        <p:spPr>
          <a:xfrm>
            <a:off x="5931747" y="1738265"/>
            <a:ext cx="5934565" cy="4083113"/>
          </a:xfrm>
          <a:prstGeom prst="rect">
            <a:avLst/>
          </a:prstGeom>
        </p:spPr>
      </p:pic>
    </p:spTree>
    <p:extLst>
      <p:ext uri="{BB962C8B-B14F-4D97-AF65-F5344CB8AC3E}">
        <p14:creationId xmlns:p14="http://schemas.microsoft.com/office/powerpoint/2010/main" val="25244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8"/>
            <a:ext cx="11941521" cy="6676931"/>
          </a:xfrm>
        </p:spPr>
        <p:txBody>
          <a:bodyPr>
            <a:normAutofit/>
          </a:bodyPr>
          <a:lstStyle/>
          <a:p>
            <a:pPr marL="0" indent="0" algn="ctr">
              <a:buNone/>
            </a:pPr>
            <a:r>
              <a:rPr lang="uk-UA" sz="2000" b="1" dirty="0"/>
              <a:t>Створення пари та генерація ключів </a:t>
            </a:r>
          </a:p>
          <a:p>
            <a:pPr marL="0" indent="0">
              <a:buNone/>
            </a:pPr>
            <a:r>
              <a:rPr lang="uk-UA" sz="2000" dirty="0"/>
              <a:t>Ключовим для механізмів автентифікації та шифрування, що надаються Bluetooth, є генерація секретного симетричного ключа. </a:t>
            </a:r>
          </a:p>
          <a:p>
            <a:pPr marL="0" indent="0">
              <a:buNone/>
            </a:pPr>
            <a:r>
              <a:rPr lang="uk-UA" sz="2000" dirty="0"/>
              <a:t>У Bluetooth BR/EDR цей ключ називається </a:t>
            </a:r>
            <a:r>
              <a:rPr lang="uk-UA" sz="2000" b="1" dirty="0"/>
              <a:t>Link </a:t>
            </a:r>
            <a:r>
              <a:rPr lang="en-US" sz="2000" b="1" dirty="0"/>
              <a:t>Key</a:t>
            </a:r>
            <a:r>
              <a:rPr lang="uk-UA" sz="2000" dirty="0"/>
              <a:t>, а в B</a:t>
            </a:r>
            <a:r>
              <a:rPr lang="en-US" sz="2000" dirty="0"/>
              <a:t>LE</a:t>
            </a:r>
            <a:r>
              <a:rPr lang="uk-UA" sz="2000" dirty="0"/>
              <a:t> - </a:t>
            </a:r>
            <a:r>
              <a:rPr lang="uk-UA" sz="2000" b="1" dirty="0"/>
              <a:t>Long Term Key</a:t>
            </a:r>
            <a:r>
              <a:rPr lang="uk-UA" sz="2000" dirty="0"/>
              <a:t>. </a:t>
            </a:r>
            <a:endParaRPr lang="en-US" sz="2000" dirty="0"/>
          </a:p>
          <a:p>
            <a:pPr marL="0" indent="0">
              <a:buNone/>
            </a:pPr>
            <a:r>
              <a:rPr lang="uk-UA" sz="2000" dirty="0"/>
              <a:t>При режимі з’єднання зі старими пристроями в</a:t>
            </a:r>
            <a:r>
              <a:rPr lang="en-US" sz="2000" dirty="0"/>
              <a:t> BLE </a:t>
            </a:r>
            <a:r>
              <a:rPr lang="uk-UA" sz="2000" dirty="0"/>
              <a:t>генерується </a:t>
            </a:r>
            <a:r>
              <a:rPr lang="en-US" sz="2000" b="1" dirty="0"/>
              <a:t>Short Term Key</a:t>
            </a:r>
            <a:r>
              <a:rPr lang="uk-UA" sz="2000" dirty="0"/>
              <a:t>, який використовується для розподілу </a:t>
            </a:r>
            <a:r>
              <a:rPr lang="en-US" sz="2000" dirty="0"/>
              <a:t>Slave</a:t>
            </a:r>
            <a:r>
              <a:rPr lang="uk-UA" sz="2000" dirty="0"/>
              <a:t> та/або </a:t>
            </a:r>
            <a:r>
              <a:rPr lang="en-US" sz="2000" dirty="0"/>
              <a:t>Master</a:t>
            </a:r>
            <a:r>
              <a:rPr lang="uk-UA" sz="2000" dirty="0"/>
              <a:t> </a:t>
            </a:r>
            <a:r>
              <a:rPr lang="en-US" sz="2000" dirty="0"/>
              <a:t>Long Term Key</a:t>
            </a:r>
            <a:r>
              <a:rPr lang="uk-UA" sz="2000" dirty="0"/>
              <a:t>, тоді як у безпечних з'єднаннях з </a:t>
            </a:r>
            <a:r>
              <a:rPr lang="en-US" sz="2000" dirty="0"/>
              <a:t>BLE</a:t>
            </a:r>
            <a:r>
              <a:rPr lang="uk-UA" sz="2000" dirty="0"/>
              <a:t> </a:t>
            </a:r>
            <a:r>
              <a:rPr lang="uk-UA" sz="2000" b="1" dirty="0"/>
              <a:t>Long Term Key</a:t>
            </a:r>
            <a:r>
              <a:rPr lang="uk-UA" sz="2000" dirty="0"/>
              <a:t> генерується кожним пристроєм і не розподіляється. </a:t>
            </a:r>
            <a:endParaRPr lang="en-US" sz="2000" dirty="0"/>
          </a:p>
          <a:p>
            <a:pPr marL="0" indent="0">
              <a:buNone/>
            </a:pPr>
            <a:r>
              <a:rPr lang="uk-UA" sz="2000" dirty="0"/>
              <a:t>Bluetooth BR/EDR виконує сполучення (тобто генерацію ключа зв'язку) одним із двох способів. Режими безпеки 2 та 3 ініціюють встановлення ключа зв’язку методом, який називається «</a:t>
            </a:r>
            <a:r>
              <a:rPr lang="en-US" sz="2000" dirty="0"/>
              <a:t>Personal Identification Number (PIN) Pairing</a:t>
            </a:r>
            <a:r>
              <a:rPr lang="uk-UA" sz="2000" dirty="0"/>
              <a:t>» (тобто, застаріле або класичне сполучення), тоді як режим захисту 4 використовує SSP. </a:t>
            </a:r>
            <a:endParaRPr lang="en-US" sz="2000" dirty="0"/>
          </a:p>
          <a:p>
            <a:pPr marL="0" indent="0">
              <a:buNone/>
            </a:pPr>
            <a:r>
              <a:rPr lang="uk-UA" sz="2000" dirty="0"/>
              <a:t>У версіях Bluetooth 4.0 і 4.1 підключення здійснюється за допомогою автентифікованих або неаутентифікованих процедур.</a:t>
            </a:r>
            <a:endParaRPr lang="en-US" sz="2000" dirty="0"/>
          </a:p>
          <a:p>
            <a:pPr marL="0" indent="0">
              <a:buNone/>
            </a:pPr>
            <a:r>
              <a:rPr lang="uk-UA" sz="2000" dirty="0"/>
              <a:t> У Bluetooth 4.2 безпечні підключення можуть використовуватися під час створення пари для аутентифікації пристроїв.</a:t>
            </a:r>
            <a:endParaRPr lang="ru-RU" sz="2000" dirty="0"/>
          </a:p>
        </p:txBody>
      </p:sp>
    </p:spTree>
    <p:extLst>
      <p:ext uri="{BB962C8B-B14F-4D97-AF65-F5344CB8AC3E}">
        <p14:creationId xmlns:p14="http://schemas.microsoft.com/office/powerpoint/2010/main" val="82942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sz="2000" b="1" dirty="0"/>
              <a:t>PIN/</a:t>
            </a:r>
            <a:r>
              <a:rPr lang="en-US" sz="2000" b="1" dirty="0"/>
              <a:t>legacy pairing</a:t>
            </a:r>
          </a:p>
          <a:p>
            <a:pPr marL="0" indent="0">
              <a:buNone/>
            </a:pPr>
            <a:endParaRPr lang="en-US" sz="2000" dirty="0"/>
          </a:p>
          <a:p>
            <a:pPr marL="0" indent="0">
              <a:buNone/>
            </a:pPr>
            <a:r>
              <a:rPr lang="uk-UA" sz="2000" dirty="0"/>
              <a:t>Для спарення PIN / </a:t>
            </a:r>
            <a:r>
              <a:rPr lang="en-US" sz="2000" dirty="0"/>
              <a:t>legacy</a:t>
            </a:r>
            <a:r>
              <a:rPr lang="uk-UA" sz="2000" dirty="0"/>
              <a:t> з'єднання два пристрої Bluetooth одночасно отримують ключі зв'язку, коли користувач(і) вводять однаковий секретний PIN-код в один або обидва пристрої, залежно від конфігурації та типу пристрою. </a:t>
            </a:r>
            <a:endParaRPr lang="en-US" sz="2000" dirty="0"/>
          </a:p>
          <a:p>
            <a:pPr marL="0" indent="0">
              <a:buNone/>
            </a:pPr>
            <a:r>
              <a:rPr lang="uk-UA" sz="2000" dirty="0"/>
              <a:t>Введення PIN-коду та виведення ключів представлені концептуально на слайді нижче. Зверніть увагу, що якщо PIN менше 16 байт, адреса ініціюючого пристрою (BD_ADDR) доповнює значення PIN для генерації ключа ініціалізації. Поля Ex представляють алгоритми шифрування, які використовуються під час процесів виведення ключів Bluetooth.</a:t>
            </a:r>
            <a:endParaRPr lang="ru-RU" sz="2000" dirty="0"/>
          </a:p>
        </p:txBody>
      </p:sp>
    </p:spTree>
    <p:extLst>
      <p:ext uri="{BB962C8B-B14F-4D97-AF65-F5344CB8AC3E}">
        <p14:creationId xmlns:p14="http://schemas.microsoft.com/office/powerpoint/2010/main" val="169483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90405" y="-22714"/>
            <a:ext cx="6888994" cy="6880714"/>
          </a:xfrm>
          <a:prstGeom prst="rect">
            <a:avLst/>
          </a:prstGeom>
        </p:spPr>
      </p:pic>
      <p:sp>
        <p:nvSpPr>
          <p:cNvPr id="4" name="Rectangle 3"/>
          <p:cNvSpPr/>
          <p:nvPr/>
        </p:nvSpPr>
        <p:spPr>
          <a:xfrm>
            <a:off x="7251826" y="241466"/>
            <a:ext cx="4463358" cy="5078313"/>
          </a:xfrm>
          <a:prstGeom prst="rect">
            <a:avLst/>
          </a:prstGeom>
        </p:spPr>
        <p:txBody>
          <a:bodyPr wrap="square">
            <a:spAutoFit/>
          </a:bodyPr>
          <a:lstStyle/>
          <a:p>
            <a:r>
              <a:rPr lang="uk-UA" dirty="0"/>
              <a:t>Після завершення генерації ключа посилання пристрої завершують сполучення шляхом взаємної автентифікації один одного, щоб переконатися, що вони мають однаковий ключ зв'язку. PIN-код, що використовується для сполучення Bluetooth, може варіюватися від 1 до 16 байт двійкових або, що частіше буквено-цифрових символів. </a:t>
            </a:r>
            <a:endParaRPr lang="en-US" dirty="0" smtClean="0"/>
          </a:p>
          <a:p>
            <a:endParaRPr lang="en-US" dirty="0"/>
          </a:p>
          <a:p>
            <a:r>
              <a:rPr lang="uk-UA" dirty="0" smtClean="0"/>
              <a:t>Типового </a:t>
            </a:r>
            <a:r>
              <a:rPr lang="uk-UA" dirty="0"/>
              <a:t>чотиризначного PIN-коду може бути достатньо для ситуацій низького ризику (насправді ні! – див. частину з відомими вразливостями) ; </a:t>
            </a:r>
            <a:endParaRPr lang="en-US" dirty="0" smtClean="0"/>
          </a:p>
          <a:p>
            <a:r>
              <a:rPr lang="uk-UA" dirty="0" smtClean="0"/>
              <a:t>довший </a:t>
            </a:r>
            <a:r>
              <a:rPr lang="uk-UA" dirty="0"/>
              <a:t>PIN-код (наприклад, 8-значний буквено-цифровий) слід використовувати для пристроїв, які потребують більш високого рівня захисту</a:t>
            </a:r>
            <a:endParaRPr lang="ru-RU" dirty="0"/>
          </a:p>
        </p:txBody>
      </p:sp>
    </p:spTree>
    <p:extLst>
      <p:ext uri="{BB962C8B-B14F-4D97-AF65-F5344CB8AC3E}">
        <p14:creationId xmlns:p14="http://schemas.microsoft.com/office/powerpoint/2010/main" val="135237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lgn="ctr">
              <a:buNone/>
            </a:pPr>
            <a:r>
              <a:rPr lang="uk-UA" b="1" dirty="0"/>
              <a:t>Secure Simple Pairing</a:t>
            </a:r>
          </a:p>
          <a:p>
            <a:pPr marL="0" indent="0">
              <a:buNone/>
            </a:pPr>
            <a:r>
              <a:rPr lang="uk-UA" dirty="0"/>
              <a:t>SSP був вперше представлений в Bluetooth 2.1 + EDR для використання в режимі безпеки 4, а потім вдосконалений в Bluetooth 4.1. </a:t>
            </a:r>
          </a:p>
          <a:p>
            <a:pPr marL="0" indent="0">
              <a:buNone/>
            </a:pPr>
            <a:r>
              <a:rPr lang="uk-UA" dirty="0"/>
              <a:t>У порівнянні з PIN/</a:t>
            </a:r>
            <a:r>
              <a:rPr lang="en-US" dirty="0"/>
              <a:t>legacy</a:t>
            </a:r>
            <a:r>
              <a:rPr lang="uk-UA" dirty="0"/>
              <a:t> сполученням, SSP спрощує процес сполучення, надаючи ряд моделей асоціацій, які гнучкі з точки зору можливостей введення/виводу пристрою. SSP також покращує безпеку завдяки додаванню криптографії ECDH з відкритим ключем для захисту від пасивного прослуховування та атак "посередині" (MITM) під час сполучення. Еліптична крива, яка використовується в процесі сполучення, може бути одного з двох типів: P-192 або P-25614 (безпечні з'єднання).</a:t>
            </a:r>
            <a:endParaRPr lang="ru-RU" dirty="0"/>
          </a:p>
        </p:txBody>
      </p:sp>
    </p:spTree>
    <p:extLst>
      <p:ext uri="{BB962C8B-B14F-4D97-AF65-F5344CB8AC3E}">
        <p14:creationId xmlns:p14="http://schemas.microsoft.com/office/powerpoint/2010/main" val="334659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sz="1800" b="1" dirty="0"/>
              <a:t>Чотири моделі асоціацій, пропоновані в SSP: </a:t>
            </a:r>
          </a:p>
          <a:p>
            <a:pPr marL="0" indent="0">
              <a:buNone/>
            </a:pPr>
            <a:endParaRPr lang="uk-UA" sz="1800" dirty="0"/>
          </a:p>
          <a:p>
            <a:pPr marL="0" indent="0">
              <a:buNone/>
            </a:pPr>
            <a:r>
              <a:rPr lang="uk-UA" sz="1800" dirty="0"/>
              <a:t> • </a:t>
            </a:r>
            <a:r>
              <a:rPr lang="uk-UA" sz="1800" b="1" dirty="0"/>
              <a:t>Числове порівняння (</a:t>
            </a:r>
            <a:r>
              <a:rPr lang="en-US" sz="1800" b="1" dirty="0"/>
              <a:t>Numeric Comparison</a:t>
            </a:r>
            <a:r>
              <a:rPr lang="uk-UA" sz="1800" dirty="0"/>
              <a:t>) було розроблено для ситуації, коли обидва пристрої Bluetooth здатні відображати шестизначне число і дозволяючи користувачеві ввести відповідь "так" чи "ні". Під час сполучення користувачеві відображається шестизначне число на кожному дисплеї та надається відповідь "так" на кожному пристрої, якщо цифри збігаються. В іншому випадку користувач відповідає "ні", і сполучення не вдається. Ключова різниця між цією операцією та використанням PIN-кодів у </a:t>
            </a:r>
            <a:r>
              <a:rPr lang="en-US" sz="1800" dirty="0"/>
              <a:t>legacy</a:t>
            </a:r>
            <a:r>
              <a:rPr lang="uk-UA" sz="1800" dirty="0"/>
              <a:t> сполученні полягає в тому, що відображене число не використовується як вхід для генерації ключа зв'язку. Тому підслуховувач, який може переглядати (або іншим чином фіксувати) відображене значення, не міг використовувати його для визначення результуючого посилання або ключа шифрування. </a:t>
            </a:r>
            <a:endParaRPr lang="en-US" sz="1800" dirty="0" smtClean="0"/>
          </a:p>
          <a:p>
            <a:pPr marL="0" indent="0">
              <a:buNone/>
            </a:pPr>
            <a:endParaRPr lang="en-US" sz="1800" dirty="0" smtClean="0"/>
          </a:p>
          <a:p>
            <a:pPr marL="0" indent="0">
              <a:buNone/>
            </a:pPr>
            <a:r>
              <a:rPr lang="uk-UA" sz="1800" dirty="0"/>
              <a:t>• </a:t>
            </a:r>
            <a:r>
              <a:rPr lang="uk-UA" sz="1800" b="1" dirty="0"/>
              <a:t>Введення ключа доступу (</a:t>
            </a:r>
            <a:r>
              <a:rPr lang="en-US" sz="1800" b="1" dirty="0"/>
              <a:t>Passkey Entry</a:t>
            </a:r>
            <a:r>
              <a:rPr lang="uk-UA" sz="1800" b="1" dirty="0"/>
              <a:t>) </a:t>
            </a:r>
            <a:r>
              <a:rPr lang="uk-UA" sz="1800" dirty="0"/>
              <a:t>було розроблено для ситуації, коли один пристрій Bluetooth має можливість введення (наприклад, клавіатуру), тоді як інший пристрій має дисплей, але не має можливості введення. У цій моделі пристрій, що має лише дисплей, показує шестизначне число, яке користувач вводить на пристрій із можливістю введення. Як і у випадку з цифровою моделлю порівняння, шестизначний номер, що використовується в цій транзакції, не включений у генерацію ключа зв'язку та не приносить користі прослуховувачу</a:t>
            </a:r>
          </a:p>
          <a:p>
            <a:pPr marL="0" indent="0">
              <a:buNone/>
            </a:pPr>
            <a:endParaRPr lang="ru-RU" sz="1800" dirty="0"/>
          </a:p>
          <a:p>
            <a:pPr marL="0" indent="0">
              <a:buNone/>
            </a:pPr>
            <a:r>
              <a:rPr lang="uk-UA" sz="1800" dirty="0"/>
              <a:t>• </a:t>
            </a:r>
            <a:r>
              <a:rPr lang="uk-UA" sz="1800" b="1" dirty="0"/>
              <a:t>Just Works </a:t>
            </a:r>
            <a:r>
              <a:rPr lang="uk-UA" sz="1800" dirty="0"/>
              <a:t>був розроблений для ситуації, коли принаймні на одному з пристроїв для сполучення немає ні дисплея, ні клавіатури для введення цифр (наприклад, гарнітури). Він виконує етап автентифікації 1 таким же чином, як і модель </a:t>
            </a:r>
            <a:r>
              <a:rPr lang="en-US" sz="1800" dirty="0"/>
              <a:t>Numeric Comparison</a:t>
            </a:r>
            <a:r>
              <a:rPr lang="uk-UA" sz="1800" dirty="0"/>
              <a:t>, за винятком того, що дисплей недоступний. Користувач повинен прийняти з'єднання, не перевіряючи розраховане значення на обох пристроях, тому Just Works не забезпечує захисту від MITM. </a:t>
            </a:r>
            <a:endParaRPr lang="ru-RU" sz="1800" dirty="0"/>
          </a:p>
          <a:p>
            <a:pPr marL="0" indent="0">
              <a:buNone/>
            </a:pPr>
            <a:endParaRPr lang="ru-RU" sz="1800" dirty="0"/>
          </a:p>
        </p:txBody>
      </p:sp>
    </p:spTree>
    <p:extLst>
      <p:ext uri="{BB962C8B-B14F-4D97-AF65-F5344CB8AC3E}">
        <p14:creationId xmlns:p14="http://schemas.microsoft.com/office/powerpoint/2010/main" val="33425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9298"/>
            <a:ext cx="11941520" cy="5377759"/>
          </a:xfrm>
        </p:spPr>
        <p:txBody>
          <a:bodyPr>
            <a:normAutofit/>
          </a:bodyPr>
          <a:lstStyle/>
          <a:p>
            <a:pPr marL="0" indent="0">
              <a:buNone/>
            </a:pPr>
            <a:r>
              <a:rPr lang="uk-UA" sz="1800" dirty="0"/>
              <a:t>• </a:t>
            </a:r>
            <a:r>
              <a:rPr lang="uk-UA" sz="1800" b="1" dirty="0"/>
              <a:t>Out of Band (OOB) </a:t>
            </a:r>
            <a:r>
              <a:rPr lang="uk-UA" sz="1800" dirty="0"/>
              <a:t>був розроблений для пристроїв, які підтримують загальну додаткову бездротову мережу (наприклад, Near Field Communication (NFC)) або дротову технологію для цілей виявлення пристроїв та обміну криптографічною цінністю. </a:t>
            </a:r>
          </a:p>
          <a:p>
            <a:pPr marL="0" indent="0">
              <a:buNone/>
            </a:pPr>
            <a:r>
              <a:rPr lang="uk-UA" sz="1800" dirty="0"/>
              <a:t>У випадку NFC, модель OOB дозволяє пристроям створювати пари, просто "натискаючи" один пристрій на інший, після чого користувач приймає сполучення одним натисканням кнопки. </a:t>
            </a:r>
          </a:p>
          <a:p>
            <a:pPr marL="0" indent="0">
              <a:buNone/>
            </a:pPr>
            <a:r>
              <a:rPr lang="uk-UA" sz="1800" dirty="0"/>
              <a:t>Важливо зазначити, що для забезпечення максимально безпечного процесу сполучення технологія OOB повинна бути спроектована та налаштована для зменшення ефективності підслуховування та атак MITM.</a:t>
            </a:r>
            <a:endParaRPr lang="ru-RU" sz="1800" dirty="0"/>
          </a:p>
        </p:txBody>
      </p:sp>
    </p:spTree>
    <p:extLst>
      <p:ext uri="{BB962C8B-B14F-4D97-AF65-F5344CB8AC3E}">
        <p14:creationId xmlns:p14="http://schemas.microsoft.com/office/powerpoint/2010/main" val="340267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buNone/>
            </a:pPr>
            <a:r>
              <a:rPr lang="uk-UA" sz="2000" dirty="0"/>
              <a:t>Режим безпеки 4 вимагає від служб Bluetooth встановлення автентифікованого ключа посилання за допомогою безпечних з'єднань (рівень 4), ключа аутентифікації посилання (рівень 3), ключа неавторизованого каналу зв'язку (рівень 2) або взагалі відсутність захисту (рівень 1). З моделей асоціацій, описаних вище, усі, крім моделі Just Works, надають автентифіковані ключі посилань. </a:t>
            </a:r>
          </a:p>
          <a:p>
            <a:pPr marL="0" indent="0">
              <a:buNone/>
            </a:pPr>
            <a:r>
              <a:rPr lang="uk-UA" sz="2000" dirty="0"/>
              <a:t>На слайді нижче показано, як встановлюється ключ посилання для SSP. Зверніть увагу, як цей метод використовує пари відкритого/приватного ключів ECDH, а не генерує симетричний ключ за допомогою PIN-коду</a:t>
            </a:r>
            <a:endParaRPr lang="ru-RU" sz="2000" dirty="0"/>
          </a:p>
        </p:txBody>
      </p:sp>
    </p:spTree>
    <p:extLst>
      <p:ext uri="{BB962C8B-B14F-4D97-AF65-F5344CB8AC3E}">
        <p14:creationId xmlns:p14="http://schemas.microsoft.com/office/powerpoint/2010/main" val="1921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344032"/>
            <a:ext cx="11769505" cy="5884752"/>
          </a:xfrm>
        </p:spPr>
        <p:txBody>
          <a:bodyPr>
            <a:normAutofit/>
          </a:bodyPr>
          <a:lstStyle/>
          <a:p>
            <a:pPr marL="0" indent="0">
              <a:buNone/>
            </a:pPr>
            <a:r>
              <a:rPr lang="uk-UA" sz="1800" dirty="0"/>
              <a:t>Безпека Bluetooth має першочергове значення, оскільки </a:t>
            </a:r>
            <a:r>
              <a:rPr lang="en-US" sz="1800" dirty="0"/>
              <a:t>Bluetooth-</a:t>
            </a:r>
            <a:r>
              <a:rPr lang="uk-UA" sz="1800" dirty="0"/>
              <a:t>пристрої сприйнятливі до різноманітних </a:t>
            </a:r>
            <a:r>
              <a:rPr lang="uk-UA" sz="1800" b="1" dirty="0"/>
              <a:t>бездротових та мережевих атак</a:t>
            </a:r>
            <a:r>
              <a:rPr lang="uk-UA" sz="1800" dirty="0"/>
              <a:t>, включаючи атаки відмови в обслуговуванні, прослуховування, атаки "людина посередині", модифікацію повідомлень та привласнення ресурсів.</a:t>
            </a:r>
          </a:p>
          <a:p>
            <a:pPr marL="0" indent="0">
              <a:buNone/>
            </a:pPr>
            <a:r>
              <a:rPr lang="uk-UA" sz="1800" dirty="0"/>
              <a:t/>
            </a:r>
            <a:br>
              <a:rPr lang="uk-UA" sz="1800" dirty="0"/>
            </a:br>
            <a:r>
              <a:rPr lang="uk-UA" sz="1800" dirty="0"/>
              <a:t/>
            </a:r>
            <a:br>
              <a:rPr lang="uk-UA" sz="1800" dirty="0"/>
            </a:br>
            <a:r>
              <a:rPr lang="uk-UA" sz="1800" dirty="0"/>
              <a:t>Безпека Bluetooth повинна також розглядати більш </a:t>
            </a:r>
            <a:r>
              <a:rPr lang="uk-UA" sz="1800" b="1" dirty="0"/>
              <a:t>конкретні атаки, пов'язані з Bluetooth</a:t>
            </a:r>
            <a:r>
              <a:rPr lang="uk-UA" sz="1800" dirty="0"/>
              <a:t>, які націлені на відомі вразливості в реалізаціях та специфікаціях Bluetooth. Сюди можуть входити атаки на </a:t>
            </a:r>
            <a:r>
              <a:rPr lang="uk-UA" sz="1800" i="1" dirty="0"/>
              <a:t>неналежно захищені реалізації Bluetooth</a:t>
            </a:r>
            <a:r>
              <a:rPr lang="uk-UA" sz="1800" dirty="0"/>
              <a:t>, які можуть забезпечити зловмисникам несанкціонований доступ.</a:t>
            </a:r>
            <a:endParaRPr lang="ru-RU" sz="1800" dirty="0"/>
          </a:p>
        </p:txBody>
      </p:sp>
      <p:pic>
        <p:nvPicPr>
          <p:cNvPr id="2" name="Picture 1"/>
          <p:cNvPicPr>
            <a:picLocks noChangeAspect="1"/>
          </p:cNvPicPr>
          <p:nvPr/>
        </p:nvPicPr>
        <p:blipFill>
          <a:blip r:embed="rId2"/>
          <a:stretch>
            <a:fillRect/>
          </a:stretch>
        </p:blipFill>
        <p:spPr>
          <a:xfrm>
            <a:off x="588475" y="2661719"/>
            <a:ext cx="3811809" cy="3997105"/>
          </a:xfrm>
          <a:prstGeom prst="rect">
            <a:avLst/>
          </a:prstGeom>
        </p:spPr>
      </p:pic>
      <p:pic>
        <p:nvPicPr>
          <p:cNvPr id="4" name="Picture 3"/>
          <p:cNvPicPr>
            <a:picLocks noChangeAspect="1"/>
          </p:cNvPicPr>
          <p:nvPr/>
        </p:nvPicPr>
        <p:blipFill>
          <a:blip r:embed="rId3"/>
          <a:stretch>
            <a:fillRect/>
          </a:stretch>
        </p:blipFill>
        <p:spPr>
          <a:xfrm>
            <a:off x="5955578" y="2851841"/>
            <a:ext cx="4759818" cy="3930399"/>
          </a:xfrm>
          <a:prstGeom prst="rect">
            <a:avLst/>
          </a:prstGeom>
        </p:spPr>
      </p:pic>
    </p:spTree>
    <p:extLst>
      <p:ext uri="{BB962C8B-B14F-4D97-AF65-F5344CB8AC3E}">
        <p14:creationId xmlns:p14="http://schemas.microsoft.com/office/powerpoint/2010/main" val="3265113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57028"/>
            <a:ext cx="7837310" cy="6800972"/>
          </a:xfrm>
          <a:prstGeom prst="rect">
            <a:avLst/>
          </a:prstGeom>
        </p:spPr>
      </p:pic>
      <p:sp>
        <p:nvSpPr>
          <p:cNvPr id="4" name="Rectangle 3"/>
          <p:cNvSpPr/>
          <p:nvPr/>
        </p:nvSpPr>
        <p:spPr>
          <a:xfrm>
            <a:off x="7737722" y="151893"/>
            <a:ext cx="4330547" cy="5909310"/>
          </a:xfrm>
          <a:prstGeom prst="rect">
            <a:avLst/>
          </a:prstGeom>
        </p:spPr>
        <p:txBody>
          <a:bodyPr wrap="square">
            <a:spAutoFit/>
          </a:bodyPr>
          <a:lstStyle/>
          <a:p>
            <a:r>
              <a:rPr lang="uk-UA" dirty="0"/>
              <a:t>Кожен пристрій генерує власну пару відкритих та приватних ключів ECDH. Коли обидва пристрої підтримують безпечні підключення, використовуються еліптичні криві P-256, а іншому випадку - криві P-192. </a:t>
            </a:r>
          </a:p>
          <a:p>
            <a:r>
              <a:rPr lang="uk-UA" dirty="0"/>
              <a:t>Кожен пристрій надсилає відкритий ключ іншому пристрою. Потім пристрої виконують аутентифікацію на етапі 1, яка залежить від моделі асоціації, як описано вище. Після цього перший пристрій обчислює значення підтвердження E1 і відправляє його другому пристрою, який перевіряє значення. </a:t>
            </a:r>
          </a:p>
          <a:p>
            <a:r>
              <a:rPr lang="uk-UA" dirty="0"/>
              <a:t>Якщо це вдається, другий пристрій робить те саме і надсилає своє значення підтвердження E2 на перший пристрій. Припускаючи, що значення підтвердження E2 перевірено правильно, обидва пристрої обчислюють ключ зв’язку.</a:t>
            </a:r>
            <a:endParaRPr lang="ru-RU" dirty="0"/>
          </a:p>
        </p:txBody>
      </p:sp>
    </p:spTree>
    <p:extLst>
      <p:ext uri="{BB962C8B-B14F-4D97-AF65-F5344CB8AC3E}">
        <p14:creationId xmlns:p14="http://schemas.microsoft.com/office/powerpoint/2010/main" val="242764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buNone/>
            </a:pPr>
            <a:r>
              <a:rPr lang="uk-UA" sz="2000" b="1" dirty="0"/>
              <a:t>Виведення ключа зв’язку AMP із ключа зв’язку Bluetooth</a:t>
            </a:r>
          </a:p>
          <a:p>
            <a:pPr marL="0" indent="0">
              <a:buNone/>
            </a:pPr>
            <a:endParaRPr lang="uk-UA" sz="2000" dirty="0"/>
          </a:p>
          <a:p>
            <a:pPr marL="0" indent="0">
              <a:buNone/>
            </a:pPr>
            <a:r>
              <a:rPr lang="uk-UA" sz="2000" dirty="0"/>
              <a:t> Для захисту зв’язку AMP</a:t>
            </a:r>
            <a:r>
              <a:rPr lang="en-US" sz="2000" dirty="0"/>
              <a:t>(Alternate MAC/PHY)</a:t>
            </a:r>
            <a:r>
              <a:rPr lang="uk-UA" sz="2000" dirty="0"/>
              <a:t> (наприклад, IEEE 802.11, як представлено в Bluetooth 3.0), ключ зв’язку AMP походить від ключа зв’язку Bluetooth. </a:t>
            </a:r>
            <a:endParaRPr lang="en-US" sz="2000" dirty="0"/>
          </a:p>
          <a:p>
            <a:pPr marL="0" indent="0">
              <a:buNone/>
            </a:pPr>
            <a:r>
              <a:rPr lang="uk-UA" sz="2000" dirty="0"/>
              <a:t>Універсальний ключ посилання AMP (GAMP_LK) генерується менеджером AMP у стеку хостів щоразу, коли створюється або змінюється ключ зв'язку Bluetooth.</a:t>
            </a:r>
          </a:p>
          <a:p>
            <a:pPr marL="0" indent="0">
              <a:buNone/>
            </a:pPr>
            <a:r>
              <a:rPr lang="uk-UA" sz="2000" dirty="0"/>
              <a:t> Як показано на наступному слайді, GAMP_LK генерується за допомогою клавіші зв'язку Bluetooth (конкатеновано з собою) та розширеного ідентифікатора ключа ASCII (keyID) "gamp" як вхідних даних для функції HMAC-SHA-256. </a:t>
            </a:r>
          </a:p>
          <a:p>
            <a:pPr marL="0" indent="0">
              <a:buNone/>
            </a:pPr>
            <a:r>
              <a:rPr lang="uk-UA" sz="2000" dirty="0"/>
              <a:t>Згодом виділений ключ зв’язку AMP (для певної комбінації AMP і довірених пристроїв) отримується із загального ключа зв’язку AMP та ідентифікатора ключа. Для ключа зв’язку AMP 802.11 ідентифікатором ключа є „802b”. </a:t>
            </a:r>
          </a:p>
        </p:txBody>
      </p:sp>
    </p:spTree>
    <p:extLst>
      <p:ext uri="{BB962C8B-B14F-4D97-AF65-F5344CB8AC3E}">
        <p14:creationId xmlns:p14="http://schemas.microsoft.com/office/powerpoint/2010/main" val="3775736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524488" y="1493265"/>
            <a:ext cx="7868075" cy="5249501"/>
          </a:xfrm>
          <a:prstGeom prst="rect">
            <a:avLst/>
          </a:prstGeom>
        </p:spPr>
      </p:pic>
      <p:sp>
        <p:nvSpPr>
          <p:cNvPr id="4" name="Rectangle 3"/>
          <p:cNvSpPr/>
          <p:nvPr/>
        </p:nvSpPr>
        <p:spPr>
          <a:xfrm>
            <a:off x="205212" y="326421"/>
            <a:ext cx="11310796" cy="954107"/>
          </a:xfrm>
          <a:prstGeom prst="rect">
            <a:avLst/>
          </a:prstGeom>
        </p:spPr>
        <p:txBody>
          <a:bodyPr wrap="square">
            <a:spAutoFit/>
          </a:bodyPr>
          <a:lstStyle/>
          <a:p>
            <a:r>
              <a:rPr lang="uk-UA" sz="2800" dirty="0"/>
              <a:t>Для </a:t>
            </a:r>
            <a:r>
              <a:rPr lang="en-US" sz="2800" dirty="0"/>
              <a:t>AMP </a:t>
            </a:r>
            <a:r>
              <a:rPr lang="uk-UA" sz="2800" dirty="0"/>
              <a:t>IEEE 802.11 виділений ключ зв’язку AMP використовується як </a:t>
            </a:r>
            <a:r>
              <a:rPr lang="en-US" sz="2800" dirty="0"/>
              <a:t>Pairwise Master Key</a:t>
            </a:r>
            <a:r>
              <a:rPr lang="uk-UA" sz="2800" dirty="0"/>
              <a:t> зразка 802.11.</a:t>
            </a:r>
            <a:endParaRPr lang="ru-RU" sz="2800" dirty="0"/>
          </a:p>
        </p:txBody>
      </p:sp>
    </p:spTree>
    <p:extLst>
      <p:ext uri="{BB962C8B-B14F-4D97-AF65-F5344CB8AC3E}">
        <p14:creationId xmlns:p14="http://schemas.microsoft.com/office/powerpoint/2010/main" val="12391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8"/>
            <a:ext cx="11959628" cy="6554709"/>
          </a:xfrm>
        </p:spPr>
        <p:txBody>
          <a:bodyPr>
            <a:normAutofit fontScale="62500" lnSpcReduction="20000"/>
          </a:bodyPr>
          <a:lstStyle/>
          <a:p>
            <a:pPr marL="0" indent="0" algn="ctr">
              <a:buNone/>
            </a:pPr>
            <a:r>
              <a:rPr lang="uk-UA" sz="4000" b="1" dirty="0"/>
              <a:t>Аутентифікація </a:t>
            </a:r>
          </a:p>
          <a:p>
            <a:pPr marL="0" indent="0">
              <a:buNone/>
            </a:pPr>
            <a:endParaRPr lang="uk-UA" sz="3400" dirty="0"/>
          </a:p>
          <a:p>
            <a:pPr marL="0" indent="0">
              <a:buNone/>
            </a:pPr>
            <a:r>
              <a:rPr lang="uk-UA" sz="3400" dirty="0"/>
              <a:t>Процедура аутентифікації пристрою Bluetooth виконується у вигляді схеми виклик-відповідь. Кожен пристрій, що взаємодіє в процедурі автентифікації, може виконувати роль заявника, перевіряючого або обох. Позивач - це пристрій, який намагається підтвердити свою особу, а перевіряючий - пристрій, що підтверджує особу заявника. Протокол виклик-відповідь перевіряє пристрої, перевіряючи знання секретного ключа - ключа зв'язку Bluetooth. Процедура аутентифікації буває двох типів: </a:t>
            </a:r>
            <a:r>
              <a:rPr lang="en-US" sz="3400" dirty="0"/>
              <a:t>Legacy Authentication </a:t>
            </a:r>
            <a:r>
              <a:rPr lang="uk-UA" sz="3400" dirty="0"/>
              <a:t>та </a:t>
            </a:r>
            <a:r>
              <a:rPr lang="en-US" sz="3400" dirty="0"/>
              <a:t>Secure Authentication</a:t>
            </a:r>
            <a:r>
              <a:rPr lang="uk-UA" sz="3400" dirty="0"/>
              <a:t>. </a:t>
            </a:r>
          </a:p>
          <a:p>
            <a:pPr marL="0" indent="0">
              <a:buNone/>
            </a:pPr>
            <a:r>
              <a:rPr lang="en-US" sz="3400" b="1" dirty="0"/>
              <a:t>Legacy Authentication </a:t>
            </a:r>
            <a:r>
              <a:rPr lang="uk-UA" sz="3400" dirty="0"/>
              <a:t>виконується, коли принаймні один пристрій не підтримує безпечні підключення. Якщо обидва пристрої підтримують безпечні підключення, виконується </a:t>
            </a:r>
            <a:r>
              <a:rPr lang="en-US" sz="3400" b="1" dirty="0"/>
              <a:t>Secure Authentication</a:t>
            </a:r>
            <a:r>
              <a:rPr lang="uk-UA" sz="3400" dirty="0"/>
              <a:t>. Якщо автентифікація не вдається, пристрій Bluetooth чекає проміжок часу, перш ніж робити нову спробу. Цей інтервал часу збільшується в геометричній прогресії, щоб запобігти спробі суперника отримати доступ шляхом перемоги схеми автентифікації шляхом спроб і помилок за допомогою різних ключів зв'язку. Важливо зазначити, що цей метод не забезпечує захист від офлайн-атак для визначення ключа посилання за допомогою прослухованих кадрів сполучення та вичерпного вгадування PIN-кодів. </a:t>
            </a:r>
          </a:p>
          <a:p>
            <a:pPr marL="0" indent="0">
              <a:buNone/>
            </a:pPr>
            <a:r>
              <a:rPr lang="uk-UA" sz="3400" dirty="0"/>
              <a:t>Зверніть увагу, що безпека, пов’язана з автентифікацією, </a:t>
            </a:r>
            <a:r>
              <a:rPr lang="uk-UA" sz="3400" u="sng" dirty="0"/>
              <a:t>ґрунтується</a:t>
            </a:r>
            <a:r>
              <a:rPr lang="uk-UA" sz="3400" dirty="0"/>
              <a:t> виключно </a:t>
            </a:r>
            <a:r>
              <a:rPr lang="uk-UA" sz="3400" u="sng" dirty="0"/>
              <a:t>на секретності ключа лінії!</a:t>
            </a:r>
            <a:r>
              <a:rPr lang="uk-UA" sz="3400" dirty="0"/>
              <a:t> Незважаючи на те, що адреси пристроїв Bluetooth та випадкове значення виклику вважаються загальнодоступними параметрами, ключ посилання не є таким. Ключ зв'язку отримується під час сполучення і ніколи не повинен розголошуватися за межами пристрою Bluetooth або передаватися через бездротові посилання. Однак ключ посилання передається в чистому режимі від хоста до контролера (наприклад, адаптер від ПК до USB) і зворотно, коли хост використовується для зберігання ключів. Значення виклику (</a:t>
            </a:r>
            <a:r>
              <a:rPr lang="en-US" sz="3400" dirty="0"/>
              <a:t>challenge value</a:t>
            </a:r>
            <a:r>
              <a:rPr lang="uk-UA" sz="3400" dirty="0"/>
              <a:t>), яке є загальнодоступним параметром, пов’язаним із процесом автентифікації, повинно бути випадковим і унікальним для кожної транзакції</a:t>
            </a:r>
            <a:r>
              <a:rPr lang="uk-UA" dirty="0"/>
              <a:t>. </a:t>
            </a:r>
            <a:r>
              <a:rPr lang="en-US" sz="3200" dirty="0"/>
              <a:t>challenge value</a:t>
            </a:r>
            <a:r>
              <a:rPr lang="uk-UA" sz="3200" dirty="0"/>
              <a:t> надходить від генератора псевдовипадкових чисел у контролері Bluetooth.</a:t>
            </a:r>
            <a:endParaRPr lang="ru-RU" dirty="0"/>
          </a:p>
        </p:txBody>
      </p:sp>
    </p:spTree>
    <p:extLst>
      <p:ext uri="{BB962C8B-B14F-4D97-AF65-F5344CB8AC3E}">
        <p14:creationId xmlns:p14="http://schemas.microsoft.com/office/powerpoint/2010/main" val="214382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10" y="181069"/>
            <a:ext cx="11715184" cy="1186004"/>
          </a:xfrm>
        </p:spPr>
        <p:txBody>
          <a:bodyPr>
            <a:normAutofit fontScale="77500" lnSpcReduction="20000"/>
          </a:bodyPr>
          <a:lstStyle/>
          <a:p>
            <a:pPr marL="0" indent="0" algn="ctr">
              <a:buNone/>
            </a:pPr>
            <a:r>
              <a:rPr lang="en-US" b="1" dirty="0"/>
              <a:t>Legacy Authentication </a:t>
            </a:r>
            <a:endParaRPr lang="uk-UA" b="1" dirty="0"/>
          </a:p>
          <a:p>
            <a:pPr marL="0" indent="0">
              <a:buNone/>
            </a:pPr>
            <a:r>
              <a:rPr lang="uk-UA" dirty="0"/>
              <a:t>Ця процедура застосовується, коли ключ зв’язку був згенерований за допомогою PIN-коду/</a:t>
            </a:r>
            <a:r>
              <a:rPr lang="en-US" dirty="0"/>
              <a:t> Legacy Pairing </a:t>
            </a:r>
            <a:r>
              <a:rPr lang="uk-UA" dirty="0"/>
              <a:t>або </a:t>
            </a:r>
            <a:r>
              <a:rPr lang="en-US" dirty="0"/>
              <a:t>Secure Simple Pairing</a:t>
            </a:r>
            <a:r>
              <a:rPr lang="uk-UA" dirty="0"/>
              <a:t> за допомогою еліптичної кривої P-192. Кожен пристрій, що взаємодіє в процедурі автентифікації, називається заявником або верифікатором. </a:t>
            </a:r>
            <a:endParaRPr lang="ru-RU" dirty="0"/>
          </a:p>
        </p:txBody>
      </p:sp>
      <p:pic>
        <p:nvPicPr>
          <p:cNvPr id="2" name="Picture 1"/>
          <p:cNvPicPr>
            <a:picLocks noChangeAspect="1"/>
          </p:cNvPicPr>
          <p:nvPr/>
        </p:nvPicPr>
        <p:blipFill>
          <a:blip r:embed="rId2"/>
          <a:stretch>
            <a:fillRect/>
          </a:stretch>
        </p:blipFill>
        <p:spPr>
          <a:xfrm>
            <a:off x="1738267" y="1486274"/>
            <a:ext cx="7813140" cy="5222296"/>
          </a:xfrm>
          <a:prstGeom prst="rect">
            <a:avLst/>
          </a:prstGeom>
        </p:spPr>
      </p:pic>
    </p:spTree>
    <p:extLst>
      <p:ext uri="{BB962C8B-B14F-4D97-AF65-F5344CB8AC3E}">
        <p14:creationId xmlns:p14="http://schemas.microsoft.com/office/powerpoint/2010/main" val="2903732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35" y="181069"/>
            <a:ext cx="12032055" cy="6437014"/>
          </a:xfrm>
        </p:spPr>
        <p:txBody>
          <a:bodyPr>
            <a:normAutofit/>
          </a:bodyPr>
          <a:lstStyle/>
          <a:p>
            <a:pPr marL="0" indent="0" algn="ctr">
              <a:buNone/>
            </a:pPr>
            <a:r>
              <a:rPr lang="uk-UA" sz="1600" dirty="0"/>
              <a:t>Етапи процесу аутентифікації:</a:t>
            </a:r>
          </a:p>
          <a:p>
            <a:pPr marL="0" indent="0">
              <a:buNone/>
            </a:pPr>
            <a:r>
              <a:rPr lang="uk-UA" sz="1600" dirty="0"/>
              <a:t>• </a:t>
            </a:r>
            <a:r>
              <a:rPr lang="uk-UA" sz="1600" b="1" dirty="0"/>
              <a:t>Крок 1. </a:t>
            </a:r>
            <a:r>
              <a:rPr lang="uk-UA" sz="1600" dirty="0"/>
              <a:t>Верифікатор передає 128-бітовий випадковий виклик (AU_RAND) заявнику</a:t>
            </a:r>
            <a:r>
              <a:rPr lang="uk-UA" sz="1600" dirty="0" smtClean="0"/>
              <a:t>.</a:t>
            </a:r>
            <a:endParaRPr lang="en-US" sz="1600" dirty="0" smtClean="0"/>
          </a:p>
          <a:p>
            <a:pPr marL="0" indent="0">
              <a:buNone/>
            </a:pPr>
            <a:r>
              <a:rPr lang="uk-UA" sz="1600" dirty="0"/>
              <a:t/>
            </a:r>
            <a:br>
              <a:rPr lang="uk-UA" sz="1600" dirty="0"/>
            </a:br>
            <a:r>
              <a:rPr lang="uk-UA" sz="1600" dirty="0"/>
              <a:t>• </a:t>
            </a:r>
            <a:r>
              <a:rPr lang="uk-UA" sz="1600" b="1" dirty="0"/>
              <a:t>Крок 2. </a:t>
            </a:r>
            <a:r>
              <a:rPr lang="uk-UA" sz="1600" dirty="0"/>
              <a:t>Заявник використовує алгоритм E117 для обчислення відповіді аутентифікації, використовуючи свою унікальну 48-бітову адресу пристрою Bluetooth (BD_ADDR), ключ зв'язку та AU_RAND як вхідні дані. Верифікатор виконує те саме обчислення. Тільки 32 найбільш значущі біти виводу E1 використовуються для цілей автентифікації. Решта 96 біт 128-бітового виводу відомі як значення ACO, яке згодом буде використано як вхід для створення ключа шифрування Bluetooth. </a:t>
            </a:r>
            <a:endParaRPr lang="en-US" sz="1600" dirty="0" smtClean="0"/>
          </a:p>
          <a:p>
            <a:pPr marL="0" indent="0">
              <a:buNone/>
            </a:pPr>
            <a:endParaRPr lang="uk-UA" sz="1600" dirty="0"/>
          </a:p>
          <a:p>
            <a:pPr marL="0" indent="0">
              <a:buNone/>
            </a:pPr>
            <a:r>
              <a:rPr lang="uk-UA" sz="1600" dirty="0"/>
              <a:t>• </a:t>
            </a:r>
            <a:r>
              <a:rPr lang="uk-UA" sz="1600" b="1" dirty="0"/>
              <a:t>Крок 3. </a:t>
            </a:r>
            <a:r>
              <a:rPr lang="uk-UA" sz="1600" dirty="0"/>
              <a:t>Заявник повертає найбільш значущі 32 біти виходу E1 як розраховану відповідь, </a:t>
            </a:r>
            <a:r>
              <a:rPr lang="en-US" sz="1600" dirty="0"/>
              <a:t>Signed Response (SRES)</a:t>
            </a:r>
            <a:r>
              <a:rPr lang="uk-UA" sz="1600" dirty="0"/>
              <a:t>, до верифікатора. </a:t>
            </a:r>
            <a:endParaRPr lang="en-US" sz="1600" dirty="0" smtClean="0"/>
          </a:p>
          <a:p>
            <a:pPr marL="0" indent="0">
              <a:buNone/>
            </a:pPr>
            <a:endParaRPr lang="uk-UA" sz="1600" dirty="0"/>
          </a:p>
          <a:p>
            <a:pPr marL="0" indent="0">
              <a:buNone/>
            </a:pPr>
            <a:r>
              <a:rPr lang="uk-UA" sz="1600" dirty="0"/>
              <a:t>• </a:t>
            </a:r>
            <a:r>
              <a:rPr lang="uk-UA" sz="1600" b="1" dirty="0"/>
              <a:t>Крок 4</a:t>
            </a:r>
            <a:r>
              <a:rPr lang="uk-UA" sz="1600" dirty="0"/>
              <a:t>. Верифікатор порівнює SRES від заявника із значенням, яке він обчислював. </a:t>
            </a:r>
            <a:endParaRPr lang="en-US" sz="1600" dirty="0" smtClean="0"/>
          </a:p>
          <a:p>
            <a:pPr marL="0" indent="0">
              <a:buNone/>
            </a:pPr>
            <a:endParaRPr lang="uk-UA" sz="1600" dirty="0"/>
          </a:p>
          <a:p>
            <a:pPr marL="0" indent="0">
              <a:buNone/>
            </a:pPr>
            <a:r>
              <a:rPr lang="uk-UA" sz="1600" dirty="0"/>
              <a:t>• </a:t>
            </a:r>
            <a:r>
              <a:rPr lang="uk-UA" sz="1600" b="1" dirty="0"/>
              <a:t>Крок 5</a:t>
            </a:r>
            <a:r>
              <a:rPr lang="uk-UA" sz="1600" dirty="0"/>
              <a:t>. Якщо два 32-бітові значення рівні, аутентифікація вважається успішний. Якщо два 32-розрядних значення не рівні, автентифікація не вдається. Виконання цих кроків виконує односторонню автентифікацію. Стандарт Bluetooth дозволяє виконувати як односторонню, так і взаємну автентифікацію. Для взаємної автентифікації вищезазначений процес повторюється із перемиканням ролей перевіряючого та заявника.</a:t>
            </a:r>
            <a:endParaRPr lang="ru-RU" sz="1600" dirty="0"/>
          </a:p>
        </p:txBody>
      </p:sp>
    </p:spTree>
    <p:extLst>
      <p:ext uri="{BB962C8B-B14F-4D97-AF65-F5344CB8AC3E}">
        <p14:creationId xmlns:p14="http://schemas.microsoft.com/office/powerpoint/2010/main" val="25952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4" y="181067"/>
            <a:ext cx="4065007" cy="4716857"/>
          </a:xfrm>
        </p:spPr>
        <p:txBody>
          <a:bodyPr>
            <a:normAutofit/>
          </a:bodyPr>
          <a:lstStyle/>
          <a:p>
            <a:pPr marL="0" indent="0">
              <a:buNone/>
            </a:pPr>
            <a:r>
              <a:rPr lang="uk-UA" sz="1800" b="1" dirty="0"/>
              <a:t>Безпечна аутентифікація</a:t>
            </a:r>
          </a:p>
          <a:p>
            <a:pPr marL="0" indent="0">
              <a:lnSpc>
                <a:spcPct val="100000"/>
              </a:lnSpc>
              <a:spcBef>
                <a:spcPts val="0"/>
              </a:spcBef>
              <a:buNone/>
            </a:pPr>
            <a:r>
              <a:rPr lang="uk-UA" sz="1400" dirty="0"/>
              <a:t>Ця процедура використовується, коли ключ зв’язку сформовано за допомогою безпечного простого сполучення з еліптичною кривою </a:t>
            </a:r>
          </a:p>
          <a:p>
            <a:pPr marL="0" indent="0">
              <a:lnSpc>
                <a:spcPct val="100000"/>
              </a:lnSpc>
              <a:spcBef>
                <a:spcPts val="0"/>
              </a:spcBef>
              <a:buNone/>
            </a:pPr>
            <a:r>
              <a:rPr lang="uk-UA" sz="1400" dirty="0"/>
              <a:t>P-256. </a:t>
            </a:r>
          </a:p>
          <a:p>
            <a:pPr marL="0" indent="0">
              <a:buNone/>
            </a:pPr>
            <a:r>
              <a:rPr lang="uk-UA" sz="1400" dirty="0"/>
              <a:t>Кожен пристрій, що взаємодіє в процедурі автентифікації, виступає як заявником, так і верифікатором</a:t>
            </a:r>
            <a:endParaRPr lang="ru-RU" sz="1400" dirty="0"/>
          </a:p>
        </p:txBody>
      </p:sp>
      <p:pic>
        <p:nvPicPr>
          <p:cNvPr id="2" name="Picture 1"/>
          <p:cNvPicPr>
            <a:picLocks noChangeAspect="1"/>
          </p:cNvPicPr>
          <p:nvPr/>
        </p:nvPicPr>
        <p:blipFill>
          <a:blip r:embed="rId2"/>
          <a:stretch>
            <a:fillRect/>
          </a:stretch>
        </p:blipFill>
        <p:spPr>
          <a:xfrm>
            <a:off x="4262675" y="20512"/>
            <a:ext cx="7929325" cy="6758127"/>
          </a:xfrm>
          <a:prstGeom prst="rect">
            <a:avLst/>
          </a:prstGeom>
        </p:spPr>
      </p:pic>
    </p:spTree>
    <p:extLst>
      <p:ext uri="{BB962C8B-B14F-4D97-AF65-F5344CB8AC3E}">
        <p14:creationId xmlns:p14="http://schemas.microsoft.com/office/powerpoint/2010/main" val="1437225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lnSpcReduction="10000"/>
          </a:bodyPr>
          <a:lstStyle/>
          <a:p>
            <a:pPr marL="0" indent="0">
              <a:buNone/>
            </a:pPr>
            <a:r>
              <a:rPr lang="uk-UA" sz="1600" dirty="0"/>
              <a:t>Коли </a:t>
            </a:r>
            <a:r>
              <a:rPr lang="en-US" sz="1600" b="1" dirty="0"/>
              <a:t>Master</a:t>
            </a:r>
            <a:r>
              <a:rPr lang="uk-UA" sz="1600" b="1" dirty="0"/>
              <a:t> ініціює цей процес автентифікації</a:t>
            </a:r>
            <a:r>
              <a:rPr lang="uk-UA" sz="1600" dirty="0"/>
              <a:t>, виконуються наступні дії:</a:t>
            </a:r>
            <a:endParaRPr lang="en-US" sz="1600" dirty="0"/>
          </a:p>
          <a:p>
            <a:pPr marL="0" indent="0">
              <a:buNone/>
            </a:pPr>
            <a:endParaRPr lang="uk-UA" sz="1600" dirty="0"/>
          </a:p>
          <a:p>
            <a:pPr marL="0" indent="0">
              <a:buNone/>
            </a:pPr>
            <a:r>
              <a:rPr lang="uk-UA" sz="1600" dirty="0"/>
              <a:t>• </a:t>
            </a:r>
            <a:r>
              <a:rPr lang="uk-UA" sz="1600" b="1" dirty="0"/>
              <a:t>Крок 1</a:t>
            </a:r>
            <a:r>
              <a:rPr lang="uk-UA" sz="1600" dirty="0"/>
              <a:t>. </a:t>
            </a:r>
            <a:r>
              <a:rPr lang="en-US" sz="1600" dirty="0"/>
              <a:t>Master</a:t>
            </a:r>
            <a:r>
              <a:rPr lang="uk-UA" sz="1600" dirty="0"/>
              <a:t> передає 128-бітовий випадковий виклик (RAND_M) </a:t>
            </a:r>
            <a:r>
              <a:rPr lang="en-US" sz="1600" dirty="0" smtClean="0"/>
              <a:t>Slave</a:t>
            </a:r>
          </a:p>
          <a:p>
            <a:pPr marL="0" indent="0">
              <a:buNone/>
            </a:pPr>
            <a:endParaRPr lang="en-US" sz="1600" dirty="0"/>
          </a:p>
          <a:p>
            <a:pPr marL="0" indent="0">
              <a:buNone/>
            </a:pPr>
            <a:r>
              <a:rPr lang="uk-UA" sz="1600" dirty="0"/>
              <a:t>• </a:t>
            </a:r>
            <a:r>
              <a:rPr lang="uk-UA" sz="1600" b="1" dirty="0"/>
              <a:t>Крок 2</a:t>
            </a:r>
            <a:r>
              <a:rPr lang="uk-UA" sz="1600" dirty="0"/>
              <a:t>: </a:t>
            </a:r>
            <a:r>
              <a:rPr lang="en-US" sz="1600" dirty="0"/>
              <a:t>Slave</a:t>
            </a:r>
            <a:r>
              <a:rPr lang="uk-UA" sz="1600" dirty="0"/>
              <a:t> передає 128-розрядний випадковий виклик (RAND_S) </a:t>
            </a:r>
            <a:endParaRPr lang="en-US" sz="1600" dirty="0" smtClean="0"/>
          </a:p>
          <a:p>
            <a:pPr marL="0" indent="0">
              <a:buNone/>
            </a:pPr>
            <a:endParaRPr lang="en-US" sz="1600" dirty="0"/>
          </a:p>
          <a:p>
            <a:pPr marL="0" indent="0">
              <a:buNone/>
            </a:pPr>
            <a:r>
              <a:rPr lang="uk-UA" sz="1600" dirty="0"/>
              <a:t>• </a:t>
            </a:r>
            <a:r>
              <a:rPr lang="uk-UA" sz="1600" b="1" dirty="0"/>
              <a:t>Крок 3</a:t>
            </a:r>
            <a:r>
              <a:rPr lang="uk-UA" sz="1600" dirty="0"/>
              <a:t>: І </a:t>
            </a:r>
            <a:r>
              <a:rPr lang="en-US" sz="1600" dirty="0"/>
              <a:t>Master</a:t>
            </a:r>
            <a:r>
              <a:rPr lang="uk-UA" sz="1600" dirty="0"/>
              <a:t>, і </a:t>
            </a:r>
            <a:r>
              <a:rPr lang="en-US" sz="1600" dirty="0"/>
              <a:t>Slave</a:t>
            </a:r>
            <a:r>
              <a:rPr lang="uk-UA" sz="1600" dirty="0"/>
              <a:t> використовують алгоритми h4 та h518 для обчислення своїх відповідей аутентифікації, використовуючи унікальну 48-бітову адресу пристрою Bluetooth пристрою </a:t>
            </a:r>
            <a:r>
              <a:rPr lang="en-US" sz="1600" dirty="0"/>
              <a:t>master </a:t>
            </a:r>
            <a:r>
              <a:rPr lang="uk-UA" sz="1600" dirty="0"/>
              <a:t>(ADDR_M), унікальну 48-бітову адресу пристрою Bluetooth slave (ADDR_S), ключ зв’язку, RAND_M та RAND_S як вхідні дані. Тільки 32 найбільш значущі біти виводу h5 використовуються для цілей автентифікації. Решта 96 біт 128-бітового виводу відомі як значення зміщення автентифікованого шифрування (ACO), яке згодом буде використано як вхід для створення ключа шифрування Bluetooth. </a:t>
            </a:r>
            <a:endParaRPr lang="en-US" sz="1600" dirty="0" smtClean="0"/>
          </a:p>
          <a:p>
            <a:pPr marL="0" indent="0">
              <a:buNone/>
            </a:pPr>
            <a:endParaRPr lang="en-US" sz="1600" dirty="0"/>
          </a:p>
          <a:p>
            <a:pPr marL="0" indent="0">
              <a:buNone/>
            </a:pPr>
            <a:r>
              <a:rPr lang="uk-UA" sz="1600" b="1" dirty="0"/>
              <a:t>• Крок 4. </a:t>
            </a:r>
            <a:r>
              <a:rPr lang="en-US" sz="1600" dirty="0"/>
              <a:t>Slave</a:t>
            </a:r>
            <a:r>
              <a:rPr lang="uk-UA" sz="1600" dirty="0"/>
              <a:t> повертає найбільш значущі 32 біти виводу h5 як обчислювану відповідь, </a:t>
            </a:r>
            <a:r>
              <a:rPr lang="en-US" sz="1600" dirty="0"/>
              <a:t>Signed Response (</a:t>
            </a:r>
            <a:r>
              <a:rPr lang="en-US" sz="1600" dirty="0" err="1"/>
              <a:t>SRESslave</a:t>
            </a:r>
            <a:r>
              <a:rPr lang="en-US" sz="1600" dirty="0"/>
              <a:t>)</a:t>
            </a:r>
            <a:r>
              <a:rPr lang="uk-UA" sz="1600" dirty="0"/>
              <a:t>, </a:t>
            </a:r>
            <a:r>
              <a:rPr lang="en-US" sz="1600" dirty="0"/>
              <a:t>Master</a:t>
            </a:r>
            <a:r>
              <a:rPr lang="uk-UA" sz="1600" dirty="0"/>
              <a:t>. </a:t>
            </a:r>
            <a:endParaRPr lang="en-US" sz="1600" dirty="0" smtClean="0"/>
          </a:p>
          <a:p>
            <a:pPr marL="0" indent="0">
              <a:buNone/>
            </a:pPr>
            <a:endParaRPr lang="en-US" sz="1600" dirty="0"/>
          </a:p>
          <a:p>
            <a:pPr marL="0" indent="0">
              <a:buNone/>
            </a:pPr>
            <a:r>
              <a:rPr lang="uk-UA" sz="1600" b="1" dirty="0"/>
              <a:t>• Крок 5: </a:t>
            </a:r>
            <a:r>
              <a:rPr lang="en-US" sz="1600" dirty="0"/>
              <a:t>Master</a:t>
            </a:r>
            <a:r>
              <a:rPr lang="uk-UA" sz="1600" dirty="0"/>
              <a:t> повертає найбільш значущі 32 біти виводу h5 як обчислювана відповідь, </a:t>
            </a:r>
            <a:r>
              <a:rPr lang="en-US" sz="1600" dirty="0"/>
              <a:t>Signed Response (SRES</a:t>
            </a:r>
            <a:r>
              <a:rPr lang="uk-UA" sz="1600" dirty="0"/>
              <a:t>master), на </a:t>
            </a:r>
            <a:r>
              <a:rPr lang="en-US" sz="1600" dirty="0"/>
              <a:t>slave</a:t>
            </a:r>
            <a:r>
              <a:rPr lang="uk-UA" sz="1600" dirty="0"/>
              <a:t> пристрій. </a:t>
            </a:r>
            <a:endParaRPr lang="en-US" sz="1600" dirty="0" smtClean="0"/>
          </a:p>
          <a:p>
            <a:pPr marL="0" indent="0">
              <a:buNone/>
            </a:pPr>
            <a:endParaRPr lang="en-US" sz="1600" dirty="0"/>
          </a:p>
          <a:p>
            <a:pPr marL="0" indent="0">
              <a:buNone/>
            </a:pPr>
            <a:r>
              <a:rPr lang="uk-UA" sz="1600" b="1" dirty="0"/>
              <a:t>• Крок 6: </a:t>
            </a:r>
            <a:r>
              <a:rPr lang="en-US" sz="1600" dirty="0"/>
              <a:t>Master</a:t>
            </a:r>
            <a:r>
              <a:rPr lang="uk-UA" sz="1600" dirty="0"/>
              <a:t> і </a:t>
            </a:r>
            <a:r>
              <a:rPr lang="en-US" sz="1600" dirty="0"/>
              <a:t>slave</a:t>
            </a:r>
            <a:r>
              <a:rPr lang="uk-UA" sz="1600" dirty="0"/>
              <a:t> порівнюють SRES один з одним із значенням, яке вони обчислили</a:t>
            </a:r>
            <a:r>
              <a:rPr lang="uk-UA" sz="1600" dirty="0" smtClean="0"/>
              <a:t>.</a:t>
            </a:r>
            <a:endParaRPr lang="en-US" sz="1600" dirty="0" smtClean="0"/>
          </a:p>
          <a:p>
            <a:pPr marL="0" indent="0">
              <a:buNone/>
            </a:pPr>
            <a:endParaRPr lang="en-US" sz="1600" dirty="0"/>
          </a:p>
          <a:p>
            <a:pPr marL="0" indent="0">
              <a:buNone/>
            </a:pPr>
            <a:r>
              <a:rPr lang="uk-UA" sz="1600" b="1" dirty="0"/>
              <a:t>• Крок 7: </a:t>
            </a:r>
            <a:r>
              <a:rPr lang="uk-UA" sz="1600" dirty="0"/>
              <a:t>Якщо два 32-бітових значення рівні як для </a:t>
            </a:r>
            <a:r>
              <a:rPr lang="en-US" sz="1600" dirty="0"/>
              <a:t>master</a:t>
            </a:r>
            <a:r>
              <a:rPr lang="uk-UA" sz="1600" dirty="0"/>
              <a:t>, так і для </a:t>
            </a:r>
            <a:r>
              <a:rPr lang="en-US" sz="1600" dirty="0"/>
              <a:t>slave</a:t>
            </a:r>
            <a:r>
              <a:rPr lang="uk-UA" sz="1600" dirty="0"/>
              <a:t>, автентифікація вважається успішною. Якщо два 32-бітових значення не рівні ні на </a:t>
            </a:r>
            <a:r>
              <a:rPr lang="en-US" sz="1600" dirty="0"/>
              <a:t>master</a:t>
            </a:r>
            <a:r>
              <a:rPr lang="uk-UA" sz="1600" dirty="0"/>
              <a:t>, ні на </a:t>
            </a:r>
            <a:r>
              <a:rPr lang="en-US" sz="1600" dirty="0"/>
              <a:t>slave</a:t>
            </a:r>
            <a:r>
              <a:rPr lang="uk-UA" sz="1600" dirty="0"/>
              <a:t> пристрої, автентифікація не вдається. Коли </a:t>
            </a:r>
            <a:r>
              <a:rPr lang="en-US" sz="1600" dirty="0"/>
              <a:t>master</a:t>
            </a:r>
            <a:r>
              <a:rPr lang="uk-UA" sz="1600" dirty="0"/>
              <a:t> ініціює процес автентифікації, виконувані кроки ідентичні крокам вище, за винятком того, що порядок кроків 1 і 2 поміняли місцями</a:t>
            </a:r>
            <a:endParaRPr lang="ru-RU" sz="1600" dirty="0"/>
          </a:p>
        </p:txBody>
      </p:sp>
    </p:spTree>
    <p:extLst>
      <p:ext uri="{BB962C8B-B14F-4D97-AF65-F5344CB8AC3E}">
        <p14:creationId xmlns:p14="http://schemas.microsoft.com/office/powerpoint/2010/main" val="2685164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sz="1800" b="1" dirty="0"/>
              <a:t>Конфіденційність </a:t>
            </a:r>
            <a:r>
              <a:rPr lang="en-US" sz="1800" b="1" dirty="0"/>
              <a:t>(Confidentiality)</a:t>
            </a:r>
          </a:p>
          <a:p>
            <a:pPr marL="0" indent="0">
              <a:buNone/>
            </a:pPr>
            <a:r>
              <a:rPr lang="uk-UA" sz="1800" dirty="0"/>
              <a:t>На додаток до </a:t>
            </a:r>
            <a:r>
              <a:rPr lang="uk-UA" sz="1800" b="1" dirty="0"/>
              <a:t>режимів безпеки </a:t>
            </a:r>
            <a:r>
              <a:rPr lang="uk-UA" sz="1800" dirty="0"/>
              <a:t>для </a:t>
            </a:r>
            <a:r>
              <a:rPr lang="uk-UA" sz="1800" b="1" dirty="0"/>
              <a:t>створення пари</a:t>
            </a:r>
            <a:r>
              <a:rPr lang="uk-UA" sz="1800" dirty="0"/>
              <a:t> та </a:t>
            </a:r>
            <a:r>
              <a:rPr lang="uk-UA" sz="1800" b="1" dirty="0"/>
              <a:t>автентифікації</a:t>
            </a:r>
            <a:r>
              <a:rPr lang="uk-UA" sz="1800" dirty="0"/>
              <a:t>, Bluetooth забезпечує окрему послугу конфіденційності, щоб запобігти спробам підслуховування корисного навантаження пакетів, якими обмінюються пристрої Bluetooth. </a:t>
            </a:r>
            <a:endParaRPr lang="en-US" sz="1800" dirty="0"/>
          </a:p>
          <a:p>
            <a:pPr marL="0" indent="0">
              <a:buNone/>
            </a:pPr>
            <a:r>
              <a:rPr lang="uk-UA" sz="1800" dirty="0"/>
              <a:t>Bluetooth має три режими шифрування, але лише два з них насправді забезпечують конфіденційність. </a:t>
            </a:r>
            <a:endParaRPr lang="en-US" sz="1800" dirty="0"/>
          </a:p>
          <a:p>
            <a:pPr marL="0" indent="0">
              <a:buNone/>
            </a:pPr>
            <a:r>
              <a:rPr lang="uk-UA" sz="1800" dirty="0"/>
              <a:t>Режими наступні: </a:t>
            </a:r>
            <a:endParaRPr lang="en-US" sz="1800" dirty="0"/>
          </a:p>
          <a:p>
            <a:pPr marL="0" indent="0">
              <a:buNone/>
            </a:pPr>
            <a:r>
              <a:rPr lang="uk-UA" sz="1800" dirty="0"/>
              <a:t>• </a:t>
            </a:r>
            <a:r>
              <a:rPr lang="uk-UA" sz="1800" b="1" dirty="0"/>
              <a:t>Режим шифрування 1 </a:t>
            </a:r>
            <a:r>
              <a:rPr lang="uk-UA" sz="1800" dirty="0"/>
              <a:t>- Шифрування трафіку не виконується </a:t>
            </a:r>
            <a:endParaRPr lang="en-US" sz="1800" dirty="0"/>
          </a:p>
          <a:p>
            <a:pPr marL="0" indent="0">
              <a:buNone/>
            </a:pPr>
            <a:r>
              <a:rPr lang="uk-UA" sz="1800" b="1" dirty="0"/>
              <a:t>• Режим шифрування 2 </a:t>
            </a:r>
            <a:r>
              <a:rPr lang="uk-UA" sz="1800" dirty="0"/>
              <a:t>- Індивідуальний адресований трафік шифрується за допомогою ключів шифрування на основі окремих ключів лінії; широкомовний трафік не шифрується. </a:t>
            </a:r>
          </a:p>
          <a:p>
            <a:pPr marL="0" indent="0">
              <a:buNone/>
            </a:pPr>
            <a:r>
              <a:rPr lang="uk-UA" sz="1800" b="1" dirty="0"/>
              <a:t>• Режим шифрування 3 </a:t>
            </a:r>
            <a:r>
              <a:rPr lang="uk-UA" sz="1800" dirty="0"/>
              <a:t>- весь трафік шифрується за допомогою ключа шифрування на основі головного ключа посилання.</a:t>
            </a:r>
            <a:endParaRPr lang="ru-RU" sz="1800" dirty="0"/>
          </a:p>
        </p:txBody>
      </p:sp>
    </p:spTree>
    <p:extLst>
      <p:ext uri="{BB962C8B-B14F-4D97-AF65-F5344CB8AC3E}">
        <p14:creationId xmlns:p14="http://schemas.microsoft.com/office/powerpoint/2010/main" val="120271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r>
              <a:rPr lang="uk-UA" sz="2000" dirty="0"/>
              <a:t>М</a:t>
            </a:r>
            <a:r>
              <a:rPr lang="ru-RU" sz="2000" dirty="0"/>
              <a:t>еханізм шифрування, що використовується в режимах шифрування 2 та 3, може базуватися або на потоковому шифрі </a:t>
            </a:r>
            <a:r>
              <a:rPr lang="ru-RU" sz="2000" b="1" dirty="0"/>
              <a:t>E0</a:t>
            </a:r>
            <a:r>
              <a:rPr lang="ru-RU" sz="2000" dirty="0"/>
              <a:t>, або на </a:t>
            </a:r>
            <a:r>
              <a:rPr lang="ru-RU" sz="2000" b="1" dirty="0"/>
              <a:t>AES-CCM</a:t>
            </a:r>
            <a:r>
              <a:rPr lang="ru-RU" sz="2000" dirty="0"/>
              <a:t>. </a:t>
            </a:r>
          </a:p>
          <a:p>
            <a:pPr marL="0" indent="0">
              <a:buNone/>
            </a:pPr>
            <a:r>
              <a:rPr lang="ru-RU" sz="2000" dirty="0"/>
              <a:t>Ключ шифрування (Kc), отриманий за допомогою будь-якого механізму, може відрізнятися за довжиною з кроком в один байт від 1 байта до 16 байт, як встановлено під час процесу узгодження, який відбувається між </a:t>
            </a:r>
            <a:r>
              <a:rPr lang="en-US" sz="2000" dirty="0"/>
              <a:t>master</a:t>
            </a:r>
            <a:r>
              <a:rPr lang="ru-RU" sz="2000" dirty="0"/>
              <a:t> і </a:t>
            </a:r>
            <a:r>
              <a:rPr lang="en-US" sz="2000" dirty="0"/>
              <a:t>slave</a:t>
            </a:r>
            <a:r>
              <a:rPr lang="ru-RU" sz="2000" dirty="0"/>
              <a:t>. Під час цього узгодження </a:t>
            </a:r>
            <a:r>
              <a:rPr lang="en-US" sz="2000" dirty="0"/>
              <a:t>master </a:t>
            </a:r>
            <a:r>
              <a:rPr lang="ru-RU" sz="2000" dirty="0"/>
              <a:t>робить пропозицію щодо розміру ключа для </a:t>
            </a:r>
            <a:r>
              <a:rPr lang="en-US" sz="2000" dirty="0"/>
              <a:t>slave</a:t>
            </a:r>
            <a:r>
              <a:rPr lang="ru-RU" sz="2000" dirty="0"/>
              <a:t>. </a:t>
            </a:r>
            <a:endParaRPr lang="en-US" sz="2000" dirty="0"/>
          </a:p>
          <a:p>
            <a:pPr marL="0" indent="0">
              <a:buNone/>
            </a:pPr>
            <a:r>
              <a:rPr lang="ru-RU" sz="2000" dirty="0"/>
              <a:t>Початковий розмір ключа, запропонований </a:t>
            </a:r>
            <a:r>
              <a:rPr lang="en-US" sz="2000" dirty="0"/>
              <a:t>master</a:t>
            </a:r>
            <a:r>
              <a:rPr lang="ru-RU" sz="2000" dirty="0"/>
              <a:t>, запрограмований у контролер виробником і не завжди становить 16 байт. У реалізаціях продукту можна встановити параметр «мінімально прийнятний» розмір ключа, щоб запобігти зловмисному користувачеві зменшити розмір ключа до мінімуму 1 байт, що зробить посилання менш безпечним.</a:t>
            </a:r>
            <a:endParaRPr lang="en-US" sz="2000" dirty="0"/>
          </a:p>
          <a:p>
            <a:pPr marL="0" indent="0">
              <a:buNone/>
            </a:pPr>
            <a:r>
              <a:rPr lang="uk-UA" sz="2000" dirty="0"/>
              <a:t>Режим безпеки 4, введений у Bluetooth 2.1 + EDR, вимагає використання шифрування для всього трафіку даних, за винятком пошуку служби.</a:t>
            </a:r>
            <a:endParaRPr lang="ru-RU" sz="2000" dirty="0"/>
          </a:p>
          <a:p>
            <a:pPr marL="0" indent="0">
              <a:buNone/>
            </a:pPr>
            <a:endParaRPr lang="ru-RU" dirty="0"/>
          </a:p>
        </p:txBody>
      </p:sp>
    </p:spTree>
    <p:extLst>
      <p:ext uri="{BB962C8B-B14F-4D97-AF65-F5344CB8AC3E}">
        <p14:creationId xmlns:p14="http://schemas.microsoft.com/office/powerpoint/2010/main" val="228246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Autofit/>
          </a:bodyPr>
          <a:lstStyle/>
          <a:p>
            <a:pPr marL="0" indent="0">
              <a:buNone/>
            </a:pPr>
            <a:r>
              <a:rPr lang="uk-UA" sz="1600" dirty="0"/>
              <a:t>У стандарті Bluetooth</a:t>
            </a:r>
            <a:r>
              <a:rPr lang="en-US" sz="1600" dirty="0"/>
              <a:t> </a:t>
            </a:r>
            <a:r>
              <a:rPr lang="uk-UA" sz="1600" dirty="0"/>
              <a:t>вказані</a:t>
            </a:r>
            <a:r>
              <a:rPr lang="en-US" sz="1600" dirty="0"/>
              <a:t> </a:t>
            </a:r>
            <a:r>
              <a:rPr lang="uk-UA" sz="1600" dirty="0"/>
              <a:t>п’ять </a:t>
            </a:r>
            <a:r>
              <a:rPr lang="uk-UA" sz="1600" b="1" dirty="0"/>
              <a:t>основних служб безпеки </a:t>
            </a:r>
            <a:r>
              <a:rPr lang="uk-UA" sz="1600" dirty="0"/>
              <a:t>: </a:t>
            </a:r>
          </a:p>
          <a:p>
            <a:pPr marL="0" indent="0">
              <a:buNone/>
            </a:pPr>
            <a:endParaRPr lang="en-US" sz="1600" dirty="0"/>
          </a:p>
          <a:p>
            <a:pPr marL="0" indent="0">
              <a:buNone/>
            </a:pPr>
            <a:r>
              <a:rPr lang="uk-UA" sz="1600" dirty="0"/>
              <a:t>• </a:t>
            </a:r>
            <a:r>
              <a:rPr lang="uk-UA" sz="1600" b="1" dirty="0"/>
              <a:t>Аутентифікація</a:t>
            </a:r>
            <a:r>
              <a:rPr lang="en-US" sz="1600" b="1" dirty="0"/>
              <a:t> (Authentication)</a:t>
            </a:r>
            <a:r>
              <a:rPr lang="uk-UA" sz="1600" b="1" dirty="0"/>
              <a:t>: </a:t>
            </a:r>
            <a:r>
              <a:rPr lang="uk-UA" sz="1600" dirty="0"/>
              <a:t>перевірка ідентифікації комунікаційних пристроїв на основі їхньої адреси Bluetooth. Bluetooth не забезпечує аутентифікацію власного користувача (</a:t>
            </a:r>
            <a:r>
              <a:rPr lang="en-US" sz="1600" dirty="0"/>
              <a:t>native user</a:t>
            </a:r>
            <a:r>
              <a:rPr lang="uk-UA" sz="1600" dirty="0"/>
              <a:t>). </a:t>
            </a:r>
          </a:p>
          <a:p>
            <a:pPr marL="0" indent="0">
              <a:buNone/>
            </a:pPr>
            <a:endParaRPr lang="en-US" sz="1600" dirty="0"/>
          </a:p>
          <a:p>
            <a:pPr marL="0" indent="0">
              <a:buNone/>
            </a:pPr>
            <a:r>
              <a:rPr lang="uk-UA" sz="1600" dirty="0"/>
              <a:t>• </a:t>
            </a:r>
            <a:r>
              <a:rPr lang="uk-UA" sz="1600" b="1" dirty="0"/>
              <a:t>Конфіденційність</a:t>
            </a:r>
            <a:r>
              <a:rPr lang="en-US" sz="1600" b="1" dirty="0"/>
              <a:t> (Confidentiality)</a:t>
            </a:r>
            <a:r>
              <a:rPr lang="uk-UA" sz="1600" b="1" dirty="0"/>
              <a:t>: </a:t>
            </a:r>
            <a:r>
              <a:rPr lang="uk-UA" sz="1600" dirty="0"/>
              <a:t>запобігання компрометації інформації, спричиненої прослуховуванням, забезпечуючи доступ до переданих даних та перегляд переданих даних лише авторизованим пристроям. </a:t>
            </a:r>
            <a:endParaRPr lang="en-US" sz="1600" dirty="0"/>
          </a:p>
          <a:p>
            <a:pPr marL="0" indent="0">
              <a:buNone/>
            </a:pPr>
            <a:endParaRPr lang="uk-UA" sz="1600" dirty="0"/>
          </a:p>
          <a:p>
            <a:pPr marL="0" indent="0">
              <a:buNone/>
            </a:pPr>
            <a:r>
              <a:rPr lang="uk-UA" sz="1600" dirty="0"/>
              <a:t>• </a:t>
            </a:r>
            <a:r>
              <a:rPr lang="uk-UA" sz="1600" b="1" dirty="0"/>
              <a:t>Авторизація (</a:t>
            </a:r>
            <a:r>
              <a:rPr lang="en-US" sz="1600" b="1" dirty="0"/>
              <a:t>Authorization</a:t>
            </a:r>
            <a:r>
              <a:rPr lang="uk-UA" sz="1600" b="1" dirty="0"/>
              <a:t>)</a:t>
            </a:r>
            <a:r>
              <a:rPr lang="uk-UA" sz="1600" dirty="0"/>
              <a:t>: дозволяючи керувати ресурсами, гарантуючи, що пристрій має дозвіл використовувати послугу, перш ніж дозволити це робити. </a:t>
            </a:r>
          </a:p>
          <a:p>
            <a:pPr marL="0" indent="0">
              <a:buNone/>
            </a:pPr>
            <a:endParaRPr lang="en-US" sz="1600" dirty="0"/>
          </a:p>
          <a:p>
            <a:pPr marL="0" indent="0">
              <a:buNone/>
            </a:pPr>
            <a:r>
              <a:rPr lang="uk-UA" sz="1600" dirty="0"/>
              <a:t>• </a:t>
            </a:r>
            <a:r>
              <a:rPr lang="uk-UA" sz="1600" b="1" dirty="0"/>
              <a:t>Цілісність повідомленнь (</a:t>
            </a:r>
            <a:r>
              <a:rPr lang="en-US" sz="1600" b="1" dirty="0"/>
              <a:t>Message Integrity</a:t>
            </a:r>
            <a:r>
              <a:rPr lang="uk-UA" sz="1600" dirty="0"/>
              <a:t>): перевірка того, що повідомлення, надіслане між двома пристроями Bluetooth, не було змінено під час передачі</a:t>
            </a:r>
          </a:p>
          <a:p>
            <a:pPr marL="0" indent="0">
              <a:buNone/>
            </a:pPr>
            <a:endParaRPr lang="uk-UA" sz="1600" dirty="0"/>
          </a:p>
          <a:p>
            <a:pPr marL="0" indent="0">
              <a:buNone/>
            </a:pPr>
            <a:r>
              <a:rPr lang="uk-UA" sz="1600" dirty="0"/>
              <a:t>• </a:t>
            </a:r>
            <a:r>
              <a:rPr lang="uk-UA" sz="1600" b="1" dirty="0"/>
              <a:t>Створення пари/скріплення (</a:t>
            </a:r>
            <a:r>
              <a:rPr lang="en-US" sz="1600" b="1" dirty="0"/>
              <a:t>Pairing/Bonding</a:t>
            </a:r>
            <a:r>
              <a:rPr lang="uk-UA" sz="1600" b="1" dirty="0"/>
              <a:t>): </a:t>
            </a:r>
            <a:r>
              <a:rPr lang="uk-UA" sz="1600" dirty="0"/>
              <a:t>створення одного або декількох спільних секретних ключів та зберігання цих ключів для використання в наступних з’єднаннях, щоб сформувати пару надійних пристроїв.</a:t>
            </a:r>
            <a:endParaRPr lang="ru-RU" sz="1600" dirty="0"/>
          </a:p>
        </p:txBody>
      </p:sp>
    </p:spTree>
    <p:extLst>
      <p:ext uri="{BB962C8B-B14F-4D97-AF65-F5344CB8AC3E}">
        <p14:creationId xmlns:p14="http://schemas.microsoft.com/office/powerpoint/2010/main" val="4248890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sz="1800" b="1" dirty="0"/>
              <a:t>Алгоритм шифрування E0 </a:t>
            </a:r>
            <a:endParaRPr lang="en-US" sz="1800" b="1" dirty="0"/>
          </a:p>
          <a:p>
            <a:pPr marL="0" indent="0">
              <a:buNone/>
            </a:pPr>
            <a:r>
              <a:rPr lang="ru-RU" sz="1800" dirty="0"/>
              <a:t>К</a:t>
            </a:r>
            <a:r>
              <a:rPr lang="uk-UA" sz="1800" dirty="0"/>
              <a:t>люч шифрування, наданий алгоритму шифрування, створюється за допомогою внутрішнього генератора ключів (KG). KG виробляє ключі потокового шифрування на основі 128-бітового ключа зв'язку, який э секретним і зберігається в пристроях Bluetooth; 128-бітове випадкове число (EN_RAND); і 96-бітове значення ACO. </a:t>
            </a:r>
          </a:p>
          <a:p>
            <a:pPr marL="0" indent="0">
              <a:buNone/>
            </a:pPr>
            <a:r>
              <a:rPr lang="uk-UA" sz="1800" dirty="0"/>
              <a:t>ACO створюється під час процедури автентифікації. </a:t>
            </a:r>
          </a:p>
          <a:p>
            <a:pPr marL="0" indent="0">
              <a:buNone/>
            </a:pPr>
            <a:r>
              <a:rPr lang="uk-UA" sz="1800" dirty="0"/>
              <a:t>COF - це 96-розрядний номер зміщення шифрування, який є конкатенацією головного та веденого BD_ADDR для основних ключів зв'язку, і є ACO для інших ключів посилань . </a:t>
            </a:r>
          </a:p>
          <a:p>
            <a:pPr marL="0" indent="0">
              <a:buNone/>
            </a:pPr>
            <a:r>
              <a:rPr lang="uk-UA" sz="1800" dirty="0"/>
              <a:t>Процедура шифрування Bluetooth E0 базується на потоковому шифрі E0. </a:t>
            </a:r>
          </a:p>
          <a:p>
            <a:pPr marL="0" indent="0">
              <a:buNone/>
            </a:pPr>
            <a:r>
              <a:rPr lang="uk-UA" sz="1800" dirty="0"/>
              <a:t>Вихідний потік ключів Х</a:t>
            </a:r>
            <a:r>
              <a:rPr lang="en-US" sz="1800" dirty="0"/>
              <a:t>OR</a:t>
            </a:r>
            <a:r>
              <a:rPr lang="uk-UA" sz="1800" dirty="0"/>
              <a:t> з бітами корисного навантаження і надсилається на приймальний пристрій. Цей потік ключів створюється за допомогою криптографічного алгоритму, заснованого на регістрах лінійного зсуву зворотного зв'язку (</a:t>
            </a:r>
            <a:r>
              <a:rPr lang="en-US" sz="1800" dirty="0"/>
              <a:t>linear feedback shift registers</a:t>
            </a:r>
            <a:r>
              <a:rPr lang="uk-UA" sz="1800" dirty="0"/>
              <a:t> -LFSR). </a:t>
            </a:r>
          </a:p>
          <a:p>
            <a:pPr marL="0" indent="0">
              <a:buNone/>
            </a:pPr>
            <a:r>
              <a:rPr lang="uk-UA" sz="1800" dirty="0"/>
              <a:t>Функція шифрування приймає в якості вхідних даних: адресу </a:t>
            </a:r>
            <a:r>
              <a:rPr lang="en-US" sz="1800" dirty="0"/>
              <a:t>master </a:t>
            </a:r>
            <a:r>
              <a:rPr lang="uk-UA" sz="1800" dirty="0"/>
              <a:t>(BD_ADDR), 128-бітове випадкове число (EN_RAND), номер слота на основі </a:t>
            </a:r>
            <a:r>
              <a:rPr lang="en-US" sz="1800" dirty="0" err="1"/>
              <a:t>pickonet</a:t>
            </a:r>
            <a:r>
              <a:rPr lang="en-US" sz="1800" dirty="0"/>
              <a:t> clock </a:t>
            </a:r>
            <a:r>
              <a:rPr lang="uk-UA" sz="1800" dirty="0"/>
              <a:t>та ключа шифрування, який при комбінуванні ініціалізує LFSR перед передачею кожного пакета, якщо шифрування увімкнено. Номер слота, який використовується в потоковому шифрі, змінюється з кожним пакетом; механізм шифрування також реініціалізується з кожним пакетом, тоді як інші змінні залишаються статичними.</a:t>
            </a:r>
            <a:endParaRPr lang="ru-RU" sz="1800" dirty="0"/>
          </a:p>
        </p:txBody>
      </p:sp>
    </p:spTree>
    <p:extLst>
      <p:ext uri="{BB962C8B-B14F-4D97-AF65-F5344CB8AC3E}">
        <p14:creationId xmlns:p14="http://schemas.microsoft.com/office/powerpoint/2010/main" val="17662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01427" y="193007"/>
            <a:ext cx="8162925" cy="6286500"/>
          </a:xfrm>
          <a:prstGeom prst="rect">
            <a:avLst/>
          </a:prstGeom>
        </p:spPr>
      </p:pic>
      <p:sp>
        <p:nvSpPr>
          <p:cNvPr id="4" name="Rectangle 3"/>
          <p:cNvSpPr/>
          <p:nvPr/>
        </p:nvSpPr>
        <p:spPr>
          <a:xfrm>
            <a:off x="8365402" y="446503"/>
            <a:ext cx="3826598" cy="5909310"/>
          </a:xfrm>
          <a:prstGeom prst="rect">
            <a:avLst/>
          </a:prstGeom>
        </p:spPr>
        <p:txBody>
          <a:bodyPr wrap="square">
            <a:spAutoFit/>
          </a:bodyPr>
          <a:lstStyle/>
          <a:p>
            <a:r>
              <a:rPr lang="uk-UA" dirty="0"/>
              <a:t>Важливо зауважити, що E0 не є алгоритмом, затвердженим FIPS, і він переглядається з точки зору алгоритмічної міцності. Опублікована теоретична атака з відомим відкритим текстом може відновити ключ шифрування в 238 обчисленнях, порівняно з атакою грубої сили, для кої потрібно буде здійснити перевірку 2128 можливих ключів. </a:t>
            </a:r>
          </a:p>
          <a:p>
            <a:r>
              <a:rPr lang="uk-UA" dirty="0"/>
              <a:t>Якщо для зв’язку потрібен криптографічний захист, схвалений FIPS (наприклад, для захисту конфіденційної інформації, що передається федеральними агентствами), цей захист може бути досягнутий шляхом розшарування шифрування, затвердженого FIPS на рівні програми, над власним шифруванням Bluetooth.</a:t>
            </a:r>
            <a:endParaRPr lang="ru-RU" dirty="0"/>
          </a:p>
        </p:txBody>
      </p:sp>
    </p:spTree>
    <p:extLst>
      <p:ext uri="{BB962C8B-B14F-4D97-AF65-F5344CB8AC3E}">
        <p14:creationId xmlns:p14="http://schemas.microsoft.com/office/powerpoint/2010/main" val="1587089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92500" lnSpcReduction="20000"/>
          </a:bodyPr>
          <a:lstStyle/>
          <a:p>
            <a:pPr marL="0" indent="0">
              <a:buNone/>
            </a:pPr>
            <a:r>
              <a:rPr lang="uk-UA" b="1" dirty="0"/>
              <a:t>Алгоритм шифрування AES-CCM </a:t>
            </a:r>
          </a:p>
          <a:p>
            <a:pPr marL="0" indent="0">
              <a:buNone/>
            </a:pPr>
            <a:r>
              <a:rPr lang="uk-UA" dirty="0"/>
              <a:t>Ключ шифрування, наданий алгоритму шифрування, створюється за допомогою функції h3. Функція h3 створює ключі потокового шифрування на основі 128-бітового ключа зв'язку, що є секретним і зберігається в пристроях Bluetooth; унікальна 48-розрядна адреса пристрою Bluetooth </a:t>
            </a:r>
            <a:r>
              <a:rPr lang="en-US" dirty="0"/>
              <a:t>master</a:t>
            </a:r>
            <a:r>
              <a:rPr lang="uk-UA" dirty="0"/>
              <a:t>; унікальна 48-розрядна адреса пристрою Bluetooth </a:t>
            </a:r>
            <a:r>
              <a:rPr lang="en-US" dirty="0"/>
              <a:t>slave</a:t>
            </a:r>
            <a:r>
              <a:rPr lang="uk-UA" dirty="0"/>
              <a:t>; фіксований ідентифікатор ключа “btak”; і 96-бітове значення ACO. ACO виробляється під час процедури автентифікації. </a:t>
            </a:r>
            <a:endParaRPr lang="en-US" dirty="0"/>
          </a:p>
          <a:p>
            <a:pPr marL="0" indent="0">
              <a:buNone/>
            </a:pPr>
            <a:r>
              <a:rPr lang="uk-UA" dirty="0"/>
              <a:t>Ключ шифрування скорочується, приймаючи 128 найбільш значущих бітів оригінального ключа шифрування. Процедура шифрування Bluetooth AES-CCM базується на RFC 3610, Advanced Encryption Standard - Counter with Cipher Block Chaining-Message Authentication Code. </a:t>
            </a:r>
            <a:endParaRPr lang="en-US" dirty="0"/>
          </a:p>
          <a:p>
            <a:pPr marL="0" indent="0">
              <a:buNone/>
            </a:pPr>
            <a:r>
              <a:rPr lang="uk-UA" dirty="0"/>
              <a:t>Функція шифрування AES-CCM приймає як вхідні дані: ключ шифрування, nonce шифрування та біти корисного навантаження. </a:t>
            </a:r>
            <a:endParaRPr lang="en-US" dirty="0"/>
          </a:p>
          <a:p>
            <a:pPr marL="0" indent="0">
              <a:buNone/>
            </a:pPr>
            <a:r>
              <a:rPr lang="uk-UA" dirty="0"/>
              <a:t>Формат nonce буває двох типів: формат лічильника корисного навантаження, який використовується для пакетів </a:t>
            </a:r>
            <a:r>
              <a:rPr lang="ru-RU" dirty="0"/>
              <a:t>а</a:t>
            </a:r>
            <a:r>
              <a:rPr lang="uk-UA" dirty="0"/>
              <a:t>синхронного підключення (ACL), і формат </a:t>
            </a:r>
            <a:r>
              <a:rPr lang="en-US" dirty="0"/>
              <a:t>clock</a:t>
            </a:r>
            <a:r>
              <a:rPr lang="uk-UA" dirty="0"/>
              <a:t> (який також включає 11-розрядний лічильник днів), який використовується для покращеного орієнтованого на синхронне підключення (eSCO ) пакетів. Коли ввімкнено шифрування AES-CCM, пакети ACL включають 4-октетну перевірку цілісності повідомлень (MIC). Пакети eSCO не включають MIC.</a:t>
            </a:r>
            <a:endParaRPr lang="ru-RU" dirty="0"/>
          </a:p>
        </p:txBody>
      </p:sp>
    </p:spTree>
    <p:extLst>
      <p:ext uri="{BB962C8B-B14F-4D97-AF65-F5344CB8AC3E}">
        <p14:creationId xmlns:p14="http://schemas.microsoft.com/office/powerpoint/2010/main" val="3843644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739940" y="28357"/>
            <a:ext cx="9879775" cy="6829643"/>
          </a:xfrm>
          <a:prstGeom prst="rect">
            <a:avLst/>
          </a:prstGeom>
        </p:spPr>
      </p:pic>
    </p:spTree>
    <p:extLst>
      <p:ext uri="{BB962C8B-B14F-4D97-AF65-F5344CB8AC3E}">
        <p14:creationId xmlns:p14="http://schemas.microsoft.com/office/powerpoint/2010/main" val="2143302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Autofit/>
          </a:bodyPr>
          <a:lstStyle/>
          <a:p>
            <a:pPr marL="0" indent="0" algn="ctr">
              <a:buNone/>
            </a:pPr>
            <a:r>
              <a:rPr lang="uk-UA" sz="1800" b="1" dirty="0"/>
              <a:t>Рівні довіри, рівні безпеки служби та авторизація </a:t>
            </a:r>
          </a:p>
          <a:p>
            <a:pPr marL="0" indent="0">
              <a:buNone/>
            </a:pPr>
            <a:r>
              <a:rPr lang="uk-UA" sz="1800" dirty="0"/>
              <a:t>На додаток до чотирьох режимів безпеки, Bluetooth забезпечує різні рівні довіри та безпеки послуг. </a:t>
            </a:r>
          </a:p>
          <a:p>
            <a:pPr marL="0" indent="0">
              <a:buNone/>
            </a:pPr>
            <a:r>
              <a:rPr lang="uk-UA" sz="1800" dirty="0"/>
              <a:t>Два рівні довіри Bluetooth є надійними та ненадійними. Надійний пристрій має фіксовані відносини з іншим пристроєм і має повний доступ до всіх служб. Недовірений пристрій не має встановлених зв’язків з іншим пристроєм Bluetooth, що призводить до того, що ненадійний пристрій отримує обмежений доступ до послуг. </a:t>
            </a:r>
          </a:p>
          <a:p>
            <a:pPr marL="0" indent="0">
              <a:buNone/>
            </a:pPr>
            <a:r>
              <a:rPr lang="uk-UA" sz="1800" dirty="0"/>
              <a:t>Доступні рівні захисту послуг залежать від використовуваного режиму захисту. Для режимів безпеки 1 та 3 рівні безпеки служби не вказані.</a:t>
            </a:r>
          </a:p>
          <a:p>
            <a:pPr marL="0" indent="0">
              <a:buNone/>
            </a:pPr>
            <a:r>
              <a:rPr lang="uk-UA" sz="1800" dirty="0"/>
              <a:t> Для режиму безпеки 2 можна забезпечити виконання наступних вимог безпеки:</a:t>
            </a:r>
          </a:p>
          <a:p>
            <a:pPr marL="0" indent="0">
              <a:buNone/>
            </a:pPr>
            <a:r>
              <a:rPr lang="uk-UA" sz="1800" dirty="0"/>
              <a:t>• Потрібна аутентифікація </a:t>
            </a:r>
          </a:p>
          <a:p>
            <a:pPr marL="0" indent="0">
              <a:buNone/>
            </a:pPr>
            <a:r>
              <a:rPr lang="uk-UA" sz="1800" dirty="0"/>
              <a:t>• Потрібне шифрування. </a:t>
            </a:r>
          </a:p>
          <a:p>
            <a:pPr marL="0" indent="0">
              <a:buNone/>
            </a:pPr>
            <a:r>
              <a:rPr lang="uk-UA" sz="1800" dirty="0"/>
              <a:t>• Потрібна авторизація </a:t>
            </a:r>
          </a:p>
          <a:p>
            <a:pPr marL="0" indent="0">
              <a:buNone/>
            </a:pPr>
            <a:r>
              <a:rPr lang="uk-UA" sz="1800" dirty="0"/>
              <a:t>Таким чином, доступні рівні безпеки служби включають будь-яку комбінацію вищезазначеного, включаючи відсутність захисту (як правило, використовується лише для виявлення служби). Шифрування BR/EDR неможливо виконати без аутентифікації, оскільки ключ шифрування походить від артефакту процесу аутентифікації.</a:t>
            </a:r>
            <a:endParaRPr lang="ru-RU" sz="1800" dirty="0"/>
          </a:p>
        </p:txBody>
      </p:sp>
    </p:spTree>
    <p:extLst>
      <p:ext uri="{BB962C8B-B14F-4D97-AF65-F5344CB8AC3E}">
        <p14:creationId xmlns:p14="http://schemas.microsoft.com/office/powerpoint/2010/main" val="432612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959628" cy="6545656"/>
          </a:xfrm>
        </p:spPr>
        <p:txBody>
          <a:bodyPr>
            <a:normAutofit/>
          </a:bodyPr>
          <a:lstStyle/>
          <a:p>
            <a:pPr marL="0" indent="0">
              <a:buNone/>
            </a:pPr>
            <a:r>
              <a:rPr lang="uk-UA" sz="1600" dirty="0"/>
              <a:t>Для режиму захисту 4 специфікація Bluetooth визначає п’ять рівнів безпеки служб Bluetooth для використання під час SSP. </a:t>
            </a:r>
          </a:p>
          <a:p>
            <a:pPr marL="0" indent="0">
              <a:buNone/>
            </a:pPr>
            <a:r>
              <a:rPr lang="uk-UA" sz="1600" b="1" dirty="0"/>
              <a:t>Рівні безпеки послуги такі: </a:t>
            </a:r>
          </a:p>
          <a:p>
            <a:pPr marL="0" indent="0">
              <a:buNone/>
            </a:pPr>
            <a:r>
              <a:rPr lang="uk-UA" sz="1600" dirty="0"/>
              <a:t>• </a:t>
            </a:r>
            <a:r>
              <a:rPr lang="uk-UA" sz="1600" b="1" dirty="0"/>
              <a:t>Рівень обслуговування 4 </a:t>
            </a:r>
            <a:r>
              <a:rPr lang="uk-UA" sz="1600" dirty="0"/>
              <a:t>- вимагає захисту та шифрування від MITM із використанням 128-бітової еквівалентної міцності для ключів зв'язку та шифрування; взаємодія з користувачем є прийнятною. </a:t>
            </a:r>
          </a:p>
          <a:p>
            <a:pPr marL="0" indent="0">
              <a:buNone/>
            </a:pPr>
            <a:r>
              <a:rPr lang="uk-UA" sz="1600" dirty="0"/>
              <a:t>• </a:t>
            </a:r>
            <a:r>
              <a:rPr lang="uk-UA" sz="1600" b="1" dirty="0"/>
              <a:t>Рівень обслуговування 3 </a:t>
            </a:r>
            <a:r>
              <a:rPr lang="uk-UA" sz="1600" dirty="0"/>
              <a:t>- вимагає захисту та шифрування від MITM; взаємодія з користувачем є прийнятною. </a:t>
            </a:r>
          </a:p>
          <a:p>
            <a:pPr marL="0" indent="0">
              <a:buNone/>
            </a:pPr>
            <a:r>
              <a:rPr lang="uk-UA" sz="1600" b="1" dirty="0"/>
              <a:t>• Рівень обслуговування 2 </a:t>
            </a:r>
            <a:r>
              <a:rPr lang="uk-UA" sz="1600" dirty="0"/>
              <a:t>- вимагає лише шифрування; захист від MITM не потрібен. </a:t>
            </a:r>
          </a:p>
          <a:p>
            <a:pPr marL="0" indent="0">
              <a:buNone/>
            </a:pPr>
            <a:r>
              <a:rPr lang="uk-UA" sz="1600" b="1" dirty="0"/>
              <a:t>• Рівень обслуговування 1 </a:t>
            </a:r>
            <a:r>
              <a:rPr lang="uk-UA" sz="1600" dirty="0"/>
              <a:t>- захист від MITM та шифрування не потрібні. Мінімальна взаємодія з користувачем. </a:t>
            </a:r>
          </a:p>
          <a:p>
            <a:pPr marL="0" indent="0">
              <a:buNone/>
            </a:pPr>
            <a:r>
              <a:rPr lang="uk-UA" sz="1600" b="1" dirty="0"/>
              <a:t> Рівень обслуговування 0 </a:t>
            </a:r>
            <a:r>
              <a:rPr lang="uk-UA" sz="1600" dirty="0"/>
              <a:t>- не потрібен захист від MITM, шифрування або взаємодія з користувачем.</a:t>
            </a:r>
          </a:p>
          <a:p>
            <a:pPr marL="0" indent="0">
              <a:buNone/>
            </a:pPr>
            <a:r>
              <a:rPr lang="uk-UA" sz="1600" dirty="0"/>
              <a:t>Архітектура Bluetooth дозволяє визначати політики безпеки, які можуть встановлювати довірчі відносини таким чином, щоб навіть надійні пристрої могли отримати доступ лише до певних служб. Хоча базові протоколи Bluetooth можуть аутентифікувати лише пристрої, а не користувачів, аутентифікація на основі користувачів все ще можлива. Архітектура безпеки Bluetooth (через менеджер безпеки) дозволяє програмам застосовувати більш детальні політики безпеки. Рівень посилань, на якому працюють спеціальні засоби управління безпекою Bluetooth, є прозорим для засобів захисту, накладених рівнями додатків. Таким чином, аутентифікація на основі користувачів та дрібний контроль доступу в рамках системи безпеки Bluetooth можливі через рівні додатків, хоча це виходить за рамки специфікації Bluetooth.</a:t>
            </a:r>
            <a:endParaRPr lang="ru-RU" sz="1600" dirty="0"/>
          </a:p>
        </p:txBody>
      </p:sp>
    </p:spTree>
    <p:extLst>
      <p:ext uri="{BB962C8B-B14F-4D97-AF65-F5344CB8AC3E}">
        <p14:creationId xmlns:p14="http://schemas.microsoft.com/office/powerpoint/2010/main" val="2104806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sz="2000" b="1" dirty="0"/>
              <a:t>Режими та рівні безпеки в </a:t>
            </a:r>
            <a:r>
              <a:rPr lang="en-US" sz="2000" b="1" dirty="0"/>
              <a:t>BLE</a:t>
            </a:r>
            <a:endParaRPr lang="uk-UA" sz="2000" b="1" dirty="0"/>
          </a:p>
          <a:p>
            <a:pPr marL="0" indent="0">
              <a:buNone/>
            </a:pPr>
            <a:r>
              <a:rPr lang="uk-UA" sz="2000" dirty="0"/>
              <a:t>Режими безпеки в </a:t>
            </a:r>
            <a:r>
              <a:rPr lang="en-US" sz="2000" dirty="0"/>
              <a:t>BLE</a:t>
            </a:r>
            <a:r>
              <a:rPr lang="uk-UA" sz="2000" dirty="0"/>
              <a:t> подібні до режимів безпеки рівня BR/EDR (тобто режими безпеки 2 та 4), оскільки кожна служба може мати свої власні вимоги до безпеки. Однак В</a:t>
            </a:r>
            <a:r>
              <a:rPr lang="en-US" sz="2000" dirty="0"/>
              <a:t>LE </a:t>
            </a:r>
            <a:r>
              <a:rPr lang="uk-UA" sz="2000" dirty="0"/>
              <a:t>також визначає, що кожен запит на послугу може також мати свої вимоги до безпеки. </a:t>
            </a:r>
          </a:p>
          <a:p>
            <a:pPr marL="0" indent="0">
              <a:buNone/>
            </a:pPr>
            <a:r>
              <a:rPr lang="uk-UA" sz="2000" dirty="0"/>
              <a:t>Пристрій забезпечує виконання вимог безпеки, пов’язаних із послугами, дотримуючись відповідного режиму та рівня безпеки. </a:t>
            </a:r>
          </a:p>
          <a:p>
            <a:pPr marL="0" indent="0">
              <a:buNone/>
            </a:pPr>
            <a:r>
              <a:rPr lang="uk-UA" sz="2000" dirty="0"/>
              <a:t>• </a:t>
            </a:r>
            <a:r>
              <a:rPr lang="en-US" sz="2000" b="1" dirty="0"/>
              <a:t>Low energy Security Mode 1</a:t>
            </a:r>
            <a:r>
              <a:rPr lang="ru-RU" sz="2000" b="1" dirty="0"/>
              <a:t> </a:t>
            </a:r>
            <a:r>
              <a:rPr lang="uk-UA" sz="2000" dirty="0"/>
              <a:t>має кілька рівнів, пов’язаних із шифруванням. Рівень 1 не визначає ніякого захисту, тобто автентифікація та шифрування не ініціюються. Рівень 2 вимагає неаутентифікованого поєднання з шифруванням. Рівень 3 вимагає автентифікованого поєднання з шифруванням. 4.2 додано Рівень 4, який вимагає автентифікованого безпечного з'єднання з низьким енергоспоживанням та шифрування. </a:t>
            </a:r>
          </a:p>
          <a:p>
            <a:pPr marL="0" indent="0">
              <a:buNone/>
            </a:pPr>
            <a:r>
              <a:rPr lang="uk-UA" sz="2000" dirty="0"/>
              <a:t>• </a:t>
            </a:r>
            <a:r>
              <a:rPr lang="en-US" sz="2000" b="1" dirty="0"/>
              <a:t>Low energy Security Mode </a:t>
            </a:r>
            <a:r>
              <a:rPr lang="ru-RU" sz="2000" b="1" dirty="0"/>
              <a:t>2 </a:t>
            </a:r>
            <a:r>
              <a:rPr lang="uk-UA" sz="2000" dirty="0"/>
              <a:t>має кілька рівнів, пов'язаних із підписанням даних. Підпис даних забезпечує надійну цілісність даних, але не конфіденційність. Рівень 1 вимагає неаутентифікованого поєднання з підписанням даних. Рівень 2 вимагає автентифікованого сполучення з підписом даних.</a:t>
            </a:r>
            <a:endParaRPr lang="ru-RU" sz="2000" dirty="0"/>
          </a:p>
        </p:txBody>
      </p:sp>
    </p:spTree>
    <p:extLst>
      <p:ext uri="{BB962C8B-B14F-4D97-AF65-F5344CB8AC3E}">
        <p14:creationId xmlns:p14="http://schemas.microsoft.com/office/powerpoint/2010/main" val="37567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Autofit/>
          </a:bodyPr>
          <a:lstStyle/>
          <a:p>
            <a:pPr marL="0" indent="0">
              <a:buNone/>
            </a:pPr>
            <a:r>
              <a:rPr lang="uk-UA" sz="1600" dirty="0"/>
              <a:t>Якщо конкретний запит на послугу та пов'язана з нею служба мають різні режими та/або рівні захисту, переважні вимоги до безпеки переважають. </a:t>
            </a:r>
          </a:p>
          <a:p>
            <a:pPr marL="0" indent="0">
              <a:buNone/>
            </a:pPr>
            <a:r>
              <a:rPr lang="uk-UA" sz="1600" dirty="0"/>
              <a:t>Наприклад, якщо потрібен режим захисту рівня 1 рівня 3, то вимоги режиму безпеки рівня 1 рівня виконуються. </a:t>
            </a:r>
          </a:p>
          <a:p>
            <a:pPr marL="0" indent="0">
              <a:buNone/>
            </a:pPr>
            <a:r>
              <a:rPr lang="uk-UA" sz="1600" dirty="0"/>
              <a:t>Оскільки Режим безпеки 1 рівня 4 вимагає автентифікованого сполучення та шифрування безпечних з'єднань із низьким енергоспоживанням за допомогою AES-CMAC та еліптичної кривої P-256, NIST вважає цей режим найбільш безпечним із цих режимів/рівнів та настійно рекомендує використовувати його для всіх низькоенергетичних з'єднань у 4.2. </a:t>
            </a:r>
          </a:p>
          <a:p>
            <a:pPr marL="0" indent="0">
              <a:buNone/>
            </a:pPr>
            <a:r>
              <a:rPr lang="uk-UA" sz="1600" dirty="0"/>
              <a:t>Для з'єднань 4.0 та 4.1 з низьким енергоспоживанням NIST настійно рекомендує використовувати Режим безпеки 1 рівня 3, оскільки він вимагає автентифікованого сполучення та шифрування, хоча і не такого сильного (без використання еліптичної кривої P-256) рівня, як рівень 4. </a:t>
            </a:r>
          </a:p>
          <a:p>
            <a:pPr marL="0" indent="0">
              <a:buNone/>
            </a:pPr>
            <a:r>
              <a:rPr lang="uk-UA" sz="1600" dirty="0"/>
              <a:t>Режим безпеки 1 Рівень 1 є найменшим безпечний і ніколи не повинен використовуватися. Окрім того, оскільки режим безпеки 2 не забезпечує шифрування, режим безпеки 1 рівня 4 та 3 набагато кращий перед режимом безпеки 2. З низьким енергоспоживанням 4.2 додано режим безпечного з'єднання, який вимагає, щоб для усі служби, за винятком тих, які потребують лише режиму захисту 1 рівня 1. Це забезпечить використання лише фізично затверджених алгоритмів на фізичному транспорті з низьким енергоспоживанням. </a:t>
            </a:r>
          </a:p>
          <a:p>
            <a:pPr marL="0" indent="0">
              <a:buNone/>
            </a:pPr>
            <a:r>
              <a:rPr lang="uk-UA" sz="1600" dirty="0"/>
              <a:t>Режим безпечних з'єднань не є сумісним із пристроями з низьким енергоспоживанням 4,0 або 4,1, оскільки вони не підтримують еліптичну криву P-256</a:t>
            </a:r>
            <a:endParaRPr lang="ru-RU" sz="1600" dirty="0"/>
          </a:p>
        </p:txBody>
      </p:sp>
    </p:spTree>
    <p:extLst>
      <p:ext uri="{BB962C8B-B14F-4D97-AF65-F5344CB8AC3E}">
        <p14:creationId xmlns:p14="http://schemas.microsoft.com/office/powerpoint/2010/main" val="333468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337" y="153908"/>
            <a:ext cx="11688024" cy="6817259"/>
          </a:xfrm>
        </p:spPr>
        <p:txBody>
          <a:bodyPr>
            <a:noAutofit/>
          </a:bodyPr>
          <a:lstStyle/>
          <a:p>
            <a:pPr marL="0" indent="0" algn="ctr">
              <a:buNone/>
            </a:pPr>
            <a:r>
              <a:rPr lang="en-US" sz="2000" b="1" dirty="0"/>
              <a:t>BLE pairing</a:t>
            </a:r>
            <a:endParaRPr lang="uk-UA" sz="2000" b="1" dirty="0"/>
          </a:p>
          <a:p>
            <a:pPr marL="0" indent="0">
              <a:buNone/>
            </a:pPr>
            <a:r>
              <a:rPr lang="uk-UA" sz="1800" dirty="0"/>
              <a:t>4.2 додали </a:t>
            </a:r>
            <a:r>
              <a:rPr lang="en-US" sz="1800" dirty="0"/>
              <a:t>low energy Secure Connection pairing</a:t>
            </a:r>
            <a:r>
              <a:rPr lang="uk-UA" sz="1800" dirty="0"/>
              <a:t>, яке </a:t>
            </a:r>
            <a:r>
              <a:rPr lang="en-US" sz="1800" dirty="0"/>
              <a:t>low energy pairing</a:t>
            </a:r>
            <a:r>
              <a:rPr lang="uk-UA" sz="1800" dirty="0"/>
              <a:t>, щоб використовувати схвалені FIPS алгоритми (AES-CMAC та еліптична крива P-256). </a:t>
            </a:r>
            <a:endParaRPr lang="en-US" sz="1800" dirty="0" smtClean="0"/>
          </a:p>
          <a:p>
            <a:pPr marL="0" indent="0">
              <a:buNone/>
            </a:pPr>
            <a:endParaRPr lang="en-US" sz="1800" dirty="0"/>
          </a:p>
          <a:p>
            <a:pPr marL="0" indent="0">
              <a:buNone/>
            </a:pPr>
            <a:r>
              <a:rPr lang="uk-UA" sz="1800" dirty="0"/>
              <a:t>4.0 та 4.1 </a:t>
            </a:r>
            <a:r>
              <a:rPr lang="en-US" sz="1800" dirty="0"/>
              <a:t>le pairing  </a:t>
            </a:r>
            <a:r>
              <a:rPr lang="uk-UA" sz="1800" dirty="0"/>
              <a:t>було перейменовано на </a:t>
            </a:r>
            <a:r>
              <a:rPr lang="en-US" sz="1800" dirty="0"/>
              <a:t>le legacy pairing </a:t>
            </a:r>
            <a:r>
              <a:rPr lang="uk-UA" sz="1800" dirty="0"/>
              <a:t>у 4.2. Хоча </a:t>
            </a:r>
            <a:r>
              <a:rPr lang="en-US" sz="1800" dirty="0"/>
              <a:t>le legacy pairing  </a:t>
            </a:r>
            <a:r>
              <a:rPr lang="uk-UA" sz="1800" dirty="0"/>
              <a:t>використовує назви методів поєднання з BR/EDR SSP, воно не використовує криптографію на основі ECDH і не забезпечує захист від прослуховування. Отже, для всіх методів сполучення, крім OOB із 128-бітовим TK, спадкове спадання низької енергії слід вважати порушеним, оскільки якщо зловмисник може захопити кадри спарювання, він або вона може визначити отриманий LTK. З цієї причини, коли потрібен захист від прослуховування, слід використовувати сполучення безпечного з'єднання з низьким енергоспоживанням. </a:t>
            </a:r>
            <a:endParaRPr lang="en-US" sz="1800" dirty="0" smtClean="0"/>
          </a:p>
          <a:p>
            <a:pPr marL="0" indent="0">
              <a:buNone/>
            </a:pPr>
            <a:endParaRPr lang="en-US" sz="1800" dirty="0"/>
          </a:p>
          <a:p>
            <a:pPr marL="0" indent="0">
              <a:buNone/>
            </a:pPr>
            <a:r>
              <a:rPr lang="en-US" sz="1800" b="1" dirty="0"/>
              <a:t>Low energy legacy pairing  </a:t>
            </a:r>
            <a:r>
              <a:rPr lang="uk-UA" sz="1800" dirty="0"/>
              <a:t>типів використовує перенесення ключів, а не узгодження ключів для всіх ключів (LTK, IRK та CSRK), тому необхідний етап розподілу ключів під час </a:t>
            </a:r>
            <a:r>
              <a:rPr lang="en-US" sz="1800" dirty="0"/>
              <a:t>low energy pairing</a:t>
            </a:r>
            <a:r>
              <a:rPr lang="uk-UA" sz="1800" dirty="0"/>
              <a:t>. При </a:t>
            </a:r>
            <a:r>
              <a:rPr lang="en-US" sz="1800" dirty="0"/>
              <a:t>low energy Secure Connection pairing </a:t>
            </a:r>
            <a:r>
              <a:rPr lang="uk-UA" sz="1800" dirty="0"/>
              <a:t>кожен пристрій самостійно генерує LTK, тому необов'язковий крок розподілу ключів дозволяє обмінюватися ключами IRK та CSRK при сполученні безпечного з'єднання з низьким енергоспоживанням. </a:t>
            </a:r>
            <a:r>
              <a:rPr lang="en-US" sz="1800" dirty="0"/>
              <a:t>low energy legacy pairing </a:t>
            </a:r>
            <a:r>
              <a:rPr lang="uk-UA" sz="1800" dirty="0"/>
              <a:t>при цьому два пристрої узгоджують тимчасовий ключ (TK) під час сполучення, значення якого залежить від використовуваного методу сполучення. Потім пристрої обмінюються випадковими значеннями і формують короткостроковий ключ (STK) на основі цих значень і ТЗ. Потім посилання шифрується за допомогою STK, що забезпечує безпечний розподіл LTK, IRK та CSRK.</a:t>
            </a:r>
            <a:endParaRPr lang="ru-RU" sz="1800" dirty="0"/>
          </a:p>
        </p:txBody>
      </p:sp>
    </p:spTree>
    <p:extLst>
      <p:ext uri="{BB962C8B-B14F-4D97-AF65-F5344CB8AC3E}">
        <p14:creationId xmlns:p14="http://schemas.microsoft.com/office/powerpoint/2010/main" val="2949792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060860" y="115723"/>
            <a:ext cx="10156384" cy="6632523"/>
          </a:xfrm>
          <a:prstGeom prst="rect">
            <a:avLst/>
          </a:prstGeom>
        </p:spPr>
      </p:pic>
    </p:spTree>
    <p:extLst>
      <p:ext uri="{BB962C8B-B14F-4D97-AF65-F5344CB8AC3E}">
        <p14:creationId xmlns:p14="http://schemas.microsoft.com/office/powerpoint/2010/main" val="142847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lgn="ctr">
              <a:buNone/>
            </a:pPr>
            <a:r>
              <a:rPr lang="uk-UA" sz="1800" b="1" dirty="0"/>
              <a:t>Особливості безпеки Bluetooth BR/EDR/HS</a:t>
            </a:r>
          </a:p>
          <a:p>
            <a:pPr marL="0" indent="0">
              <a:buNone/>
            </a:pPr>
            <a:endParaRPr lang="uk-UA" sz="1800" dirty="0"/>
          </a:p>
          <a:p>
            <a:pPr marL="0" indent="0">
              <a:buNone/>
            </a:pPr>
            <a:r>
              <a:rPr lang="uk-UA" sz="1800" dirty="0"/>
              <a:t>Bluetooth BR/EDR/HS визначає процедури аутентифікації та шифрування, які можуть бути застосовані на різних етапах налаштування зв'язку між одноранговими пристроями. </a:t>
            </a:r>
          </a:p>
          <a:p>
            <a:pPr marL="0" indent="0">
              <a:buNone/>
            </a:pPr>
            <a:r>
              <a:rPr lang="ru-RU" sz="1800" u="sng" dirty="0"/>
              <a:t>Канальний рівень </a:t>
            </a:r>
            <a:r>
              <a:rPr lang="ru-RU" sz="1800" dirty="0"/>
              <a:t>встановлює </a:t>
            </a:r>
            <a:r>
              <a:rPr lang="uk-UA" sz="1800" dirty="0"/>
              <a:t>процедуру налаштування аутентифікації та шифрування, які відбуваються до повного встановлення фізичного каналу Bluetooth.</a:t>
            </a:r>
          </a:p>
          <a:p>
            <a:pPr marL="0" indent="0">
              <a:buNone/>
            </a:pPr>
            <a:r>
              <a:rPr lang="uk-UA" sz="1800" u="sng" dirty="0"/>
              <a:t>Службовий рівень </a:t>
            </a:r>
            <a:r>
              <a:rPr lang="uk-UA" sz="1800" dirty="0"/>
              <a:t>встановлює процедуру налаштування аутентифікації та шифрування, які відбуваються після того, як фізичний канал Bluetooth уже повністю встановлено та логічні канали частково встановлені.</a:t>
            </a:r>
            <a:endParaRPr lang="ru-RU" sz="1800" dirty="0"/>
          </a:p>
        </p:txBody>
      </p:sp>
      <p:pic>
        <p:nvPicPr>
          <p:cNvPr id="2" name="Picture 1"/>
          <p:cNvPicPr>
            <a:picLocks noChangeAspect="1"/>
          </p:cNvPicPr>
          <p:nvPr/>
        </p:nvPicPr>
        <p:blipFill>
          <a:blip r:embed="rId2"/>
          <a:stretch>
            <a:fillRect/>
          </a:stretch>
        </p:blipFill>
        <p:spPr>
          <a:xfrm>
            <a:off x="663072" y="3303478"/>
            <a:ext cx="4057650" cy="2876550"/>
          </a:xfrm>
          <a:prstGeom prst="rect">
            <a:avLst/>
          </a:prstGeom>
        </p:spPr>
      </p:pic>
    </p:spTree>
    <p:extLst>
      <p:ext uri="{BB962C8B-B14F-4D97-AF65-F5344CB8AC3E}">
        <p14:creationId xmlns:p14="http://schemas.microsoft.com/office/powerpoint/2010/main" val="3161789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976" y="208230"/>
            <a:ext cx="4403757" cy="6649770"/>
          </a:xfrm>
        </p:spPr>
        <p:txBody>
          <a:bodyPr>
            <a:normAutofit/>
          </a:bodyPr>
          <a:lstStyle/>
          <a:p>
            <a:pPr marL="0" indent="0">
              <a:buNone/>
            </a:pPr>
            <a:r>
              <a:rPr lang="en-US" sz="2400" b="1" dirty="0"/>
              <a:t>Low energy Secure Connections pairing </a:t>
            </a:r>
            <a:r>
              <a:rPr lang="uk-UA" sz="2400" dirty="0"/>
              <a:t>починається з того, що два пристрої діляться своїми можливостями вводу-виводу та вимогами безпеки. Після цього спільно використовуютьсявідкриті ключі. Зверніть увагу, що </a:t>
            </a:r>
            <a:r>
              <a:rPr lang="en-US" sz="2400" dirty="0"/>
              <a:t>low energy Secure Connections pairing </a:t>
            </a:r>
            <a:r>
              <a:rPr lang="uk-UA" sz="2400" dirty="0"/>
              <a:t>лише генерує LTK з </a:t>
            </a:r>
            <a:r>
              <a:rPr lang="en-US" sz="2400" dirty="0"/>
              <a:t>BLE </a:t>
            </a:r>
            <a:r>
              <a:rPr lang="uk-UA" sz="2400" dirty="0"/>
              <a:t>. Посилання зашифровано за допомогою LTK, що дозволяє безпечно розповсюджувати IRK та CSRK.</a:t>
            </a:r>
            <a:endParaRPr lang="ru-RU" sz="2400" dirty="0"/>
          </a:p>
        </p:txBody>
      </p:sp>
      <p:pic>
        <p:nvPicPr>
          <p:cNvPr id="4" name="Picture 3"/>
          <p:cNvPicPr>
            <a:picLocks noChangeAspect="1"/>
          </p:cNvPicPr>
          <p:nvPr/>
        </p:nvPicPr>
        <p:blipFill>
          <a:blip r:embed="rId2"/>
          <a:stretch>
            <a:fillRect/>
          </a:stretch>
        </p:blipFill>
        <p:spPr>
          <a:xfrm>
            <a:off x="4200808" y="0"/>
            <a:ext cx="7692428" cy="6753660"/>
          </a:xfrm>
          <a:prstGeom prst="rect">
            <a:avLst/>
          </a:prstGeom>
        </p:spPr>
      </p:pic>
    </p:spTree>
    <p:extLst>
      <p:ext uri="{BB962C8B-B14F-4D97-AF65-F5344CB8AC3E}">
        <p14:creationId xmlns:p14="http://schemas.microsoft.com/office/powerpoint/2010/main" val="3187738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fontScale="92500" lnSpcReduction="20000"/>
          </a:bodyPr>
          <a:lstStyle/>
          <a:p>
            <a:pPr marL="0" indent="0" algn="ctr">
              <a:buNone/>
            </a:pPr>
            <a:r>
              <a:rPr lang="uk-UA" sz="2100" b="1" dirty="0"/>
              <a:t>Загрози для Bluetooth </a:t>
            </a:r>
            <a:endParaRPr lang="en-US" sz="2100" b="1" dirty="0"/>
          </a:p>
          <a:p>
            <a:pPr marL="0" indent="0">
              <a:buNone/>
            </a:pPr>
            <a:r>
              <a:rPr lang="uk-UA" sz="2100" dirty="0"/>
              <a:t>Bluetooth пропонує кілька можливостей та переваг, але переваги надаються не без ризику. Bluetooth і пов'язані з ним пристрої сприйнятливі до загальних бездротових мережевих загроз, таких як атаки відмови в сервісі, прослуховування, атаки MITM, модифікація повідомлень та привласнення ресурсів, а також загрожують більш конкретні атаки, пов'язані з Bluetooth, такі як наступні: </a:t>
            </a:r>
            <a:endParaRPr lang="en-US" sz="2100" dirty="0" smtClean="0"/>
          </a:p>
          <a:p>
            <a:pPr marL="0" indent="0">
              <a:buNone/>
            </a:pPr>
            <a:endParaRPr lang="uk-UA" sz="2100" dirty="0"/>
          </a:p>
          <a:p>
            <a:pPr marL="0" indent="0">
              <a:buNone/>
            </a:pPr>
            <a:r>
              <a:rPr lang="uk-UA" sz="2100" dirty="0"/>
              <a:t>• </a:t>
            </a:r>
            <a:r>
              <a:rPr lang="uk-UA" sz="2100" b="1" dirty="0"/>
              <a:t>Bluesnarfing </a:t>
            </a:r>
            <a:r>
              <a:rPr lang="uk-UA" sz="2100" dirty="0"/>
              <a:t>дозволяє зловмисникам отримати доступ до пристрою з підтримкою Bluetooth, використовуючи недолік прошивки на старих (близько 2003 р.) пристроях. Ця атака змушує підключатися до пристрою Bluetooth, дозволяючи отримати доступ до даних, що зберігаються на пристрої, включаючи міжнародну ідентифікацію мобільного обладнання пристрою (IMEI). IMEI - це унікальний ідентифікатор кожного пристрою, який зловмисник потенційно може використовувати для маршрутизації всіх вхідних дзвінків з пристрою користувача на пристрій зловмисника</a:t>
            </a:r>
            <a:r>
              <a:rPr lang="uk-UA" sz="2100" dirty="0" smtClean="0"/>
              <a:t>.</a:t>
            </a:r>
            <a:endParaRPr lang="en-US" sz="2100" dirty="0" smtClean="0"/>
          </a:p>
          <a:p>
            <a:pPr marL="0" indent="0">
              <a:buNone/>
            </a:pPr>
            <a:endParaRPr lang="en-US" sz="2100" dirty="0"/>
          </a:p>
          <a:p>
            <a:pPr marL="0" indent="0">
              <a:buNone/>
            </a:pPr>
            <a:r>
              <a:rPr lang="uk-UA" sz="2100" dirty="0"/>
              <a:t>• </a:t>
            </a:r>
            <a:r>
              <a:rPr lang="uk-UA" sz="2100" b="1" dirty="0"/>
              <a:t>Bluejacking </a:t>
            </a:r>
            <a:r>
              <a:rPr lang="uk-UA" sz="2100" dirty="0"/>
              <a:t>- це атака на мобільні пристрої з підтримкою Bluetooth, такі як мобільні телефони. Зловмисник ініціює блюджек, надсилаючи небажані повідомлення користувачеві пристрою з підтримкою Bluetooth. Фактичні повідомлення не завдають шкоди пристрою користувача, але можуть спонукати користувача відповісти якимось чином або додати новий контакт до адресної книги пристрою. Ця атака надсилання повідомлень нагадує атаки на спам та фішинг проти користувачів електронної пошти. Bluejacking може завдати шкоди, коли користувач ініціює відповідь на повідомлення bluejacking, надіслане зі шкідливим наміром. </a:t>
            </a:r>
            <a:endParaRPr lang="en-US" sz="2100" dirty="0" smtClean="0"/>
          </a:p>
          <a:p>
            <a:pPr marL="0" indent="0">
              <a:buNone/>
            </a:pPr>
            <a:endParaRPr lang="uk-UA" sz="2100" dirty="0"/>
          </a:p>
          <a:p>
            <a:pPr marL="0" indent="0">
              <a:buNone/>
            </a:pPr>
            <a:r>
              <a:rPr lang="uk-UA" sz="2100" dirty="0"/>
              <a:t>• </a:t>
            </a:r>
            <a:r>
              <a:rPr lang="uk-UA" sz="2100" b="1" dirty="0"/>
              <a:t>Bluebugging</a:t>
            </a:r>
            <a:r>
              <a:rPr lang="uk-UA" sz="2100" dirty="0"/>
              <a:t> використовує недолік безпеки в прошивці деяких старих (близько 2004 р.) Пристроїв Bluetooth, щоб отримати доступ до пристрою та його команд. Ця атака використовує команди пристрою без інформування користувача, дозволяючи зловмиснику отримувати доступ до даних, здійснювати телефонні дзвінки, підслуховувати телефонні дзвінки, надсилати повідомлення та використовувати інші послуги чи функції, пропоновані пристроєм</a:t>
            </a:r>
            <a:endParaRPr lang="ru-RU" sz="2100" dirty="0"/>
          </a:p>
          <a:p>
            <a:pPr marL="0" indent="0">
              <a:buNone/>
            </a:pPr>
            <a:endParaRPr lang="ru-RU" dirty="0"/>
          </a:p>
        </p:txBody>
      </p:sp>
    </p:spTree>
    <p:extLst>
      <p:ext uri="{BB962C8B-B14F-4D97-AF65-F5344CB8AC3E}">
        <p14:creationId xmlns:p14="http://schemas.microsoft.com/office/powerpoint/2010/main" val="3394639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lnSpcReduction="10000"/>
          </a:bodyPr>
          <a:lstStyle/>
          <a:p>
            <a:pPr marL="0" indent="0">
              <a:buNone/>
            </a:pPr>
            <a:r>
              <a:rPr lang="uk-UA" sz="1800" dirty="0"/>
              <a:t>• </a:t>
            </a:r>
            <a:r>
              <a:rPr lang="uk-UA" sz="1800" b="1" dirty="0"/>
              <a:t>Car Whisperer </a:t>
            </a:r>
            <a:r>
              <a:rPr lang="uk-UA" sz="1800" dirty="0"/>
              <a:t>- це програмний інструмент, розроблений європейськими дослідниками безпеки, який використовує використання стандартного (невипадкового) ключа доступу в автомобільних комплектах Bluetooth для вільних рук, встановлених у автомобілях. Програмне забезпечення Car Whisperer дозволяє зловмиснику надсилати або отримувати звук з автомобільного комплекту. Зловмисник може передавати звук на динаміки автомобіля або отримувати звук (підслуховування) від мікрофона в машині.</a:t>
            </a:r>
          </a:p>
          <a:p>
            <a:pPr marL="0" indent="0">
              <a:buNone/>
            </a:pPr>
            <a:endParaRPr lang="uk-UA" sz="1800" dirty="0"/>
          </a:p>
          <a:p>
            <a:pPr marL="0" indent="0">
              <a:buNone/>
            </a:pPr>
            <a:r>
              <a:rPr lang="uk-UA" sz="1800" b="1" dirty="0"/>
              <a:t>• Відмова в обслуговуванні</a:t>
            </a:r>
            <a:r>
              <a:rPr lang="uk-UA" sz="1800" dirty="0"/>
              <a:t>. Як і інші бездротові технології, Bluetooth сприйнятливий до DoS-атак. Вплив включає приведення інтерфейсу Bluetooth пристрою в непридатність та розрядження акумулятора пристрою. Такі типи атак не є значущими, і через близькість, необхідну для використання Bluetooth, зазвичай можна легко запобігти, просто перемістившись за межі діапазону</a:t>
            </a:r>
            <a:r>
              <a:rPr lang="uk-UA" sz="1800" dirty="0" smtClean="0"/>
              <a:t>.</a:t>
            </a:r>
            <a:endParaRPr lang="en-US" sz="1800" dirty="0" smtClean="0"/>
          </a:p>
          <a:p>
            <a:pPr marL="0" indent="0">
              <a:buNone/>
            </a:pPr>
            <a:endParaRPr lang="en-US" sz="1800" dirty="0" smtClean="0"/>
          </a:p>
          <a:p>
            <a:pPr marL="0" indent="0">
              <a:buNone/>
            </a:pPr>
            <a:r>
              <a:rPr lang="uk-UA" sz="1800" dirty="0"/>
              <a:t>• </a:t>
            </a:r>
            <a:r>
              <a:rPr lang="en-US" sz="1800" b="1" dirty="0"/>
              <a:t>Fuzzing Attacks</a:t>
            </a:r>
            <a:r>
              <a:rPr lang="uk-UA" sz="1800" dirty="0"/>
              <a:t>. Bluetooth</a:t>
            </a:r>
            <a:r>
              <a:rPr lang="en-US" sz="1800" dirty="0"/>
              <a:t> Fuzzing Attacks</a:t>
            </a:r>
            <a:r>
              <a:rPr lang="uk-UA" sz="1800" dirty="0"/>
              <a:t> складаються з надсилання неправильних або нестандартних даних на радіопристрій Bluetooth пристрою та спостереження за реакцією пристрою. Якщо робота пристрою сповільнюється або зупиняється цими атаками, у стеку протоколів потенційно може виникнути серйозна вразливість. </a:t>
            </a:r>
            <a:endParaRPr lang="en-US" sz="1800" dirty="0" smtClean="0"/>
          </a:p>
          <a:p>
            <a:pPr marL="0" indent="0">
              <a:buNone/>
            </a:pPr>
            <a:endParaRPr lang="uk-UA" sz="1800" dirty="0"/>
          </a:p>
          <a:p>
            <a:pPr marL="0" indent="0">
              <a:buNone/>
            </a:pPr>
            <a:r>
              <a:rPr lang="uk-UA" sz="1800" dirty="0"/>
              <a:t>• </a:t>
            </a:r>
            <a:r>
              <a:rPr lang="en-US" sz="1800" b="1" dirty="0"/>
              <a:t>Pairing Eavesdropping</a:t>
            </a:r>
            <a:r>
              <a:rPr lang="uk-UA" sz="1800" dirty="0"/>
              <a:t>. PIN-код/застаріле сполучення (Bluetooth 2.0 та новіші версії) та застаріле сполучення з низьким рівнем енергії сприйнятливі до атак підслуховування. Успішний підслуховувач, який збирає всі кадри сполучення, може визначити секретний ключ (ключові дані), який має достатньо часу, що дозволяє видавати себе за надійний пристрій та активно / пасивно розшифровувати дані. </a:t>
            </a:r>
            <a:endParaRPr lang="en-US" sz="1800" dirty="0" smtClean="0"/>
          </a:p>
          <a:p>
            <a:pPr marL="0" indent="0">
              <a:buNone/>
            </a:pPr>
            <a:endParaRPr lang="uk-UA" sz="1800" dirty="0"/>
          </a:p>
          <a:p>
            <a:pPr marL="0" indent="0">
              <a:buNone/>
            </a:pPr>
            <a:r>
              <a:rPr lang="uk-UA" sz="1800" dirty="0"/>
              <a:t>• </a:t>
            </a:r>
            <a:r>
              <a:rPr lang="en-US" sz="1800" b="1" dirty="0"/>
              <a:t>Secure Simple Pairing Attacks.</a:t>
            </a:r>
            <a:r>
              <a:rPr lang="uk-UA" sz="1800" b="1" dirty="0"/>
              <a:t> </a:t>
            </a:r>
            <a:r>
              <a:rPr lang="uk-UA" sz="1800" dirty="0"/>
              <a:t>Ряд методів може змусити віддалений пристрій використовувати Just Works SSP, а потім використати його відсутність захисту MITM (наприклад, атакуючий пристрій заявляє, що він не має можливостей введення/виведення). Крім того, фіксовані ключі можуть дозволити зловмиснику також виконувати атаки MITM.</a:t>
            </a:r>
            <a:endParaRPr lang="ru-RU" sz="1800" dirty="0"/>
          </a:p>
          <a:p>
            <a:pPr marL="0" indent="0">
              <a:buNone/>
            </a:pPr>
            <a:endParaRPr lang="ru-RU" sz="1800" dirty="0"/>
          </a:p>
        </p:txBody>
      </p:sp>
    </p:spTree>
    <p:extLst>
      <p:ext uri="{BB962C8B-B14F-4D97-AF65-F5344CB8AC3E}">
        <p14:creationId xmlns:p14="http://schemas.microsoft.com/office/powerpoint/2010/main" val="1050539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657" y="253496"/>
            <a:ext cx="11733292" cy="6604503"/>
          </a:xfrm>
        </p:spPr>
        <p:txBody>
          <a:bodyPr>
            <a:noAutofit/>
          </a:bodyPr>
          <a:lstStyle/>
          <a:p>
            <a:pPr marL="0" indent="0" algn="ctr">
              <a:buNone/>
            </a:pPr>
            <a:r>
              <a:rPr lang="ru-RU" sz="2000" b="1" dirty="0"/>
              <a:t>Т</a:t>
            </a:r>
            <a:r>
              <a:rPr lang="uk-UA" sz="2000" b="1" dirty="0"/>
              <a:t>ри основні вразливості, які загрожують користувачам BLE:</a:t>
            </a:r>
          </a:p>
          <a:p>
            <a:pPr marL="0" indent="0">
              <a:buNone/>
            </a:pPr>
            <a:r>
              <a:rPr lang="uk-UA" sz="1600" dirty="0"/>
              <a:t/>
            </a:r>
            <a:br>
              <a:rPr lang="uk-UA" sz="1600" dirty="0"/>
            </a:br>
            <a:r>
              <a:rPr lang="uk-UA" sz="1600" b="1" dirty="0"/>
              <a:t>Підслуховування</a:t>
            </a:r>
            <a:r>
              <a:rPr lang="uk-UA" sz="1600" dirty="0"/>
              <a:t>: як випливає з назви, підслуховування відноситься до стороннього пристрою, що може прослуховувати дані, якими обмінюються два сполучених пристрою. З'єднання між двома сполученими пристроями створює ланцюжок довіри. Ланцюг розривається при віддаленні одного з пристроїв. Зловмисник може використовувати номер пристрою для доступу до інших Bluetooth-пристроїв. Навіть якщо ключі шифрування/розшифрування повинні були бути видалені, атакуючий може офлайново брутфорсити </a:t>
            </a:r>
            <a:r>
              <a:rPr lang="en-US" sz="1600" dirty="0"/>
              <a:t>PIN</a:t>
            </a:r>
            <a:r>
              <a:rPr lang="uk-UA" sz="1600" dirty="0"/>
              <a:t>, використовуючи Bluetooth Sniffer (на основі ідентифікатора пристрою). Як тільки PIN-код буде отримано, пристрій може бути легко зламано.</a:t>
            </a:r>
            <a:endParaRPr lang="en-US" sz="1600" dirty="0"/>
          </a:p>
          <a:p>
            <a:pPr marL="0" indent="0">
              <a:buNone/>
            </a:pPr>
            <a:r>
              <a:rPr lang="uk-UA" sz="1600" dirty="0"/>
              <a:t/>
            </a:r>
            <a:br>
              <a:rPr lang="uk-UA" sz="1600" dirty="0"/>
            </a:br>
            <a:r>
              <a:rPr lang="uk-UA" sz="1600" b="1" dirty="0"/>
              <a:t>Атаки «людина посередині» (MITM)</a:t>
            </a:r>
            <a:r>
              <a:rPr lang="uk-UA" sz="1600" dirty="0"/>
              <a:t>. Атаки «людина посередині» включають сторонній пристрій, що імітує пристрій користувача, обманюючи два легітимних пристрої, змушуючи їх повірити в те, що вони пов'язані один з одним, коли насправді пристрої підключені до імітатора (посередника). Цей тип атаки дозволяє зловмисникові/імітаторові отримати доступ до всіх даних, якими обмінюються пристрої, а також маніпулювати даними, видаляючи або змінюючи їх, перш ніж вони досягнуть відповідного пристрою.</a:t>
            </a:r>
            <a:br>
              <a:rPr lang="uk-UA" sz="1600" dirty="0"/>
            </a:br>
            <a:endParaRPr lang="uk-UA" sz="1600" dirty="0"/>
          </a:p>
          <a:p>
            <a:pPr marL="0" indent="0">
              <a:buNone/>
            </a:pPr>
            <a:r>
              <a:rPr lang="uk-UA" sz="1600" b="1" dirty="0"/>
              <a:t>Відмова в обслуговуванні </a:t>
            </a:r>
            <a:r>
              <a:rPr lang="uk-UA" sz="1600" dirty="0"/>
              <a:t>і </a:t>
            </a:r>
            <a:r>
              <a:rPr lang="uk-UA" sz="1600" b="1" dirty="0"/>
              <a:t>Fuzzing атака</a:t>
            </a:r>
            <a:r>
              <a:rPr lang="uk-UA" sz="1600" dirty="0"/>
              <a:t>. Оскільки більшість бездротових пристроїв в наші дні працюють на вбудованих акумуляторних батареях, ці пристрої схильні до ризику атак типу «відмова в обслуговуванні» (DoS). DoS-атаки піддають систему частих збоїв, що призводить до повного виснаження її батареї. Fuzzing атаки також призводять до збою систем, оскільки зловмисник може відправляти спотворені або нестандартні дані на радіомодуль пристрої Bluetooth і перевіряти його реакцію, що в кінцевому підсумку може збити з пантелику пристрій.</a:t>
            </a:r>
            <a:endParaRPr lang="ru-RU" sz="1600" dirty="0"/>
          </a:p>
        </p:txBody>
      </p:sp>
    </p:spTree>
    <p:extLst>
      <p:ext uri="{BB962C8B-B14F-4D97-AF65-F5344CB8AC3E}">
        <p14:creationId xmlns:p14="http://schemas.microsoft.com/office/powerpoint/2010/main" val="2609101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643" y="2675299"/>
            <a:ext cx="11860038" cy="4182701"/>
          </a:xfrm>
        </p:spPr>
        <p:txBody>
          <a:bodyPr>
            <a:normAutofit/>
          </a:bodyPr>
          <a:lstStyle/>
          <a:p>
            <a:pPr marL="0" indent="0">
              <a:buNone/>
            </a:pPr>
            <a:r>
              <a:rPr lang="en-US" sz="1600" b="1" dirty="0" err="1"/>
              <a:t>BlueBorne</a:t>
            </a:r>
            <a:r>
              <a:rPr lang="uk-UA" sz="1600" dirty="0"/>
              <a:t> дозволяє  отримати контроль над пристроєм або використовувати одну з вразливостей для проведення атаки Man-In-The-Middle. Майже у всіх випадках уразливості призводять до часткового витоку даних з оперативної пам'яті пристрою. </a:t>
            </a:r>
          </a:p>
          <a:p>
            <a:pPr marL="0" indent="0">
              <a:buNone/>
            </a:pPr>
            <a:r>
              <a:rPr lang="uk-UA" sz="1600" dirty="0"/>
              <a:t>Вектор атаки BlueBorne має кілька етапів. </a:t>
            </a:r>
          </a:p>
          <a:p>
            <a:r>
              <a:rPr lang="uk-UA" sz="1600" dirty="0"/>
              <a:t>По-перше, зловмисник виявляє навколо себе активних з'єднань Bluetooth. Пристрої можна ідентифікувати, навіть якщо вони не встановлені в режим «для пошуку». </a:t>
            </a:r>
            <a:endParaRPr lang="en-US" sz="1600" dirty="0" smtClean="0"/>
          </a:p>
          <a:p>
            <a:r>
              <a:rPr lang="uk-UA" sz="1600" dirty="0" smtClean="0"/>
              <a:t>Далі </a:t>
            </a:r>
            <a:r>
              <a:rPr lang="uk-UA" sz="1600" dirty="0"/>
              <a:t>зловмисник отримує MAC-адресу пристрою, яка є унікальним ідентифікатором цього конкретного пристрою. Проводячи зондування пристрою, зловмисник може визначити, яку операційну систему використовує його жертва, і відповідно налаштувати свій експлойт. </a:t>
            </a:r>
            <a:endParaRPr lang="en-US" sz="1600" dirty="0" smtClean="0"/>
          </a:p>
          <a:p>
            <a:r>
              <a:rPr lang="uk-UA" sz="1600" dirty="0" smtClean="0"/>
              <a:t>Потім </a:t>
            </a:r>
            <a:r>
              <a:rPr lang="uk-UA" sz="1600" dirty="0"/>
              <a:t>зловмисник використає уразливість при реалізації протоколу Bluetooth на відповідній платформі та отримає доступ, необхідний йому для реалізації своєї зловмисної мети. На цьому етапі зловмисник може вибрати створення атаки "Людина в середині" та керування зв'язком пристрою, або взяти повний контроль над пристроєм і використовувати його для широкого кола кіберзлочинних цілей.</a:t>
            </a:r>
            <a:endParaRPr lang="ru-RU"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3492" y="63374"/>
            <a:ext cx="8914221" cy="2516864"/>
          </a:xfrm>
          <a:prstGeom prst="rect">
            <a:avLst/>
          </a:prstGeom>
        </p:spPr>
      </p:pic>
    </p:spTree>
    <p:extLst>
      <p:ext uri="{BB962C8B-B14F-4D97-AF65-F5344CB8AC3E}">
        <p14:creationId xmlns:p14="http://schemas.microsoft.com/office/powerpoint/2010/main" val="710487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696" y="167488"/>
            <a:ext cx="12149750" cy="6690512"/>
          </a:xfrm>
        </p:spPr>
        <p:txBody>
          <a:bodyPr>
            <a:normAutofit/>
          </a:bodyPr>
          <a:lstStyle/>
          <a:p>
            <a:pPr marL="0" indent="0">
              <a:buNone/>
            </a:pPr>
            <a:r>
              <a:rPr lang="en-US" sz="1600" b="1" dirty="0"/>
              <a:t>Fixed Coordinate Invalid Curve Attack</a:t>
            </a:r>
            <a:r>
              <a:rPr lang="uk-UA" sz="1600" dirty="0"/>
              <a:t>- це нова атака, яка може бути застосована до всіх поточних </a:t>
            </a:r>
            <a:r>
              <a:rPr lang="en-US" sz="1600" dirty="0"/>
              <a:t>pairing </a:t>
            </a:r>
            <a:r>
              <a:rPr lang="uk-UA" sz="1600" dirty="0"/>
              <a:t>протоколів  Bluetooth.</a:t>
            </a:r>
            <a:br>
              <a:rPr lang="uk-UA" sz="1600" dirty="0"/>
            </a:br>
            <a:r>
              <a:rPr lang="uk-UA" sz="1600" dirty="0"/>
              <a:t/>
            </a:r>
            <a:br>
              <a:rPr lang="uk-UA" sz="1600" dirty="0"/>
            </a:br>
            <a:r>
              <a:rPr lang="uk-UA" sz="1600" dirty="0"/>
              <a:t>Атака спирається на виявлені недоліки дизайну протоколу.</a:t>
            </a:r>
            <a:r>
              <a:rPr lang="en-US" sz="1600" dirty="0"/>
              <a:t> </a:t>
            </a:r>
            <a:r>
              <a:rPr lang="uk-UA" sz="1600" dirty="0"/>
              <a:t>Використовуючи атаку, можна використати цю вразливість, щоб виявити ключ шифрування пристроїв жертви та використовувати його для дешифрування та підробки даних без обізнаності користувача.</a:t>
            </a:r>
          </a:p>
          <a:p>
            <a:pPr marL="0" indent="0">
              <a:buNone/>
            </a:pPr>
            <a:r>
              <a:rPr lang="uk-UA" sz="1600" dirty="0"/>
              <a:t>Під час процесу сопряження пристроїв «домовляються» про створення загального закритого ключа, який буде надалі використовуватися для шифрування даних. Першопочатковий обмен данними відбувається по незахищеному радіоканалу в рамках протоколу еліптичної кривої Діффі-Хеллмана (ECDH).</a:t>
            </a:r>
            <a:br>
              <a:rPr lang="uk-UA" sz="1600" dirty="0"/>
            </a:br>
            <a:r>
              <a:rPr lang="uk-UA" sz="1600" dirty="0"/>
              <a:t/>
            </a:r>
            <a:br>
              <a:rPr lang="uk-UA" sz="1600" dirty="0"/>
            </a:br>
            <a:r>
              <a:rPr lang="uk-UA" sz="1600" dirty="0"/>
              <a:t>Підчас співпраці двох пристроїв встановлюється канал, створюється загальний секретний ключ зв'язку. Якщо обидва пристрої зберігають один і той же ключ зв'язку, вони називаються спареними або спряженими. Пристрій, який хоче з'єднатися лише із захищеним пристроєм, може криптографічно засвідчити ідентифікатор інших пристроїв, гарантію, що є тим же самим пристроєм, з якою оновлене сопрягалось. Після того, як буде створений ключ зв'язку, зв'язок за комунікаційним протоколом Asynchronous Connection-Less (ACL) між пристроями, може бути зашифрований для захисту обмінних даних від обслуговування. Користувач може за власним бажанням усунути ключі зв'язку з пристрою, яким він управляє, що розриває сопряжение між пристроями. Отже, другий пристрій із минулої «пари» пристроїв може все ще зберігати ключ зв'язку для пристроїв, з яким він більше не захищений.</a:t>
            </a:r>
            <a:br>
              <a:rPr lang="uk-UA" sz="1600" dirty="0"/>
            </a:br>
            <a:r>
              <a:rPr lang="uk-UA" sz="1600" dirty="0"/>
              <a:t/>
            </a:r>
            <a:br>
              <a:rPr lang="uk-UA" sz="1600" dirty="0"/>
            </a:br>
            <a:r>
              <a:rPr lang="uk-UA" sz="1600" dirty="0"/>
              <a:t>В багатьох випадках проводиться </a:t>
            </a:r>
            <a:r>
              <a:rPr lang="uk-UA" sz="1600" b="1" u="sng" dirty="0"/>
              <a:t>занадто проста перевірка параметрів еліптичної кривої</a:t>
            </a:r>
            <a:r>
              <a:rPr lang="uk-UA" sz="1600" dirty="0"/>
              <a:t>, що використовується для шифрування. Це введення дозволяє атакуючим, що знаходяться в зоні прийому сигналів, здійснювати підстановки некорректного відкритого ключа в процесах передачі Bluetooth-пристроїв і з високою ймовірністю нав'язування сесійного ключа, застосовуваного для шифрування каналів зв'язку.</a:t>
            </a:r>
            <a:r>
              <a:rPr lang="uk-UA" dirty="0"/>
              <a:t/>
            </a:r>
            <a:br>
              <a:rPr lang="uk-UA" dirty="0"/>
            </a:br>
            <a:r>
              <a:rPr lang="uk-UA" dirty="0"/>
              <a:t/>
            </a:r>
            <a:br>
              <a:rPr lang="uk-UA" dirty="0"/>
            </a:br>
            <a:endParaRPr lang="uk-UA" dirty="0"/>
          </a:p>
          <a:p>
            <a:pPr marL="0" indent="0">
              <a:buNone/>
            </a:pPr>
            <a:endParaRPr lang="uk-UA" dirty="0"/>
          </a:p>
          <a:p>
            <a:pPr marL="0" indent="0">
              <a:buNone/>
            </a:pPr>
            <a:endParaRPr lang="uk-UA" dirty="0"/>
          </a:p>
          <a:p>
            <a:pPr marL="0" indent="0">
              <a:buNone/>
            </a:pPr>
            <a:endParaRPr lang="uk-UA" dirty="0"/>
          </a:p>
          <a:p>
            <a:pPr marL="0" indent="0">
              <a:buNone/>
            </a:pPr>
            <a:endParaRPr lang="ru-RU" dirty="0"/>
          </a:p>
        </p:txBody>
      </p:sp>
    </p:spTree>
    <p:extLst>
      <p:ext uri="{BB962C8B-B14F-4D97-AF65-F5344CB8AC3E}">
        <p14:creationId xmlns:p14="http://schemas.microsoft.com/office/powerpoint/2010/main" val="2243797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426" y="2118511"/>
            <a:ext cx="11839576" cy="4454305"/>
          </a:xfrm>
        </p:spPr>
        <p:txBody>
          <a:bodyPr>
            <a:normAutofit/>
          </a:bodyPr>
          <a:lstStyle/>
          <a:p>
            <a:pPr marL="0" indent="0">
              <a:buNone/>
            </a:pPr>
            <a:r>
              <a:rPr lang="en-US" sz="1800" b="1" dirty="0" err="1"/>
              <a:t>Bleedingbit</a:t>
            </a:r>
            <a:r>
              <a:rPr lang="uk-UA" sz="1800" dirty="0"/>
              <a:t> (CVE-2018-16986, атакується ряд пристроїв Cisco і Meraki) викликає переповнення буфера за допомогою відправки підготовленого пакета даних через Bluetooth з подальшим перехопленням контролю над пристроєм.</a:t>
            </a:r>
          </a:p>
          <a:p>
            <a:pPr marL="0" indent="0">
              <a:buNone/>
            </a:pPr>
            <a:r>
              <a:rPr lang="uk-UA" sz="1800" dirty="0"/>
              <a:t>Дослідники безпеки з компанії "Armis" назвали дану уразливість "Bleeding Bit", тому що перший </a:t>
            </a:r>
            <a:r>
              <a:rPr lang="uk-UA" sz="1800" b="1" u="sng" dirty="0"/>
              <a:t>баг викликає перемикання вищого біта в пакет Bluetooth що викликає переповнення пам'яті</a:t>
            </a:r>
            <a:r>
              <a:rPr lang="uk-UA" sz="1800" dirty="0"/>
              <a:t>, або «пропускати» ("bleed") - коли зловмисник може використовувати шкідливий код в пристроях Cisco або Meraki.</a:t>
            </a:r>
          </a:p>
          <a:p>
            <a:pPr marL="0" indent="0">
              <a:buNone/>
            </a:pPr>
            <a:r>
              <a:rPr lang="uk-UA" sz="1800" dirty="0"/>
              <a:t>Атака використовує пакети Bluetooth Advertising. Ця функціональність може бути задіяна в рекламних або інформаційних цілях і передбачає обмін даними без авторизації пристроїв. Дані можуть розсилатися стаціонарної точкою доступу, а можуть збиратися від клієнтів. Саме процес збору експлуатується в передбачуваної атаці. Він може застосовуватися, наприклад, для ідентифікації покупців в магазині, у яких на смартфоні встановлено певний додаток. Загалом, це така неочевидна функціональність, яка, як тепер стало відомо, може мати застосування, несподівані як для клієнтів, так і для компаній - власників інфраструктури.</a:t>
            </a:r>
            <a:endParaRPr lang="ru-RU"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832" y="119393"/>
            <a:ext cx="6800850" cy="1885950"/>
          </a:xfrm>
          <a:prstGeom prst="rect">
            <a:avLst/>
          </a:prstGeom>
        </p:spPr>
      </p:pic>
    </p:spTree>
    <p:extLst>
      <p:ext uri="{BB962C8B-B14F-4D97-AF65-F5344CB8AC3E}">
        <p14:creationId xmlns:p14="http://schemas.microsoft.com/office/powerpoint/2010/main" val="692385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5" y="4264182"/>
            <a:ext cx="12004894" cy="2593818"/>
          </a:xfrm>
        </p:spPr>
        <p:txBody>
          <a:bodyPr>
            <a:normAutofit/>
          </a:bodyPr>
          <a:lstStyle/>
          <a:p>
            <a:pPr marL="0" indent="0">
              <a:buNone/>
            </a:pPr>
            <a:r>
              <a:rPr lang="ru-RU" sz="1800" dirty="0"/>
              <a:t>Атака </a:t>
            </a:r>
            <a:r>
              <a:rPr lang="en-US" sz="1800" b="1" dirty="0"/>
              <a:t>Key Negotiation Of Bluetooth</a:t>
            </a:r>
            <a:r>
              <a:rPr lang="uk-UA" sz="1800" b="1" dirty="0"/>
              <a:t> (</a:t>
            </a:r>
            <a:r>
              <a:rPr lang="en-US" sz="1800" b="1" dirty="0"/>
              <a:t>KNOB</a:t>
            </a:r>
            <a:r>
              <a:rPr lang="uk-UA" sz="1800" b="1" dirty="0"/>
              <a:t>)</a:t>
            </a:r>
          </a:p>
          <a:p>
            <a:pPr marL="0" indent="0">
              <a:buNone/>
            </a:pPr>
            <a:r>
              <a:rPr lang="uk-UA" sz="1800" dirty="0"/>
              <a:t>Вразливість, за інформацією дослідників, міститься в можливості Bluetooth-пристроїв </a:t>
            </a:r>
            <a:r>
              <a:rPr lang="uk-UA" sz="1800" b="1" u="sng" dirty="0"/>
              <a:t>самостійно призначати довжину ключа для шифрування інформації</a:t>
            </a:r>
            <a:r>
              <a:rPr lang="uk-UA" sz="1800" dirty="0"/>
              <a:t>. Максимальна довжина ключа - 16 байт. Чим менше його розрядність, тим вища ймовірність його злому шляхом перебору символів. Зловмисник може перехопити і відправити жертві ключ з розрядністю всього в 1 байт. Зловмисник повинен перебувати фізично поруч з цільовим пристроєм або пристроями. Атака може бути виконана тільки під час узгодження або повторного узгодження з'єднання парного пристрою, тобто поточні сеанси не можуть бути атаковані. Крім того, обидва пристрої повинні бути вразливі для атаки.</a:t>
            </a:r>
            <a:endParaRPr lang="ru-RU"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593" y="0"/>
            <a:ext cx="6667500" cy="3990975"/>
          </a:xfrm>
          <a:prstGeom prst="rect">
            <a:avLst/>
          </a:prstGeom>
        </p:spPr>
      </p:pic>
    </p:spTree>
    <p:extLst>
      <p:ext uri="{BB962C8B-B14F-4D97-AF65-F5344CB8AC3E}">
        <p14:creationId xmlns:p14="http://schemas.microsoft.com/office/powerpoint/2010/main" val="4104697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92" y="2917243"/>
            <a:ext cx="11914361" cy="3940757"/>
          </a:xfrm>
        </p:spPr>
        <p:txBody>
          <a:bodyPr>
            <a:normAutofit/>
          </a:bodyPr>
          <a:lstStyle/>
          <a:p>
            <a:pPr marL="0" indent="0">
              <a:buNone/>
            </a:pPr>
            <a:r>
              <a:rPr lang="en-US" sz="1800" b="1" dirty="0" err="1"/>
              <a:t>BLURTooth</a:t>
            </a:r>
            <a:endParaRPr lang="uk-UA" sz="1800" b="1" dirty="0"/>
          </a:p>
          <a:p>
            <a:pPr marL="0" indent="0">
              <a:buNone/>
            </a:pPr>
            <a:r>
              <a:rPr lang="uk-UA" sz="1800" dirty="0"/>
              <a:t>Уразливість в </a:t>
            </a:r>
            <a:r>
              <a:rPr lang="ru-RU" sz="1800" dirty="0"/>
              <a:t>компоненті стандарту </a:t>
            </a:r>
            <a:r>
              <a:rPr lang="en-US" sz="1800" dirty="0"/>
              <a:t>Cross-Transport Key Derivation (CTKD)</a:t>
            </a:r>
            <a:r>
              <a:rPr lang="uk-UA" sz="1800" dirty="0"/>
              <a:t> виявлена на стику двох варіантів з'єднання Bluetooth - традиційного Basic Rate/Enhanced Data Rate та енергоефективного Bluetooth Low Energy. Щоб не авторизуватись двічі по різних протоколах, в пристроях, що підтримують і BR/EDR, і BLE, генеруються загальні ключі тривалого терміну дії. Специфікація дозволяє перезаписувати ключі, якщо потрібно більш надійний режим передачі даних. Але в результаті з пристроєм можна встановити зв'язок або зовсім без належної авторизації, або захист з'єднання легко зламуються.</a:t>
            </a:r>
            <a:endParaRPr lang="ru-RU" sz="1800" dirty="0"/>
          </a:p>
        </p:txBody>
      </p:sp>
      <p:pic>
        <p:nvPicPr>
          <p:cNvPr id="4" name="Picture 3"/>
          <p:cNvPicPr>
            <a:picLocks noChangeAspect="1"/>
          </p:cNvPicPr>
          <p:nvPr/>
        </p:nvPicPr>
        <p:blipFill>
          <a:blip r:embed="rId2"/>
          <a:stretch>
            <a:fillRect/>
          </a:stretch>
        </p:blipFill>
        <p:spPr>
          <a:xfrm>
            <a:off x="2889848" y="0"/>
            <a:ext cx="6267450" cy="2457450"/>
          </a:xfrm>
          <a:prstGeom prst="rect">
            <a:avLst/>
          </a:prstGeom>
        </p:spPr>
      </p:pic>
    </p:spTree>
    <p:extLst>
      <p:ext uri="{BB962C8B-B14F-4D97-AF65-F5344CB8AC3E}">
        <p14:creationId xmlns:p14="http://schemas.microsoft.com/office/powerpoint/2010/main" val="2000269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16" y="2856368"/>
            <a:ext cx="12192000" cy="4001632"/>
          </a:xfrm>
        </p:spPr>
        <p:txBody>
          <a:bodyPr>
            <a:noAutofit/>
          </a:bodyPr>
          <a:lstStyle/>
          <a:p>
            <a:pPr marL="0" indent="0">
              <a:buNone/>
            </a:pPr>
            <a:r>
              <a:rPr lang="uk-UA" sz="1800" b="1" dirty="0"/>
              <a:t>BLESA </a:t>
            </a:r>
            <a:r>
              <a:rPr lang="en-US" sz="1800" dirty="0"/>
              <a:t>(</a:t>
            </a:r>
            <a:r>
              <a:rPr lang="en-US" sz="1800" b="1" dirty="0"/>
              <a:t>B</a:t>
            </a:r>
            <a:r>
              <a:rPr lang="en-US" sz="1800" dirty="0"/>
              <a:t>luetooth </a:t>
            </a:r>
            <a:r>
              <a:rPr lang="en-US" sz="1800" b="1" dirty="0"/>
              <a:t>L</a:t>
            </a:r>
            <a:r>
              <a:rPr lang="en-US" sz="1800" dirty="0"/>
              <a:t>ow </a:t>
            </a:r>
            <a:r>
              <a:rPr lang="en-US" sz="1800" b="1" dirty="0"/>
              <a:t>E</a:t>
            </a:r>
            <a:r>
              <a:rPr lang="en-US" sz="1800" dirty="0"/>
              <a:t>nergy </a:t>
            </a:r>
            <a:r>
              <a:rPr lang="en-US" sz="1800" b="1" dirty="0"/>
              <a:t>S</a:t>
            </a:r>
            <a:r>
              <a:rPr lang="en-US" sz="1800" dirty="0"/>
              <a:t>poofing </a:t>
            </a:r>
            <a:r>
              <a:rPr lang="en-US" sz="1800" b="1" dirty="0"/>
              <a:t>A</a:t>
            </a:r>
            <a:r>
              <a:rPr lang="en-US" sz="1800" dirty="0"/>
              <a:t>ttack)</a:t>
            </a:r>
            <a:endParaRPr lang="uk-UA" sz="1800" dirty="0"/>
          </a:p>
          <a:p>
            <a:pPr marL="0" indent="0">
              <a:buNone/>
            </a:pPr>
            <a:r>
              <a:rPr lang="uk-UA" sz="1800" dirty="0"/>
              <a:t>Дозволяє підключатися до інших пристроїв без авторизації, імітуючи процедуру відновлення з'єднання після розриву зв'язку.</a:t>
            </a:r>
            <a:br>
              <a:rPr lang="uk-UA" sz="1800" dirty="0"/>
            </a:br>
            <a:r>
              <a:rPr lang="uk-UA" sz="1800" dirty="0"/>
              <a:t/>
            </a:r>
            <a:br>
              <a:rPr lang="uk-UA" sz="1800" dirty="0"/>
            </a:br>
            <a:r>
              <a:rPr lang="uk-UA" sz="1800" dirty="0"/>
              <a:t>На практиці це виглядає так: до смартфону підключено пристрій (наприклад, фітнес-трекер), потім з'єднання з ним обривають і підключають до смартфону пристрій атакуючого. Додаткова авторизація не потрібна, а перехопити ідентифікатор легітимного пристрої легко, так як ці дані передаються відкритим текстом. Простота повторного підключення пристрою обернулася дірою в безпеці.</a:t>
            </a:r>
            <a:endParaRPr lang="ru-RU" sz="1800" dirty="0"/>
          </a:p>
        </p:txBody>
      </p:sp>
      <p:pic>
        <p:nvPicPr>
          <p:cNvPr id="2" name="Picture 1"/>
          <p:cNvPicPr>
            <a:picLocks noChangeAspect="1"/>
          </p:cNvPicPr>
          <p:nvPr/>
        </p:nvPicPr>
        <p:blipFill>
          <a:blip r:embed="rId2"/>
          <a:stretch>
            <a:fillRect/>
          </a:stretch>
        </p:blipFill>
        <p:spPr>
          <a:xfrm>
            <a:off x="545234" y="235391"/>
            <a:ext cx="10979049" cy="2201642"/>
          </a:xfrm>
          <a:prstGeom prst="rect">
            <a:avLst/>
          </a:prstGeom>
        </p:spPr>
      </p:pic>
    </p:spTree>
    <p:extLst>
      <p:ext uri="{BB962C8B-B14F-4D97-AF65-F5344CB8AC3E}">
        <p14:creationId xmlns:p14="http://schemas.microsoft.com/office/powerpoint/2010/main" val="191553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buNone/>
            </a:pPr>
            <a:r>
              <a:rPr lang="uk-UA" sz="1800" dirty="0"/>
              <a:t>До Bluetooth 2.0 були визначені три режими, які визначали, чи буде аутентифікація та шифрування застосовуватися на канальному рівні чи на рівні служби, і що таке забезпечення може бути налаштованим. Якщо обидва пристрої мають Bluetooth 2.1 або новішу версію, вони повинні використовувати четвертий режим. </a:t>
            </a:r>
          </a:p>
          <a:p>
            <a:pPr marL="0" indent="0">
              <a:buNone/>
            </a:pPr>
            <a:r>
              <a:rPr lang="uk-UA" sz="1800" dirty="0"/>
              <a:t>Сукупно, сімейство специфікацій Bluetooth BR/EDR/HS визначає чотири режими безпеки. Кожен пристрій Bluetooth повинен працювати в одному з цих режимів, який називається </a:t>
            </a:r>
            <a:r>
              <a:rPr lang="uk-UA" sz="1800" b="1" dirty="0"/>
              <a:t>Режими безпеки від 1 </a:t>
            </a:r>
            <a:r>
              <a:rPr lang="uk-UA" sz="1800" dirty="0"/>
              <a:t>до</a:t>
            </a:r>
            <a:r>
              <a:rPr lang="uk-UA" sz="1800" b="1" dirty="0"/>
              <a:t> 4</a:t>
            </a:r>
            <a:r>
              <a:rPr lang="uk-UA" sz="1800" dirty="0"/>
              <a:t>. </a:t>
            </a:r>
          </a:p>
          <a:p>
            <a:pPr marL="0" indent="0">
              <a:buNone/>
            </a:pPr>
            <a:r>
              <a:rPr lang="uk-UA" sz="1800" dirty="0"/>
              <a:t>Ці режими визначають, </a:t>
            </a:r>
            <a:r>
              <a:rPr lang="uk-UA" sz="1800" b="1" i="1" dirty="0"/>
              <a:t>коли пристрій Bluetooth ініціює захист</a:t>
            </a:r>
            <a:r>
              <a:rPr lang="uk-UA" sz="1800" dirty="0"/>
              <a:t>, а не те, чи підтримує він функції захисту.</a:t>
            </a:r>
            <a:endParaRPr lang="ru-RU" sz="1800" dirty="0"/>
          </a:p>
        </p:txBody>
      </p:sp>
      <p:pic>
        <p:nvPicPr>
          <p:cNvPr id="4" name="Picture 3"/>
          <p:cNvPicPr>
            <a:picLocks noChangeAspect="1"/>
          </p:cNvPicPr>
          <p:nvPr/>
        </p:nvPicPr>
        <p:blipFill>
          <a:blip r:embed="rId2"/>
          <a:stretch>
            <a:fillRect/>
          </a:stretch>
        </p:blipFill>
        <p:spPr>
          <a:xfrm>
            <a:off x="1646140" y="2408222"/>
            <a:ext cx="9275498" cy="2491730"/>
          </a:xfrm>
          <a:prstGeom prst="rect">
            <a:avLst/>
          </a:prstGeom>
        </p:spPr>
      </p:pic>
    </p:spTree>
    <p:extLst>
      <p:ext uri="{BB962C8B-B14F-4D97-AF65-F5344CB8AC3E}">
        <p14:creationId xmlns:p14="http://schemas.microsoft.com/office/powerpoint/2010/main" val="991126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855" y="72428"/>
            <a:ext cx="11841933" cy="6590922"/>
          </a:xfrm>
        </p:spPr>
        <p:txBody>
          <a:bodyPr>
            <a:normAutofit/>
          </a:bodyPr>
          <a:lstStyle/>
          <a:p>
            <a:pPr marL="0" indent="0">
              <a:buNone/>
            </a:pPr>
            <a:r>
              <a:rPr lang="uk-UA" sz="1600" dirty="0"/>
              <a:t>Процес "повторного підключення« відбувається після того, як два пристрої BLE (клієнт і сервер) автентифікували один одного під час операції сполучення.</a:t>
            </a:r>
            <a:br>
              <a:rPr lang="uk-UA" sz="1600" dirty="0"/>
            </a:br>
            <a:r>
              <a:rPr lang="uk-UA" sz="1600" dirty="0"/>
              <a:t>Повторне підключення відбувається, коли пристрої Bluetooth виходять за межі діапазону, а потім знову повертаються в діапазон пізніше. Зазвичай при повторному підключенні два пристрої BLE повинні перевіряти криптографічні ключі один одного, узгоджені під час процесу сполучення, а також підключатись і продовжувати обмін даними через BLE.</a:t>
            </a:r>
            <a:br>
              <a:rPr lang="uk-UA" sz="1600" dirty="0"/>
            </a:br>
            <a:r>
              <a:rPr lang="uk-UA" sz="1600" dirty="0"/>
              <a:t/>
            </a:r>
            <a:br>
              <a:rPr lang="uk-UA" sz="1600" dirty="0"/>
            </a:br>
            <a:r>
              <a:rPr lang="uk-UA" sz="1600" dirty="0"/>
              <a:t>Офіційна специфікація BLE не містить досить суворих обмежень для опису процесу повторного підключення. Як результат, дві системні проблеми увійшли в реалізацію програмного забезпечення BLE вниз по ланцюгу постачання програмного забезпечення:</a:t>
            </a:r>
            <a:br>
              <a:rPr lang="uk-UA" sz="1600" dirty="0"/>
            </a:br>
            <a:r>
              <a:rPr lang="uk-UA" sz="1600" dirty="0"/>
              <a:t/>
            </a:r>
            <a:br>
              <a:rPr lang="uk-UA" sz="1600" dirty="0"/>
            </a:br>
            <a:r>
              <a:rPr lang="uk-UA" sz="1600" dirty="0"/>
              <a:t>- </a:t>
            </a:r>
            <a:r>
              <a:rPr lang="uk-UA" sz="1600" i="1" dirty="0"/>
              <a:t>Аутентифікація під час повторного підключення пристрою є необов’язковою замість обов’язкової.</a:t>
            </a:r>
          </a:p>
          <a:p>
            <a:pPr marL="0" indent="0">
              <a:buNone/>
            </a:pPr>
            <a:r>
              <a:rPr lang="uk-UA" sz="1600" dirty="0"/>
              <a:t/>
            </a:r>
            <a:br>
              <a:rPr lang="uk-UA" sz="1600" dirty="0"/>
            </a:br>
            <a:r>
              <a:rPr lang="uk-UA" sz="1600" dirty="0"/>
              <a:t>- </a:t>
            </a:r>
            <a:r>
              <a:rPr lang="uk-UA" sz="1600" i="1" dirty="0"/>
              <a:t>Аутентифікацію потенційно можна обійти, якщо пристрій користувача не зможе примусити пристрій </a:t>
            </a:r>
            <a:r>
              <a:rPr lang="uk-UA" sz="1600" i="1" dirty="0" err="1"/>
              <a:t>IoT</a:t>
            </a:r>
            <a:r>
              <a:rPr lang="uk-UA" sz="1600" i="1" dirty="0"/>
              <a:t> </a:t>
            </a:r>
            <a:r>
              <a:rPr lang="uk-UA" sz="1600" i="1" dirty="0" err="1"/>
              <a:t>аутентифікувати</a:t>
            </a:r>
            <a:r>
              <a:rPr lang="uk-UA" sz="1600" i="1" dirty="0"/>
              <a:t> передані дані.</a:t>
            </a:r>
            <a:r>
              <a:rPr lang="uk-UA" sz="1600" dirty="0"/>
              <a:t/>
            </a:r>
            <a:br>
              <a:rPr lang="uk-UA" sz="1600" dirty="0"/>
            </a:br>
            <a:r>
              <a:rPr lang="uk-UA" sz="1600" dirty="0"/>
              <a:t/>
            </a:r>
            <a:br>
              <a:rPr lang="uk-UA" sz="1600" dirty="0"/>
            </a:br>
            <a:r>
              <a:rPr lang="uk-UA" sz="1600" dirty="0"/>
              <a:t>Ці дві проблеми залишають двері відкритими для атаки BLESA - під час якої зловмисник, що знаходиться поруч, обходить перевірки повторного підключення та надсилає підроблені дані на пристрій BLE з некоректною інформацією, і спонукають людських операторів та автоматизовані процеси приймати помилкові рішення.</a:t>
            </a:r>
          </a:p>
          <a:p>
            <a:pPr marL="0" indent="0">
              <a:buNone/>
            </a:pPr>
            <a:endParaRPr lang="uk-UA" sz="1600" dirty="0"/>
          </a:p>
          <a:p>
            <a:pPr marL="0" indent="0">
              <a:buNone/>
            </a:pPr>
            <a:r>
              <a:rPr lang="en-US" sz="1600" dirty="0">
                <a:hlinkClick r:id="rId2"/>
              </a:rPr>
              <a:t>https://www.usenix.org/system/files/woot20-paper-wu.pdf</a:t>
            </a:r>
            <a:endParaRPr lang="ru-RU" sz="1600" dirty="0"/>
          </a:p>
        </p:txBody>
      </p:sp>
    </p:spTree>
    <p:extLst>
      <p:ext uri="{BB962C8B-B14F-4D97-AF65-F5344CB8AC3E}">
        <p14:creationId xmlns:p14="http://schemas.microsoft.com/office/powerpoint/2010/main" val="2514374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118198"/>
            <a:ext cx="11633703" cy="6571634"/>
          </a:xfrm>
          <a:prstGeom prst="rect">
            <a:avLst/>
          </a:prstGeom>
        </p:spPr>
      </p:pic>
    </p:spTree>
    <p:extLst>
      <p:ext uri="{BB962C8B-B14F-4D97-AF65-F5344CB8AC3E}">
        <p14:creationId xmlns:p14="http://schemas.microsoft.com/office/powerpoint/2010/main" val="1265583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53497" y="72754"/>
            <a:ext cx="11615596" cy="6785246"/>
          </a:xfrm>
          <a:prstGeom prst="rect">
            <a:avLst/>
          </a:prstGeom>
        </p:spPr>
      </p:pic>
    </p:spTree>
    <p:extLst>
      <p:ext uri="{BB962C8B-B14F-4D97-AF65-F5344CB8AC3E}">
        <p14:creationId xmlns:p14="http://schemas.microsoft.com/office/powerpoint/2010/main" val="2547060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904" y="1013988"/>
            <a:ext cx="10320950" cy="4970353"/>
          </a:xfrm>
        </p:spPr>
        <p:txBody>
          <a:bodyPr>
            <a:noAutofit/>
          </a:bodyPr>
          <a:lstStyle/>
          <a:p>
            <a:pPr algn="ctr"/>
            <a:r>
              <a:rPr lang="uk-UA" sz="8800" b="1" dirty="0">
                <a:latin typeface="+mn-lt"/>
              </a:rPr>
              <a:t>Дякую за увагу!</a:t>
            </a:r>
            <a:endParaRPr lang="ru-RU" sz="8800" b="1" dirty="0">
              <a:latin typeface="+mn-lt"/>
            </a:endParaRPr>
          </a:p>
        </p:txBody>
      </p:sp>
    </p:spTree>
    <p:extLst>
      <p:ext uri="{BB962C8B-B14F-4D97-AF65-F5344CB8AC3E}">
        <p14:creationId xmlns:p14="http://schemas.microsoft.com/office/powerpoint/2010/main" val="286916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lstStyle/>
          <a:p>
            <a:pPr marL="0" indent="0">
              <a:buNone/>
            </a:pPr>
            <a:endParaRPr lang="uk-UA" dirty="0"/>
          </a:p>
          <a:p>
            <a:pPr marL="0" indent="0">
              <a:buNone/>
            </a:pPr>
            <a:endParaRPr lang="ru-RU" dirty="0"/>
          </a:p>
        </p:txBody>
      </p:sp>
      <p:sp>
        <p:nvSpPr>
          <p:cNvPr id="4" name="Rectangle 3"/>
          <p:cNvSpPr/>
          <p:nvPr/>
        </p:nvSpPr>
        <p:spPr>
          <a:xfrm>
            <a:off x="114678" y="162962"/>
            <a:ext cx="11808736" cy="4247317"/>
          </a:xfrm>
          <a:prstGeom prst="rect">
            <a:avLst/>
          </a:prstGeom>
        </p:spPr>
        <p:txBody>
          <a:bodyPr wrap="square">
            <a:spAutoFit/>
          </a:bodyPr>
          <a:lstStyle/>
          <a:p>
            <a:r>
              <a:rPr lang="uk-UA" dirty="0"/>
              <a:t>Пристрої </a:t>
            </a:r>
            <a:r>
              <a:rPr lang="uk-UA" b="1" dirty="0"/>
              <a:t>режиму безпеки 1 </a:t>
            </a:r>
            <a:r>
              <a:rPr lang="uk-UA" dirty="0"/>
              <a:t>вважаються </a:t>
            </a:r>
            <a:r>
              <a:rPr lang="uk-UA" b="1" u="sng" dirty="0"/>
              <a:t>незахищеними</a:t>
            </a:r>
            <a:r>
              <a:rPr lang="uk-UA" dirty="0"/>
              <a:t>. </a:t>
            </a:r>
          </a:p>
          <a:p>
            <a:endParaRPr lang="uk-UA" dirty="0"/>
          </a:p>
          <a:p>
            <a:r>
              <a:rPr lang="uk-UA" dirty="0"/>
              <a:t>Функціональні можливості безпеки (аутентифікація та шифрування) ніколи не ініціюються, залишаючи пристрій та з'єднання вразливими до зловмисників. По суті, пристрої Bluetooth у цьому режимі не використовують жодних механізмів, що дозволяють іншим пристроям з підтримкою Bluetooth встановлювати з'єднання. </a:t>
            </a:r>
          </a:p>
          <a:p>
            <a:endParaRPr lang="uk-UA" dirty="0"/>
          </a:p>
          <a:p>
            <a:r>
              <a:rPr lang="uk-UA" dirty="0"/>
              <a:t>Однак, якщо віддалений пристрій ініціює безпеку - наприклад, створення пари, аутентифікації чи запиту на шифрування - пристрій бере участь у режимі захисту 1. </a:t>
            </a:r>
          </a:p>
          <a:p>
            <a:endParaRPr lang="uk-UA" dirty="0"/>
          </a:p>
          <a:p>
            <a:r>
              <a:rPr lang="uk-UA" dirty="0"/>
              <a:t>Відповідно до відповідних версій специфікації Bluetooth, всі пристрої 2.0 та попередні версії можуть підтримувати режим безпеки 1, а пристрої 2.1 та новіші версії можуть використовувати режим безпеки 1 для зворотної сумісності зі старими пристроями. </a:t>
            </a:r>
          </a:p>
          <a:p>
            <a:endParaRPr lang="uk-UA" dirty="0"/>
          </a:p>
          <a:p>
            <a:endParaRPr lang="uk-UA" dirty="0"/>
          </a:p>
          <a:p>
            <a:r>
              <a:rPr lang="uk-UA" dirty="0"/>
              <a:t>Рекомендується </a:t>
            </a:r>
            <a:r>
              <a:rPr lang="uk-UA" b="1" u="sng" dirty="0"/>
              <a:t>ніколи не використовувати </a:t>
            </a:r>
            <a:r>
              <a:rPr lang="uk-UA" dirty="0"/>
              <a:t>Режим безпеки 1.</a:t>
            </a:r>
            <a:endParaRPr lang="ru-RU" dirty="0"/>
          </a:p>
        </p:txBody>
      </p:sp>
    </p:spTree>
    <p:extLst>
      <p:ext uri="{BB962C8B-B14F-4D97-AF65-F5344CB8AC3E}">
        <p14:creationId xmlns:p14="http://schemas.microsoft.com/office/powerpoint/2010/main" val="184891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buNone/>
            </a:pPr>
            <a:r>
              <a:rPr lang="uk-UA" sz="1800" dirty="0"/>
              <a:t>У </a:t>
            </a:r>
            <a:r>
              <a:rPr lang="uk-UA" sz="1800" b="1" dirty="0"/>
              <a:t>режимі безпеки 2</a:t>
            </a:r>
            <a:r>
              <a:rPr lang="uk-UA" sz="1800" dirty="0"/>
              <a:t>, заходи безпеки, що забезпечуються рівнем обслуговування, процедури захисту можуть бути ініційовані </a:t>
            </a:r>
            <a:r>
              <a:rPr lang="uk-UA" sz="1800" u="sng" dirty="0"/>
              <a:t>після встановлення зв'язку, але до встановлення логічного каналу</a:t>
            </a:r>
            <a:r>
              <a:rPr lang="uk-UA" sz="1800" dirty="0"/>
              <a:t>. </a:t>
            </a:r>
          </a:p>
          <a:p>
            <a:pPr marL="0" indent="0">
              <a:buNone/>
            </a:pPr>
            <a:r>
              <a:rPr lang="uk-UA" sz="1800" dirty="0"/>
              <a:t>У цьому режимі захисту місцевий менеджер безпеки (</a:t>
            </a:r>
            <a:r>
              <a:rPr lang="en-US" sz="1800" dirty="0"/>
              <a:t>local security manager</a:t>
            </a:r>
            <a:r>
              <a:rPr lang="uk-UA" sz="1800" dirty="0"/>
              <a:t> як зазначено в архітектурі Bluetooth) контролює доступ до певних служб. </a:t>
            </a:r>
          </a:p>
          <a:p>
            <a:pPr marL="0" indent="0">
              <a:buNone/>
            </a:pPr>
            <a:r>
              <a:rPr lang="uk-UA" sz="1800" dirty="0"/>
              <a:t>Централізований менеджер безпеки підтримує політику контролю доступу та інтерфейси з іншими протоколами та користувачами пристроїв. Для програм із різними вимогами до безпеки, які працюють паралельно, можна визначити різні політики безпеки та рівні довіри для обмеження доступу. Можна надати доступ до деяких послуг без надання доступу до інших послуг. </a:t>
            </a:r>
          </a:p>
          <a:p>
            <a:pPr marL="0" indent="0">
              <a:buNone/>
            </a:pPr>
            <a:r>
              <a:rPr lang="uk-UA" sz="1800" dirty="0"/>
              <a:t>У цьому режимі вводиться поняття </a:t>
            </a:r>
            <a:r>
              <a:rPr lang="uk-UA" sz="1800" u="sng" dirty="0"/>
              <a:t>авторизації</a:t>
            </a:r>
            <a:r>
              <a:rPr lang="uk-UA" sz="1800" dirty="0"/>
              <a:t> - процес вирішення питання, чи дозволено певному пристрою мати доступ до певної послуги. </a:t>
            </a:r>
          </a:p>
          <a:p>
            <a:pPr marL="0" indent="0">
              <a:buNone/>
            </a:pPr>
            <a:r>
              <a:rPr lang="uk-UA" sz="1800" dirty="0"/>
              <a:t>Як правило, виявлення служби Bluetooth може виконуватися до початку  будь-яких захоів безпеки (тобто автентифікації, шифрування та/або авторизації). Однак усі інші служби Bluetooth повинні вимагати всіх цих механізмів безпеки.</a:t>
            </a:r>
            <a:endParaRPr lang="ru-RU" sz="1800" dirty="0"/>
          </a:p>
        </p:txBody>
      </p:sp>
    </p:spTree>
    <p:extLst>
      <p:ext uri="{BB962C8B-B14F-4D97-AF65-F5344CB8AC3E}">
        <p14:creationId xmlns:p14="http://schemas.microsoft.com/office/powerpoint/2010/main" val="351292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09" y="181069"/>
            <a:ext cx="11769505" cy="6437014"/>
          </a:xfrm>
        </p:spPr>
        <p:txBody>
          <a:bodyPr>
            <a:normAutofit/>
          </a:bodyPr>
          <a:lstStyle/>
          <a:p>
            <a:pPr marL="0" indent="0">
              <a:buNone/>
            </a:pPr>
            <a:r>
              <a:rPr lang="uk-UA" sz="1800" b="1" dirty="0"/>
              <a:t>Режим безпеки 3 </a:t>
            </a:r>
            <a:r>
              <a:rPr lang="uk-UA" sz="1800" dirty="0"/>
              <a:t>- це режим безпеки, що забезпечується канальним рівнем, в якому пристрій Bluetooth ініціює </a:t>
            </a:r>
            <a:r>
              <a:rPr lang="uk-UA" sz="1800" u="sng" dirty="0"/>
              <a:t>процедури безпеки до повного встановлення фізичного зв'язку</a:t>
            </a:r>
            <a:r>
              <a:rPr lang="uk-UA" sz="1800" dirty="0"/>
              <a:t>. </a:t>
            </a:r>
          </a:p>
          <a:p>
            <a:pPr marL="0" indent="0">
              <a:buNone/>
            </a:pPr>
            <a:r>
              <a:rPr lang="uk-UA" sz="1800" dirty="0"/>
              <a:t>Пристрої Bluetooth, що працюють у режимі захисту 3, передбачають </a:t>
            </a:r>
            <a:r>
              <a:rPr lang="uk-UA" sz="1800" u="sng" dirty="0"/>
              <a:t>автентифікацію та шифрування всіх з'єднань </a:t>
            </a:r>
            <a:r>
              <a:rPr lang="uk-UA" sz="1800" dirty="0"/>
              <a:t>із пристроєм та до нього. </a:t>
            </a:r>
          </a:p>
          <a:p>
            <a:pPr marL="0" indent="0">
              <a:buNone/>
            </a:pPr>
            <a:r>
              <a:rPr lang="uk-UA" sz="1800" dirty="0"/>
              <a:t>Отже, навіть виявлення послуги неможливо виконати, поки не буде виконано автентифікацію, шифрування та авторизацію. </a:t>
            </a:r>
          </a:p>
          <a:p>
            <a:pPr marL="0" indent="0">
              <a:buNone/>
            </a:pPr>
            <a:r>
              <a:rPr lang="uk-UA" sz="1800" dirty="0"/>
              <a:t>Після аутентифікації пристрою авторизація на рівні послуги зазвичай не виконується пристроєм Security Mode 3. Однак NIST рекомендує виконувати авторизацію на рівні послуги, щоб запобігти "зловживанню автентифікацією", тобто аутентифікованому віддаленому пристрою, що використовує послугу Bluetooth, без відома власника локального пристрою.</a:t>
            </a:r>
            <a:endParaRPr lang="ru-RU" sz="1800" dirty="0"/>
          </a:p>
        </p:txBody>
      </p:sp>
    </p:spTree>
    <p:extLst>
      <p:ext uri="{BB962C8B-B14F-4D97-AF65-F5344CB8AC3E}">
        <p14:creationId xmlns:p14="http://schemas.microsoft.com/office/powerpoint/2010/main" val="101539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75" y="181068"/>
            <a:ext cx="11860040" cy="6599977"/>
          </a:xfrm>
        </p:spPr>
        <p:txBody>
          <a:bodyPr>
            <a:normAutofit/>
          </a:bodyPr>
          <a:lstStyle/>
          <a:p>
            <a:pPr marL="0" indent="0">
              <a:buNone/>
            </a:pPr>
            <a:r>
              <a:rPr lang="uk-UA" sz="2000" dirty="0"/>
              <a:t>Подібно до режиму захисту 2, </a:t>
            </a:r>
            <a:r>
              <a:rPr lang="uk-UA" sz="2000" b="1" dirty="0"/>
              <a:t>режим захисту 4 </a:t>
            </a:r>
            <a:r>
              <a:rPr lang="uk-UA" sz="2000" dirty="0"/>
              <a:t>(запроваджений у Bluetooth 2.1 + EDR) - це режим безпеки, що забезпечується на рівні послуги, в якому процедури безпеки запускаються після фізичного та логічного встановлення зв'язку. Режим безпеки 4 використовує безпечне просте сполучення (</a:t>
            </a:r>
            <a:r>
              <a:rPr lang="en-US" sz="2000" dirty="0"/>
              <a:t>Secure Simple Pairing</a:t>
            </a:r>
            <a:r>
              <a:rPr lang="uk-UA" sz="2000" dirty="0"/>
              <a:t>- SSP), в якому для генерації ключів зв'язку використовується алгоритм ECDH (Протокол Діффі-Хеллмана на еліптичних кривих). </a:t>
            </a:r>
          </a:p>
          <a:p>
            <a:pPr marL="0" indent="0">
              <a:buNone/>
            </a:pPr>
            <a:r>
              <a:rPr lang="uk-UA" sz="2000" dirty="0"/>
              <a:t>До Bluetooth 4.0 для генерації ключа зв'язку використовувалася еліптична крива P-192, а алгоритми автентифікації та шифрування пристрою були ідентичними алгоритмам у Bluetooth 2.0 + EDR та попередніх версіях. </a:t>
            </a:r>
          </a:p>
          <a:p>
            <a:pPr marL="0" indent="0">
              <a:buNone/>
            </a:pPr>
            <a:r>
              <a:rPr lang="uk-UA" sz="2000" dirty="0"/>
              <a:t>Bluetooth 4.1 представив функцію безпечних з'єднань, яка дозволила використовувати еліптичну криву P-256 для генерації ключів зв'язку. У Bluetooth 4.1 алгоритм аутентифікації пристрою був оновлений до схваленого FIPS коду автентифікації хеш-повідомлень, захищеного алгоритмом хеш-розряду 256-біт (HMAC-SHA-256). Алгоритм шифрування було оновлено до затвердженого FIPS AES-лічильника за допомогою CBC-MAC (AES-CCM), який також забезпечує цілісність повідомлень. </a:t>
            </a:r>
            <a:endParaRPr lang="ru-RU" sz="2000" dirty="0"/>
          </a:p>
        </p:txBody>
      </p:sp>
    </p:spTree>
    <p:extLst>
      <p:ext uri="{BB962C8B-B14F-4D97-AF65-F5344CB8AC3E}">
        <p14:creationId xmlns:p14="http://schemas.microsoft.com/office/powerpoint/2010/main" val="2935122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5972</Words>
  <Application>Microsoft Office PowerPoint</Application>
  <PresentationFormat>Widescreen</PresentationFormat>
  <Paragraphs>237</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Лекція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 Windows</dc:creator>
  <cp:lastModifiedBy>Пользователь Windows</cp:lastModifiedBy>
  <cp:revision>49</cp:revision>
  <dcterms:created xsi:type="dcterms:W3CDTF">2020-10-25T09:17:17Z</dcterms:created>
  <dcterms:modified xsi:type="dcterms:W3CDTF">2023-11-02T05:12:40Z</dcterms:modified>
</cp:coreProperties>
</file>