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74" r:id="rId5"/>
    <p:sldId id="275" r:id="rId6"/>
    <p:sldId id="276" r:id="rId7"/>
    <p:sldId id="277" r:id="rId8"/>
    <p:sldId id="278" r:id="rId9"/>
    <p:sldId id="280" r:id="rId10"/>
    <p:sldId id="279" r:id="rId11"/>
    <p:sldId id="281" r:id="rId12"/>
    <p:sldId id="282" r:id="rId13"/>
    <p:sldId id="283" r:id="rId14"/>
    <p:sldId id="284" r:id="rId15"/>
    <p:sldId id="285" r:id="rId16"/>
    <p:sldId id="273" r:id="rId17"/>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Помір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901" autoAdjust="0"/>
    <p:restoredTop sz="94660"/>
  </p:normalViewPr>
  <p:slideViewPr>
    <p:cSldViewPr snapToGrid="0">
      <p:cViewPr varScale="1">
        <p:scale>
          <a:sx n="51" d="100"/>
          <a:sy n="51" d="100"/>
        </p:scale>
        <p:origin x="62" y="7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7EA0698-701F-4D4D-8602-AFDBDD83F29B}" type="datetimeFigureOut">
              <a:rPr lang="uk-UA" smtClean="0"/>
              <a:t>02.02.2025</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smtClean="0"/>
              <a:t>Редагувати стиль зразка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uk-UA"/>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32E19D-447B-4CAC-A15F-6AE3FBDEC1BE}" type="slidenum">
              <a:rPr lang="uk-UA" smtClean="0"/>
              <a:t>‹№›</a:t>
            </a:fld>
            <a:endParaRPr lang="uk-UA"/>
          </a:p>
        </p:txBody>
      </p:sp>
    </p:spTree>
    <p:extLst>
      <p:ext uri="{BB962C8B-B14F-4D97-AF65-F5344CB8AC3E}">
        <p14:creationId xmlns:p14="http://schemas.microsoft.com/office/powerpoint/2010/main" val="29197335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ий слайд">
    <p:spTree>
      <p:nvGrpSpPr>
        <p:cNvPr id="1" name=""/>
        <p:cNvGrpSpPr/>
        <p:nvPr/>
      </p:nvGrpSpPr>
      <p:grpSpPr>
        <a:xfrm>
          <a:off x="0" y="0"/>
          <a:ext cx="0" cy="0"/>
          <a:chOff x="0" y="0"/>
          <a:chExt cx="0" cy="0"/>
        </a:xfrm>
      </p:grpSpPr>
      <p:pic>
        <p:nvPicPr>
          <p:cNvPr id="10" name="Рисунок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Місце для заголовка 1"/>
          <p:cNvSpPr>
            <a:spLocks noGrp="1"/>
          </p:cNvSpPr>
          <p:nvPr>
            <p:ph type="title"/>
          </p:nvPr>
        </p:nvSpPr>
        <p:spPr>
          <a:xfrm>
            <a:off x="334962" y="1992473"/>
            <a:ext cx="11522075" cy="3190553"/>
          </a:xfrm>
          <a:prstGeom prst="rect">
            <a:avLst/>
          </a:prstGeom>
        </p:spPr>
        <p:txBody>
          <a:bodyPr vert="horz" lIns="91440" tIns="45720" rIns="91440" bIns="45720" rtlCol="0" anchor="ctr">
            <a:normAutofit/>
          </a:bodyPr>
          <a:lstStyle>
            <a:lvl1pPr algn="ctr">
              <a:defRPr sz="5400">
                <a:solidFill>
                  <a:schemeClr val="bg1"/>
                </a:solidFill>
              </a:defRPr>
            </a:lvl1pPr>
          </a:lstStyle>
          <a:p>
            <a:r>
              <a:rPr lang="uk-UA" dirty="0" smtClean="0"/>
              <a:t>Зразок заголовка</a:t>
            </a:r>
            <a:endParaRPr lang="uk-UA" dirty="0"/>
          </a:p>
        </p:txBody>
      </p:sp>
    </p:spTree>
    <p:extLst>
      <p:ext uri="{BB962C8B-B14F-4D97-AF65-F5344CB8AC3E}">
        <p14:creationId xmlns:p14="http://schemas.microsoft.com/office/powerpoint/2010/main" val="775904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Основ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7" name="Місце для заголовка 1"/>
          <p:cNvSpPr>
            <a:spLocks noGrp="1"/>
          </p:cNvSpPr>
          <p:nvPr>
            <p:ph type="title"/>
          </p:nvPr>
        </p:nvSpPr>
        <p:spPr>
          <a:xfrm>
            <a:off x="334961" y="188914"/>
            <a:ext cx="11522075" cy="1405108"/>
          </a:xfrm>
          <a:prstGeom prst="rect">
            <a:avLst/>
          </a:prstGeom>
        </p:spPr>
        <p:txBody>
          <a:bodyPr vert="horz" lIns="91440" tIns="45720" rIns="91440" bIns="45720" rtlCol="0" anchor="t">
            <a:normAutofit/>
          </a:bodyPr>
          <a:lstStyle/>
          <a:p>
            <a:r>
              <a:rPr lang="uk-UA" dirty="0" smtClean="0"/>
              <a:t>Зразок заголовка</a:t>
            </a:r>
            <a:endParaRPr lang="uk-UA" dirty="0"/>
          </a:p>
        </p:txBody>
      </p:sp>
      <p:sp>
        <p:nvSpPr>
          <p:cNvPr id="5" name="Місце для тексту 4"/>
          <p:cNvSpPr>
            <a:spLocks noGrp="1"/>
          </p:cNvSpPr>
          <p:nvPr>
            <p:ph type="body" sz="quarter" idx="10"/>
          </p:nvPr>
        </p:nvSpPr>
        <p:spPr>
          <a:xfrm>
            <a:off x="334963" y="1593850"/>
            <a:ext cx="11522075" cy="4176713"/>
          </a:xfrm>
          <a:prstGeom prst="rect">
            <a:avLst/>
          </a:prstGeom>
        </p:spPr>
        <p:txBody>
          <a:bodyPr/>
          <a:lstStyle>
            <a:lvl1pPr>
              <a:defRPr sz="3600" b="1"/>
            </a:lvl1pPr>
          </a:lstStyle>
          <a:p>
            <a:pPr lvl="0"/>
            <a:r>
              <a:rPr lang="uk-UA" dirty="0" smtClean="0"/>
              <a:t>Зразок тексту</a:t>
            </a:r>
          </a:p>
          <a:p>
            <a:pPr lvl="1"/>
            <a:r>
              <a:rPr lang="uk-UA" dirty="0" smtClean="0"/>
              <a:t>Другий рівень</a:t>
            </a:r>
          </a:p>
        </p:txBody>
      </p:sp>
    </p:spTree>
    <p:extLst>
      <p:ext uri="{BB962C8B-B14F-4D97-AF65-F5344CB8AC3E}">
        <p14:creationId xmlns:p14="http://schemas.microsoft.com/office/powerpoint/2010/main" val="2563952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Основний слайд з вмістом">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4" name="Місце для вмісту 3"/>
          <p:cNvSpPr>
            <a:spLocks noGrp="1"/>
          </p:cNvSpPr>
          <p:nvPr>
            <p:ph sz="quarter" idx="10"/>
          </p:nvPr>
        </p:nvSpPr>
        <p:spPr>
          <a:xfrm>
            <a:off x="334963" y="188913"/>
            <a:ext cx="11522075" cy="5578475"/>
          </a:xfrm>
          <a:prstGeom prst="rect">
            <a:avLst/>
          </a:prstGeom>
        </p:spPr>
        <p:txBody>
          <a:bodyPr/>
          <a:lstStyle>
            <a:lvl1pPr>
              <a:defRPr sz="3200" b="1"/>
            </a:lvl1pPr>
          </a:lstStyle>
          <a:p>
            <a:pPr lvl="0"/>
            <a:r>
              <a:rPr lang="uk-UA" dirty="0" smtClean="0"/>
              <a:t>Зразок тексту</a:t>
            </a:r>
          </a:p>
          <a:p>
            <a:pPr lvl="1"/>
            <a:r>
              <a:rPr lang="uk-UA" dirty="0" smtClean="0"/>
              <a:t>Другий рівень</a:t>
            </a:r>
          </a:p>
        </p:txBody>
      </p:sp>
    </p:spTree>
    <p:extLst>
      <p:ext uri="{BB962C8B-B14F-4D97-AF65-F5344CB8AC3E}">
        <p14:creationId xmlns:p14="http://schemas.microsoft.com/office/powerpoint/2010/main" val="3192927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ФІналь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7122219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7899070"/>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3" r:id="rId3"/>
    <p:sldLayoutId id="2147483661" r:id="rId4"/>
  </p:sldLayoutIdLst>
  <p:txStyles>
    <p:titleStyle>
      <a:lvl1pPr algn="l" defTabSz="914400" rtl="0" eaLnBrk="1" latinLnBrk="0" hangingPunct="1">
        <a:lnSpc>
          <a:spcPct val="90000"/>
        </a:lnSpc>
        <a:spcBef>
          <a:spcPct val="0"/>
        </a:spcBef>
        <a:buNone/>
        <a:defRPr sz="45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19" userDrawn="1">
          <p15:clr>
            <a:srgbClr val="F26B43"/>
          </p15:clr>
        </p15:guide>
        <p15:guide id="2" pos="3840" userDrawn="1">
          <p15:clr>
            <a:srgbClr val="F26B43"/>
          </p15:clr>
        </p15:guide>
        <p15:guide id="3" pos="211" userDrawn="1">
          <p15:clr>
            <a:srgbClr val="F26B43"/>
          </p15:clr>
        </p15:guide>
        <p15:guide id="4" pos="7469" userDrawn="1">
          <p15:clr>
            <a:srgbClr val="F26B43"/>
          </p15:clr>
        </p15:guide>
        <p15:guide id="5" orient="horz" pos="2260" userDrawn="1">
          <p15:clr>
            <a:srgbClr val="F26B43"/>
          </p15:clr>
        </p15:guide>
        <p15:guide id="6" orient="horz" pos="374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learn.ztu.edu.ua/course/view.php?id=5974" TargetMode="External"/><Relationship Id="rId2" Type="http://schemas.openxmlformats.org/officeDocument/2006/relationships/hyperlink" Target="mailto:ek_vvg@ztu.edu.ua"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049311"/>
            <a:ext cx="12082072" cy="4572000"/>
          </a:xfrm>
        </p:spPr>
        <p:txBody>
          <a:bodyPr>
            <a:normAutofit/>
          </a:bodyPr>
          <a:lstStyle/>
          <a:p>
            <a:r>
              <a:rPr lang="uk-UA" b="1" dirty="0" smtClean="0">
                <a:solidFill>
                  <a:schemeClr val="accent2">
                    <a:lumMod val="60000"/>
                    <a:lumOff val="40000"/>
                  </a:schemeClr>
                </a:solidFill>
                <a:latin typeface="Times New Roman" panose="02020603050405020304" pitchFamily="18" charset="0"/>
                <a:cs typeface="Times New Roman" panose="02020603050405020304" pitchFamily="18" charset="0"/>
              </a:rPr>
              <a:t>Маркетингова товарна політика</a:t>
            </a:r>
            <a:br>
              <a:rPr lang="uk-UA" b="1" dirty="0" smtClean="0">
                <a:solidFill>
                  <a:schemeClr val="accent2">
                    <a:lumMod val="60000"/>
                    <a:lumOff val="40000"/>
                  </a:schemeClr>
                </a:solidFill>
                <a:latin typeface="Times New Roman" panose="02020603050405020304" pitchFamily="18" charset="0"/>
                <a:cs typeface="Times New Roman" panose="02020603050405020304" pitchFamily="18" charset="0"/>
              </a:rPr>
            </a:br>
            <a:r>
              <a:rPr lang="uk-UA" b="1" dirty="0" smtClean="0">
                <a:solidFill>
                  <a:schemeClr val="accent2">
                    <a:lumMod val="60000"/>
                    <a:lumOff val="40000"/>
                  </a:schemeClr>
                </a:solidFill>
                <a:latin typeface="Times New Roman" panose="02020603050405020304" pitchFamily="18" charset="0"/>
                <a:cs typeface="Times New Roman" panose="02020603050405020304" pitchFamily="18" charset="0"/>
              </a:rPr>
              <a:t/>
            </a:r>
            <a:br>
              <a:rPr lang="uk-UA" b="1" dirty="0" smtClean="0">
                <a:solidFill>
                  <a:schemeClr val="accent2">
                    <a:lumMod val="60000"/>
                    <a:lumOff val="40000"/>
                  </a:schemeClr>
                </a:solidFill>
                <a:latin typeface="Times New Roman" panose="02020603050405020304" pitchFamily="18" charset="0"/>
                <a:cs typeface="Times New Roman" panose="02020603050405020304" pitchFamily="18" charset="0"/>
              </a:rPr>
            </a:br>
            <a:r>
              <a:rPr lang="uk-UA" sz="2400" b="1" dirty="0" smtClean="0">
                <a:solidFill>
                  <a:schemeClr val="accent2">
                    <a:lumMod val="60000"/>
                    <a:lumOff val="40000"/>
                  </a:schemeClr>
                </a:solidFill>
              </a:rPr>
              <a:t>Викладач</a:t>
            </a:r>
            <a:r>
              <a:rPr lang="uk-UA" sz="2400" b="1" dirty="0" smtClean="0">
                <a:solidFill>
                  <a:schemeClr val="accent2">
                    <a:lumMod val="60000"/>
                    <a:lumOff val="40000"/>
                  </a:schemeClr>
                </a:solidFill>
              </a:rPr>
              <a:t>: Виговський Володимир Георгійович</a:t>
            </a:r>
            <a:br>
              <a:rPr lang="uk-UA" sz="2400" b="1" dirty="0" smtClean="0">
                <a:solidFill>
                  <a:schemeClr val="accent2">
                    <a:lumMod val="60000"/>
                    <a:lumOff val="40000"/>
                  </a:schemeClr>
                </a:solidFill>
              </a:rPr>
            </a:br>
            <a:r>
              <a:rPr lang="uk-UA" sz="2400" b="1" dirty="0" smtClean="0">
                <a:solidFill>
                  <a:schemeClr val="accent2">
                    <a:lumMod val="60000"/>
                    <a:lumOff val="40000"/>
                  </a:schemeClr>
                </a:solidFill>
              </a:rPr>
              <a:t>кандидат економічних наук, </a:t>
            </a:r>
            <a:br>
              <a:rPr lang="uk-UA" sz="2400" b="1" dirty="0" smtClean="0">
                <a:solidFill>
                  <a:schemeClr val="accent2">
                    <a:lumMod val="60000"/>
                    <a:lumOff val="40000"/>
                  </a:schemeClr>
                </a:solidFill>
              </a:rPr>
            </a:br>
            <a:r>
              <a:rPr lang="uk-UA" sz="2400" b="1" dirty="0" smtClean="0">
                <a:solidFill>
                  <a:schemeClr val="accent2">
                    <a:lumMod val="60000"/>
                    <a:lumOff val="40000"/>
                  </a:schemeClr>
                </a:solidFill>
              </a:rPr>
              <a:t>доцент </a:t>
            </a:r>
            <a:r>
              <a:rPr lang="uk-UA" sz="2400" b="1" dirty="0" smtClean="0">
                <a:solidFill>
                  <a:schemeClr val="accent2">
                    <a:lumMod val="60000"/>
                    <a:lumOff val="40000"/>
                  </a:schemeClr>
                </a:solidFill>
              </a:rPr>
              <a:t>кафедри менеджменту, бізнесу та маркетингових технологій</a:t>
            </a:r>
            <a:br>
              <a:rPr lang="uk-UA" sz="2400" b="1" dirty="0" smtClean="0">
                <a:solidFill>
                  <a:schemeClr val="accent2">
                    <a:lumMod val="60000"/>
                    <a:lumOff val="40000"/>
                  </a:schemeClr>
                </a:solidFill>
              </a:rPr>
            </a:br>
            <a:r>
              <a:rPr lang="uk-UA" sz="2400" b="1" dirty="0" smtClean="0">
                <a:solidFill>
                  <a:schemeClr val="accent2">
                    <a:lumMod val="60000"/>
                    <a:lumOff val="40000"/>
                  </a:schemeClr>
                </a:solidFill>
              </a:rPr>
              <a:t>аудиторія </a:t>
            </a:r>
            <a:r>
              <a:rPr lang="uk-UA" sz="2400" b="1" dirty="0" smtClean="0">
                <a:solidFill>
                  <a:schemeClr val="accent2">
                    <a:lumMod val="60000"/>
                    <a:lumOff val="40000"/>
                  </a:schemeClr>
                </a:solidFill>
              </a:rPr>
              <a:t>401а</a:t>
            </a:r>
            <a:br>
              <a:rPr lang="uk-UA" sz="2400" b="1" dirty="0" smtClean="0">
                <a:solidFill>
                  <a:schemeClr val="accent2">
                    <a:lumMod val="60000"/>
                    <a:lumOff val="40000"/>
                  </a:schemeClr>
                </a:solidFill>
              </a:rPr>
            </a:br>
            <a:r>
              <a:rPr lang="en-US" sz="2400" b="1" dirty="0" smtClean="0">
                <a:solidFill>
                  <a:schemeClr val="accent2">
                    <a:lumMod val="60000"/>
                    <a:lumOff val="40000"/>
                  </a:schemeClr>
                </a:solidFill>
              </a:rPr>
              <a:t>E-mail</a:t>
            </a:r>
            <a:r>
              <a:rPr lang="uk-UA" sz="2400" b="1" dirty="0" smtClean="0">
                <a:solidFill>
                  <a:schemeClr val="accent2">
                    <a:lumMod val="60000"/>
                    <a:lumOff val="40000"/>
                  </a:schemeClr>
                </a:solidFill>
              </a:rPr>
              <a:t>: </a:t>
            </a:r>
            <a:r>
              <a:rPr lang="en-US" sz="2400" b="1" dirty="0" smtClean="0">
                <a:solidFill>
                  <a:schemeClr val="accent2">
                    <a:lumMod val="60000"/>
                    <a:lumOff val="40000"/>
                  </a:schemeClr>
                </a:solidFill>
                <a:hlinkClick r:id="rId2"/>
              </a:rPr>
              <a:t>ek_vvg@ztu.edu.ua</a:t>
            </a:r>
            <a:r>
              <a:rPr lang="en-US" sz="2400" b="1" dirty="0" smtClean="0">
                <a:solidFill>
                  <a:schemeClr val="accent2">
                    <a:lumMod val="60000"/>
                    <a:lumOff val="40000"/>
                  </a:schemeClr>
                </a:solidFill>
              </a:rPr>
              <a:t/>
            </a:r>
            <a:br>
              <a:rPr lang="en-US" sz="2400" b="1" dirty="0" smtClean="0">
                <a:solidFill>
                  <a:schemeClr val="accent2">
                    <a:lumMod val="60000"/>
                    <a:lumOff val="40000"/>
                  </a:schemeClr>
                </a:solidFill>
              </a:rPr>
            </a:br>
            <a:r>
              <a:rPr lang="uk-UA" sz="2400" b="1" dirty="0" smtClean="0">
                <a:solidFill>
                  <a:schemeClr val="accent2">
                    <a:lumMod val="60000"/>
                    <a:lumOff val="40000"/>
                  </a:schemeClr>
                </a:solidFill>
              </a:rPr>
              <a:t>Посилання на освітній портал</a:t>
            </a:r>
            <a:r>
              <a:rPr lang="uk-UA" sz="2400" b="1" dirty="0" smtClean="0">
                <a:solidFill>
                  <a:schemeClr val="accent2">
                    <a:lumMod val="60000"/>
                    <a:lumOff val="40000"/>
                  </a:schemeClr>
                </a:solidFill>
              </a:rPr>
              <a:t>:</a:t>
            </a:r>
            <a:br>
              <a:rPr lang="uk-UA" sz="2400" b="1" dirty="0" smtClean="0">
                <a:solidFill>
                  <a:schemeClr val="accent2">
                    <a:lumMod val="60000"/>
                    <a:lumOff val="40000"/>
                  </a:schemeClr>
                </a:solidFill>
              </a:rPr>
            </a:br>
            <a:r>
              <a:rPr lang="en-AU" sz="2400" b="1" dirty="0">
                <a:solidFill>
                  <a:srgbClr val="FFFF00"/>
                </a:solidFill>
                <a:hlinkClick r:id="rId3"/>
              </a:rPr>
              <a:t>https://</a:t>
            </a:r>
            <a:r>
              <a:rPr lang="en-AU" sz="2400" b="1" dirty="0" smtClean="0">
                <a:solidFill>
                  <a:srgbClr val="FFFF00"/>
                </a:solidFill>
                <a:hlinkClick r:id="rId3"/>
              </a:rPr>
              <a:t>learn.ztu.edu.ua/course/view.php?id=5974</a:t>
            </a:r>
            <a:r>
              <a:rPr lang="uk-UA" sz="2400" b="1" dirty="0" smtClean="0">
                <a:solidFill>
                  <a:schemeClr val="accent2">
                    <a:lumMod val="60000"/>
                    <a:lumOff val="40000"/>
                  </a:schemeClr>
                </a:solidFill>
              </a:rPr>
              <a:t/>
            </a:r>
            <a:br>
              <a:rPr lang="uk-UA" sz="2400" b="1" dirty="0" smtClean="0">
                <a:solidFill>
                  <a:schemeClr val="accent2">
                    <a:lumMod val="60000"/>
                    <a:lumOff val="40000"/>
                  </a:schemeClr>
                </a:solidFill>
              </a:rPr>
            </a:br>
            <a:r>
              <a:rPr lang="uk-UA" sz="2400" b="1" dirty="0" smtClean="0">
                <a:solidFill>
                  <a:schemeClr val="accent2">
                    <a:lumMod val="60000"/>
                    <a:lumOff val="40000"/>
                  </a:schemeClr>
                </a:solidFill>
              </a:rPr>
              <a:t/>
            </a:r>
            <a:br>
              <a:rPr lang="uk-UA" sz="2400" b="1" dirty="0" smtClean="0">
                <a:solidFill>
                  <a:schemeClr val="accent2">
                    <a:lumMod val="60000"/>
                    <a:lumOff val="40000"/>
                  </a:schemeClr>
                </a:solidFill>
              </a:rPr>
            </a:br>
            <a:endParaRPr lang="uk-UA" sz="2400" dirty="0">
              <a:solidFill>
                <a:schemeClr val="accent2">
                  <a:lumMod val="60000"/>
                  <a:lumOff val="40000"/>
                </a:schemeClr>
              </a:solidFill>
            </a:endParaRPr>
          </a:p>
        </p:txBody>
      </p:sp>
    </p:spTree>
    <p:extLst>
      <p:ext uri="{BB962C8B-B14F-4D97-AF65-F5344CB8AC3E}">
        <p14:creationId xmlns:p14="http://schemas.microsoft.com/office/powerpoint/2010/main" val="28331149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389744" y="0"/>
            <a:ext cx="11802256" cy="5396459"/>
          </a:xfrm>
        </p:spPr>
        <p:txBody>
          <a:bodyPr/>
          <a:lstStyle/>
          <a:p>
            <a:pPr marL="0" indent="0" algn="ctr" fontAlgn="auto">
              <a:lnSpc>
                <a:spcPct val="100000"/>
              </a:lnSpc>
              <a:spcBef>
                <a:spcPts val="0"/>
              </a:spcBef>
              <a:buNone/>
            </a:pPr>
            <a:r>
              <a:rPr lang="uk-UA" sz="2000" dirty="0"/>
              <a:t>Оцінювання результатів навчання здобувачів вищої </a:t>
            </a:r>
            <a:r>
              <a:rPr lang="uk-UA" sz="2000" dirty="0" smtClean="0"/>
              <a:t>освіти</a:t>
            </a:r>
          </a:p>
          <a:p>
            <a:pPr marL="0" indent="0">
              <a:buNone/>
            </a:pPr>
            <a:r>
              <a:rPr lang="uk-UA" sz="2000" b="0" dirty="0" smtClean="0"/>
              <a:t>Оцінювання </a:t>
            </a:r>
            <a:r>
              <a:rPr lang="uk-UA" sz="2000" b="0" dirty="0"/>
              <a:t>результатів навчання здобувачів вищої освіти з навчальної дисципліни здійснюється відповідно до Положення про оцінювання результатів навчання здобувачів вищої освіти у Державному університеті «Житомирська політехніка» та розподілу балів, що наведений нижче.</a:t>
            </a:r>
          </a:p>
          <a:p>
            <a:pPr marL="0" indent="0" fontAlgn="auto">
              <a:buNone/>
            </a:pPr>
            <a:r>
              <a:rPr lang="uk-UA" sz="2000" b="0" dirty="0"/>
              <a:t>Система оцінювання результатів навчання здобувачів вищої освіти з навчальної дисципліни включає поточний, модульний та підсумковий контроль.</a:t>
            </a:r>
          </a:p>
          <a:p>
            <a:pPr marL="0" indent="0" fontAlgn="auto">
              <a:buNone/>
            </a:pPr>
            <a:r>
              <a:rPr lang="uk-UA" sz="2000" b="0" dirty="0"/>
              <a:t>Поточний контроль проводиться для оцінювання рівня засвоєння знань, формування умінь і навичок здобувачів вищої освіти впродовж вивчення ними матеріалу модуля (змістових модулів) навчальної дисципліни. Поточний контроль здійснюється під час проведення навчальних занять</a:t>
            </a:r>
            <a:r>
              <a:rPr lang="uk-UA" sz="2000" b="0" dirty="0" smtClean="0"/>
              <a:t>.</a:t>
            </a:r>
          </a:p>
          <a:p>
            <a:pPr marL="0" indent="0" fontAlgn="auto">
              <a:buNone/>
            </a:pPr>
            <a:r>
              <a:rPr lang="uk-UA" sz="2000" b="0" dirty="0"/>
              <a:t>Модульний контроль проводиться з метою оцінювання результатів навчання здобувачів вищої освіти за модуль (змістові модулі) навчальної дисципліни. Модульний контроль проводиться під час навчального заняття після завершення вивчення матеріалу модуля (змістових модулів) навчальної дисципліни. Модульний контроль здійснюється у формі екзамену. </a:t>
            </a:r>
          </a:p>
          <a:p>
            <a:pPr marL="0" indent="0" fontAlgn="auto">
              <a:buNone/>
            </a:pPr>
            <a:r>
              <a:rPr lang="uk-UA" sz="2000" b="0" dirty="0"/>
              <a:t>Підсумковий контроль проводиться для підсумкового оцінювання результатів навчання здобувачів вищої освіти з навчальної дисципліни. Підсумковий контроль здійснюється після завершення вивчення навчальної дисципліни або наприкінці семестру. Підсумковий контроль проводиться у формі екзамену. Процедура складання екзамену визначена у Положенні про організацію освітнього процесу у Державному університеті «Житомирська політехніка».</a:t>
            </a:r>
          </a:p>
          <a:p>
            <a:pPr marL="0" indent="0" fontAlgn="auto">
              <a:buNone/>
            </a:pPr>
            <a:r>
              <a:rPr lang="uk-UA" sz="2000" b="0" dirty="0" smtClean="0"/>
              <a:t> </a:t>
            </a:r>
            <a:endParaRPr lang="uk-UA" sz="2000" b="0" dirty="0"/>
          </a:p>
          <a:p>
            <a:pPr marL="0" indent="0">
              <a:lnSpc>
                <a:spcPct val="100000"/>
              </a:lnSpc>
              <a:spcBef>
                <a:spcPts val="0"/>
              </a:spcBef>
              <a:buNone/>
            </a:pPr>
            <a:endParaRPr lang="uk-UA" sz="2000" b="0" dirty="0"/>
          </a:p>
        </p:txBody>
      </p:sp>
    </p:spTree>
    <p:extLst>
      <p:ext uri="{BB962C8B-B14F-4D97-AF65-F5344CB8AC3E}">
        <p14:creationId xmlns:p14="http://schemas.microsoft.com/office/powerpoint/2010/main" val="19670621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389744" y="0"/>
            <a:ext cx="11802256" cy="5396459"/>
          </a:xfrm>
        </p:spPr>
        <p:txBody>
          <a:bodyPr/>
          <a:lstStyle/>
          <a:p>
            <a:pPr marL="0" indent="0" fontAlgn="auto">
              <a:buNone/>
            </a:pPr>
            <a:r>
              <a:rPr lang="uk-UA" sz="2000" b="0" dirty="0" smtClean="0"/>
              <a:t> </a:t>
            </a:r>
            <a:endParaRPr lang="uk-UA" sz="2000" b="0" dirty="0"/>
          </a:p>
          <a:p>
            <a:pPr marL="0" indent="0">
              <a:lnSpc>
                <a:spcPct val="100000"/>
              </a:lnSpc>
              <a:spcBef>
                <a:spcPts val="0"/>
              </a:spcBef>
              <a:buNone/>
            </a:pPr>
            <a:endParaRPr lang="uk-UA" sz="2000" b="0" dirty="0"/>
          </a:p>
        </p:txBody>
      </p:sp>
      <p:pic>
        <p:nvPicPr>
          <p:cNvPr id="2" name="Рисунок 1"/>
          <p:cNvPicPr>
            <a:picLocks noChangeAspect="1"/>
          </p:cNvPicPr>
          <p:nvPr/>
        </p:nvPicPr>
        <p:blipFill>
          <a:blip r:embed="rId2"/>
          <a:stretch>
            <a:fillRect/>
          </a:stretch>
        </p:blipFill>
        <p:spPr>
          <a:xfrm>
            <a:off x="1846688" y="1"/>
            <a:ext cx="8676407" cy="1880899"/>
          </a:xfrm>
          <a:prstGeom prst="rect">
            <a:avLst/>
          </a:prstGeom>
        </p:spPr>
      </p:pic>
      <p:pic>
        <p:nvPicPr>
          <p:cNvPr id="4" name="Рисунок 3"/>
          <p:cNvPicPr>
            <a:picLocks noChangeAspect="1"/>
          </p:cNvPicPr>
          <p:nvPr/>
        </p:nvPicPr>
        <p:blipFill>
          <a:blip r:embed="rId3"/>
          <a:stretch>
            <a:fillRect/>
          </a:stretch>
        </p:blipFill>
        <p:spPr>
          <a:xfrm>
            <a:off x="1846688" y="2133799"/>
            <a:ext cx="8676407" cy="3641607"/>
          </a:xfrm>
          <a:prstGeom prst="rect">
            <a:avLst/>
          </a:prstGeom>
        </p:spPr>
      </p:pic>
    </p:spTree>
    <p:extLst>
      <p:ext uri="{BB962C8B-B14F-4D97-AF65-F5344CB8AC3E}">
        <p14:creationId xmlns:p14="http://schemas.microsoft.com/office/powerpoint/2010/main" val="42918877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389744" y="0"/>
            <a:ext cx="11802256" cy="5396459"/>
          </a:xfrm>
        </p:spPr>
        <p:txBody>
          <a:bodyPr/>
          <a:lstStyle/>
          <a:p>
            <a:pPr marL="0" indent="0" fontAlgn="auto">
              <a:buNone/>
            </a:pPr>
            <a:r>
              <a:rPr lang="uk-UA" sz="2000" b="0" dirty="0" smtClean="0"/>
              <a:t> </a:t>
            </a:r>
            <a:endParaRPr lang="uk-UA" sz="2000" b="0" dirty="0"/>
          </a:p>
          <a:p>
            <a:pPr marL="0" indent="0">
              <a:lnSpc>
                <a:spcPct val="100000"/>
              </a:lnSpc>
              <a:spcBef>
                <a:spcPts val="0"/>
              </a:spcBef>
              <a:buNone/>
            </a:pPr>
            <a:endParaRPr lang="uk-UA" sz="2000" b="0" dirty="0"/>
          </a:p>
        </p:txBody>
      </p:sp>
      <p:pic>
        <p:nvPicPr>
          <p:cNvPr id="2" name="Рисунок 1"/>
          <p:cNvPicPr>
            <a:picLocks noChangeAspect="1"/>
          </p:cNvPicPr>
          <p:nvPr/>
        </p:nvPicPr>
        <p:blipFill>
          <a:blip r:embed="rId2"/>
          <a:stretch>
            <a:fillRect/>
          </a:stretch>
        </p:blipFill>
        <p:spPr>
          <a:xfrm>
            <a:off x="1846688" y="1"/>
            <a:ext cx="8676407" cy="1880899"/>
          </a:xfrm>
          <a:prstGeom prst="rect">
            <a:avLst/>
          </a:prstGeom>
        </p:spPr>
      </p:pic>
      <p:pic>
        <p:nvPicPr>
          <p:cNvPr id="4" name="Рисунок 3"/>
          <p:cNvPicPr>
            <a:picLocks noChangeAspect="1"/>
          </p:cNvPicPr>
          <p:nvPr/>
        </p:nvPicPr>
        <p:blipFill>
          <a:blip r:embed="rId3"/>
          <a:stretch>
            <a:fillRect/>
          </a:stretch>
        </p:blipFill>
        <p:spPr>
          <a:xfrm>
            <a:off x="1846688" y="2133799"/>
            <a:ext cx="8676407" cy="3641607"/>
          </a:xfrm>
          <a:prstGeom prst="rect">
            <a:avLst/>
          </a:prstGeom>
        </p:spPr>
      </p:pic>
    </p:spTree>
    <p:extLst>
      <p:ext uri="{BB962C8B-B14F-4D97-AF65-F5344CB8AC3E}">
        <p14:creationId xmlns:p14="http://schemas.microsoft.com/office/powerpoint/2010/main" val="38266841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389744" y="0"/>
            <a:ext cx="11802256" cy="5396459"/>
          </a:xfrm>
        </p:spPr>
        <p:txBody>
          <a:bodyPr/>
          <a:lstStyle/>
          <a:p>
            <a:pPr marL="0" indent="0" fontAlgn="auto">
              <a:buNone/>
            </a:pPr>
            <a:r>
              <a:rPr lang="uk-UA" sz="2000" b="0" dirty="0" smtClean="0"/>
              <a:t> </a:t>
            </a:r>
            <a:endParaRPr lang="uk-UA" sz="2000" b="0" dirty="0"/>
          </a:p>
          <a:p>
            <a:pPr marL="0" indent="0">
              <a:lnSpc>
                <a:spcPct val="100000"/>
              </a:lnSpc>
              <a:spcBef>
                <a:spcPts val="0"/>
              </a:spcBef>
              <a:buNone/>
            </a:pPr>
            <a:endParaRPr lang="uk-UA" sz="2000" b="0" dirty="0"/>
          </a:p>
        </p:txBody>
      </p:sp>
      <p:pic>
        <p:nvPicPr>
          <p:cNvPr id="5" name="Рисунок 4"/>
          <p:cNvPicPr>
            <a:picLocks noChangeAspect="1"/>
          </p:cNvPicPr>
          <p:nvPr/>
        </p:nvPicPr>
        <p:blipFill>
          <a:blip r:embed="rId2"/>
          <a:stretch>
            <a:fillRect/>
          </a:stretch>
        </p:blipFill>
        <p:spPr>
          <a:xfrm>
            <a:off x="1953639" y="195759"/>
            <a:ext cx="7932197" cy="2397230"/>
          </a:xfrm>
          <a:prstGeom prst="rect">
            <a:avLst/>
          </a:prstGeom>
        </p:spPr>
      </p:pic>
      <p:pic>
        <p:nvPicPr>
          <p:cNvPr id="6" name="Рисунок 5"/>
          <p:cNvPicPr>
            <a:picLocks noChangeAspect="1"/>
          </p:cNvPicPr>
          <p:nvPr/>
        </p:nvPicPr>
        <p:blipFill>
          <a:blip r:embed="rId3"/>
          <a:stretch>
            <a:fillRect/>
          </a:stretch>
        </p:blipFill>
        <p:spPr>
          <a:xfrm>
            <a:off x="1421314" y="2788749"/>
            <a:ext cx="8996849" cy="2803470"/>
          </a:xfrm>
          <a:prstGeom prst="rect">
            <a:avLst/>
          </a:prstGeom>
        </p:spPr>
      </p:pic>
    </p:spTree>
    <p:extLst>
      <p:ext uri="{BB962C8B-B14F-4D97-AF65-F5344CB8AC3E}">
        <p14:creationId xmlns:p14="http://schemas.microsoft.com/office/powerpoint/2010/main" val="40293359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389744" y="0"/>
            <a:ext cx="11802256" cy="5396459"/>
          </a:xfrm>
        </p:spPr>
        <p:txBody>
          <a:bodyPr/>
          <a:lstStyle/>
          <a:p>
            <a:pPr marL="0" indent="0" fontAlgn="auto">
              <a:buNone/>
            </a:pPr>
            <a:r>
              <a:rPr lang="uk-UA" sz="2000" b="0" dirty="0" smtClean="0"/>
              <a:t> </a:t>
            </a:r>
            <a:endParaRPr lang="uk-UA" sz="2000" b="0" dirty="0"/>
          </a:p>
          <a:p>
            <a:pPr marL="0" indent="0">
              <a:lnSpc>
                <a:spcPct val="100000"/>
              </a:lnSpc>
              <a:spcBef>
                <a:spcPts val="0"/>
              </a:spcBef>
              <a:buNone/>
            </a:pPr>
            <a:endParaRPr lang="uk-UA" sz="2000" b="0" dirty="0"/>
          </a:p>
        </p:txBody>
      </p:sp>
      <p:sp>
        <p:nvSpPr>
          <p:cNvPr id="2" name="Прямокутник 1"/>
          <p:cNvSpPr/>
          <p:nvPr/>
        </p:nvSpPr>
        <p:spPr>
          <a:xfrm>
            <a:off x="194872" y="209862"/>
            <a:ext cx="11437495" cy="5339923"/>
          </a:xfrm>
          <a:prstGeom prst="rect">
            <a:avLst/>
          </a:prstGeom>
        </p:spPr>
        <p:txBody>
          <a:bodyPr wrap="square">
            <a:spAutoFit/>
          </a:bodyPr>
          <a:lstStyle/>
          <a:p>
            <a:pPr algn="just">
              <a:lnSpc>
                <a:spcPts val="1800"/>
              </a:lnSpc>
              <a:spcAft>
                <a:spcPts val="0"/>
              </a:spcAft>
            </a:pPr>
            <a:r>
              <a:rPr lang="uk-UA" sz="1600" dirty="0">
                <a:ea typeface="Times New Roman" panose="02020603050405020304" pitchFamily="18" charset="0"/>
              </a:rPr>
              <a:t>Якщо здобувач вищої освіти виконав завдання модульного контролю і з урахуванням отриманих балів за поточний контроль набрав </a:t>
            </a:r>
            <a:r>
              <a:rPr lang="uk-UA" sz="1600" b="1" dirty="0">
                <a:ea typeface="Times New Roman" panose="02020603050405020304" pitchFamily="18" charset="0"/>
              </a:rPr>
              <a:t>у сумі 60 балів або більше</a:t>
            </a:r>
            <a:r>
              <a:rPr lang="uk-UA" sz="1600" dirty="0">
                <a:ea typeface="Times New Roman" panose="02020603050405020304" pitchFamily="18" charset="0"/>
              </a:rPr>
              <a:t>, він може погодити дану оцінку в електронному кабінеті і вона стане семестровою оцінкою за вивчення навчальної дисципліни. </a:t>
            </a:r>
          </a:p>
          <a:p>
            <a:pPr algn="just">
              <a:lnSpc>
                <a:spcPts val="1800"/>
              </a:lnSpc>
              <a:spcAft>
                <a:spcPts val="0"/>
              </a:spcAft>
            </a:pPr>
            <a:r>
              <a:rPr lang="uk-UA" sz="1600" dirty="0">
                <a:ea typeface="Times New Roman" panose="02020603050405020304" pitchFamily="18" charset="0"/>
              </a:rPr>
              <a:t>Якщо здобувач вищої освіти під час вивчення навчальної дисципліни </a:t>
            </a:r>
            <a:r>
              <a:rPr lang="uk-UA" sz="1600" b="1" dirty="0">
                <a:ea typeface="Times New Roman" panose="02020603050405020304" pitchFamily="18" charset="0"/>
              </a:rPr>
              <a:t>набрав 60 балів або більше і бажає покращити свій результат успішності</a:t>
            </a:r>
            <a:r>
              <a:rPr lang="uk-UA" sz="1600" dirty="0">
                <a:ea typeface="Times New Roman" panose="02020603050405020304" pitchFamily="18" charset="0"/>
              </a:rPr>
              <a:t>, він проходить процедуру підсумкового контролю у формі екзамену. За складання екзамену здобувач вищої освіти може набрати </a:t>
            </a:r>
            <a:r>
              <a:rPr lang="uk-UA" sz="1600" b="1" dirty="0">
                <a:ea typeface="Times New Roman" panose="02020603050405020304" pitchFamily="18" charset="0"/>
              </a:rPr>
              <a:t>40 балів</a:t>
            </a:r>
            <a:r>
              <a:rPr lang="uk-UA" sz="1600" dirty="0">
                <a:ea typeface="Times New Roman" panose="02020603050405020304" pitchFamily="18" charset="0"/>
              </a:rPr>
              <a:t>. </a:t>
            </a:r>
            <a:r>
              <a:rPr lang="uk-UA" sz="1600" b="1" dirty="0">
                <a:ea typeface="Times New Roman" panose="02020603050405020304" pitchFamily="18" charset="0"/>
              </a:rPr>
              <a:t>Набрані бали за виконання завдань підсумкового контролю у формі екзамену, а також бали за поточний контроль сумуються і формується семестрова оцінка з навчальної дисципліни. </a:t>
            </a:r>
            <a:r>
              <a:rPr lang="uk-UA" sz="1600" dirty="0">
                <a:ea typeface="Times New Roman" panose="02020603050405020304" pitchFamily="18" charset="0"/>
              </a:rPr>
              <a:t>Бали, які здобувач вищої освіти набрав за виконання завдань модульного контролю, при цьому не враховуються під час розрахунку семестрової оцінки з навчальної дисципліни.</a:t>
            </a:r>
          </a:p>
          <a:p>
            <a:pPr algn="just">
              <a:lnSpc>
                <a:spcPts val="1800"/>
              </a:lnSpc>
              <a:spcAft>
                <a:spcPts val="0"/>
              </a:spcAft>
            </a:pPr>
            <a:r>
              <a:rPr lang="uk-UA" sz="1600" dirty="0">
                <a:ea typeface="Times New Roman" panose="02020603050405020304" pitchFamily="18" charset="0"/>
              </a:rPr>
              <a:t>Здобувач вищої освіти допускається до процедури підсумкового контролю у формі екзамену, якщо за виконання завдань поточного </a:t>
            </a:r>
            <a:r>
              <a:rPr lang="uk-UA" sz="1600" dirty="0" smtClean="0">
                <a:ea typeface="Times New Roman" panose="02020603050405020304" pitchFamily="18" charset="0"/>
              </a:rPr>
              <a:t>контролю набрав </a:t>
            </a:r>
            <a:r>
              <a:rPr lang="uk-UA" sz="1600" b="1" dirty="0" smtClean="0">
                <a:ea typeface="Times New Roman" panose="02020603050405020304" pitchFamily="18" charset="0"/>
              </a:rPr>
              <a:t>20 балів або більше.</a:t>
            </a:r>
            <a:endParaRPr lang="uk-UA" sz="1600" b="1" dirty="0">
              <a:ea typeface="Times New Roman" panose="02020603050405020304" pitchFamily="18" charset="0"/>
            </a:endParaRPr>
          </a:p>
          <a:p>
            <a:pPr algn="just">
              <a:spcAft>
                <a:spcPts val="0"/>
              </a:spcAft>
            </a:pPr>
            <a:r>
              <a:rPr lang="uk-UA" sz="1600" dirty="0">
                <a:ea typeface="Times New Roman" panose="02020603050405020304" pitchFamily="18" charset="0"/>
              </a:rPr>
              <a:t>Якщо здобувач вищої освіти за результатами </a:t>
            </a:r>
            <a:r>
              <a:rPr lang="uk-UA" sz="1600" dirty="0" smtClean="0">
                <a:ea typeface="Times New Roman" panose="02020603050405020304" pitchFamily="18" charset="0"/>
              </a:rPr>
              <a:t>поточного </a:t>
            </a:r>
            <a:r>
              <a:rPr lang="uk-UA" sz="1600" dirty="0">
                <a:ea typeface="Times New Roman" panose="02020603050405020304" pitchFamily="18" charset="0"/>
              </a:rPr>
              <a:t>контролю набрав </a:t>
            </a:r>
            <a:r>
              <a:rPr lang="uk-UA" sz="1600" b="1" dirty="0">
                <a:ea typeface="Times New Roman" panose="02020603050405020304" pitchFamily="18" charset="0"/>
              </a:rPr>
              <a:t>15</a:t>
            </a:r>
            <a:r>
              <a:rPr lang="uk-UA" sz="1600" b="1" dirty="0">
                <a:ea typeface="Times New Roman" panose="02020603050405020304" pitchFamily="18" charset="0"/>
                <a:sym typeface="Symbol" panose="05050102010706020507" pitchFamily="18" charset="2"/>
              </a:rPr>
              <a:t></a:t>
            </a:r>
            <a:r>
              <a:rPr lang="uk-UA" sz="1600" b="1" dirty="0">
                <a:ea typeface="Times New Roman" panose="02020603050405020304" pitchFamily="18" charset="0"/>
              </a:rPr>
              <a:t>19 балів</a:t>
            </a:r>
            <a:r>
              <a:rPr lang="uk-UA" sz="1600" dirty="0">
                <a:ea typeface="Times New Roman" panose="02020603050405020304" pitchFamily="18" charset="0"/>
              </a:rPr>
              <a:t>, він отримує право за власною заявою повторно опанувати окремі теми (змістові модулі) навчальної дисципліни понад обсяги, встановлені навчальним планом освітньої програми. Повторне вивчення окремих складових навчальної дисципліни понад обсяги, встановлені навчальним планом освітньої програми, здійснюється у вільний від занять здобувача вищої освіти час.</a:t>
            </a:r>
          </a:p>
          <a:p>
            <a:pPr algn="just">
              <a:spcAft>
                <a:spcPts val="0"/>
              </a:spcAft>
            </a:pPr>
            <a:r>
              <a:rPr lang="uk-UA" sz="1600" dirty="0">
                <a:ea typeface="Times New Roman" panose="02020603050405020304" pitchFamily="18" charset="0"/>
              </a:rPr>
              <a:t>Якщо здобувач вищої освіти за результатами поточного контролю набрав від </a:t>
            </a:r>
            <a:r>
              <a:rPr lang="uk-UA" sz="1600" b="1" dirty="0">
                <a:ea typeface="Times New Roman" panose="02020603050405020304" pitchFamily="18" charset="0"/>
              </a:rPr>
              <a:t>0 до 14 балів (включно), </a:t>
            </a:r>
            <a:r>
              <a:rPr lang="uk-UA" sz="1600" dirty="0">
                <a:ea typeface="Times New Roman" panose="02020603050405020304" pitchFamily="18" charset="0"/>
              </a:rPr>
              <a:t>він вважається таким, що не виконав вимоги робочої програми навчальної дисципліни та має академічну заборгованість. Здобувач вищої освіти отримує право за власною заявою повторно опанувати навчальну дисципліну у наступному семестрі понад обсяги, встановлені навчальним планом освітньої програми.</a:t>
            </a:r>
          </a:p>
          <a:p>
            <a:pPr algn="just">
              <a:spcAft>
                <a:spcPts val="0"/>
              </a:spcAft>
            </a:pPr>
            <a:r>
              <a:rPr lang="uk-UA" sz="1600" dirty="0">
                <a:ea typeface="Times New Roman" panose="02020603050405020304" pitchFamily="18" charset="0"/>
              </a:rPr>
              <a:t>Процедура надання додаткових освітніх послуг здобувачу вищої освіти з метою повторного вивчення навчальної дисципліни чи її окремих складових частин визначена у Положенні про надання</a:t>
            </a:r>
            <a:r>
              <a:rPr lang="uk-UA" sz="1600" spc="-10" dirty="0">
                <a:ea typeface="Times New Roman" panose="02020603050405020304" pitchFamily="18" charset="0"/>
              </a:rPr>
              <a:t> </a:t>
            </a:r>
            <a:r>
              <a:rPr lang="uk-UA" sz="1600" dirty="0">
                <a:ea typeface="Times New Roman" panose="02020603050405020304" pitchFamily="18" charset="0"/>
              </a:rPr>
              <a:t>додаткових освітніх послуг здобувачам вищої освіти в Державному університеті «Житомирська політехніка».</a:t>
            </a:r>
            <a:endParaRPr lang="uk-UA" sz="1600" dirty="0">
              <a:effectLst/>
              <a:ea typeface="Times New Roman" panose="02020603050405020304" pitchFamily="18" charset="0"/>
            </a:endParaRPr>
          </a:p>
        </p:txBody>
      </p:sp>
    </p:spTree>
    <p:extLst>
      <p:ext uri="{BB962C8B-B14F-4D97-AF65-F5344CB8AC3E}">
        <p14:creationId xmlns:p14="http://schemas.microsoft.com/office/powerpoint/2010/main" val="20565329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389744" y="0"/>
            <a:ext cx="11802256" cy="5396459"/>
          </a:xfrm>
        </p:spPr>
        <p:txBody>
          <a:bodyPr/>
          <a:lstStyle/>
          <a:p>
            <a:pPr marL="0" indent="0" fontAlgn="auto">
              <a:buNone/>
            </a:pPr>
            <a:r>
              <a:rPr lang="uk-UA" sz="2000" b="0" dirty="0" smtClean="0"/>
              <a:t> </a:t>
            </a:r>
            <a:endParaRPr lang="uk-UA" sz="2000" b="0" dirty="0"/>
          </a:p>
          <a:p>
            <a:pPr marL="0" indent="0">
              <a:lnSpc>
                <a:spcPct val="100000"/>
              </a:lnSpc>
              <a:spcBef>
                <a:spcPts val="0"/>
              </a:spcBef>
              <a:buNone/>
            </a:pPr>
            <a:endParaRPr lang="uk-UA" sz="2000" b="0" dirty="0"/>
          </a:p>
        </p:txBody>
      </p:sp>
      <p:sp>
        <p:nvSpPr>
          <p:cNvPr id="2" name="Прямокутник 1"/>
          <p:cNvSpPr/>
          <p:nvPr/>
        </p:nvSpPr>
        <p:spPr>
          <a:xfrm>
            <a:off x="194872" y="209862"/>
            <a:ext cx="11437495" cy="3323987"/>
          </a:xfrm>
          <a:prstGeom prst="rect">
            <a:avLst/>
          </a:prstGeom>
        </p:spPr>
        <p:txBody>
          <a:bodyPr wrap="square">
            <a:spAutoFit/>
          </a:bodyPr>
          <a:lstStyle/>
          <a:p>
            <a:pPr algn="ctr"/>
            <a:r>
              <a:rPr lang="uk-UA" sz="2400" b="1" dirty="0"/>
              <a:t>Визнання результатів навчання, набутих у неформальній та/або </a:t>
            </a:r>
            <a:r>
              <a:rPr lang="uk-UA" sz="2400" b="1" dirty="0" err="1"/>
              <a:t>інформальній</a:t>
            </a:r>
            <a:r>
              <a:rPr lang="uk-UA" sz="2400" b="1" dirty="0"/>
              <a:t> освіті</a:t>
            </a:r>
            <a:endParaRPr lang="uk-UA" sz="2400" dirty="0"/>
          </a:p>
          <a:p>
            <a:r>
              <a:rPr lang="uk-UA" b="1" dirty="0"/>
              <a:t> </a:t>
            </a:r>
            <a:endParaRPr lang="uk-UA" dirty="0"/>
          </a:p>
          <a:p>
            <a:r>
              <a:rPr lang="uk-UA" dirty="0"/>
              <a:t>Визнання результатів навчання, набутих у неформальній та/або </a:t>
            </a:r>
            <a:r>
              <a:rPr lang="uk-UA" dirty="0" err="1"/>
              <a:t>інформальній</a:t>
            </a:r>
            <a:r>
              <a:rPr lang="uk-UA" dirty="0"/>
              <a:t> освіті в рамках окремих тем навчальної дисципліни, здійснюється викладачем за зверненням здобувача вищої освіти та представленням документів, які підтверджують результати навчання (сертифікати, свідоцтва, </a:t>
            </a:r>
            <a:r>
              <a:rPr lang="uk-UA" dirty="0" err="1"/>
              <a:t>скріншоти</a:t>
            </a:r>
            <a:r>
              <a:rPr lang="uk-UA" dirty="0"/>
              <a:t> тощо). Рішення про визнання та оцінка за відповідну частину освітнього компонента приймається викладачем за результатами співбесіди зі здобувачем вищої освіти.</a:t>
            </a:r>
          </a:p>
          <a:p>
            <a:r>
              <a:rPr lang="uk-UA" dirty="0"/>
              <a:t>Визнання результатів навчання, набутих у неформальній та/або </a:t>
            </a:r>
            <a:r>
              <a:rPr lang="uk-UA" dirty="0" err="1"/>
              <a:t>інформальній</a:t>
            </a:r>
            <a:r>
              <a:rPr lang="uk-UA" dirty="0"/>
              <a:t> освіті в рамках цілого освітнього компонента, здійснюється за процедурою, яка визначена у Положенні про організацію освітнього процесу у Державному університеті «Житомирська політехніка».</a:t>
            </a:r>
          </a:p>
        </p:txBody>
      </p:sp>
    </p:spTree>
    <p:extLst>
      <p:ext uri="{BB962C8B-B14F-4D97-AF65-F5344CB8AC3E}">
        <p14:creationId xmlns:p14="http://schemas.microsoft.com/office/powerpoint/2010/main" val="372758141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25520" y="2299069"/>
            <a:ext cx="6179737" cy="1405108"/>
          </a:xfrm>
        </p:spPr>
        <p:txBody>
          <a:bodyPr/>
          <a:lstStyle/>
          <a:p>
            <a:r>
              <a:rPr lang="uk-UA" dirty="0" smtClean="0"/>
              <a:t>ДЯКУЮ ЗА УВАГУ!!!</a:t>
            </a:r>
            <a:endParaRPr lang="uk-UA" dirty="0"/>
          </a:p>
        </p:txBody>
      </p:sp>
    </p:spTree>
    <p:extLst>
      <p:ext uri="{BB962C8B-B14F-4D97-AF65-F5344CB8AC3E}">
        <p14:creationId xmlns:p14="http://schemas.microsoft.com/office/powerpoint/2010/main" val="18528064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5060" y="0"/>
            <a:ext cx="11522075" cy="524656"/>
          </a:xfrm>
        </p:spPr>
        <p:txBody>
          <a:bodyPr>
            <a:normAutofit fontScale="90000"/>
          </a:bodyPr>
          <a:lstStyle/>
          <a:p>
            <a:pPr algn="ctr"/>
            <a:r>
              <a:rPr lang="uk-UA" b="1" dirty="0" smtClean="0"/>
              <a:t>Структура курсу</a:t>
            </a:r>
            <a:endParaRPr lang="uk-UA" b="1" dirty="0"/>
          </a:p>
        </p:txBody>
      </p:sp>
      <p:pic>
        <p:nvPicPr>
          <p:cNvPr id="6" name="Рисунок 5"/>
          <p:cNvPicPr>
            <a:picLocks noChangeAspect="1"/>
          </p:cNvPicPr>
          <p:nvPr/>
        </p:nvPicPr>
        <p:blipFill>
          <a:blip r:embed="rId2"/>
          <a:stretch>
            <a:fillRect/>
          </a:stretch>
        </p:blipFill>
        <p:spPr>
          <a:xfrm>
            <a:off x="2559374" y="749509"/>
            <a:ext cx="6773446" cy="4935881"/>
          </a:xfrm>
          <a:prstGeom prst="rect">
            <a:avLst/>
          </a:prstGeom>
        </p:spPr>
      </p:pic>
    </p:spTree>
    <p:extLst>
      <p:ext uri="{BB962C8B-B14F-4D97-AF65-F5344CB8AC3E}">
        <p14:creationId xmlns:p14="http://schemas.microsoft.com/office/powerpoint/2010/main" val="37580766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7478" y="209862"/>
            <a:ext cx="12024521" cy="4847999"/>
          </a:xfrm>
        </p:spPr>
        <p:txBody>
          <a:bodyPr/>
          <a:lstStyle/>
          <a:p>
            <a:pPr marL="0" indent="0" algn="ctr">
              <a:buNone/>
            </a:pPr>
            <a:r>
              <a:rPr lang="uk-UA" sz="1800" dirty="0" smtClean="0"/>
              <a:t> Мета та завдання навчальної дисципліни</a:t>
            </a:r>
          </a:p>
          <a:p>
            <a:pPr marL="0" indent="0">
              <a:buNone/>
            </a:pPr>
            <a:r>
              <a:rPr lang="uk-UA" sz="1800" dirty="0" smtClean="0"/>
              <a:t>Метою </a:t>
            </a:r>
            <a:r>
              <a:rPr lang="uk-UA" sz="1800" dirty="0"/>
              <a:t>вивчення навчальної дисципліни</a:t>
            </a:r>
            <a:r>
              <a:rPr lang="uk-UA" sz="1800" b="0" dirty="0"/>
              <a:t> є набуття компетентностей у здобувачів вищої освіти, які охоплюють системне розуміння методів і процесів планування та управління товарами й асортиментом, забезпечення їх конкурентоспроможності, а також засвоєння основних принципів оптимізації товарної політики підприємства та розробки інноваційних концепцій товарів і послуг, що відповідають сучасним вимогам ринку.</a:t>
            </a:r>
          </a:p>
          <a:p>
            <a:pPr marL="0" indent="0">
              <a:buNone/>
            </a:pPr>
            <a:r>
              <a:rPr lang="uk-UA" sz="1800" dirty="0"/>
              <a:t>Завданнями навчальної дисципліни </a:t>
            </a:r>
            <a:r>
              <a:rPr lang="uk-UA" sz="1800" b="0" dirty="0"/>
              <a:t>є:</a:t>
            </a:r>
          </a:p>
          <a:p>
            <a:pPr lvl="0"/>
            <a:r>
              <a:rPr lang="uk-UA" sz="1800" b="0" dirty="0"/>
              <a:t>формування глибоких теоретичних знань щодо концепцій, стратегій і тактичних підходів у сфері маркетингової товарної політики.</a:t>
            </a:r>
          </a:p>
          <a:p>
            <a:pPr lvl="0"/>
            <a:r>
              <a:rPr lang="uk-UA" sz="1800" b="0" dirty="0"/>
              <a:t>опанування методичними інструментами для розробки та впровадження рішень у рамках маркетингової товарної політики підприємства.</a:t>
            </a:r>
          </a:p>
          <a:p>
            <a:pPr lvl="0"/>
            <a:r>
              <a:rPr lang="uk-UA" sz="1800" b="0" dirty="0"/>
              <a:t>вивчення класифікації товарів і послуг для споживчого та виробничо-технічного призначення, а також методів оцінки їх конкурентоспроможності, визначення позиції продукту на ринку, планування й розробки продукту, його упаковки та товарного </a:t>
            </a:r>
            <a:r>
              <a:rPr lang="uk-UA" sz="1800" b="0" dirty="0" err="1"/>
              <a:t>знака</a:t>
            </a:r>
            <a:r>
              <a:rPr lang="uk-UA" sz="1800" b="0" dirty="0"/>
              <a:t>.</a:t>
            </a:r>
          </a:p>
          <a:p>
            <a:pPr lvl="0"/>
            <a:r>
              <a:rPr lang="uk-UA" sz="1800" b="0" dirty="0"/>
              <a:t>набуття практичних навичок оцінювання економічної ефективності та наслідків прийняття маркетингових рішень у сфері управління товаром.</a:t>
            </a:r>
          </a:p>
          <a:p>
            <a:pPr lvl="0"/>
            <a:r>
              <a:rPr lang="uk-UA" sz="1800" b="0" dirty="0"/>
              <a:t>розвиток здатності аналізувати ринкові тренди та прогнозувати їхній вплив на товарну політику, забезпечуючи адаптацію підприємства до змін у ринковому середовищі. </a:t>
            </a:r>
          </a:p>
          <a:p>
            <a:pPr marL="0" indent="0">
              <a:buNone/>
            </a:pPr>
            <a:endParaRPr lang="uk-UA" sz="1800" b="0" dirty="0"/>
          </a:p>
          <a:p>
            <a:pPr marL="0" indent="0">
              <a:buNone/>
            </a:pPr>
            <a:endParaRPr lang="uk-UA" sz="1800" b="0" dirty="0"/>
          </a:p>
        </p:txBody>
      </p:sp>
    </p:spTree>
    <p:extLst>
      <p:ext uri="{BB962C8B-B14F-4D97-AF65-F5344CB8AC3E}">
        <p14:creationId xmlns:p14="http://schemas.microsoft.com/office/powerpoint/2010/main" val="25815695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7478" y="209862"/>
            <a:ext cx="12024521" cy="4847999"/>
          </a:xfrm>
        </p:spPr>
        <p:txBody>
          <a:bodyPr/>
          <a:lstStyle/>
          <a:p>
            <a:pPr marL="0" indent="0">
              <a:buNone/>
            </a:pPr>
            <a:r>
              <a:rPr lang="uk-UA" sz="1800" dirty="0"/>
              <a:t>Зміст навчальної дисципліни направлений на формування наступних компетентностей, визначених стандартом вищої освіти зі спеціальності 075 «Маркетинг» та освітньо-професійною програмою «Маркетинг»</a:t>
            </a:r>
            <a:r>
              <a:rPr lang="uk-UA" sz="1800" b="0" dirty="0"/>
              <a:t>:</a:t>
            </a:r>
          </a:p>
          <a:p>
            <a:pPr marL="0" indent="0" fontAlgn="auto">
              <a:buNone/>
            </a:pPr>
            <a:r>
              <a:rPr lang="uk-UA" sz="1800" b="0" dirty="0"/>
              <a:t>ІК. Здатність вирішувати складні спеціалізовані задачі та практичні проблеми у сфері маркетингової діяльності або у процесі навчання, що передбачає застосування відповідних теорій та методів і характеризується комплексністю та невизначеністю умов.</a:t>
            </a:r>
          </a:p>
          <a:p>
            <a:pPr marL="0" indent="0" fontAlgn="auto">
              <a:buNone/>
            </a:pPr>
            <a:r>
              <a:rPr lang="uk-UA" sz="1800" b="0" dirty="0"/>
              <a:t>ЗК7. Здатність застосовувати знання у практичних ситуаціях.</a:t>
            </a:r>
          </a:p>
          <a:p>
            <a:pPr marL="0" indent="0" fontAlgn="auto">
              <a:buNone/>
            </a:pPr>
            <a:r>
              <a:rPr lang="uk-UA" sz="1800" b="0" dirty="0"/>
              <a:t>СК2. Здатність критично аналізувати й узагальнювати положення предметної області сучасного маркетингу.</a:t>
            </a:r>
          </a:p>
          <a:p>
            <a:pPr marL="0" indent="0" fontAlgn="auto">
              <a:buNone/>
            </a:pPr>
            <a:r>
              <a:rPr lang="uk-UA" sz="1800" b="0" dirty="0" smtClean="0"/>
              <a:t>СК4</a:t>
            </a:r>
            <a:r>
              <a:rPr lang="uk-UA" sz="1800" b="0" dirty="0"/>
              <a:t>. Здатність проваджувати маркетингову діяльність на основі розуміння сутності та змісту теорії маркетингу і функціональних зв’язків між її складовими.</a:t>
            </a:r>
          </a:p>
          <a:p>
            <a:pPr marL="0" indent="0" fontAlgn="auto">
              <a:buNone/>
            </a:pPr>
            <a:r>
              <a:rPr lang="uk-UA" sz="1800" b="0" dirty="0"/>
              <a:t>СК5. Здатність коректно застосовувати методи, прийоми та інструменти маркетингу.</a:t>
            </a:r>
          </a:p>
          <a:p>
            <a:pPr marL="0" indent="0" fontAlgn="auto">
              <a:buNone/>
            </a:pPr>
            <a:r>
              <a:rPr lang="uk-UA" sz="1800" b="0" dirty="0"/>
              <a:t>СК14. Здатність пропонувати вдосконалення щодо функцій маркетингової діяльності</a:t>
            </a:r>
          </a:p>
          <a:p>
            <a:pPr marL="0" indent="0">
              <a:buNone/>
            </a:pPr>
            <a:endParaRPr lang="uk-UA" sz="1800" b="0" dirty="0"/>
          </a:p>
          <a:p>
            <a:pPr marL="0" indent="0">
              <a:buNone/>
            </a:pPr>
            <a:endParaRPr lang="uk-UA" sz="1800" b="0" dirty="0"/>
          </a:p>
        </p:txBody>
      </p:sp>
    </p:spTree>
    <p:extLst>
      <p:ext uri="{BB962C8B-B14F-4D97-AF65-F5344CB8AC3E}">
        <p14:creationId xmlns:p14="http://schemas.microsoft.com/office/powerpoint/2010/main" val="31173663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7478" y="209862"/>
            <a:ext cx="12024521" cy="4847999"/>
          </a:xfrm>
        </p:spPr>
        <p:txBody>
          <a:bodyPr/>
          <a:lstStyle/>
          <a:p>
            <a:pPr marL="0" indent="0" fontAlgn="auto">
              <a:buNone/>
            </a:pPr>
            <a:r>
              <a:rPr lang="uk-UA" sz="1800" dirty="0"/>
              <a:t>Отримані знання з навчальної дисципліни стануть складовими наступних програмних результатів навчання за спеціальністю 075 «Маркетинг»:</a:t>
            </a:r>
          </a:p>
          <a:p>
            <a:pPr marL="0" indent="0" fontAlgn="auto">
              <a:buNone/>
            </a:pPr>
            <a:r>
              <a:rPr lang="uk-UA" sz="1800" dirty="0"/>
              <a:t>ПР1. </a:t>
            </a:r>
            <a:r>
              <a:rPr lang="uk-UA" sz="1800" b="0" dirty="0"/>
              <a:t>Демонструвати знання і розуміння теоретичних основ та принципів провадження маркетингової діяльності. </a:t>
            </a:r>
          </a:p>
          <a:p>
            <a:pPr marL="0" indent="0" fontAlgn="auto">
              <a:buNone/>
            </a:pPr>
            <a:r>
              <a:rPr lang="uk-UA" sz="1800" dirty="0"/>
              <a:t>ПР2.</a:t>
            </a:r>
            <a:r>
              <a:rPr lang="uk-UA" sz="1800" b="0" dirty="0"/>
              <a:t> Аналізувати і прогнозувати ринкові явища та процеси на основі застосування фундаментальних принципів, теоретичних знань і прикладних навичок здійснення маркетингової діяльності. </a:t>
            </a:r>
          </a:p>
          <a:p>
            <a:pPr marL="0" indent="0" fontAlgn="auto">
              <a:buNone/>
            </a:pPr>
            <a:r>
              <a:rPr lang="uk-UA" sz="1800" dirty="0"/>
              <a:t>ПР3.</a:t>
            </a:r>
            <a:r>
              <a:rPr lang="uk-UA" sz="1800" b="0" dirty="0"/>
              <a:t> Застосовувати набуті теоретичні знання для розв’язання практичних завдань у сфері маркетингу </a:t>
            </a:r>
          </a:p>
          <a:p>
            <a:pPr marL="0" indent="0" fontAlgn="auto">
              <a:buNone/>
            </a:pPr>
            <a:r>
              <a:rPr lang="uk-UA" sz="1800" dirty="0"/>
              <a:t>ПР6.</a:t>
            </a:r>
            <a:r>
              <a:rPr lang="uk-UA" sz="1800" b="0" dirty="0"/>
              <a:t> Визначати функціональні області маркетингової діяльності ринкового суб’єкта та їх взаємозв’язки в системі управління, розраховувати відповідні показники, які характеризують результативність такої діяльності.</a:t>
            </a:r>
          </a:p>
          <a:p>
            <a:pPr marL="0" indent="0" fontAlgn="auto">
              <a:buNone/>
            </a:pPr>
            <a:r>
              <a:rPr lang="uk-UA" sz="1800" dirty="0" smtClean="0"/>
              <a:t>ПР14</a:t>
            </a:r>
            <a:r>
              <a:rPr lang="uk-UA" sz="1800" dirty="0"/>
              <a:t>. </a:t>
            </a:r>
            <a:r>
              <a:rPr lang="uk-UA" sz="1800" b="0" dirty="0"/>
              <a:t>Виконувати функціональні обов’язки в групі, пропонувати обґрунтовані маркетингові рішення.</a:t>
            </a:r>
          </a:p>
          <a:p>
            <a:pPr marL="0" indent="0">
              <a:buNone/>
            </a:pPr>
            <a:endParaRPr lang="uk-UA" sz="1800" b="0" dirty="0"/>
          </a:p>
          <a:p>
            <a:pPr marL="0" indent="0">
              <a:buNone/>
            </a:pPr>
            <a:endParaRPr lang="uk-UA" sz="1800" b="0" dirty="0"/>
          </a:p>
        </p:txBody>
      </p:sp>
    </p:spTree>
    <p:extLst>
      <p:ext uri="{BB962C8B-B14F-4D97-AF65-F5344CB8AC3E}">
        <p14:creationId xmlns:p14="http://schemas.microsoft.com/office/powerpoint/2010/main" val="38007462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7478" y="209862"/>
            <a:ext cx="12024521" cy="5396459"/>
          </a:xfrm>
        </p:spPr>
        <p:txBody>
          <a:bodyPr/>
          <a:lstStyle/>
          <a:p>
            <a:pPr marL="0" indent="0" fontAlgn="auto">
              <a:buNone/>
            </a:pPr>
            <a:r>
              <a:rPr lang="uk-UA" sz="1800" dirty="0" smtClean="0"/>
              <a:t>Під час вивчення навчальної дисципліни здобувачі вищої освіти зможуть отримати наступні </a:t>
            </a:r>
            <a:r>
              <a:rPr lang="uk-UA" sz="1800" dirty="0" err="1" smtClean="0"/>
              <a:t>Soft</a:t>
            </a:r>
            <a:r>
              <a:rPr lang="uk-UA" sz="1800" dirty="0" smtClean="0"/>
              <a:t> </a:t>
            </a:r>
            <a:r>
              <a:rPr lang="uk-UA" sz="1800" dirty="0" err="1" smtClean="0"/>
              <a:t>skills</a:t>
            </a:r>
            <a:r>
              <a:rPr lang="uk-UA" sz="1800" dirty="0" smtClean="0"/>
              <a:t>:</a:t>
            </a:r>
          </a:p>
          <a:p>
            <a:pPr marL="0" indent="0" fontAlgn="auto">
              <a:buNone/>
            </a:pPr>
            <a:r>
              <a:rPr lang="uk-UA" sz="1800" b="0" dirty="0" smtClean="0"/>
              <a:t>– </a:t>
            </a:r>
            <a:r>
              <a:rPr lang="uk-UA" sz="1800" i="1" dirty="0" smtClean="0"/>
              <a:t>комунікативні навички</a:t>
            </a:r>
            <a:r>
              <a:rPr lang="uk-UA" sz="1800" dirty="0" smtClean="0"/>
              <a:t>: </a:t>
            </a:r>
            <a:r>
              <a:rPr lang="uk-UA" sz="1800" b="0" dirty="0" smtClean="0"/>
              <a:t>ефективне письмове, вербальне й невербальне спілкування; участь у професійних дискусіях із переконливим обґрунтуванням власної позиції; здатність до активного слухання; пошук, аналіз і презентація інформації; навички ведення конструктивних переговорів, як особисто, так і в онлайн-форматі; чітке й структуроване висловлення думок.</a:t>
            </a:r>
          </a:p>
          <a:p>
            <a:pPr marL="0" indent="0" fontAlgn="auto">
              <a:buNone/>
            </a:pPr>
            <a:r>
              <a:rPr lang="uk-UA" sz="1800" b="0" i="1" dirty="0" smtClean="0"/>
              <a:t>–</a:t>
            </a:r>
            <a:r>
              <a:rPr lang="uk-UA" sz="1800" b="0" dirty="0" smtClean="0"/>
              <a:t> </a:t>
            </a:r>
            <a:r>
              <a:rPr lang="uk-UA" sz="1800" i="1" dirty="0" smtClean="0"/>
              <a:t>уміння виступати публічно</a:t>
            </a:r>
            <a:r>
              <a:rPr lang="uk-UA" sz="1800" dirty="0" smtClean="0"/>
              <a:t>: </a:t>
            </a:r>
            <a:r>
              <a:rPr lang="uk-UA" sz="1800" b="0" dirty="0" smtClean="0"/>
              <a:t>підготовка та проведення професійних презентацій, публічних виступів і обґрунтованого представлення власних ідей; адаптація стилю виступу до аудиторії.;</a:t>
            </a:r>
          </a:p>
          <a:p>
            <a:pPr marL="0" indent="0" fontAlgn="auto">
              <a:buNone/>
            </a:pPr>
            <a:r>
              <a:rPr lang="uk-UA" sz="1800" b="0" i="1" dirty="0" smtClean="0"/>
              <a:t>– </a:t>
            </a:r>
            <a:r>
              <a:rPr lang="uk-UA" sz="1800" i="1" dirty="0" smtClean="0"/>
              <a:t>гнучкість та адаптивність</a:t>
            </a:r>
            <a:r>
              <a:rPr lang="uk-UA" sz="1800" dirty="0" smtClean="0"/>
              <a:t>: </a:t>
            </a:r>
            <a:r>
              <a:rPr lang="uk-UA" sz="1800" b="0" dirty="0" smtClean="0"/>
              <a:t>здатність аналізувати нестандартні ситуації, знаходити творчі рішення проблем; ефективне управління змінами та адаптація до нових умов.</a:t>
            </a:r>
          </a:p>
          <a:p>
            <a:pPr marL="0" indent="0" fontAlgn="auto">
              <a:buNone/>
            </a:pPr>
            <a:r>
              <a:rPr lang="uk-UA" sz="1800" b="0" i="1" dirty="0" smtClean="0"/>
              <a:t>– </a:t>
            </a:r>
            <a:r>
              <a:rPr lang="uk-UA" sz="1800" i="1" dirty="0" smtClean="0"/>
              <a:t>лідерські якості та командна робота:</a:t>
            </a:r>
            <a:r>
              <a:rPr lang="uk-UA" sz="1800" dirty="0" smtClean="0"/>
              <a:t> </a:t>
            </a:r>
            <a:r>
              <a:rPr lang="uk-UA" sz="1800" b="0" dirty="0" smtClean="0"/>
              <a:t>здатність організовувати роботу в команді, мотивувати її членів, розподіляти завдання та брати на себе відповідальність за кінцевий результат.</a:t>
            </a:r>
          </a:p>
          <a:p>
            <a:pPr marL="0" indent="0" fontAlgn="auto">
              <a:buNone/>
            </a:pPr>
            <a:r>
              <a:rPr lang="uk-UA" sz="1800" b="0" dirty="0" smtClean="0"/>
              <a:t>– </a:t>
            </a:r>
            <a:r>
              <a:rPr lang="uk-UA" sz="1800" i="1" dirty="0" smtClean="0"/>
              <a:t>особисті якості: </a:t>
            </a:r>
            <a:r>
              <a:rPr lang="uk-UA" sz="1800" b="0" dirty="0" smtClean="0"/>
              <a:t>розвиток креативного й критичного мислення; дотримання етичних принципів, повага до різноманіття думок, здатність до емпатії та конструктивного зворотного зв’язку.</a:t>
            </a:r>
          </a:p>
          <a:p>
            <a:pPr marL="0" indent="0" fontAlgn="auto">
              <a:buNone/>
            </a:pPr>
            <a:r>
              <a:rPr lang="uk-UA" sz="1800" b="0" i="1" dirty="0" smtClean="0"/>
              <a:t>– </a:t>
            </a:r>
            <a:r>
              <a:rPr lang="uk-UA" sz="1800" i="1" dirty="0" smtClean="0"/>
              <a:t>цифрова грамотність: </a:t>
            </a:r>
            <a:r>
              <a:rPr lang="uk-UA" sz="1800" b="0" dirty="0" smtClean="0"/>
              <a:t>вміння використовувати сучасні цифрові інструменти для комунікації, аналізу даних і розробки маркетингових рішень.</a:t>
            </a:r>
          </a:p>
          <a:p>
            <a:pPr marL="0" indent="0" fontAlgn="auto">
              <a:buNone/>
            </a:pPr>
            <a:r>
              <a:rPr lang="uk-UA" sz="1800" b="0" i="1" dirty="0" smtClean="0"/>
              <a:t>– </a:t>
            </a:r>
            <a:r>
              <a:rPr lang="uk-UA" sz="1800" i="1" dirty="0"/>
              <a:t>тайм-менеджмент:</a:t>
            </a:r>
            <a:r>
              <a:rPr lang="uk-UA" sz="1800" b="0" dirty="0" smtClean="0"/>
              <a:t> ефективне планування часу, розставлення пріоритетів і виконання завдань у визначені строки.</a:t>
            </a:r>
          </a:p>
          <a:p>
            <a:pPr marL="0" indent="0">
              <a:buNone/>
            </a:pPr>
            <a:endParaRPr lang="uk-UA" sz="1800" b="0" dirty="0"/>
          </a:p>
          <a:p>
            <a:pPr marL="0" indent="0">
              <a:buNone/>
            </a:pPr>
            <a:endParaRPr lang="uk-UA" sz="1800" b="0" dirty="0"/>
          </a:p>
        </p:txBody>
      </p:sp>
    </p:spTree>
    <p:extLst>
      <p:ext uri="{BB962C8B-B14F-4D97-AF65-F5344CB8AC3E}">
        <p14:creationId xmlns:p14="http://schemas.microsoft.com/office/powerpoint/2010/main" val="6354692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7479" y="0"/>
            <a:ext cx="12024521" cy="5396459"/>
          </a:xfrm>
        </p:spPr>
        <p:txBody>
          <a:bodyPr/>
          <a:lstStyle/>
          <a:p>
            <a:pPr marL="0" indent="0" algn="ctr" fontAlgn="auto">
              <a:lnSpc>
                <a:spcPct val="100000"/>
              </a:lnSpc>
              <a:spcBef>
                <a:spcPts val="0"/>
              </a:spcBef>
              <a:buNone/>
            </a:pPr>
            <a:r>
              <a:rPr lang="uk-UA" sz="2400" dirty="0" smtClean="0"/>
              <a:t>Структура курсу</a:t>
            </a:r>
          </a:p>
          <a:p>
            <a:pPr marL="0" indent="0" algn="ctr" fontAlgn="auto">
              <a:lnSpc>
                <a:spcPct val="100000"/>
              </a:lnSpc>
              <a:spcBef>
                <a:spcPts val="0"/>
              </a:spcBef>
              <a:buNone/>
            </a:pPr>
            <a:endParaRPr lang="uk-UA" sz="1600" dirty="0" smtClean="0"/>
          </a:p>
          <a:p>
            <a:pPr marL="0" indent="0" algn="ctr" fontAlgn="auto">
              <a:lnSpc>
                <a:spcPct val="100000"/>
              </a:lnSpc>
              <a:spcBef>
                <a:spcPts val="0"/>
              </a:spcBef>
              <a:buNone/>
            </a:pPr>
            <a:r>
              <a:rPr lang="uk-UA" sz="1800" i="1" dirty="0" smtClean="0"/>
              <a:t>Змістовий </a:t>
            </a:r>
            <a:r>
              <a:rPr lang="uk-UA" sz="1800" i="1" dirty="0"/>
              <a:t>модуль 1. </a:t>
            </a:r>
            <a:r>
              <a:rPr lang="ru-RU" sz="1800" i="1" dirty="0"/>
              <a:t>Теоретичні аспекти маркетингової товарної політики підприємств</a:t>
            </a:r>
            <a:endParaRPr lang="uk-UA" sz="1800" dirty="0" smtClean="0"/>
          </a:p>
          <a:p>
            <a:pPr>
              <a:lnSpc>
                <a:spcPct val="100000"/>
              </a:lnSpc>
              <a:spcBef>
                <a:spcPts val="0"/>
              </a:spcBef>
            </a:pPr>
            <a:r>
              <a:rPr lang="uk-UA" sz="1800" b="0" i="1" dirty="0"/>
              <a:t>Тема 1. Сутність, зміст і завдання товарної політики підприємства</a:t>
            </a:r>
          </a:p>
          <a:p>
            <a:pPr>
              <a:lnSpc>
                <a:spcPct val="100000"/>
              </a:lnSpc>
              <a:spcBef>
                <a:spcPts val="0"/>
              </a:spcBef>
            </a:pPr>
            <a:r>
              <a:rPr lang="uk-UA" sz="1800" b="0" i="1" dirty="0"/>
              <a:t>Тема 2. Товари та послуги в маркетинговій діяльності</a:t>
            </a:r>
          </a:p>
          <a:p>
            <a:pPr>
              <a:lnSpc>
                <a:spcPct val="100000"/>
              </a:lnSpc>
              <a:spcBef>
                <a:spcPts val="0"/>
              </a:spcBef>
            </a:pPr>
            <a:r>
              <a:rPr lang="uk-UA" sz="1800" b="0" i="1" dirty="0"/>
              <a:t>Тема 3. Ціна в системі ринкових характеристик товару</a:t>
            </a:r>
          </a:p>
          <a:p>
            <a:pPr>
              <a:lnSpc>
                <a:spcPct val="100000"/>
              </a:lnSpc>
              <a:spcBef>
                <a:spcPts val="0"/>
              </a:spcBef>
            </a:pPr>
            <a:r>
              <a:rPr lang="uk-UA" sz="1800" b="0" i="1" dirty="0"/>
              <a:t>Тема 4. Якість продукції та методи її оцінювання</a:t>
            </a:r>
          </a:p>
          <a:p>
            <a:pPr>
              <a:lnSpc>
                <a:spcPct val="100000"/>
              </a:lnSpc>
              <a:spcBef>
                <a:spcPts val="0"/>
              </a:spcBef>
            </a:pPr>
            <a:r>
              <a:rPr lang="uk-UA" sz="1800" b="0" i="1" dirty="0"/>
              <a:t>Тема 5. Конкурентоспроможність товару i її показники</a:t>
            </a:r>
          </a:p>
          <a:p>
            <a:pPr>
              <a:lnSpc>
                <a:spcPct val="100000"/>
              </a:lnSpc>
              <a:spcBef>
                <a:spcPts val="0"/>
              </a:spcBef>
            </a:pPr>
            <a:r>
              <a:rPr lang="uk-UA" sz="1800" b="0" i="1" dirty="0"/>
              <a:t>Тема 6. Ринок тoвapiв i послуг</a:t>
            </a:r>
          </a:p>
          <a:p>
            <a:pPr>
              <a:lnSpc>
                <a:spcPct val="100000"/>
              </a:lnSpc>
              <a:spcBef>
                <a:spcPts val="0"/>
              </a:spcBef>
            </a:pPr>
            <a:r>
              <a:rPr lang="uk-UA" sz="1800" b="0" i="1" dirty="0"/>
              <a:t>Тема 7. Формування попиту на ринку окремого </a:t>
            </a:r>
            <a:r>
              <a:rPr lang="uk-UA" sz="1800" b="0" i="1" dirty="0" smtClean="0"/>
              <a:t>товару</a:t>
            </a:r>
          </a:p>
          <a:p>
            <a:pPr marL="0" indent="0">
              <a:lnSpc>
                <a:spcPct val="100000"/>
              </a:lnSpc>
              <a:spcBef>
                <a:spcPts val="0"/>
              </a:spcBef>
              <a:buNone/>
            </a:pPr>
            <a:endParaRPr lang="uk-UA" sz="1800" i="1" dirty="0" smtClean="0"/>
          </a:p>
          <a:p>
            <a:pPr marL="0" indent="0">
              <a:lnSpc>
                <a:spcPct val="100000"/>
              </a:lnSpc>
              <a:spcBef>
                <a:spcPts val="0"/>
              </a:spcBef>
              <a:buNone/>
            </a:pPr>
            <a:endParaRPr lang="uk-UA" sz="1800" i="1" dirty="0" smtClean="0"/>
          </a:p>
          <a:p>
            <a:pPr marL="0" indent="0" algn="ctr">
              <a:lnSpc>
                <a:spcPct val="100000"/>
              </a:lnSpc>
              <a:spcBef>
                <a:spcPts val="0"/>
              </a:spcBef>
              <a:buNone/>
            </a:pPr>
            <a:r>
              <a:rPr lang="uk-UA" sz="1800" i="1" dirty="0" smtClean="0"/>
              <a:t>Змістовий </a:t>
            </a:r>
            <a:r>
              <a:rPr lang="uk-UA" sz="1800" i="1" dirty="0"/>
              <a:t>модуль 2.</a:t>
            </a:r>
            <a:r>
              <a:rPr lang="uk-UA" sz="1800" dirty="0"/>
              <a:t> </a:t>
            </a:r>
            <a:r>
              <a:rPr lang="ru-RU" sz="1800" i="1" dirty="0"/>
              <a:t>Практичні аспекти маркетингової товарної політики </a:t>
            </a:r>
            <a:r>
              <a:rPr lang="ru-RU" sz="1800" i="1" dirty="0" smtClean="0"/>
              <a:t>підприємств</a:t>
            </a:r>
          </a:p>
          <a:p>
            <a:pPr>
              <a:lnSpc>
                <a:spcPct val="100000"/>
              </a:lnSpc>
              <a:spcBef>
                <a:spcPts val="0"/>
              </a:spcBef>
            </a:pPr>
            <a:r>
              <a:rPr lang="uk-UA" sz="1800" b="0" i="1" dirty="0"/>
              <a:t>Тема 8. Маркетингові дослідження товарного ринку</a:t>
            </a:r>
          </a:p>
          <a:p>
            <a:pPr>
              <a:lnSpc>
                <a:spcPct val="100000"/>
              </a:lnSpc>
              <a:spcBef>
                <a:spcPts val="0"/>
              </a:spcBef>
            </a:pPr>
            <a:r>
              <a:rPr lang="uk-UA" sz="1800" b="0" i="1" dirty="0"/>
              <a:t>Тема 9. Цільовий ринок товару i методика його вибору</a:t>
            </a:r>
          </a:p>
          <a:p>
            <a:pPr>
              <a:lnSpc>
                <a:spcPct val="100000"/>
              </a:lnSpc>
              <a:spcBef>
                <a:spcPts val="0"/>
              </a:spcBef>
            </a:pPr>
            <a:r>
              <a:rPr lang="uk-UA" sz="1800" b="0" i="1" dirty="0"/>
              <a:t>Тема 10. Організація управління продуктом</a:t>
            </a:r>
          </a:p>
          <a:p>
            <a:pPr>
              <a:lnSpc>
                <a:spcPct val="100000"/>
              </a:lnSpc>
              <a:spcBef>
                <a:spcPts val="0"/>
              </a:spcBef>
            </a:pPr>
            <a:r>
              <a:rPr lang="uk-UA" sz="1800" b="0" i="1" dirty="0"/>
              <a:t>Тема 11. Життєвий цикл товару </a:t>
            </a:r>
          </a:p>
          <a:p>
            <a:pPr>
              <a:lnSpc>
                <a:spcPct val="100000"/>
              </a:lnSpc>
              <a:spcBef>
                <a:spcPts val="0"/>
              </a:spcBef>
            </a:pPr>
            <a:r>
              <a:rPr lang="uk-UA" sz="1800" b="0" i="1" dirty="0"/>
              <a:t>Тема 12. Планування нового продукту і розроблення товару</a:t>
            </a:r>
          </a:p>
          <a:p>
            <a:pPr>
              <a:lnSpc>
                <a:spcPct val="100000"/>
              </a:lnSpc>
              <a:spcBef>
                <a:spcPts val="0"/>
              </a:spcBef>
            </a:pPr>
            <a:r>
              <a:rPr lang="uk-UA" sz="1800" b="0" i="1" dirty="0"/>
              <a:t>Тема 13. Призначення та види ідентифікування продукції</a:t>
            </a:r>
          </a:p>
          <a:p>
            <a:pPr>
              <a:lnSpc>
                <a:spcPct val="100000"/>
              </a:lnSpc>
              <a:spcBef>
                <a:spcPts val="0"/>
              </a:spcBef>
            </a:pPr>
            <a:r>
              <a:rPr lang="uk-UA" sz="1800" b="0" i="1" dirty="0"/>
              <a:t>Тема 14. Упаковка в системі планування продукту</a:t>
            </a:r>
          </a:p>
          <a:p>
            <a:pPr marL="0" indent="0">
              <a:lnSpc>
                <a:spcPct val="100000"/>
              </a:lnSpc>
              <a:spcBef>
                <a:spcPts val="0"/>
              </a:spcBef>
              <a:buNone/>
            </a:pPr>
            <a:endParaRPr lang="uk-UA" sz="1600" b="0" i="1" dirty="0"/>
          </a:p>
          <a:p>
            <a:pPr marL="0" indent="0" algn="ctr" fontAlgn="auto">
              <a:lnSpc>
                <a:spcPct val="100000"/>
              </a:lnSpc>
              <a:spcBef>
                <a:spcPts val="0"/>
              </a:spcBef>
              <a:buNone/>
            </a:pPr>
            <a:endParaRPr lang="uk-UA" sz="1600" b="0" dirty="0"/>
          </a:p>
          <a:p>
            <a:pPr marL="0" indent="0">
              <a:lnSpc>
                <a:spcPct val="100000"/>
              </a:lnSpc>
              <a:spcBef>
                <a:spcPts val="0"/>
              </a:spcBef>
              <a:buNone/>
            </a:pPr>
            <a:endParaRPr lang="uk-UA" sz="1600" b="0" dirty="0"/>
          </a:p>
        </p:txBody>
      </p:sp>
    </p:spTree>
    <p:extLst>
      <p:ext uri="{BB962C8B-B14F-4D97-AF65-F5344CB8AC3E}">
        <p14:creationId xmlns:p14="http://schemas.microsoft.com/office/powerpoint/2010/main" val="39277734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167479" y="0"/>
            <a:ext cx="12024521" cy="5396459"/>
          </a:xfrm>
        </p:spPr>
        <p:txBody>
          <a:bodyPr/>
          <a:lstStyle/>
          <a:p>
            <a:pPr marL="0" indent="0" algn="ctr" fontAlgn="auto">
              <a:lnSpc>
                <a:spcPct val="100000"/>
              </a:lnSpc>
              <a:spcBef>
                <a:spcPts val="0"/>
              </a:spcBef>
              <a:buNone/>
            </a:pPr>
            <a:r>
              <a:rPr lang="uk-UA" sz="2400" dirty="0" smtClean="0"/>
              <a:t>Методи навчання</a:t>
            </a:r>
          </a:p>
          <a:p>
            <a:pPr marL="0" indent="0" algn="ctr" fontAlgn="auto">
              <a:lnSpc>
                <a:spcPct val="100000"/>
              </a:lnSpc>
              <a:spcBef>
                <a:spcPts val="0"/>
              </a:spcBef>
              <a:buNone/>
            </a:pPr>
            <a:endParaRPr lang="uk-UA" sz="2000" dirty="0" smtClean="0"/>
          </a:p>
          <a:p>
            <a:pPr marL="0" indent="0" algn="ctr">
              <a:lnSpc>
                <a:spcPct val="100000"/>
              </a:lnSpc>
              <a:spcBef>
                <a:spcPts val="0"/>
              </a:spcBef>
              <a:buNone/>
            </a:pPr>
            <a:r>
              <a:rPr lang="uk-UA" sz="2000" dirty="0"/>
              <a:t>Під час викладання навчальної дисципліни використовуються наступні методи </a:t>
            </a:r>
            <a:r>
              <a:rPr lang="uk-UA" sz="2000" dirty="0" smtClean="0"/>
              <a:t>навчання: </a:t>
            </a:r>
            <a:endParaRPr lang="uk-UA" sz="2000" dirty="0"/>
          </a:p>
          <a:p>
            <a:pPr marL="0" indent="0" algn="ctr" fontAlgn="auto">
              <a:lnSpc>
                <a:spcPct val="100000"/>
              </a:lnSpc>
              <a:spcBef>
                <a:spcPts val="0"/>
              </a:spcBef>
              <a:buNone/>
            </a:pPr>
            <a:endParaRPr lang="uk-UA" sz="2000" dirty="0" smtClean="0"/>
          </a:p>
          <a:p>
            <a:pPr marL="0" indent="0" algn="just" fontAlgn="auto">
              <a:lnSpc>
                <a:spcPct val="100000"/>
              </a:lnSpc>
              <a:spcBef>
                <a:spcPts val="0"/>
              </a:spcBef>
              <a:buNone/>
            </a:pPr>
            <a:r>
              <a:rPr lang="uk-UA" sz="2000" b="0" dirty="0" smtClean="0"/>
              <a:t>вербальні </a:t>
            </a:r>
            <a:r>
              <a:rPr lang="uk-UA" sz="2000" b="0" dirty="0"/>
              <a:t>методи (лекція, пояснення); </a:t>
            </a:r>
            <a:endParaRPr lang="uk-UA" sz="2000" b="0" dirty="0" smtClean="0"/>
          </a:p>
          <a:p>
            <a:pPr marL="0" indent="0" algn="just" fontAlgn="auto">
              <a:lnSpc>
                <a:spcPct val="100000"/>
              </a:lnSpc>
              <a:spcBef>
                <a:spcPts val="0"/>
              </a:spcBef>
              <a:buNone/>
            </a:pPr>
            <a:r>
              <a:rPr lang="uk-UA" sz="2000" b="0" dirty="0" smtClean="0"/>
              <a:t>наочні </a:t>
            </a:r>
            <a:r>
              <a:rPr lang="uk-UA" sz="2000" b="0" dirty="0"/>
              <a:t>методи (спостереження, демонстрація, ілюстрація); </a:t>
            </a:r>
            <a:endParaRPr lang="uk-UA" sz="2000" b="0" dirty="0" smtClean="0"/>
          </a:p>
          <a:p>
            <a:pPr marL="0" indent="0" algn="just" fontAlgn="auto">
              <a:lnSpc>
                <a:spcPct val="100000"/>
              </a:lnSpc>
              <a:spcBef>
                <a:spcPts val="0"/>
              </a:spcBef>
              <a:buNone/>
            </a:pPr>
            <a:r>
              <a:rPr lang="uk-UA" sz="2000" b="0" dirty="0" smtClean="0"/>
              <a:t>практичні </a:t>
            </a:r>
            <a:r>
              <a:rPr lang="uk-UA" sz="2000" b="0" dirty="0"/>
              <a:t>методи (проведення дослідів, експериментів, виконання різних видів вправ, практичних завдань); </a:t>
            </a:r>
            <a:endParaRPr lang="uk-UA" sz="2000" b="0" dirty="0" smtClean="0"/>
          </a:p>
          <a:p>
            <a:pPr marL="0" indent="0" algn="just" fontAlgn="auto">
              <a:lnSpc>
                <a:spcPct val="100000"/>
              </a:lnSpc>
              <a:spcBef>
                <a:spcPts val="0"/>
              </a:spcBef>
              <a:buNone/>
            </a:pPr>
            <a:r>
              <a:rPr lang="uk-UA" sz="2000" b="0" dirty="0" smtClean="0"/>
              <a:t>дискусійний </a:t>
            </a:r>
            <a:r>
              <a:rPr lang="uk-UA" sz="2000" b="0" dirty="0"/>
              <a:t>метод; </a:t>
            </a:r>
            <a:endParaRPr lang="uk-UA" sz="2000" b="0" dirty="0" smtClean="0"/>
          </a:p>
          <a:p>
            <a:pPr marL="0" indent="0" algn="just" fontAlgn="auto">
              <a:lnSpc>
                <a:spcPct val="100000"/>
              </a:lnSpc>
              <a:spcBef>
                <a:spcPts val="0"/>
              </a:spcBef>
              <a:buNone/>
            </a:pPr>
            <a:r>
              <a:rPr lang="uk-UA" sz="2000" b="0" dirty="0" smtClean="0"/>
              <a:t>метод </a:t>
            </a:r>
            <a:r>
              <a:rPr lang="uk-UA" sz="2000" b="0" dirty="0"/>
              <a:t>активного навчання (мозковий штурм, командна робота); </a:t>
            </a:r>
            <a:endParaRPr lang="uk-UA" sz="2000" b="0" dirty="0" smtClean="0"/>
          </a:p>
          <a:p>
            <a:pPr marL="0" indent="0" algn="just" fontAlgn="auto">
              <a:lnSpc>
                <a:spcPct val="100000"/>
              </a:lnSpc>
              <a:spcBef>
                <a:spcPts val="0"/>
              </a:spcBef>
              <a:buNone/>
            </a:pPr>
            <a:r>
              <a:rPr lang="uk-UA" sz="2000" b="0" dirty="0" smtClean="0"/>
              <a:t>ситуаційний </a:t>
            </a:r>
            <a:r>
              <a:rPr lang="uk-UA" sz="2000" b="0" dirty="0"/>
              <a:t>метод; </a:t>
            </a:r>
            <a:endParaRPr lang="uk-UA" sz="2000" b="0" dirty="0" smtClean="0"/>
          </a:p>
          <a:p>
            <a:pPr marL="0" indent="0" algn="just" fontAlgn="auto">
              <a:lnSpc>
                <a:spcPct val="100000"/>
              </a:lnSpc>
              <a:spcBef>
                <a:spcPts val="0"/>
              </a:spcBef>
              <a:buNone/>
            </a:pPr>
            <a:r>
              <a:rPr lang="uk-UA" sz="2000" b="0" dirty="0" smtClean="0"/>
              <a:t>методи </a:t>
            </a:r>
            <a:r>
              <a:rPr lang="uk-UA" sz="2000" b="0" dirty="0"/>
              <a:t>самостійної роботи (анотування опрацьованого матеріалу, вирішення задач, проведення розрахунків, підготовка доповідей, підготовка презентацій, написання наукових статей, написання тез конференцій)</a:t>
            </a:r>
            <a:endParaRPr lang="uk-UA" sz="2000" b="0" i="1" dirty="0"/>
          </a:p>
          <a:p>
            <a:pPr marL="0" indent="0" algn="ctr" fontAlgn="auto">
              <a:lnSpc>
                <a:spcPct val="100000"/>
              </a:lnSpc>
              <a:spcBef>
                <a:spcPts val="0"/>
              </a:spcBef>
              <a:buNone/>
            </a:pPr>
            <a:endParaRPr lang="uk-UA" sz="1600" b="0" dirty="0"/>
          </a:p>
          <a:p>
            <a:pPr marL="0" indent="0">
              <a:lnSpc>
                <a:spcPct val="100000"/>
              </a:lnSpc>
              <a:spcBef>
                <a:spcPts val="0"/>
              </a:spcBef>
              <a:buNone/>
            </a:pPr>
            <a:endParaRPr lang="uk-UA" sz="1600" b="0" dirty="0"/>
          </a:p>
        </p:txBody>
      </p:sp>
    </p:spTree>
    <p:extLst>
      <p:ext uri="{BB962C8B-B14F-4D97-AF65-F5344CB8AC3E}">
        <p14:creationId xmlns:p14="http://schemas.microsoft.com/office/powerpoint/2010/main" val="34405542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тексту 2"/>
          <p:cNvSpPr>
            <a:spLocks noGrp="1"/>
          </p:cNvSpPr>
          <p:nvPr>
            <p:ph type="body" sz="quarter" idx="10"/>
          </p:nvPr>
        </p:nvSpPr>
        <p:spPr>
          <a:xfrm>
            <a:off x="389744" y="0"/>
            <a:ext cx="11802256" cy="5396459"/>
          </a:xfrm>
        </p:spPr>
        <p:txBody>
          <a:bodyPr/>
          <a:lstStyle/>
          <a:p>
            <a:pPr marL="0" indent="0" algn="ctr" fontAlgn="auto">
              <a:lnSpc>
                <a:spcPct val="100000"/>
              </a:lnSpc>
              <a:spcBef>
                <a:spcPts val="0"/>
              </a:spcBef>
              <a:buNone/>
            </a:pPr>
            <a:r>
              <a:rPr lang="uk-UA" sz="2000" dirty="0"/>
              <a:t>Методи </a:t>
            </a:r>
            <a:r>
              <a:rPr lang="uk-UA" sz="2000" dirty="0" smtClean="0"/>
              <a:t>контролю</a:t>
            </a:r>
          </a:p>
          <a:p>
            <a:pPr marL="0" indent="0" algn="ctr" fontAlgn="auto">
              <a:lnSpc>
                <a:spcPct val="100000"/>
              </a:lnSpc>
              <a:spcBef>
                <a:spcPts val="0"/>
              </a:spcBef>
              <a:buNone/>
            </a:pPr>
            <a:endParaRPr lang="uk-UA" sz="2000" dirty="0" smtClean="0"/>
          </a:p>
          <a:p>
            <a:pPr marL="0" indent="0" algn="ctr">
              <a:lnSpc>
                <a:spcPct val="100000"/>
              </a:lnSpc>
              <a:spcBef>
                <a:spcPts val="0"/>
              </a:spcBef>
              <a:buNone/>
            </a:pPr>
            <a:r>
              <a:rPr lang="uk-UA" sz="2000" dirty="0"/>
              <a:t>Перевірка досягнення результатів навчання здійснюється з використанням наступних </a:t>
            </a:r>
            <a:r>
              <a:rPr lang="uk-UA" sz="2000" dirty="0" smtClean="0"/>
              <a:t>методів: </a:t>
            </a:r>
            <a:endParaRPr lang="uk-UA" sz="2000" dirty="0"/>
          </a:p>
          <a:p>
            <a:pPr marL="0" indent="0" algn="ctr" fontAlgn="auto">
              <a:lnSpc>
                <a:spcPct val="100000"/>
              </a:lnSpc>
              <a:spcBef>
                <a:spcPts val="0"/>
              </a:spcBef>
              <a:buNone/>
            </a:pPr>
            <a:endParaRPr lang="uk-UA" sz="2000" dirty="0" smtClean="0"/>
          </a:p>
          <a:p>
            <a:pPr marL="0" indent="0" algn="just" fontAlgn="auto">
              <a:lnSpc>
                <a:spcPct val="100000"/>
              </a:lnSpc>
              <a:spcBef>
                <a:spcPts val="0"/>
              </a:spcBef>
              <a:buNone/>
            </a:pPr>
            <a:r>
              <a:rPr lang="uk-UA" sz="2000" b="0" dirty="0"/>
              <a:t>усне опитування, </a:t>
            </a:r>
            <a:r>
              <a:rPr lang="uk-UA" sz="2000" b="0" dirty="0" smtClean="0"/>
              <a:t>участь </a:t>
            </a:r>
            <a:r>
              <a:rPr lang="uk-UA" sz="2000" b="0" dirty="0"/>
              <a:t>у </a:t>
            </a:r>
            <a:r>
              <a:rPr lang="uk-UA" sz="2000" b="0" dirty="0" smtClean="0"/>
              <a:t>дискусії, відповіді </a:t>
            </a:r>
            <a:r>
              <a:rPr lang="uk-UA" sz="2000" b="0" dirty="0"/>
              <a:t>на проблемні запитання; </a:t>
            </a:r>
            <a:endParaRPr lang="uk-UA" sz="2000" b="0" dirty="0" smtClean="0"/>
          </a:p>
          <a:p>
            <a:pPr marL="0" indent="0" algn="just" fontAlgn="auto">
              <a:lnSpc>
                <a:spcPct val="100000"/>
              </a:lnSpc>
              <a:spcBef>
                <a:spcPts val="0"/>
              </a:spcBef>
              <a:buNone/>
            </a:pPr>
            <a:r>
              <a:rPr lang="uk-UA" sz="2000" b="0" dirty="0" smtClean="0"/>
              <a:t>перевірка </a:t>
            </a:r>
            <a:r>
              <a:rPr lang="uk-UA" sz="2000" b="0" dirty="0"/>
              <a:t>виконання домашніх завдань, практичних завдань, вправ; </a:t>
            </a:r>
            <a:endParaRPr lang="uk-UA" sz="2000" b="0" dirty="0" smtClean="0"/>
          </a:p>
          <a:p>
            <a:pPr marL="0" indent="0" algn="just" fontAlgn="auto">
              <a:lnSpc>
                <a:spcPct val="100000"/>
              </a:lnSpc>
              <a:spcBef>
                <a:spcPts val="0"/>
              </a:spcBef>
              <a:buNone/>
            </a:pPr>
            <a:r>
              <a:rPr lang="uk-UA" sz="2000" b="0" dirty="0" smtClean="0"/>
              <a:t>експрес-тестування</a:t>
            </a:r>
            <a:r>
              <a:rPr lang="uk-UA" sz="2000" b="0" dirty="0"/>
              <a:t>; </a:t>
            </a:r>
            <a:endParaRPr lang="uk-UA" sz="2000" b="0" dirty="0" smtClean="0"/>
          </a:p>
          <a:p>
            <a:pPr marL="0" indent="0" algn="just" fontAlgn="auto">
              <a:lnSpc>
                <a:spcPct val="100000"/>
              </a:lnSpc>
              <a:spcBef>
                <a:spcPts val="0"/>
              </a:spcBef>
              <a:buNone/>
            </a:pPr>
            <a:r>
              <a:rPr lang="uk-UA" sz="2000" b="0" dirty="0" smtClean="0"/>
              <a:t>перевірка </a:t>
            </a:r>
            <a:r>
              <a:rPr lang="uk-UA" sz="2000" b="0" dirty="0"/>
              <a:t>виконання та захист індивідуальних завдань; </a:t>
            </a:r>
            <a:endParaRPr lang="uk-UA" sz="2000" b="0" dirty="0" smtClean="0"/>
          </a:p>
          <a:p>
            <a:pPr marL="0" indent="0" algn="just" fontAlgn="auto">
              <a:lnSpc>
                <a:spcPct val="100000"/>
              </a:lnSpc>
              <a:spcBef>
                <a:spcPts val="0"/>
              </a:spcBef>
              <a:buNone/>
            </a:pPr>
            <a:r>
              <a:rPr lang="uk-UA" sz="2000" b="0" dirty="0" smtClean="0"/>
              <a:t>перевірка </a:t>
            </a:r>
            <a:r>
              <a:rPr lang="uk-UA" sz="2000" b="0" dirty="0"/>
              <a:t>виконання завдань модульного контролю</a:t>
            </a:r>
            <a:r>
              <a:rPr lang="uk-UA" sz="2000" b="0" dirty="0" smtClean="0"/>
              <a:t>;</a:t>
            </a:r>
          </a:p>
          <a:p>
            <a:pPr marL="0" indent="0" algn="just" fontAlgn="auto">
              <a:lnSpc>
                <a:spcPct val="100000"/>
              </a:lnSpc>
              <a:spcBef>
                <a:spcPts val="0"/>
              </a:spcBef>
              <a:buNone/>
            </a:pPr>
            <a:r>
              <a:rPr lang="uk-UA" sz="2000" b="0" dirty="0" smtClean="0"/>
              <a:t>екзамен</a:t>
            </a:r>
            <a:endParaRPr lang="uk-UA" sz="2000" b="0" dirty="0"/>
          </a:p>
          <a:p>
            <a:pPr marL="0" indent="0">
              <a:lnSpc>
                <a:spcPct val="100000"/>
              </a:lnSpc>
              <a:spcBef>
                <a:spcPts val="0"/>
              </a:spcBef>
              <a:buNone/>
            </a:pPr>
            <a:endParaRPr lang="uk-UA" sz="2000" b="0" dirty="0"/>
          </a:p>
        </p:txBody>
      </p:sp>
    </p:spTree>
    <p:extLst>
      <p:ext uri="{BB962C8B-B14F-4D97-AF65-F5344CB8AC3E}">
        <p14:creationId xmlns:p14="http://schemas.microsoft.com/office/powerpoint/2010/main" val="1503648322"/>
      </p:ext>
    </p:extLst>
  </p:cSld>
  <p:clrMapOvr>
    <a:masterClrMapping/>
  </p:clrMapOvr>
</p:sld>
</file>

<file path=ppt/theme/theme1.xml><?xml version="1.0" encoding="utf-8"?>
<a:theme xmlns:a="http://schemas.openxmlformats.org/drawingml/2006/main" name="Тема Office">
  <a:themeElements>
    <a:clrScheme name="Житомирська політехніка">
      <a:dk1>
        <a:srgbClr val="224D83"/>
      </a:dk1>
      <a:lt1>
        <a:sysClr val="window" lastClr="FFFFFF"/>
      </a:lt1>
      <a:dk2>
        <a:srgbClr val="FFFFFF"/>
      </a:dk2>
      <a:lt2>
        <a:srgbClr val="224D83"/>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Житомирська політехніка">
      <a:majorFont>
        <a:latin typeface="Montserrat ExtraBold"/>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Офіс">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616</TotalTime>
  <Words>956</Words>
  <Application>Microsoft Office PowerPoint</Application>
  <PresentationFormat>Широкий екран</PresentationFormat>
  <Paragraphs>96</Paragraphs>
  <Slides>16</Slides>
  <Notes>0</Notes>
  <HiddenSlides>0</HiddenSlides>
  <MMClips>0</MMClips>
  <ScaleCrop>false</ScaleCrop>
  <HeadingPairs>
    <vt:vector size="6" baseType="variant">
      <vt:variant>
        <vt:lpstr>Використані шрифти</vt:lpstr>
      </vt:variant>
      <vt:variant>
        <vt:i4>6</vt:i4>
      </vt:variant>
      <vt:variant>
        <vt:lpstr>Тема</vt:lpstr>
      </vt:variant>
      <vt:variant>
        <vt:i4>1</vt:i4>
      </vt:variant>
      <vt:variant>
        <vt:lpstr>Заголовки слайдів</vt:lpstr>
      </vt:variant>
      <vt:variant>
        <vt:i4>16</vt:i4>
      </vt:variant>
    </vt:vector>
  </HeadingPairs>
  <TitlesOfParts>
    <vt:vector size="23" baseType="lpstr">
      <vt:lpstr>Arial</vt:lpstr>
      <vt:lpstr>Calibri</vt:lpstr>
      <vt:lpstr>Montserrat</vt:lpstr>
      <vt:lpstr>Montserrat ExtraBold</vt:lpstr>
      <vt:lpstr>Symbol</vt:lpstr>
      <vt:lpstr>Times New Roman</vt:lpstr>
      <vt:lpstr>Тема Office</vt:lpstr>
      <vt:lpstr>Маркетингова товарна політика  Викладач: Виговський Володимир Георгійович кандидат економічних наук,  доцент кафедри менеджменту, бізнесу та маркетингових технологій аудиторія 401а E-mail: ek_vvg@ztu.edu.ua Посилання на освітній портал: https://learn.ztu.edu.ua/course/view.php?id=5974  </vt:lpstr>
      <vt:lpstr>Структура курсу</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ДЯКУЮ ЗА УВАГУ!!!</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Новосьолов Іван Володимирович</dc:creator>
  <cp:lastModifiedBy>admin</cp:lastModifiedBy>
  <cp:revision>45</cp:revision>
  <dcterms:created xsi:type="dcterms:W3CDTF">2023-01-12T09:20:21Z</dcterms:created>
  <dcterms:modified xsi:type="dcterms:W3CDTF">2025-02-02T18:41:05Z</dcterms:modified>
</cp:coreProperties>
</file>