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61" r:id="rId4"/>
    <p:sldId id="267" r:id="rId5"/>
    <p:sldId id="284" r:id="rId6"/>
    <p:sldId id="285" r:id="rId7"/>
    <p:sldId id="286" r:id="rId8"/>
    <p:sldId id="287" r:id="rId9"/>
    <p:sldId id="288" r:id="rId10"/>
    <p:sldId id="289" r:id="rId11"/>
    <p:sldId id="290" r:id="rId12"/>
    <p:sldId id="291" r:id="rId13"/>
    <p:sldId id="292" r:id="rId14"/>
    <p:sldId id="293" r:id="rId15"/>
    <p:sldId id="294" r:id="rId16"/>
    <p:sldId id="296" r:id="rId17"/>
    <p:sldId id="318" r:id="rId18"/>
    <p:sldId id="297" r:id="rId19"/>
    <p:sldId id="295" r:id="rId20"/>
    <p:sldId id="298" r:id="rId21"/>
    <p:sldId id="299" r:id="rId22"/>
    <p:sldId id="300" r:id="rId23"/>
    <p:sldId id="302" r:id="rId24"/>
    <p:sldId id="301" r:id="rId25"/>
    <p:sldId id="303" r:id="rId26"/>
    <p:sldId id="304" r:id="rId27"/>
    <p:sldId id="305" r:id="rId28"/>
    <p:sldId id="306" r:id="rId29"/>
    <p:sldId id="308" r:id="rId30"/>
    <p:sldId id="309" r:id="rId31"/>
    <p:sldId id="314" r:id="rId32"/>
    <p:sldId id="315" r:id="rId33"/>
    <p:sldId id="316" r:id="rId34"/>
    <p:sldId id="310" r:id="rId35"/>
    <p:sldId id="311" r:id="rId36"/>
    <p:sldId id="312" r:id="rId37"/>
    <p:sldId id="283" r:id="rId3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EA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364" autoAdjust="0"/>
  </p:normalViewPr>
  <p:slideViewPr>
    <p:cSldViewPr snapToGrid="0">
      <p:cViewPr varScale="1">
        <p:scale>
          <a:sx n="73" d="100"/>
          <a:sy n="73" d="100"/>
        </p:scale>
        <p:origin x="720"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2C2D7-CD24-4A19-94BD-B5EC7DAE9944}" type="datetimeFigureOut">
              <a:rPr lang="ru-RU" smtClean="0"/>
              <a:t>28.09.2023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3D116-9215-41EC-9094-E21475A06003}" type="slidenum">
              <a:rPr lang="ru-RU" smtClean="0"/>
              <a:t>‹#›</a:t>
            </a:fld>
            <a:endParaRPr lang="ru-RU"/>
          </a:p>
        </p:txBody>
      </p:sp>
    </p:spTree>
    <p:extLst>
      <p:ext uri="{BB962C8B-B14F-4D97-AF65-F5344CB8AC3E}">
        <p14:creationId xmlns:p14="http://schemas.microsoft.com/office/powerpoint/2010/main" val="182941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F3D116-9215-41EC-9094-E21475A06003}" type="slidenum">
              <a:rPr lang="ru-RU" smtClean="0"/>
              <a:t>1</a:t>
            </a:fld>
            <a:endParaRPr lang="ru-RU"/>
          </a:p>
        </p:txBody>
      </p:sp>
    </p:spTree>
    <p:extLst>
      <p:ext uri="{BB962C8B-B14F-4D97-AF65-F5344CB8AC3E}">
        <p14:creationId xmlns:p14="http://schemas.microsoft.com/office/powerpoint/2010/main" val="2462259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hasCustomPrompt="1"/>
          </p:nvPr>
        </p:nvSpPr>
        <p:spPr>
          <a:xfrm>
            <a:off x="334962" y="1992473"/>
            <a:ext cx="11522075" cy="3190553"/>
          </a:xfrm>
          <a:prstGeom prst="rect">
            <a:avLst/>
          </a:prstGeom>
        </p:spPr>
        <p:txBody>
          <a:bodyPr vert="horz" lIns="91440" tIns="45720" rIns="91440" bIns="45720" rtlCol="0" anchor="ctr">
            <a:normAutofit/>
          </a:bodyPr>
          <a:lstStyle>
            <a:lvl1pPr algn="ctr">
              <a:defRPr sz="5400" baseline="0">
                <a:solidFill>
                  <a:srgbClr val="FFFF00"/>
                </a:solidFill>
              </a:defRPr>
            </a:lvl1pPr>
          </a:lstStyle>
          <a:p>
            <a:r>
              <a:rPr lang="en-US" dirty="0" smtClean="0"/>
              <a:t>Marketing 4.0 in the digital economy</a:t>
            </a:r>
            <a:endParaRPr lang="uk-UA" dirty="0"/>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98" y="12878"/>
            <a:ext cx="12192000" cy="6858000"/>
          </a:xfrm>
          <a:prstGeom prst="rect">
            <a:avLst/>
          </a:prstGeom>
        </p:spPr>
      </p:pic>
      <p:sp>
        <p:nvSpPr>
          <p:cNvPr id="7" name="Місце для заголовка 1"/>
          <p:cNvSpPr>
            <a:spLocks noGrp="1"/>
          </p:cNvSpPr>
          <p:nvPr>
            <p:ph type="title" hasCustomPrompt="1"/>
          </p:nvPr>
        </p:nvSpPr>
        <p:spPr>
          <a:xfrm>
            <a:off x="3284113" y="1992474"/>
            <a:ext cx="8572924" cy="3043166"/>
          </a:xfrm>
          <a:prstGeom prst="rect">
            <a:avLst/>
          </a:prstGeom>
        </p:spPr>
        <p:txBody>
          <a:bodyPr vert="horz" lIns="91440" tIns="45720" rIns="91440" bIns="45720" rtlCol="0" anchor="ctr">
            <a:normAutofit/>
          </a:bodyPr>
          <a:lstStyle>
            <a:lvl1pPr algn="ctr">
              <a:defRPr sz="2800" b="1" i="1" baseline="0">
                <a:solidFill>
                  <a:srgbClr val="00B0F0"/>
                </a:solidFill>
              </a:defRPr>
            </a:lvl1pPr>
          </a:lstStyle>
          <a:p>
            <a:r>
              <a:rPr lang="en-US" sz="2800" noProof="1" smtClean="0"/>
              <a:t>Iryna Zhalinska</a:t>
            </a:r>
            <a:r>
              <a:rPr lang="en-US" sz="2800" dirty="0" smtClean="0"/>
              <a:t/>
            </a:r>
            <a:br>
              <a:rPr lang="en-US" sz="2800" dirty="0" smtClean="0"/>
            </a:br>
            <a:r>
              <a:rPr lang="en-US" sz="2800" dirty="0" smtClean="0"/>
              <a:t>Ph.D. in Economics, Assoc. Prof.</a:t>
            </a:r>
            <a:br>
              <a:rPr lang="en-US" sz="2800" dirty="0" smtClean="0"/>
            </a:br>
            <a:r>
              <a:rPr lang="en-US" sz="2800" dirty="0" smtClean="0"/>
              <a:t>Department of Management, Business and Marketing Technologies</a:t>
            </a:r>
            <a:br>
              <a:rPr lang="en-US" sz="2800" dirty="0" smtClean="0"/>
            </a:br>
            <a:endParaRPr lang="uk-UA" dirty="0"/>
          </a:p>
        </p:txBody>
      </p:sp>
      <p:pic>
        <p:nvPicPr>
          <p:cNvPr id="3" name="Рисунок 2"/>
          <p:cNvPicPr>
            <a:picLocks noChangeAspect="1"/>
          </p:cNvPicPr>
          <p:nvPr userDrawn="1"/>
        </p:nvPicPr>
        <p:blipFill rotWithShape="1">
          <a:blip r:embed="rId3" cstate="print">
            <a:extLst>
              <a:ext uri="{28A0092B-C50C-407E-A947-70E740481C1C}">
                <a14:useLocalDpi xmlns:a14="http://schemas.microsoft.com/office/drawing/2010/main" val="0"/>
              </a:ext>
            </a:extLst>
          </a:blip>
          <a:srcRect l="18369" t="2817" r="14570" b="60752"/>
          <a:stretch/>
        </p:blipFill>
        <p:spPr>
          <a:xfrm>
            <a:off x="244700" y="2094784"/>
            <a:ext cx="2923504" cy="2631762"/>
          </a:xfrm>
          <a:prstGeom prst="rect">
            <a:avLst/>
          </a:prstGeom>
        </p:spPr>
      </p:pic>
    </p:spTree>
    <p:extLst>
      <p:ext uri="{BB962C8B-B14F-4D97-AF65-F5344CB8AC3E}">
        <p14:creationId xmlns:p14="http://schemas.microsoft.com/office/powerpoint/2010/main" val="47312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Титу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98" y="12878"/>
            <a:ext cx="12192000" cy="6858000"/>
          </a:xfrm>
          <a:prstGeom prst="rect">
            <a:avLst/>
          </a:prstGeom>
        </p:spPr>
      </p:pic>
      <p:sp>
        <p:nvSpPr>
          <p:cNvPr id="7" name="Місце для заголовка 1"/>
          <p:cNvSpPr>
            <a:spLocks noGrp="1"/>
          </p:cNvSpPr>
          <p:nvPr>
            <p:ph type="title" hasCustomPrompt="1"/>
          </p:nvPr>
        </p:nvSpPr>
        <p:spPr>
          <a:xfrm>
            <a:off x="540913" y="1992474"/>
            <a:ext cx="11316124" cy="3043166"/>
          </a:xfrm>
          <a:prstGeom prst="rect">
            <a:avLst/>
          </a:prstGeom>
        </p:spPr>
        <p:txBody>
          <a:bodyPr vert="horz" lIns="91440" tIns="45720" rIns="91440" bIns="45720" rtlCol="0" anchor="ctr">
            <a:normAutofit/>
          </a:bodyPr>
          <a:lstStyle>
            <a:lvl1pPr algn="ctr">
              <a:defRPr sz="2800" b="1" i="1" baseline="0">
                <a:solidFill>
                  <a:srgbClr val="00B0F0"/>
                </a:solidFill>
              </a:defRPr>
            </a:lvl1pPr>
          </a:lstStyle>
          <a:p>
            <a:r>
              <a:rPr lang="en-US" dirty="0" smtClean="0"/>
              <a:t>Plan</a:t>
            </a:r>
            <a:br>
              <a:rPr lang="en-US" dirty="0" smtClean="0"/>
            </a:br>
            <a:r>
              <a:rPr lang="en-US" dirty="0" smtClean="0"/>
              <a:t>1. Digital, digitization, digitalization: digital transformations in business</a:t>
            </a:r>
            <a:br>
              <a:rPr lang="en-US" dirty="0" smtClean="0"/>
            </a:br>
            <a:r>
              <a:rPr lang="en-US" dirty="0" smtClean="0"/>
              <a:t>2. Marketing evolution: from Marketing 1.0 to Marketing 4.0</a:t>
            </a:r>
            <a:br>
              <a:rPr lang="en-US" dirty="0" smtClean="0"/>
            </a:br>
            <a:r>
              <a:rPr lang="en-US" dirty="0" smtClean="0"/>
              <a:t>3. Consumer in a digital economy</a:t>
            </a:r>
            <a:r>
              <a:rPr lang="uk-UA" dirty="0" smtClean="0"/>
              <a:t/>
            </a:r>
            <a:br>
              <a:rPr lang="uk-UA" dirty="0" smtClean="0"/>
            </a:br>
            <a:r>
              <a:rPr lang="uk-UA" dirty="0" smtClean="0"/>
              <a:t>4. New-generation</a:t>
            </a:r>
            <a:r>
              <a:rPr lang="en-US" dirty="0" smtClean="0"/>
              <a:t> technologies</a:t>
            </a:r>
            <a:endParaRPr lang="uk-UA" dirty="0"/>
          </a:p>
        </p:txBody>
      </p:sp>
    </p:spTree>
    <p:extLst>
      <p:ext uri="{BB962C8B-B14F-4D97-AF65-F5344CB8AC3E}">
        <p14:creationId xmlns:p14="http://schemas.microsoft.com/office/powerpoint/2010/main" val="290171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smtClean="0"/>
              <a:t>Зразок заголовка</a:t>
            </a:r>
            <a:endParaRPr lang="uk-UA" dirty="0"/>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smtClean="0"/>
              <a:t>Зразок тексту</a:t>
            </a:r>
          </a:p>
          <a:p>
            <a:pPr lvl="1"/>
            <a:r>
              <a:rPr lang="uk-UA" dirty="0" smtClean="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smtClean="0"/>
              <a:t>Зразок тексту</a:t>
            </a:r>
          </a:p>
          <a:p>
            <a:pPr lvl="1"/>
            <a:r>
              <a:rPr lang="uk-UA" dirty="0" smtClean="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4" r:id="rId2"/>
    <p:sldLayoutId id="2147483665" r:id="rId3"/>
    <p:sldLayoutId id="2147483660" r:id="rId4"/>
    <p:sldLayoutId id="2147483663" r:id="rId5"/>
    <p:sldLayoutId id="2147483661" r:id="rId6"/>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moengage.com/learn/omnichannel-customer-journey/"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blog.hubspot.com/service/customer-journey-map-vb"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blog.hubspot.com/service/customer-journey-map-vb"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customer in an </a:t>
            </a:r>
            <a:r>
              <a:rPr lang="en-US" dirty="0" err="1" smtClean="0"/>
              <a:t>Omnichannel</a:t>
            </a:r>
            <a:r>
              <a:rPr lang="en-US" dirty="0" smtClean="0"/>
              <a:t> environment</a:t>
            </a:r>
            <a:br>
              <a:rPr lang="en-US" dirty="0" smtClean="0"/>
            </a:br>
            <a:endParaRPr lang="ru-RU" dirty="0"/>
          </a:p>
        </p:txBody>
      </p:sp>
    </p:spTree>
    <p:extLst>
      <p:ext uri="{BB962C8B-B14F-4D97-AF65-F5344CB8AC3E}">
        <p14:creationId xmlns:p14="http://schemas.microsoft.com/office/powerpoint/2010/main" val="427101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algn="just"/>
            <a:r>
              <a:rPr lang="en-US" i="1" dirty="0" smtClean="0"/>
              <a:t>The act stage</a:t>
            </a:r>
            <a:r>
              <a:rPr lang="en-US" dirty="0" smtClean="0"/>
              <a:t>. </a:t>
            </a:r>
            <a:r>
              <a:rPr lang="en-US" b="0" dirty="0" smtClean="0"/>
              <a:t>The </a:t>
            </a:r>
            <a:r>
              <a:rPr lang="en-US" b="0" dirty="0"/>
              <a:t>desired customer actions are not limited to purchase actions. After purchasing a particular brand, customers interact more deeply through consumption and usage as well as post-purchase services. Brands need to engage customers and make sure that their total ownership and usage </a:t>
            </a:r>
            <a:r>
              <a:rPr lang="en-US" b="0" dirty="0" smtClean="0"/>
              <a:t>experience </a:t>
            </a:r>
            <a:r>
              <a:rPr lang="en-US" b="0" dirty="0"/>
              <a:t>is positive and memorable. </a:t>
            </a:r>
            <a:endParaRPr lang="en-US" b="0" dirty="0" smtClean="0"/>
          </a:p>
          <a:p>
            <a:pPr algn="just"/>
            <a:r>
              <a:rPr lang="en-US" i="1" dirty="0"/>
              <a:t>T</a:t>
            </a:r>
            <a:r>
              <a:rPr lang="en-US" i="1" dirty="0" smtClean="0"/>
              <a:t>he </a:t>
            </a:r>
            <a:r>
              <a:rPr lang="en-US" i="1" dirty="0"/>
              <a:t>advocate </a:t>
            </a:r>
            <a:r>
              <a:rPr lang="en-US" i="1" dirty="0" smtClean="0"/>
              <a:t>stage. </a:t>
            </a:r>
            <a:r>
              <a:rPr lang="en-US" b="0" dirty="0"/>
              <a:t>R</a:t>
            </a:r>
            <a:r>
              <a:rPr lang="en-US" b="0" dirty="0" smtClean="0"/>
              <a:t>etention</a:t>
            </a:r>
            <a:r>
              <a:rPr lang="en-US" b="0" dirty="0"/>
              <a:t>, repurchase, and ultimately advocacy to </a:t>
            </a:r>
            <a:r>
              <a:rPr lang="en-US" b="0" dirty="0" smtClean="0"/>
              <a:t>others. </a:t>
            </a:r>
            <a:endParaRPr lang="ru-RU" b="0" dirty="0"/>
          </a:p>
        </p:txBody>
      </p:sp>
    </p:spTree>
    <p:extLst>
      <p:ext uri="{BB962C8B-B14F-4D97-AF65-F5344CB8AC3E}">
        <p14:creationId xmlns:p14="http://schemas.microsoft.com/office/powerpoint/2010/main" val="2280655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p:cNvPicPr>
          <p:nvPr>
            <p:ph sz="quarter" idx="10"/>
          </p:nvPr>
        </p:nvPicPr>
        <p:blipFill>
          <a:blip r:embed="rId2"/>
          <a:stretch>
            <a:fillRect/>
          </a:stretch>
        </p:blipFill>
        <p:spPr>
          <a:xfrm>
            <a:off x="692726" y="739775"/>
            <a:ext cx="10626437" cy="4982152"/>
          </a:xfrm>
          <a:prstGeom prst="rect">
            <a:avLst/>
          </a:prstGeom>
        </p:spPr>
      </p:pic>
    </p:spTree>
    <p:extLst>
      <p:ext uri="{BB962C8B-B14F-4D97-AF65-F5344CB8AC3E}">
        <p14:creationId xmlns:p14="http://schemas.microsoft.com/office/powerpoint/2010/main" val="4202927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sz="2800" b="0" dirty="0"/>
              <a:t>Along the way from awareness to advocacy, there are catalysts that marketers can leverage to break up bottlenecks between the steps:</a:t>
            </a:r>
            <a:endParaRPr lang="ru-RU" sz="2800" b="0" dirty="0"/>
          </a:p>
          <a:p>
            <a:pPr algn="just"/>
            <a:r>
              <a:rPr lang="en-US" sz="2800" dirty="0" smtClean="0"/>
              <a:t>First </a:t>
            </a:r>
            <a:r>
              <a:rPr lang="en-US" sz="2800" dirty="0"/>
              <a:t>Catalyst: Increasing Attraction. </a:t>
            </a:r>
            <a:endParaRPr lang="en-US" sz="2800" dirty="0" smtClean="0"/>
          </a:p>
          <a:p>
            <a:pPr algn="just"/>
            <a:r>
              <a:rPr lang="en-US" sz="2800" dirty="0" smtClean="0"/>
              <a:t>Second </a:t>
            </a:r>
            <a:r>
              <a:rPr lang="en-US" sz="2800" dirty="0"/>
              <a:t>Catalyst: Optimizing Curiosity</a:t>
            </a:r>
            <a:r>
              <a:rPr lang="en-US" sz="2800" dirty="0" smtClean="0"/>
              <a:t>.</a:t>
            </a:r>
          </a:p>
          <a:p>
            <a:pPr algn="just"/>
            <a:r>
              <a:rPr lang="en-US" sz="2800" dirty="0" smtClean="0"/>
              <a:t>Third </a:t>
            </a:r>
            <a:r>
              <a:rPr lang="en-US" sz="2800" dirty="0"/>
              <a:t>Catalyst: Increasing Commitment</a:t>
            </a:r>
            <a:r>
              <a:rPr lang="en-US" sz="2800" dirty="0" smtClean="0"/>
              <a:t>.</a:t>
            </a:r>
          </a:p>
          <a:p>
            <a:pPr algn="just"/>
            <a:r>
              <a:rPr lang="en-US" sz="2800" dirty="0" smtClean="0"/>
              <a:t>Fourth </a:t>
            </a:r>
            <a:r>
              <a:rPr lang="en-US" sz="2800" dirty="0"/>
              <a:t>Catalyst: Increasing Affinity. </a:t>
            </a:r>
            <a:r>
              <a:rPr lang="en-US" sz="2800" b="0" dirty="0" smtClean="0"/>
              <a:t>Firms </a:t>
            </a:r>
            <a:r>
              <a:rPr lang="en-US" sz="2800" b="0" dirty="0"/>
              <a:t>need to engage with their customers beyond the typical touchpoints. This can mean building a rewards and loyalty program and interaction on social media or using gamification to get into closer contact.</a:t>
            </a:r>
            <a:endParaRPr lang="ru-RU" sz="2800" b="0" dirty="0"/>
          </a:p>
        </p:txBody>
      </p:sp>
    </p:spTree>
    <p:extLst>
      <p:ext uri="{BB962C8B-B14F-4D97-AF65-F5344CB8AC3E}">
        <p14:creationId xmlns:p14="http://schemas.microsoft.com/office/powerpoint/2010/main" val="2754118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p:cNvPicPr>
          <p:nvPr>
            <p:ph sz="quarter" idx="10"/>
          </p:nvPr>
        </p:nvPicPr>
        <p:blipFill>
          <a:blip r:embed="rId2"/>
          <a:stretch>
            <a:fillRect/>
          </a:stretch>
        </p:blipFill>
        <p:spPr>
          <a:xfrm>
            <a:off x="1413164" y="530224"/>
            <a:ext cx="9116291" cy="5122431"/>
          </a:xfrm>
          <a:prstGeom prst="rect">
            <a:avLst/>
          </a:prstGeom>
        </p:spPr>
      </p:pic>
    </p:spTree>
    <p:extLst>
      <p:ext uri="{BB962C8B-B14F-4D97-AF65-F5344CB8AC3E}">
        <p14:creationId xmlns:p14="http://schemas.microsoft.com/office/powerpoint/2010/main" val="246079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p:cNvPicPr>
          <p:nvPr>
            <p:ph sz="quarter" idx="10"/>
          </p:nvPr>
        </p:nvPicPr>
        <p:blipFill>
          <a:blip r:embed="rId2"/>
          <a:stretch>
            <a:fillRect/>
          </a:stretch>
        </p:blipFill>
        <p:spPr>
          <a:xfrm>
            <a:off x="1523999" y="506413"/>
            <a:ext cx="9781309" cy="4883005"/>
          </a:xfrm>
          <a:prstGeom prst="rect">
            <a:avLst/>
          </a:prstGeom>
        </p:spPr>
      </p:pic>
    </p:spTree>
    <p:extLst>
      <p:ext uri="{BB962C8B-B14F-4D97-AF65-F5344CB8AC3E}">
        <p14:creationId xmlns:p14="http://schemas.microsoft.com/office/powerpoint/2010/main" val="248751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p:cNvPicPr>
          <p:nvPr>
            <p:ph sz="quarter" idx="10"/>
          </p:nvPr>
        </p:nvPicPr>
        <p:blipFill>
          <a:blip r:embed="rId2"/>
          <a:stretch>
            <a:fillRect/>
          </a:stretch>
        </p:blipFill>
        <p:spPr>
          <a:xfrm>
            <a:off x="334963" y="1136314"/>
            <a:ext cx="11522075" cy="3683672"/>
          </a:xfrm>
          <a:prstGeom prst="rect">
            <a:avLst/>
          </a:prstGeom>
        </p:spPr>
      </p:pic>
    </p:spTree>
    <p:extLst>
      <p:ext uri="{BB962C8B-B14F-4D97-AF65-F5344CB8AC3E}">
        <p14:creationId xmlns:p14="http://schemas.microsoft.com/office/powerpoint/2010/main" val="3044557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b="0" dirty="0"/>
              <a:t>A recent report by Arm Treasure Data and Forbes Insight in 2020 shows that </a:t>
            </a:r>
            <a:r>
              <a:rPr lang="en-US" dirty="0"/>
              <a:t>75 percent of consumers </a:t>
            </a:r>
            <a:r>
              <a:rPr lang="en-US" b="0" dirty="0"/>
              <a:t>are somewhat or very likely to </a:t>
            </a:r>
            <a:r>
              <a:rPr lang="en-US" dirty="0"/>
              <a:t>buy from a company based on their experience</a:t>
            </a:r>
            <a:r>
              <a:rPr lang="en-US" b="0" dirty="0"/>
              <a:t>. This is regardless of price or product. In fact, 77% consider such experiences to be just as important as the quality of a company’s products or services</a:t>
            </a:r>
            <a:r>
              <a:rPr lang="en-US" b="0" dirty="0" smtClean="0"/>
              <a:t>.</a:t>
            </a:r>
          </a:p>
          <a:p>
            <a:pPr marL="0" indent="0" algn="just">
              <a:buNone/>
            </a:pPr>
            <a:r>
              <a:rPr lang="en-US" sz="1600" b="0" i="1" u="sng" dirty="0" smtClean="0">
                <a:hlinkClick r:id="rId2"/>
              </a:rPr>
              <a:t>https</a:t>
            </a:r>
            <a:r>
              <a:rPr lang="ru-RU" sz="1600" b="0" i="1" u="sng" dirty="0">
                <a:hlinkClick r:id="rId2"/>
              </a:rPr>
              <a:t>://</a:t>
            </a:r>
            <a:r>
              <a:rPr lang="en-US" sz="1600" b="0" i="1" u="sng" dirty="0">
                <a:hlinkClick r:id="rId2"/>
              </a:rPr>
              <a:t>www</a:t>
            </a:r>
            <a:r>
              <a:rPr lang="ru-RU" sz="1600" b="0" i="1" u="sng" dirty="0">
                <a:hlinkClick r:id="rId2"/>
              </a:rPr>
              <a:t>.</a:t>
            </a:r>
            <a:r>
              <a:rPr lang="en-US" sz="1600" b="0" i="1" u="sng" dirty="0" err="1">
                <a:hlinkClick r:id="rId2"/>
              </a:rPr>
              <a:t>moengage</a:t>
            </a:r>
            <a:r>
              <a:rPr lang="ru-RU" sz="1600" b="0" i="1" u="sng" dirty="0">
                <a:hlinkClick r:id="rId2"/>
              </a:rPr>
              <a:t>.</a:t>
            </a:r>
            <a:r>
              <a:rPr lang="en-US" sz="1600" b="0" i="1" u="sng" dirty="0">
                <a:hlinkClick r:id="rId2"/>
              </a:rPr>
              <a:t>com</a:t>
            </a:r>
            <a:r>
              <a:rPr lang="ru-RU" sz="1600" b="0" i="1" u="sng" dirty="0">
                <a:hlinkClick r:id="rId2"/>
              </a:rPr>
              <a:t>/</a:t>
            </a:r>
            <a:r>
              <a:rPr lang="en-US" sz="1600" b="0" i="1" u="sng" dirty="0">
                <a:hlinkClick r:id="rId2"/>
              </a:rPr>
              <a:t>learn</a:t>
            </a:r>
            <a:r>
              <a:rPr lang="ru-RU" sz="1600" b="0" i="1" u="sng" dirty="0">
                <a:hlinkClick r:id="rId2"/>
              </a:rPr>
              <a:t>/</a:t>
            </a:r>
            <a:r>
              <a:rPr lang="en-US" sz="1600" b="0" i="1" u="sng" dirty="0" err="1">
                <a:hlinkClick r:id="rId2"/>
              </a:rPr>
              <a:t>omnichannel</a:t>
            </a:r>
            <a:r>
              <a:rPr lang="ru-RU" sz="1600" b="0" i="1" u="sng" dirty="0">
                <a:hlinkClick r:id="rId2"/>
              </a:rPr>
              <a:t>-</a:t>
            </a:r>
            <a:r>
              <a:rPr lang="en-US" sz="1600" b="0" i="1" u="sng" dirty="0">
                <a:hlinkClick r:id="rId2"/>
              </a:rPr>
              <a:t>customer</a:t>
            </a:r>
            <a:r>
              <a:rPr lang="ru-RU" sz="1600" b="0" i="1" u="sng" dirty="0">
                <a:hlinkClick r:id="rId2"/>
              </a:rPr>
              <a:t>-</a:t>
            </a:r>
            <a:r>
              <a:rPr lang="en-US" sz="1600" b="0" i="1" u="sng" dirty="0">
                <a:hlinkClick r:id="rId2"/>
              </a:rPr>
              <a:t>journey</a:t>
            </a:r>
            <a:r>
              <a:rPr lang="ru-RU" sz="1600" b="0" i="1" u="sng" dirty="0">
                <a:hlinkClick r:id="rId2"/>
              </a:rPr>
              <a:t>/</a:t>
            </a:r>
            <a:endParaRPr lang="ru-RU" sz="1600" b="0" i="1" dirty="0"/>
          </a:p>
          <a:p>
            <a:pPr marL="0" indent="0" algn="just">
              <a:buNone/>
            </a:pPr>
            <a:r>
              <a:rPr lang="en-US" dirty="0"/>
              <a:t>Customer experience </a:t>
            </a:r>
            <a:r>
              <a:rPr lang="en-US" b="0" dirty="0"/>
              <a:t>is the totality of cognitive, affective, sensory, and behavioral consumer responses during all stages of the consumption process including pre-purchase, consumption, and post-purchase stages</a:t>
            </a:r>
            <a:endParaRPr lang="ru-RU" b="0" dirty="0"/>
          </a:p>
        </p:txBody>
      </p:sp>
    </p:spTree>
    <p:extLst>
      <p:ext uri="{BB962C8B-B14F-4D97-AF65-F5344CB8AC3E}">
        <p14:creationId xmlns:p14="http://schemas.microsoft.com/office/powerpoint/2010/main" val="328698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803863"/>
          </a:xfrm>
        </p:spPr>
        <p:txBody>
          <a:bodyPr/>
          <a:lstStyle/>
          <a:p>
            <a:pPr algn="just"/>
            <a:r>
              <a:rPr lang="en-US" b="1" dirty="0" smtClean="0"/>
              <a:t>New-generation </a:t>
            </a:r>
            <a:r>
              <a:rPr lang="en-US" b="1" dirty="0"/>
              <a:t>customer experience</a:t>
            </a:r>
            <a:endParaRPr lang="ru-RU" b="1" dirty="0"/>
          </a:p>
        </p:txBody>
      </p:sp>
      <p:sp>
        <p:nvSpPr>
          <p:cNvPr id="3" name="Текст 2"/>
          <p:cNvSpPr>
            <a:spLocks noGrp="1"/>
          </p:cNvSpPr>
          <p:nvPr>
            <p:ph type="body" sz="quarter" idx="10"/>
          </p:nvPr>
        </p:nvSpPr>
        <p:spPr>
          <a:xfrm>
            <a:off x="334963" y="1227910"/>
            <a:ext cx="11522075" cy="4542654"/>
          </a:xfrm>
        </p:spPr>
        <p:txBody>
          <a:bodyPr/>
          <a:lstStyle/>
          <a:p>
            <a:pPr marL="0" indent="0" algn="just">
              <a:buNone/>
            </a:pPr>
            <a:r>
              <a:rPr lang="en-US" sz="2400" b="0" dirty="0"/>
              <a:t>As products have become commoditized, businesses now turn their innovation focus to every touchpoint surrounding the products. The new ways to interact with a product are now more compelling than the product itself. </a:t>
            </a:r>
            <a:r>
              <a:rPr lang="en-US" sz="2400" dirty="0"/>
              <a:t>The key to winning the competition no longer rests on the product but on how the customers evaluate, purchase, use, and recommend it. </a:t>
            </a:r>
            <a:r>
              <a:rPr lang="en-US" sz="2400" b="0" dirty="0"/>
              <a:t>CX has essentially become a new effective way for companies to create and deliver more customer value. In fact, CX is one of the primary drivers of business results. </a:t>
            </a:r>
            <a:r>
              <a:rPr lang="en-US" sz="2400" b="0" dirty="0" smtClean="0"/>
              <a:t>One-third </a:t>
            </a:r>
            <a:r>
              <a:rPr lang="en-US" sz="2400" b="0" dirty="0"/>
              <a:t>of connected customers are willing to pay more for a great </a:t>
            </a:r>
            <a:r>
              <a:rPr lang="en-US" sz="2400" b="0" dirty="0" smtClean="0"/>
              <a:t>CX according </a:t>
            </a:r>
            <a:r>
              <a:rPr lang="en-US" sz="2400" b="0" dirty="0"/>
              <a:t>to a Salesforce survey. A PwC study also found that </a:t>
            </a:r>
            <a:r>
              <a:rPr lang="en-US" sz="2400" b="0" dirty="0" smtClean="0"/>
              <a:t>almost three </a:t>
            </a:r>
            <a:r>
              <a:rPr lang="en-US" sz="2400" b="0" dirty="0"/>
              <a:t>out of four customers say that a great CX will make them </a:t>
            </a:r>
            <a:r>
              <a:rPr lang="en-US" sz="2400" b="0" dirty="0" smtClean="0"/>
              <a:t>stay loyal</a:t>
            </a:r>
            <a:r>
              <a:rPr lang="en-US" sz="2400" b="0" dirty="0"/>
              <a:t>. And customers would pay a price premium of up to 16% for </a:t>
            </a:r>
            <a:r>
              <a:rPr lang="en-US" sz="2400" b="0" dirty="0" smtClean="0"/>
              <a:t>a better </a:t>
            </a:r>
            <a:r>
              <a:rPr lang="en-US" sz="2400" b="0" dirty="0"/>
              <a:t>CX</a:t>
            </a:r>
            <a:r>
              <a:rPr lang="en-US" sz="2400" b="0" dirty="0" smtClean="0"/>
              <a:t>.</a:t>
            </a:r>
          </a:p>
          <a:p>
            <a:pPr marL="0" indent="0" algn="just">
              <a:buNone/>
            </a:pPr>
            <a:r>
              <a:rPr lang="en-US" sz="2400" b="0" i="1" dirty="0" smtClean="0"/>
              <a:t>Kotler et al, 2021</a:t>
            </a:r>
            <a:endParaRPr lang="uk-UA" sz="2400" b="0" i="1" dirty="0" smtClean="0"/>
          </a:p>
          <a:p>
            <a:pPr marL="0" indent="0" algn="just">
              <a:buNone/>
            </a:pPr>
            <a:r>
              <a:rPr lang="en-US" sz="1800" dirty="0"/>
              <a:t>https://www.oracle.com/webfolder/assets/digibook/cx-research/index.html</a:t>
            </a:r>
            <a:endParaRPr lang="ru-RU" sz="1800" dirty="0"/>
          </a:p>
          <a:p>
            <a:pPr marL="0" indent="0" algn="just">
              <a:buNone/>
            </a:pPr>
            <a:endParaRPr lang="ru-RU" sz="1800" b="0" i="1" dirty="0"/>
          </a:p>
        </p:txBody>
      </p:sp>
    </p:spTree>
    <p:extLst>
      <p:ext uri="{BB962C8B-B14F-4D97-AF65-F5344CB8AC3E}">
        <p14:creationId xmlns:p14="http://schemas.microsoft.com/office/powerpoint/2010/main" val="313122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808613"/>
          </a:xfrm>
        </p:spPr>
        <p:txBody>
          <a:bodyPr/>
          <a:lstStyle/>
          <a:p>
            <a:r>
              <a:rPr lang="en-US" b="1" dirty="0"/>
              <a:t>2. Mapping customer journey</a:t>
            </a:r>
            <a:endParaRPr lang="ru-RU" b="1" dirty="0"/>
          </a:p>
        </p:txBody>
      </p:sp>
      <p:sp>
        <p:nvSpPr>
          <p:cNvPr id="3" name="Текст 2"/>
          <p:cNvSpPr>
            <a:spLocks noGrp="1"/>
          </p:cNvSpPr>
          <p:nvPr>
            <p:ph type="body" sz="quarter" idx="10"/>
          </p:nvPr>
        </p:nvSpPr>
        <p:spPr>
          <a:xfrm>
            <a:off x="334963" y="1122218"/>
            <a:ext cx="11522075" cy="4648345"/>
          </a:xfrm>
        </p:spPr>
        <p:txBody>
          <a:bodyPr/>
          <a:lstStyle/>
          <a:p>
            <a:pPr marL="0" indent="0" algn="just">
              <a:buNone/>
            </a:pPr>
            <a:r>
              <a:rPr lang="en-US" sz="2800" dirty="0"/>
              <a:t>The customer journey </a:t>
            </a:r>
            <a:r>
              <a:rPr lang="en-US" sz="2800" b="0" dirty="0"/>
              <a:t>is the series of interactions a customer has with a brand, product, or business as they become aware of a pain point and make a purchase </a:t>
            </a:r>
            <a:r>
              <a:rPr lang="en-US" sz="2800" b="0" dirty="0" smtClean="0"/>
              <a:t>decision.</a:t>
            </a:r>
          </a:p>
          <a:p>
            <a:pPr marL="0" indent="0">
              <a:buNone/>
            </a:pPr>
            <a:r>
              <a:rPr lang="en-US" sz="1600" b="0" i="1" dirty="0">
                <a:hlinkClick r:id="rId2"/>
              </a:rPr>
              <a:t>https://</a:t>
            </a:r>
            <a:r>
              <a:rPr lang="en-US" sz="1600" b="0" i="1" dirty="0" smtClean="0">
                <a:hlinkClick r:id="rId2"/>
              </a:rPr>
              <a:t>blog.hubspot.com/service/customer-journey-map-vb</a:t>
            </a:r>
            <a:endParaRPr lang="en-US" sz="1600" b="0" i="1" dirty="0" smtClean="0"/>
          </a:p>
          <a:p>
            <a:pPr marL="0" indent="0" algn="just">
              <a:buNone/>
            </a:pPr>
            <a:r>
              <a:rPr lang="en-US" sz="2800" dirty="0"/>
              <a:t>A customer journey map </a:t>
            </a:r>
            <a:r>
              <a:rPr lang="en-US" sz="2800" b="0" dirty="0"/>
              <a:t>is a chart that includes certain actions customers take to achieve specific goals as well as the emotions and experiences they have while doing this. It helps companies understand consumers, predict their behavior, provide customers with a smooth user experience, and improve their marketing strategy based on customer demand, needs, and </a:t>
            </a:r>
            <a:r>
              <a:rPr lang="en-US" sz="2800" b="0" dirty="0" smtClean="0"/>
              <a:t>preferences.</a:t>
            </a:r>
          </a:p>
          <a:p>
            <a:pPr marL="0" indent="0" algn="just">
              <a:buNone/>
            </a:pPr>
            <a:r>
              <a:rPr lang="en-US" sz="1600" b="0" i="1" u="sng" dirty="0"/>
              <a:t>https://sendpulse.com/support/glossary/customer-journey-map</a:t>
            </a:r>
            <a:endParaRPr lang="ru-RU" sz="1600" b="0" i="1" u="sng" dirty="0"/>
          </a:p>
        </p:txBody>
      </p:sp>
    </p:spTree>
    <p:extLst>
      <p:ext uri="{BB962C8B-B14F-4D97-AF65-F5344CB8AC3E}">
        <p14:creationId xmlns:p14="http://schemas.microsoft.com/office/powerpoint/2010/main" val="2167273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r>
              <a:rPr lang="en-US" i="1" dirty="0"/>
              <a:t>The main goal: to create a seamless customer experience</a:t>
            </a:r>
            <a:endParaRPr lang="ru-RU" i="1" dirty="0"/>
          </a:p>
          <a:p>
            <a:pPr marL="0" indent="0" algn="just">
              <a:spcBef>
                <a:spcPts val="0"/>
              </a:spcBef>
              <a:buNone/>
            </a:pPr>
            <a:r>
              <a:rPr lang="en-US" b="0" dirty="0"/>
              <a:t>Marketers need to map all possible touchpoints and channels across the 5 A's. The </a:t>
            </a:r>
            <a:r>
              <a:rPr lang="en-US" b="0" dirty="0" err="1"/>
              <a:t>omnichannel</a:t>
            </a:r>
            <a:r>
              <a:rPr lang="en-US" b="0" dirty="0"/>
              <a:t> marketing strategy should focus on the integration of the most popular channels.</a:t>
            </a:r>
          </a:p>
          <a:p>
            <a:pPr marL="0" indent="0" algn="just">
              <a:spcBef>
                <a:spcPts val="0"/>
              </a:spcBef>
              <a:buNone/>
            </a:pPr>
            <a:r>
              <a:rPr lang="en-US" dirty="0"/>
              <a:t>Step 1: Map All Possible Touchpoints and Channels across the Customer Path </a:t>
            </a:r>
            <a:endParaRPr lang="ru-RU" dirty="0"/>
          </a:p>
          <a:p>
            <a:pPr marL="0" indent="0" algn="just">
              <a:spcBef>
                <a:spcPts val="0"/>
              </a:spcBef>
              <a:buNone/>
            </a:pPr>
            <a:r>
              <a:rPr lang="en-US" dirty="0"/>
              <a:t>Step 2: Identify the Most Critical Touchpoints and Channels </a:t>
            </a:r>
          </a:p>
          <a:p>
            <a:pPr marL="0" indent="0" algn="just">
              <a:spcBef>
                <a:spcPts val="0"/>
              </a:spcBef>
              <a:buNone/>
            </a:pPr>
            <a:r>
              <a:rPr lang="en-US" dirty="0"/>
              <a:t>Step 3: Improve and Integrate the Most Critical Touchpoints and Channels </a:t>
            </a:r>
            <a:endParaRPr lang="ru-RU" dirty="0"/>
          </a:p>
          <a:p>
            <a:pPr marL="0" indent="0">
              <a:buNone/>
            </a:pPr>
            <a:r>
              <a:rPr lang="en-US" sz="1800" i="1" dirty="0" smtClean="0"/>
              <a:t>Source: Kotler et al, 2017</a:t>
            </a:r>
            <a:endParaRPr lang="ru-RU" sz="1800" i="1" dirty="0"/>
          </a:p>
        </p:txBody>
      </p:sp>
    </p:spTree>
    <p:extLst>
      <p:ext uri="{BB962C8B-B14F-4D97-AF65-F5344CB8AC3E}">
        <p14:creationId xmlns:p14="http://schemas.microsoft.com/office/powerpoint/2010/main" val="31625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solidFill>
                <a:schemeClr val="bg1"/>
              </a:solidFill>
            </a:endParaRPr>
          </a:p>
        </p:txBody>
      </p:sp>
    </p:spTree>
    <p:extLst>
      <p:ext uri="{BB962C8B-B14F-4D97-AF65-F5344CB8AC3E}">
        <p14:creationId xmlns:p14="http://schemas.microsoft.com/office/powerpoint/2010/main" val="1050554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spcBef>
                <a:spcPts val="600"/>
              </a:spcBef>
              <a:buNone/>
            </a:pPr>
            <a:r>
              <a:rPr lang="en-US" dirty="0"/>
              <a:t>Specific steps to creating CJM </a:t>
            </a:r>
            <a:endParaRPr lang="en-US" dirty="0" smtClean="0"/>
          </a:p>
          <a:p>
            <a:pPr marL="0" indent="0">
              <a:spcBef>
                <a:spcPts val="600"/>
              </a:spcBef>
              <a:buNone/>
            </a:pPr>
            <a:r>
              <a:rPr lang="en-US" sz="1600" b="0" dirty="0" smtClean="0"/>
              <a:t>https</a:t>
            </a:r>
            <a:r>
              <a:rPr lang="en-US" sz="1600" b="0" dirty="0"/>
              <a:t>://sendpulse.com/support/glossary/customer-journey-map</a:t>
            </a:r>
            <a:endParaRPr lang="en-US" sz="1600" b="0" dirty="0" smtClean="0"/>
          </a:p>
          <a:p>
            <a:pPr marL="0" indent="0" algn="just">
              <a:spcBef>
                <a:spcPts val="600"/>
              </a:spcBef>
              <a:buNone/>
            </a:pPr>
            <a:r>
              <a:rPr lang="en-US" sz="2800" dirty="0" smtClean="0"/>
              <a:t>1. Determine </a:t>
            </a:r>
            <a:r>
              <a:rPr lang="en-US" sz="2800" dirty="0"/>
              <a:t>your goals. </a:t>
            </a:r>
            <a:r>
              <a:rPr lang="en-US" sz="2800" b="0" dirty="0" smtClean="0"/>
              <a:t>What </a:t>
            </a:r>
            <a:r>
              <a:rPr lang="en-US" sz="2800" b="0" dirty="0"/>
              <a:t>you want to achieve: </a:t>
            </a:r>
            <a:r>
              <a:rPr lang="en-US" sz="2800" b="0" i="1" dirty="0"/>
              <a:t>increase customer retention, find some information necessary for your future business decisions, or improve customer loyalty and customer experience</a:t>
            </a:r>
            <a:r>
              <a:rPr lang="en-US" sz="2800" b="0" dirty="0"/>
              <a:t>. Afterward, </a:t>
            </a:r>
            <a:r>
              <a:rPr lang="en-US" sz="2800" dirty="0"/>
              <a:t>specify the audience you target</a:t>
            </a:r>
            <a:r>
              <a:rPr lang="en-US" sz="2800" b="0" dirty="0"/>
              <a:t>. </a:t>
            </a:r>
            <a:endParaRPr lang="en-US" sz="2800" dirty="0" smtClean="0"/>
          </a:p>
          <a:p>
            <a:pPr marL="0" indent="0" algn="just">
              <a:spcBef>
                <a:spcPts val="600"/>
              </a:spcBef>
              <a:buNone/>
            </a:pPr>
            <a:r>
              <a:rPr lang="en-US" sz="2800" dirty="0"/>
              <a:t>2. Get customer </a:t>
            </a:r>
            <a:r>
              <a:rPr lang="en-US" sz="2800" dirty="0" smtClean="0"/>
              <a:t>feedback </a:t>
            </a:r>
            <a:r>
              <a:rPr lang="en-US" sz="2800" b="0" dirty="0" smtClean="0"/>
              <a:t>through conducting </a:t>
            </a:r>
            <a:r>
              <a:rPr lang="en-US" sz="2800" b="0" dirty="0"/>
              <a:t>research. Consider using surveys and questionnaires to receive comments from leads who are interested in purchasing from your brand and customers who already have experience interacting with your company</a:t>
            </a:r>
            <a:r>
              <a:rPr lang="en-US" sz="2800" b="0" dirty="0" smtClean="0"/>
              <a:t>.</a:t>
            </a:r>
          </a:p>
          <a:p>
            <a:pPr marL="0" indent="0" algn="just">
              <a:spcBef>
                <a:spcPts val="600"/>
              </a:spcBef>
              <a:buNone/>
            </a:pPr>
            <a:r>
              <a:rPr lang="en-US" sz="2800" dirty="0"/>
              <a:t>3. Focus on one ideal buyer. </a:t>
            </a:r>
            <a:r>
              <a:rPr lang="en-US" sz="2800" b="0" dirty="0" smtClean="0"/>
              <a:t>You </a:t>
            </a:r>
            <a:r>
              <a:rPr lang="en-US" sz="2800" b="0" dirty="0"/>
              <a:t>need to pay maximum attention to one persona that embodies your ideal customer and combines the most important characteristics. This step is essential in creating a map that describes customer experience in detail.</a:t>
            </a:r>
            <a:endParaRPr lang="ru-RU" sz="2800" b="0" dirty="0"/>
          </a:p>
          <a:p>
            <a:pPr marL="0" indent="0" algn="just">
              <a:buNone/>
            </a:pPr>
            <a:endParaRPr lang="ru-RU" sz="2800" b="0" dirty="0"/>
          </a:p>
          <a:p>
            <a:pPr marL="0" indent="0" algn="just">
              <a:buNone/>
            </a:pPr>
            <a:endParaRPr lang="ru-RU" sz="2800" b="0" dirty="0"/>
          </a:p>
        </p:txBody>
      </p:sp>
    </p:spTree>
    <p:extLst>
      <p:ext uri="{BB962C8B-B14F-4D97-AF65-F5344CB8AC3E}">
        <p14:creationId xmlns:p14="http://schemas.microsoft.com/office/powerpoint/2010/main" val="2349989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spcBef>
                <a:spcPts val="600"/>
              </a:spcBef>
              <a:buNone/>
            </a:pPr>
            <a:r>
              <a:rPr lang="en-US" sz="2800" dirty="0"/>
              <a:t>4. Specify the main touchpoints with consumers. </a:t>
            </a:r>
            <a:r>
              <a:rPr lang="en-US" sz="2800" b="0" dirty="0"/>
              <a:t>Conduct research to unveil the stages at which prospects and clients interact with you and the channels they come from. Brand touchpoints include your site, blog, social media, online and offline events, online ads, and more. </a:t>
            </a:r>
            <a:r>
              <a:rPr lang="en-US" sz="2800" b="0" dirty="0" smtClean="0"/>
              <a:t>Getting </a:t>
            </a:r>
            <a:r>
              <a:rPr lang="en-US" sz="2800" b="0" dirty="0"/>
              <a:t>insights into the performance of your website and social media content </a:t>
            </a:r>
            <a:r>
              <a:rPr lang="en-US" sz="2800" b="0" dirty="0" smtClean="0"/>
              <a:t>helps identify the most </a:t>
            </a:r>
            <a:r>
              <a:rPr lang="en-US" sz="2800" b="0" dirty="0"/>
              <a:t>effective marketing channels.</a:t>
            </a:r>
            <a:endParaRPr lang="ru-RU" sz="2800" b="0" dirty="0"/>
          </a:p>
          <a:p>
            <a:pPr marL="0" indent="0" algn="just">
              <a:spcBef>
                <a:spcPts val="600"/>
              </a:spcBef>
              <a:buNone/>
            </a:pPr>
            <a:r>
              <a:rPr lang="en-US" sz="2800" dirty="0"/>
              <a:t>5. Analyze customer interactions with </a:t>
            </a:r>
            <a:r>
              <a:rPr lang="en-US" sz="2800" dirty="0" smtClean="0"/>
              <a:t>the </a:t>
            </a:r>
            <a:r>
              <a:rPr lang="en-US" sz="2800" dirty="0"/>
              <a:t>company. </a:t>
            </a:r>
            <a:r>
              <a:rPr lang="en-US" sz="2800" b="0" dirty="0" smtClean="0"/>
              <a:t>You </a:t>
            </a:r>
            <a:r>
              <a:rPr lang="en-US" sz="2800" b="0" dirty="0"/>
              <a:t>can perform a website analysis, see how your leading competitors approach customers, leverage CRM to collect customer </a:t>
            </a:r>
            <a:r>
              <a:rPr lang="en-US" sz="2800" b="0" dirty="0" smtClean="0"/>
              <a:t>feedback, </a:t>
            </a:r>
            <a:r>
              <a:rPr lang="en-US" sz="2800" b="0" dirty="0"/>
              <a:t>and use </a:t>
            </a:r>
            <a:r>
              <a:rPr lang="en-US" sz="2800" b="0" dirty="0" smtClean="0"/>
              <a:t>Net </a:t>
            </a:r>
            <a:r>
              <a:rPr lang="en-US" sz="2800" b="0" dirty="0"/>
              <a:t>P</a:t>
            </a:r>
            <a:r>
              <a:rPr lang="en-US" sz="2800" b="0" dirty="0" smtClean="0"/>
              <a:t>romoter Score </a:t>
            </a:r>
            <a:r>
              <a:rPr lang="en-US" sz="2800" b="0" dirty="0"/>
              <a:t>to let customers rate the likelihood of recommending your </a:t>
            </a:r>
            <a:r>
              <a:rPr lang="en-US" sz="2800" b="0" dirty="0" smtClean="0"/>
              <a:t>brand, etc.</a:t>
            </a:r>
          </a:p>
          <a:p>
            <a:pPr marL="0" indent="0" algn="just">
              <a:spcBef>
                <a:spcPts val="600"/>
              </a:spcBef>
              <a:buNone/>
            </a:pPr>
            <a:r>
              <a:rPr lang="en-US" sz="2800" dirty="0"/>
              <a:t>6. Eliminate possible and existing drawbacks. </a:t>
            </a:r>
            <a:r>
              <a:rPr lang="en-US" sz="2800" b="0" dirty="0" smtClean="0"/>
              <a:t>You </a:t>
            </a:r>
            <a:r>
              <a:rPr lang="en-US" sz="2800" b="0" dirty="0"/>
              <a:t>can improve your website, content, and the quality of customer support according to customers’ </a:t>
            </a:r>
            <a:r>
              <a:rPr lang="en-US" sz="2800" b="0" dirty="0" smtClean="0"/>
              <a:t>wishes.</a:t>
            </a:r>
            <a:endParaRPr lang="ru-RU" sz="2800" b="0" dirty="0"/>
          </a:p>
        </p:txBody>
      </p:sp>
    </p:spTree>
    <p:extLst>
      <p:ext uri="{BB962C8B-B14F-4D97-AF65-F5344CB8AC3E}">
        <p14:creationId xmlns:p14="http://schemas.microsoft.com/office/powerpoint/2010/main" val="2562460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656213"/>
          </a:xfrm>
        </p:spPr>
        <p:txBody>
          <a:bodyPr>
            <a:normAutofit/>
          </a:bodyPr>
          <a:lstStyle/>
          <a:p>
            <a:r>
              <a:rPr lang="en-US" sz="3200" dirty="0" smtClean="0"/>
              <a:t>Example </a:t>
            </a:r>
            <a:r>
              <a:rPr lang="en-US" sz="3200" dirty="0"/>
              <a:t>of Customer Journey Map</a:t>
            </a:r>
            <a:endParaRPr lang="ru-RU" sz="3200" dirty="0"/>
          </a:p>
        </p:txBody>
      </p:sp>
      <p:sp>
        <p:nvSpPr>
          <p:cNvPr id="3" name="Текст 2"/>
          <p:cNvSpPr>
            <a:spLocks noGrp="1"/>
          </p:cNvSpPr>
          <p:nvPr>
            <p:ph type="body" sz="quarter" idx="10"/>
          </p:nvPr>
        </p:nvSpPr>
        <p:spPr>
          <a:xfrm>
            <a:off x="334963" y="734292"/>
            <a:ext cx="11522075" cy="5036272"/>
          </a:xfrm>
        </p:spPr>
        <p:txBody>
          <a:bodyPr/>
          <a:lstStyle/>
          <a:p>
            <a:endParaRPr lang="ru-RU" dirty="0"/>
          </a:p>
        </p:txBody>
      </p:sp>
      <p:pic>
        <p:nvPicPr>
          <p:cNvPr id="4" name="Рисунок 3" descr="Customer journey map"/>
          <p:cNvPicPr/>
          <p:nvPr/>
        </p:nvPicPr>
        <p:blipFill>
          <a:blip r:embed="rId2">
            <a:extLst>
              <a:ext uri="{28A0092B-C50C-407E-A947-70E740481C1C}">
                <a14:useLocalDpi xmlns:a14="http://schemas.microsoft.com/office/drawing/2010/main" val="0"/>
              </a:ext>
            </a:extLst>
          </a:blip>
          <a:srcRect/>
          <a:stretch>
            <a:fillRect/>
          </a:stretch>
        </p:blipFill>
        <p:spPr bwMode="auto">
          <a:xfrm>
            <a:off x="858983" y="734292"/>
            <a:ext cx="10155382" cy="6026726"/>
          </a:xfrm>
          <a:prstGeom prst="rect">
            <a:avLst/>
          </a:prstGeom>
          <a:noFill/>
          <a:ln>
            <a:noFill/>
          </a:ln>
        </p:spPr>
      </p:pic>
    </p:spTree>
    <p:extLst>
      <p:ext uri="{BB962C8B-B14F-4D97-AF65-F5344CB8AC3E}">
        <p14:creationId xmlns:p14="http://schemas.microsoft.com/office/powerpoint/2010/main" val="3066168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973680"/>
          </a:xfrm>
        </p:spPr>
        <p:txBody>
          <a:bodyPr>
            <a:normAutofit fontScale="90000"/>
          </a:bodyPr>
          <a:lstStyle/>
          <a:p>
            <a:pPr algn="ctr"/>
            <a:r>
              <a:rPr lang="en-US" sz="3600" b="1" dirty="0"/>
              <a:t>Customer Journey through main </a:t>
            </a:r>
            <a:r>
              <a:rPr lang="en-US" sz="3600" b="1" dirty="0" smtClean="0"/>
              <a:t>stages</a:t>
            </a:r>
            <a:br>
              <a:rPr lang="en-US" sz="3600" b="1" dirty="0" smtClean="0"/>
            </a:br>
            <a:r>
              <a:rPr lang="en-US" sz="1800" u="sng" dirty="0">
                <a:hlinkClick r:id="rId2"/>
              </a:rPr>
              <a:t>https://blog.hubspot.com/service/customer-journey-map-vb</a:t>
            </a:r>
            <a:r>
              <a:rPr lang="ru-RU" dirty="0"/>
              <a:t/>
            </a:r>
            <a:br>
              <a:rPr lang="ru-RU" dirty="0"/>
            </a:br>
            <a:r>
              <a:rPr lang="en-US" b="1" dirty="0"/>
              <a:t/>
            </a:r>
            <a:br>
              <a:rPr lang="en-US" b="1" dirty="0"/>
            </a:br>
            <a:endParaRPr lang="ru-RU" b="1" dirty="0"/>
          </a:p>
        </p:txBody>
      </p:sp>
      <p:sp>
        <p:nvSpPr>
          <p:cNvPr id="3" name="Текст 2"/>
          <p:cNvSpPr>
            <a:spLocks noGrp="1"/>
          </p:cNvSpPr>
          <p:nvPr>
            <p:ph type="body" sz="quarter" idx="10"/>
          </p:nvPr>
        </p:nvSpPr>
        <p:spPr>
          <a:xfrm>
            <a:off x="334961" y="1828798"/>
            <a:ext cx="11522075" cy="4111581"/>
          </a:xfrm>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766058145"/>
              </p:ext>
            </p:extLst>
          </p:nvPr>
        </p:nvGraphicFramePr>
        <p:xfrm>
          <a:off x="334960" y="1907176"/>
          <a:ext cx="11522076" cy="3717925"/>
        </p:xfrm>
        <a:graphic>
          <a:graphicData uri="http://schemas.openxmlformats.org/drawingml/2006/table">
            <a:tbl>
              <a:tblPr firstRow="1" bandRow="1">
                <a:tableStyleId>{5C22544A-7EE6-4342-B048-85BDC9FD1C3A}</a:tableStyleId>
              </a:tblPr>
              <a:tblGrid>
                <a:gridCol w="1584798">
                  <a:extLst>
                    <a:ext uri="{9D8B030D-6E8A-4147-A177-3AD203B41FA5}">
                      <a16:colId xmlns:a16="http://schemas.microsoft.com/office/drawing/2014/main" val="2015933028"/>
                    </a:ext>
                  </a:extLst>
                </a:gridCol>
                <a:gridCol w="2655231">
                  <a:extLst>
                    <a:ext uri="{9D8B030D-6E8A-4147-A177-3AD203B41FA5}">
                      <a16:colId xmlns:a16="http://schemas.microsoft.com/office/drawing/2014/main" val="2688117815"/>
                    </a:ext>
                  </a:extLst>
                </a:gridCol>
                <a:gridCol w="2252081">
                  <a:extLst>
                    <a:ext uri="{9D8B030D-6E8A-4147-A177-3AD203B41FA5}">
                      <a16:colId xmlns:a16="http://schemas.microsoft.com/office/drawing/2014/main" val="3284066041"/>
                    </a:ext>
                  </a:extLst>
                </a:gridCol>
                <a:gridCol w="2544018">
                  <a:extLst>
                    <a:ext uri="{9D8B030D-6E8A-4147-A177-3AD203B41FA5}">
                      <a16:colId xmlns:a16="http://schemas.microsoft.com/office/drawing/2014/main" val="70464176"/>
                    </a:ext>
                  </a:extLst>
                </a:gridCol>
                <a:gridCol w="2485948">
                  <a:extLst>
                    <a:ext uri="{9D8B030D-6E8A-4147-A177-3AD203B41FA5}">
                      <a16:colId xmlns:a16="http://schemas.microsoft.com/office/drawing/2014/main" val="3770891540"/>
                    </a:ext>
                  </a:extLst>
                </a:gridCol>
              </a:tblGrid>
              <a:tr h="515771">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Stages</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Customer pain points</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The main goal</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Content</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Customer touchpoints</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7561713"/>
                  </a:ext>
                </a:extLst>
              </a:tr>
              <a:tr h="1990958">
                <a:tc>
                  <a:txBody>
                    <a:bodyPr/>
                    <a:lstStyle/>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Awareness</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Customers have realized that they have a problem and a pain point to </a:t>
                      </a:r>
                      <a:r>
                        <a:rPr lang="en-US" sz="2000" dirty="0" smtClean="0">
                          <a:effectLst/>
                          <a:latin typeface="+mn-lt"/>
                          <a:ea typeface="Calibri" panose="020F0502020204030204" pitchFamily="34" charset="0"/>
                          <a:cs typeface="Times New Roman" panose="02020603050405020304" pitchFamily="18" charset="0"/>
                        </a:rPr>
                        <a:t>solve. </a:t>
                      </a:r>
                      <a:r>
                        <a:rPr lang="en-US" sz="2000" dirty="0">
                          <a:effectLst/>
                          <a:latin typeface="+mn-lt"/>
                          <a:ea typeface="Calibri" panose="020F0502020204030204" pitchFamily="34" charset="0"/>
                          <a:cs typeface="Times New Roman" panose="02020603050405020304" pitchFamily="18" charset="0"/>
                        </a:rPr>
                        <a:t>A customer may not yet know that they need a product or service, but they will begin doing research</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dirty="0" smtClean="0">
                          <a:effectLst/>
                          <a:latin typeface="+mn-lt"/>
                          <a:ea typeface="Calibri" panose="020F0502020204030204" pitchFamily="34" charset="0"/>
                          <a:cs typeface="Times New Roman" panose="02020603050405020304" pitchFamily="18" charset="0"/>
                        </a:rPr>
                        <a:t>To </a:t>
                      </a:r>
                      <a:r>
                        <a:rPr lang="en-US" sz="2000" dirty="0">
                          <a:effectLst/>
                          <a:latin typeface="+mn-lt"/>
                          <a:ea typeface="Calibri" panose="020F0502020204030204" pitchFamily="34" charset="0"/>
                          <a:cs typeface="Times New Roman" panose="02020603050405020304" pitchFamily="18" charset="0"/>
                        </a:rPr>
                        <a:t>help customers navigate their new pain points, not encourage a purchase</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i="1" dirty="0">
                          <a:effectLst/>
                          <a:latin typeface="+mn-lt"/>
                          <a:ea typeface="Calibri" panose="020F0502020204030204" pitchFamily="34" charset="0"/>
                          <a:cs typeface="Times New Roman" panose="02020603050405020304" pitchFamily="18" charset="0"/>
                        </a:rPr>
                        <a:t>Educational content</a:t>
                      </a:r>
                      <a:r>
                        <a:rPr lang="en-US" sz="2000" dirty="0">
                          <a:effectLst/>
                          <a:latin typeface="+mn-lt"/>
                          <a:ea typeface="Calibri" panose="020F0502020204030204" pitchFamily="34" charset="0"/>
                          <a:cs typeface="Times New Roman" panose="02020603050405020304" pitchFamily="18" charset="0"/>
                        </a:rPr>
                        <a:t>:</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How-to articles and guides</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General whitepapers</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General e-books</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Free courses</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Company blog</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Social media</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Search engines</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 </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0785262"/>
                  </a:ext>
                </a:extLst>
              </a:tr>
            </a:tbl>
          </a:graphicData>
        </a:graphic>
      </p:graphicFrame>
    </p:spTree>
    <p:extLst>
      <p:ext uri="{BB962C8B-B14F-4D97-AF65-F5344CB8AC3E}">
        <p14:creationId xmlns:p14="http://schemas.microsoft.com/office/powerpoint/2010/main" val="1639933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sz="quarter" idx="10"/>
            <p:extLst>
              <p:ext uri="{D42A27DB-BD31-4B8C-83A1-F6EECF244321}">
                <p14:modId xmlns:p14="http://schemas.microsoft.com/office/powerpoint/2010/main" val="3068662513"/>
              </p:ext>
            </p:extLst>
          </p:nvPr>
        </p:nvGraphicFramePr>
        <p:xfrm>
          <a:off x="334963" y="188913"/>
          <a:ext cx="11522075" cy="5449697"/>
        </p:xfrm>
        <a:graphic>
          <a:graphicData uri="http://schemas.openxmlformats.org/drawingml/2006/table">
            <a:tbl>
              <a:tblPr firstRow="1" bandRow="1">
                <a:tableStyleId>{5C22544A-7EE6-4342-B048-85BDC9FD1C3A}</a:tableStyleId>
              </a:tblPr>
              <a:tblGrid>
                <a:gridCol w="2304415">
                  <a:extLst>
                    <a:ext uri="{9D8B030D-6E8A-4147-A177-3AD203B41FA5}">
                      <a16:colId xmlns:a16="http://schemas.microsoft.com/office/drawing/2014/main" val="450074633"/>
                    </a:ext>
                  </a:extLst>
                </a:gridCol>
                <a:gridCol w="2304415">
                  <a:extLst>
                    <a:ext uri="{9D8B030D-6E8A-4147-A177-3AD203B41FA5}">
                      <a16:colId xmlns:a16="http://schemas.microsoft.com/office/drawing/2014/main" val="2841797949"/>
                    </a:ext>
                  </a:extLst>
                </a:gridCol>
                <a:gridCol w="2304415">
                  <a:extLst>
                    <a:ext uri="{9D8B030D-6E8A-4147-A177-3AD203B41FA5}">
                      <a16:colId xmlns:a16="http://schemas.microsoft.com/office/drawing/2014/main" val="3307421249"/>
                    </a:ext>
                  </a:extLst>
                </a:gridCol>
                <a:gridCol w="2304415">
                  <a:extLst>
                    <a:ext uri="{9D8B030D-6E8A-4147-A177-3AD203B41FA5}">
                      <a16:colId xmlns:a16="http://schemas.microsoft.com/office/drawing/2014/main" val="731379711"/>
                    </a:ext>
                  </a:extLst>
                </a:gridCol>
                <a:gridCol w="2304415">
                  <a:extLst>
                    <a:ext uri="{9D8B030D-6E8A-4147-A177-3AD203B41FA5}">
                      <a16:colId xmlns:a16="http://schemas.microsoft.com/office/drawing/2014/main" val="377142980"/>
                    </a:ext>
                  </a:extLst>
                </a:gridCol>
              </a:tblGrid>
              <a:tr h="370840">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Stages</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Customer pain points</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The main goal</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Content</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Customer touchpoints</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8667070"/>
                  </a:ext>
                </a:extLst>
              </a:tr>
              <a:tr h="370840">
                <a:tc>
                  <a:txBody>
                    <a:bodyPr/>
                    <a:lstStyle/>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Consideration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Customers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realize that they need a product or service. They begin to compare brands and their offerings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To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help customers navigate a crowded solution marketplace and move them toward a purchase decision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Product marketing content: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Product listicles</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Product comparison guides and charts</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Product-focused white papers</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Customer success stories or case studies</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Company blog</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Company website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Search engines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Social media</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Conferences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4746084"/>
                  </a:ext>
                </a:extLst>
              </a:tr>
              <a:tr h="370840">
                <a:tc>
                  <a:txBody>
                    <a:bodyPr/>
                    <a:lstStyle/>
                    <a:p>
                      <a:pPr algn="just">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Decision</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Customers have chosen a solution and are ready to buy</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get customers to make a purchase. Brands deliver a seamless purchase process to make buying their products as easy and simple as possible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Free demos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Free consultations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Product sign-up pages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Pricing pages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Product promotions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Company website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Search engines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Email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0426148"/>
                  </a:ext>
                </a:extLst>
              </a:tr>
            </a:tbl>
          </a:graphicData>
        </a:graphic>
      </p:graphicFrame>
    </p:spTree>
    <p:extLst>
      <p:ext uri="{BB962C8B-B14F-4D97-AF65-F5344CB8AC3E}">
        <p14:creationId xmlns:p14="http://schemas.microsoft.com/office/powerpoint/2010/main" val="183553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sz="quarter" idx="10"/>
            <p:extLst>
              <p:ext uri="{D42A27DB-BD31-4B8C-83A1-F6EECF244321}">
                <p14:modId xmlns:p14="http://schemas.microsoft.com/office/powerpoint/2010/main" val="429067058"/>
              </p:ext>
            </p:extLst>
          </p:nvPr>
        </p:nvGraphicFramePr>
        <p:xfrm>
          <a:off x="334963" y="188913"/>
          <a:ext cx="11522075" cy="5651056"/>
        </p:xfrm>
        <a:graphic>
          <a:graphicData uri="http://schemas.openxmlformats.org/drawingml/2006/table">
            <a:tbl>
              <a:tblPr firstRow="1" bandRow="1">
                <a:tableStyleId>{5C22544A-7EE6-4342-B048-85BDC9FD1C3A}</a:tableStyleId>
              </a:tblPr>
              <a:tblGrid>
                <a:gridCol w="2304415">
                  <a:extLst>
                    <a:ext uri="{9D8B030D-6E8A-4147-A177-3AD203B41FA5}">
                      <a16:colId xmlns:a16="http://schemas.microsoft.com/office/drawing/2014/main" val="290407201"/>
                    </a:ext>
                  </a:extLst>
                </a:gridCol>
                <a:gridCol w="2304415">
                  <a:extLst>
                    <a:ext uri="{9D8B030D-6E8A-4147-A177-3AD203B41FA5}">
                      <a16:colId xmlns:a16="http://schemas.microsoft.com/office/drawing/2014/main" val="1869814804"/>
                    </a:ext>
                  </a:extLst>
                </a:gridCol>
                <a:gridCol w="2304415">
                  <a:extLst>
                    <a:ext uri="{9D8B030D-6E8A-4147-A177-3AD203B41FA5}">
                      <a16:colId xmlns:a16="http://schemas.microsoft.com/office/drawing/2014/main" val="3901761933"/>
                    </a:ext>
                  </a:extLst>
                </a:gridCol>
                <a:gridCol w="2304415">
                  <a:extLst>
                    <a:ext uri="{9D8B030D-6E8A-4147-A177-3AD203B41FA5}">
                      <a16:colId xmlns:a16="http://schemas.microsoft.com/office/drawing/2014/main" val="627422349"/>
                    </a:ext>
                  </a:extLst>
                </a:gridCol>
                <a:gridCol w="2304415">
                  <a:extLst>
                    <a:ext uri="{9D8B030D-6E8A-4147-A177-3AD203B41FA5}">
                      <a16:colId xmlns:a16="http://schemas.microsoft.com/office/drawing/2014/main" val="2396467826"/>
                    </a:ext>
                  </a:extLst>
                </a:gridCol>
              </a:tblGrid>
              <a:tr h="370840">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Stages</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Customer pain points</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The main goal</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Content</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Customer touchpoints</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8586804"/>
                  </a:ext>
                </a:extLst>
              </a:tr>
              <a:tr h="370840">
                <a:tc>
                  <a:txBody>
                    <a:bodyPr/>
                    <a:lstStyle/>
                    <a:p>
                      <a:pPr algn="just">
                        <a:lnSpc>
                          <a:spcPct val="107000"/>
                        </a:lnSpc>
                        <a:spcAft>
                          <a:spcPts val="0"/>
                        </a:spcAft>
                      </a:pPr>
                      <a:r>
                        <a:rPr lang="en-US" sz="2000">
                          <a:effectLst/>
                          <a:latin typeface="+mn-lt"/>
                          <a:ea typeface="Calibri" panose="020F0502020204030204" pitchFamily="34" charset="0"/>
                          <a:cs typeface="Times New Roman" panose="02020603050405020304" pitchFamily="18" charset="0"/>
                        </a:rPr>
                        <a:t>Retention</a:t>
                      </a:r>
                      <a:endParaRPr lang="ru-RU"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a:effectLst/>
                          <a:latin typeface="+mn-lt"/>
                          <a:ea typeface="Calibri" panose="020F0502020204030204" pitchFamily="34" charset="0"/>
                          <a:cs typeface="Times New Roman" panose="02020603050405020304" pitchFamily="18" charset="0"/>
                        </a:rPr>
                        <a:t>Customers have purchased a solution and stay with the company as opposed to leaving for another provider.</a:t>
                      </a:r>
                      <a:endParaRPr lang="ru-RU" sz="20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a:effectLst/>
                          <a:latin typeface="+mn-lt"/>
                          <a:ea typeface="Calibri" panose="020F0502020204030204" pitchFamily="34" charset="0"/>
                          <a:cs typeface="Times New Roman" panose="02020603050405020304" pitchFamily="18" charset="0"/>
                        </a:rPr>
                        <a:t> </a:t>
                      </a:r>
                      <a:endParaRPr lang="ru-RU"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Brands provide an excellent onboarding experience and ongoing customer service to ensure that customers don't churn</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Retention-stage strategies:</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Providing a dedicated customer success manager</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Making your customer service team easily accessible</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Creating a knowledge base in case customers ever run into a </a:t>
                      </a:r>
                      <a:r>
                        <a:rPr lang="en-US" sz="2000" dirty="0" smtClean="0">
                          <a:effectLst/>
                          <a:latin typeface="+mn-lt"/>
                          <a:ea typeface="Calibri" panose="020F0502020204030204" pitchFamily="34" charset="0"/>
                          <a:cs typeface="Times New Roman" panose="02020603050405020304" pitchFamily="18" charset="0"/>
                        </a:rPr>
                        <a:t>roadblock</a:t>
                      </a:r>
                      <a:r>
                        <a:rPr lang="en-US" sz="2000" dirty="0">
                          <a:effectLst/>
                          <a:latin typeface="+mn-lt"/>
                          <a:ea typeface="Calibri" panose="020F0502020204030204" pitchFamily="34" charset="0"/>
                          <a:cs typeface="Times New Roman" panose="02020603050405020304" pitchFamily="18" charset="0"/>
                        </a:rPr>
                        <a:t> </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Company website</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Live chat</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Email </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Social media</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 </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3138426"/>
                  </a:ext>
                </a:extLst>
              </a:tr>
            </a:tbl>
          </a:graphicData>
        </a:graphic>
      </p:graphicFrame>
    </p:spTree>
    <p:extLst>
      <p:ext uri="{BB962C8B-B14F-4D97-AF65-F5344CB8AC3E}">
        <p14:creationId xmlns:p14="http://schemas.microsoft.com/office/powerpoint/2010/main" val="3540334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sz="quarter" idx="10"/>
            <p:extLst>
              <p:ext uri="{D42A27DB-BD31-4B8C-83A1-F6EECF244321}">
                <p14:modId xmlns:p14="http://schemas.microsoft.com/office/powerpoint/2010/main" val="3600313639"/>
              </p:ext>
            </p:extLst>
          </p:nvPr>
        </p:nvGraphicFramePr>
        <p:xfrm>
          <a:off x="334963" y="188913"/>
          <a:ext cx="11522075" cy="5752656"/>
        </p:xfrm>
        <a:graphic>
          <a:graphicData uri="http://schemas.openxmlformats.org/drawingml/2006/table">
            <a:tbl>
              <a:tblPr firstRow="1" bandRow="1">
                <a:tableStyleId>{5C22544A-7EE6-4342-B048-85BDC9FD1C3A}</a:tableStyleId>
              </a:tblPr>
              <a:tblGrid>
                <a:gridCol w="2304415">
                  <a:extLst>
                    <a:ext uri="{9D8B030D-6E8A-4147-A177-3AD203B41FA5}">
                      <a16:colId xmlns:a16="http://schemas.microsoft.com/office/drawing/2014/main" val="3880205624"/>
                    </a:ext>
                  </a:extLst>
                </a:gridCol>
                <a:gridCol w="2304415">
                  <a:extLst>
                    <a:ext uri="{9D8B030D-6E8A-4147-A177-3AD203B41FA5}">
                      <a16:colId xmlns:a16="http://schemas.microsoft.com/office/drawing/2014/main" val="3424622450"/>
                    </a:ext>
                  </a:extLst>
                </a:gridCol>
                <a:gridCol w="2304415">
                  <a:extLst>
                    <a:ext uri="{9D8B030D-6E8A-4147-A177-3AD203B41FA5}">
                      <a16:colId xmlns:a16="http://schemas.microsoft.com/office/drawing/2014/main" val="296264468"/>
                    </a:ext>
                  </a:extLst>
                </a:gridCol>
                <a:gridCol w="2304415">
                  <a:extLst>
                    <a:ext uri="{9D8B030D-6E8A-4147-A177-3AD203B41FA5}">
                      <a16:colId xmlns:a16="http://schemas.microsoft.com/office/drawing/2014/main" val="1956562556"/>
                    </a:ext>
                  </a:extLst>
                </a:gridCol>
                <a:gridCol w="2304415">
                  <a:extLst>
                    <a:ext uri="{9D8B030D-6E8A-4147-A177-3AD203B41FA5}">
                      <a16:colId xmlns:a16="http://schemas.microsoft.com/office/drawing/2014/main" val="2451238063"/>
                    </a:ext>
                  </a:extLst>
                </a:gridCol>
              </a:tblGrid>
              <a:tr h="370840">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Stages</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Customer pain points</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The main goal</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Content</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Customer touchpoints</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4624483"/>
                  </a:ext>
                </a:extLst>
              </a:tr>
              <a:tr h="370840">
                <a:tc>
                  <a:txBody>
                    <a:bodyPr/>
                    <a:lstStyle/>
                    <a:p>
                      <a:pPr algn="just">
                        <a:lnSpc>
                          <a:spcPct val="107000"/>
                        </a:lnSpc>
                        <a:spcAft>
                          <a:spcPts val="0"/>
                        </a:spcAft>
                      </a:pPr>
                      <a:r>
                        <a:rPr lang="en-US" sz="2000">
                          <a:effectLst/>
                          <a:latin typeface="+mn-lt"/>
                          <a:ea typeface="Calibri" panose="020F0502020204030204" pitchFamily="34" charset="0"/>
                          <a:cs typeface="Times New Roman" panose="02020603050405020304" pitchFamily="18" charset="0"/>
                        </a:rPr>
                        <a:t>Loyalty (Advocacy)</a:t>
                      </a:r>
                      <a:endParaRPr lang="ru-RU"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C</a:t>
                      </a:r>
                      <a:r>
                        <a:rPr lang="en-US" sz="2000" dirty="0" smtClean="0">
                          <a:effectLst/>
                          <a:latin typeface="+mn-lt"/>
                          <a:ea typeface="Calibri" panose="020F0502020204030204" pitchFamily="34" charset="0"/>
                          <a:cs typeface="Times New Roman" panose="02020603050405020304" pitchFamily="18" charset="0"/>
                        </a:rPr>
                        <a:t>ustomers </a:t>
                      </a:r>
                      <a:r>
                        <a:rPr lang="en-US" sz="2000" dirty="0">
                          <a:effectLst/>
                          <a:latin typeface="+mn-lt"/>
                          <a:ea typeface="Calibri" panose="020F0502020204030204" pitchFamily="34" charset="0"/>
                          <a:cs typeface="Times New Roman" panose="02020603050405020304" pitchFamily="18" charset="0"/>
                        </a:rPr>
                        <a:t>not only choose to stay with a company – they actively promote it to their </a:t>
                      </a:r>
                      <a:r>
                        <a:rPr lang="en-US" sz="2000" dirty="0" smtClean="0">
                          <a:effectLst/>
                          <a:latin typeface="+mn-lt"/>
                          <a:ea typeface="Calibri" panose="020F0502020204030204" pitchFamily="34" charset="0"/>
                          <a:cs typeface="Times New Roman" panose="02020603050405020304" pitchFamily="18" charset="0"/>
                        </a:rPr>
                        <a:t>surroundings</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B</a:t>
                      </a:r>
                      <a:r>
                        <a:rPr lang="en-US" sz="2000" dirty="0" smtClean="0">
                          <a:effectLst/>
                          <a:latin typeface="+mn-lt"/>
                          <a:ea typeface="Calibri" panose="020F0502020204030204" pitchFamily="34" charset="0"/>
                          <a:cs typeface="Times New Roman" panose="02020603050405020304" pitchFamily="18" charset="0"/>
                        </a:rPr>
                        <a:t>rands </a:t>
                      </a:r>
                      <a:r>
                        <a:rPr lang="en-US" sz="2000" dirty="0">
                          <a:effectLst/>
                          <a:latin typeface="+mn-lt"/>
                          <a:ea typeface="Calibri" panose="020F0502020204030204" pitchFamily="34" charset="0"/>
                          <a:cs typeface="Times New Roman" panose="02020603050405020304" pitchFamily="18" charset="0"/>
                        </a:rPr>
                        <a:t>focus on providing a fantastic end-to-end CX. Customers become loyal when they've achieved success with your </a:t>
                      </a:r>
                      <a:r>
                        <a:rPr lang="en-US" sz="2000" dirty="0" smtClean="0">
                          <a:effectLst/>
                          <a:latin typeface="+mn-lt"/>
                          <a:ea typeface="Calibri" panose="020F0502020204030204" pitchFamily="34" charset="0"/>
                          <a:cs typeface="Times New Roman" panose="02020603050405020304" pitchFamily="18" charset="0"/>
                        </a:rPr>
                        <a:t>?</a:t>
                      </a:r>
                      <a:r>
                        <a:rPr lang="en-US" sz="2000" b="1" i="1" dirty="0" smtClean="0">
                          <a:effectLst/>
                          <a:latin typeface="+mn-lt"/>
                          <a:ea typeface="Calibri" panose="020F0502020204030204" pitchFamily="34" charset="0"/>
                          <a:cs typeface="Times New Roman" panose="02020603050405020304" pitchFamily="18" charset="0"/>
                        </a:rPr>
                        <a:t>product</a:t>
                      </a:r>
                      <a:r>
                        <a:rPr lang="en-US" sz="2000" dirty="0" smtClean="0">
                          <a:effectLst/>
                          <a:latin typeface="+mn-lt"/>
                          <a:ea typeface="Calibri" panose="020F0502020204030204" pitchFamily="34" charset="0"/>
                          <a:cs typeface="Times New Roman" panose="02020603050405020304" pitchFamily="18" charset="0"/>
                        </a:rPr>
                        <a:t>? </a:t>
                      </a:r>
                      <a:r>
                        <a:rPr lang="en-US" sz="2000" dirty="0">
                          <a:effectLst/>
                          <a:latin typeface="+mn-lt"/>
                          <a:ea typeface="Calibri" panose="020F0502020204030204" pitchFamily="34" charset="0"/>
                          <a:cs typeface="Times New Roman" panose="02020603050405020304" pitchFamily="18" charset="0"/>
                        </a:rPr>
                        <a:t>– if it works, they will likely recommend your brand to others.</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i="1" dirty="0">
                          <a:effectLst/>
                          <a:latin typeface="+mn-lt"/>
                          <a:ea typeface="Calibri" panose="020F0502020204030204" pitchFamily="34" charset="0"/>
                          <a:cs typeface="Times New Roman" panose="02020603050405020304" pitchFamily="18" charset="0"/>
                        </a:rPr>
                        <a:t>Loyalty-stage strategies:</a:t>
                      </a:r>
                      <a:endParaRPr lang="ru-RU" sz="1800" i="1"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mn-lt"/>
                          <a:ea typeface="Calibri" panose="020F0502020204030204" pitchFamily="34" charset="0"/>
                          <a:cs typeface="Times New Roman" panose="02020603050405020304" pitchFamily="18" charset="0"/>
                        </a:rPr>
                        <a:t>Having an easy-to-navigate website</a:t>
                      </a:r>
                      <a:endParaRPr lang="ru-RU" sz="18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mn-lt"/>
                          <a:ea typeface="Calibri" panose="020F0502020204030204" pitchFamily="34" charset="0"/>
                          <a:cs typeface="Times New Roman" panose="02020603050405020304" pitchFamily="18" charset="0"/>
                        </a:rPr>
                        <a:t>Investing in your product team to ensure your product exceeds customer expectations</a:t>
                      </a:r>
                      <a:endParaRPr lang="ru-RU" sz="18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mn-lt"/>
                          <a:ea typeface="Calibri" panose="020F0502020204030204" pitchFamily="34" charset="0"/>
                          <a:cs typeface="Times New Roman" panose="02020603050405020304" pitchFamily="18" charset="0"/>
                        </a:rPr>
                        <a:t>Making it easy to share your brand with others via a </a:t>
                      </a:r>
                      <a:r>
                        <a:rPr lang="en-US" sz="1800" dirty="0" smtClean="0">
                          <a:effectLst/>
                          <a:latin typeface="+mn-lt"/>
                          <a:ea typeface="Calibri" panose="020F0502020204030204" pitchFamily="34" charset="0"/>
                          <a:cs typeface="Times New Roman" panose="02020603050405020304" pitchFamily="18" charset="0"/>
                        </a:rPr>
                        <a:t>loyalty</a:t>
                      </a:r>
                      <a:r>
                        <a:rPr lang="en-US" sz="1800" baseline="0" dirty="0" smtClean="0">
                          <a:effectLst/>
                          <a:latin typeface="+mn-lt"/>
                          <a:ea typeface="Calibri" panose="020F0502020204030204" pitchFamily="34" charset="0"/>
                          <a:cs typeface="Times New Roman" panose="02020603050405020304" pitchFamily="18" charset="0"/>
                        </a:rPr>
                        <a:t> </a:t>
                      </a:r>
                      <a:r>
                        <a:rPr lang="en-US" sz="1800" dirty="0" smtClean="0">
                          <a:effectLst/>
                          <a:latin typeface="+mn-lt"/>
                          <a:ea typeface="Calibri" panose="020F0502020204030204" pitchFamily="34" charset="0"/>
                          <a:cs typeface="Times New Roman" panose="02020603050405020304" pitchFamily="18" charset="0"/>
                        </a:rPr>
                        <a:t>program</a:t>
                      </a:r>
                      <a:endParaRPr lang="ru-RU" sz="18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1800" dirty="0">
                          <a:effectLst/>
                          <a:latin typeface="+mn-lt"/>
                          <a:ea typeface="Calibri" panose="020F0502020204030204" pitchFamily="34" charset="0"/>
                          <a:cs typeface="Times New Roman" panose="02020603050405020304" pitchFamily="18" charset="0"/>
                        </a:rPr>
                        <a:t>Providing perks to continued </a:t>
                      </a:r>
                      <a:r>
                        <a:rPr lang="en-US" sz="1800" dirty="0" smtClean="0">
                          <a:effectLst/>
                          <a:latin typeface="+mn-lt"/>
                          <a:ea typeface="Calibri" panose="020F0502020204030204" pitchFamily="34" charset="0"/>
                          <a:cs typeface="Times New Roman" panose="02020603050405020304" pitchFamily="18" charset="0"/>
                        </a:rPr>
                        <a:t>customers (e.g., discounts)</a:t>
                      </a:r>
                      <a:endParaRPr lang="ru-RU" sz="18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 </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dirty="0" smtClean="0">
                          <a:effectLst/>
                          <a:latin typeface="+mn-lt"/>
                          <a:ea typeface="Calibri" panose="020F0502020204030204" pitchFamily="34" charset="0"/>
                          <a:cs typeface="Times New Roman" panose="02020603050405020304" pitchFamily="18" charset="0"/>
                        </a:rPr>
                        <a:t>Company</a:t>
                      </a:r>
                      <a:r>
                        <a:rPr lang="en-US" sz="2000" baseline="0" dirty="0" smtClean="0">
                          <a:effectLst/>
                          <a:latin typeface="+mn-lt"/>
                          <a:ea typeface="Calibri" panose="020F0502020204030204" pitchFamily="34" charset="0"/>
                          <a:cs typeface="Times New Roman" panose="02020603050405020304" pitchFamily="18" charset="0"/>
                        </a:rPr>
                        <a:t> </a:t>
                      </a:r>
                      <a:r>
                        <a:rPr lang="en-US" sz="2000" dirty="0" smtClean="0">
                          <a:effectLst/>
                          <a:latin typeface="+mn-lt"/>
                          <a:ea typeface="Calibri" panose="020F0502020204030204" pitchFamily="34" charset="0"/>
                          <a:cs typeface="Times New Roman" panose="02020603050405020304" pitchFamily="18" charset="0"/>
                        </a:rPr>
                        <a:t>website</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Email</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Social media</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smtClean="0">
                          <a:effectLst/>
                          <a:latin typeface="+mn-lt"/>
                          <a:ea typeface="Calibri" panose="020F0502020204030204" pitchFamily="34" charset="0"/>
                          <a:cs typeface="Times New Roman" panose="02020603050405020304" pitchFamily="18" charset="0"/>
                        </a:rPr>
                        <a:t>Company</a:t>
                      </a:r>
                      <a:r>
                        <a:rPr lang="en-US" sz="2000" baseline="0" dirty="0" smtClean="0">
                          <a:effectLst/>
                          <a:latin typeface="+mn-lt"/>
                          <a:ea typeface="Calibri" panose="020F0502020204030204" pitchFamily="34" charset="0"/>
                          <a:cs typeface="Times New Roman" panose="02020603050405020304" pitchFamily="18" charset="0"/>
                        </a:rPr>
                        <a:t> </a:t>
                      </a:r>
                      <a:r>
                        <a:rPr lang="en-US" sz="2000" dirty="0" smtClean="0">
                          <a:effectLst/>
                          <a:latin typeface="+mn-lt"/>
                          <a:ea typeface="Calibri" panose="020F0502020204030204" pitchFamily="34" charset="0"/>
                          <a:cs typeface="Times New Roman" panose="02020603050405020304" pitchFamily="18" charset="0"/>
                        </a:rPr>
                        <a:t>products</a:t>
                      </a:r>
                      <a:endParaRPr lang="ru-RU" sz="20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2000" dirty="0">
                          <a:effectLst/>
                          <a:latin typeface="+mn-lt"/>
                          <a:ea typeface="Calibri" panose="020F0502020204030204" pitchFamily="34" charset="0"/>
                          <a:cs typeface="Times New Roman" panose="02020603050405020304" pitchFamily="18" charset="0"/>
                        </a:rPr>
                        <a:t> </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5654587"/>
                  </a:ext>
                </a:extLst>
              </a:tr>
            </a:tbl>
          </a:graphicData>
        </a:graphic>
      </p:graphicFrame>
    </p:spTree>
    <p:extLst>
      <p:ext uri="{BB962C8B-B14F-4D97-AF65-F5344CB8AC3E}">
        <p14:creationId xmlns:p14="http://schemas.microsoft.com/office/powerpoint/2010/main" val="3193305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en-US" b="1" dirty="0"/>
              <a:t>3. Consumer behavior in the digital environment</a:t>
            </a:r>
            <a:endParaRPr lang="ru-RU" b="1" dirty="0"/>
          </a:p>
        </p:txBody>
      </p:sp>
      <p:sp>
        <p:nvSpPr>
          <p:cNvPr id="3" name="Текст 2"/>
          <p:cNvSpPr>
            <a:spLocks noGrp="1"/>
          </p:cNvSpPr>
          <p:nvPr>
            <p:ph type="body" sz="quarter" idx="10"/>
          </p:nvPr>
        </p:nvSpPr>
        <p:spPr/>
        <p:txBody>
          <a:bodyPr/>
          <a:lstStyle/>
          <a:p>
            <a:pPr marL="0" indent="0" algn="just">
              <a:buNone/>
            </a:pPr>
            <a:r>
              <a:rPr lang="en-US" sz="2800" dirty="0"/>
              <a:t>Consumer behavior </a:t>
            </a:r>
            <a:r>
              <a:rPr lang="en-US" sz="2800" b="0" dirty="0"/>
              <a:t>is the study of how people make purchase decisions to satisfy their needs, wants, or desires and how their emotional, mental, and behavioral responses influence the buying decision. </a:t>
            </a:r>
            <a:r>
              <a:rPr lang="en-US" sz="1600" b="0" dirty="0" smtClean="0"/>
              <a:t>https</a:t>
            </a:r>
            <a:r>
              <a:rPr lang="en-US" sz="1600" b="0" dirty="0"/>
              <a:t>://www.omniconvert.com/blog/consumer-behavior-in-marketing-patterns-types-segmentation/</a:t>
            </a:r>
            <a:endParaRPr lang="ru-RU" sz="1600" b="0" dirty="0"/>
          </a:p>
        </p:txBody>
      </p:sp>
    </p:spTree>
    <p:extLst>
      <p:ext uri="{BB962C8B-B14F-4D97-AF65-F5344CB8AC3E}">
        <p14:creationId xmlns:p14="http://schemas.microsoft.com/office/powerpoint/2010/main" val="422074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portance-of-consumer-behavio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658983" y="123599"/>
            <a:ext cx="9143999" cy="595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727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ctr">
              <a:buNone/>
            </a:pPr>
            <a:r>
              <a:rPr lang="en-US" sz="3600" dirty="0" smtClean="0"/>
              <a:t>Two main patterns of customer behavior in the digital environment</a:t>
            </a:r>
          </a:p>
          <a:p>
            <a:pPr marL="0" indent="0" algn="just">
              <a:buNone/>
            </a:pPr>
            <a:endParaRPr lang="en-US" dirty="0" smtClean="0"/>
          </a:p>
          <a:p>
            <a:pPr marL="0" indent="0" algn="just">
              <a:buNone/>
            </a:pPr>
            <a:r>
              <a:rPr lang="en-US" dirty="0" err="1" smtClean="0"/>
              <a:t>Webrooming</a:t>
            </a:r>
            <a:r>
              <a:rPr lang="en-US" dirty="0" smtClean="0"/>
              <a:t> pattern </a:t>
            </a:r>
            <a:r>
              <a:rPr lang="en-US" b="0" dirty="0" smtClean="0"/>
              <a:t>means </a:t>
            </a:r>
            <a:r>
              <a:rPr lang="en-US" b="0" dirty="0"/>
              <a:t>those shoppers that search for information online and then confirm the information offline. </a:t>
            </a:r>
            <a:endParaRPr lang="en-US" b="0" dirty="0" smtClean="0"/>
          </a:p>
          <a:p>
            <a:pPr marL="0" indent="0" algn="just">
              <a:buNone/>
            </a:pPr>
            <a:r>
              <a:rPr lang="en-US" dirty="0" smtClean="0"/>
              <a:t>Showrooming pattern </a:t>
            </a:r>
            <a:r>
              <a:rPr lang="en-US" b="0" dirty="0"/>
              <a:t>means gathering information and examining products in physical stores and then purchasing </a:t>
            </a:r>
            <a:r>
              <a:rPr lang="en-US" b="0" dirty="0" smtClean="0"/>
              <a:t>online.</a:t>
            </a:r>
          </a:p>
          <a:p>
            <a:endParaRPr lang="ru-RU" dirty="0"/>
          </a:p>
        </p:txBody>
      </p:sp>
    </p:spTree>
    <p:extLst>
      <p:ext uri="{BB962C8B-B14F-4D97-AF65-F5344CB8AC3E}">
        <p14:creationId xmlns:p14="http://schemas.microsoft.com/office/powerpoint/2010/main" val="1321153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ctr">
              <a:buNone/>
            </a:pPr>
            <a:r>
              <a:rPr lang="en-US" dirty="0" smtClean="0"/>
              <a:t>Plan</a:t>
            </a:r>
          </a:p>
          <a:p>
            <a:pPr marL="0" indent="0" algn="ctr">
              <a:buNone/>
            </a:pPr>
            <a:endParaRPr lang="en-US" dirty="0" smtClean="0"/>
          </a:p>
          <a:p>
            <a:r>
              <a:rPr lang="en-US" dirty="0" smtClean="0"/>
              <a:t>1</a:t>
            </a:r>
            <a:r>
              <a:rPr lang="en-US" dirty="0"/>
              <a:t>. The new customer path in a hybrid digital environment. </a:t>
            </a:r>
            <a:endParaRPr lang="en-US" dirty="0" smtClean="0"/>
          </a:p>
          <a:p>
            <a:r>
              <a:rPr lang="en-US" dirty="0" smtClean="0"/>
              <a:t>2. Mapping </a:t>
            </a:r>
            <a:r>
              <a:rPr lang="en-US" dirty="0"/>
              <a:t>customer journey</a:t>
            </a:r>
            <a:endParaRPr lang="ru-RU" dirty="0"/>
          </a:p>
          <a:p>
            <a:r>
              <a:rPr lang="en-US" dirty="0"/>
              <a:t>3</a:t>
            </a:r>
            <a:r>
              <a:rPr lang="en-US" dirty="0" smtClean="0"/>
              <a:t>. </a:t>
            </a:r>
            <a:r>
              <a:rPr lang="en-US" dirty="0"/>
              <a:t>Consumer behavior in the digital environment</a:t>
            </a:r>
            <a:endParaRPr lang="ru-RU" dirty="0"/>
          </a:p>
          <a:p>
            <a:pPr marL="0" indent="0">
              <a:buNone/>
            </a:pPr>
            <a:endParaRPr lang="ru-RU" dirty="0"/>
          </a:p>
          <a:p>
            <a:pPr marL="0" indent="0">
              <a:buNone/>
            </a:pPr>
            <a:endParaRPr lang="ru-RU" dirty="0"/>
          </a:p>
        </p:txBody>
      </p:sp>
    </p:spTree>
    <p:extLst>
      <p:ext uri="{BB962C8B-B14F-4D97-AF65-F5344CB8AC3E}">
        <p14:creationId xmlns:p14="http://schemas.microsoft.com/office/powerpoint/2010/main" val="3485827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mparison between showrooming and webrooming [1] | Download ..."/>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057071" y="188913"/>
            <a:ext cx="8077859" cy="557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247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ctr">
              <a:buNone/>
            </a:pPr>
            <a:r>
              <a:rPr lang="en-US" dirty="0"/>
              <a:t>THE INFLUENTIAL DIGITAL </a:t>
            </a:r>
            <a:r>
              <a:rPr lang="en-US" dirty="0" smtClean="0"/>
              <a:t>SUBCULTURES</a:t>
            </a:r>
          </a:p>
          <a:p>
            <a:pPr marL="0" indent="0" algn="just">
              <a:buNone/>
            </a:pPr>
            <a:r>
              <a:rPr lang="en-US" dirty="0" smtClean="0"/>
              <a:t>Youth</a:t>
            </a:r>
            <a:r>
              <a:rPr lang="en-US" dirty="0"/>
              <a:t>, </a:t>
            </a:r>
            <a:r>
              <a:rPr lang="en-US" dirty="0" smtClean="0"/>
              <a:t>Women</a:t>
            </a:r>
            <a:r>
              <a:rPr lang="en-US" dirty="0"/>
              <a:t>, and Netizens (citizens of the internet</a:t>
            </a:r>
            <a:r>
              <a:rPr lang="en-US" dirty="0" smtClean="0"/>
              <a:t>) (</a:t>
            </a:r>
            <a:r>
              <a:rPr lang="en-US" dirty="0"/>
              <a:t>YWN</a:t>
            </a:r>
            <a:r>
              <a:rPr lang="en-US" dirty="0" smtClean="0"/>
              <a:t>)</a:t>
            </a:r>
          </a:p>
          <a:p>
            <a:pPr marL="0" indent="0">
              <a:buNone/>
            </a:pPr>
            <a:r>
              <a:rPr lang="en-US" u="sng" dirty="0"/>
              <a:t>Youth:</a:t>
            </a:r>
            <a:r>
              <a:rPr lang="en-US" dirty="0"/>
              <a:t> Acquiring the Mind </a:t>
            </a:r>
            <a:r>
              <a:rPr lang="en-US" dirty="0" smtClean="0"/>
              <a:t>Share</a:t>
            </a:r>
          </a:p>
          <a:p>
            <a:pPr marL="0" indent="0" algn="just">
              <a:buNone/>
            </a:pPr>
            <a:r>
              <a:rPr lang="en-US" sz="2800" dirty="0" smtClean="0"/>
              <a:t>Early </a:t>
            </a:r>
            <a:r>
              <a:rPr lang="en-US" sz="2800" dirty="0"/>
              <a:t>adopters</a:t>
            </a:r>
            <a:r>
              <a:rPr lang="en-US" sz="2800" dirty="0" smtClean="0"/>
              <a:t>. </a:t>
            </a:r>
            <a:r>
              <a:rPr lang="en-US" sz="2800" b="0" dirty="0" smtClean="0"/>
              <a:t>They </a:t>
            </a:r>
            <a:r>
              <a:rPr lang="en-US" sz="2800" b="0" dirty="0"/>
              <a:t>try new products and experience new services that </a:t>
            </a:r>
            <a:r>
              <a:rPr lang="en-US" sz="2800" b="0" dirty="0" smtClean="0"/>
              <a:t>older segments </a:t>
            </a:r>
            <a:r>
              <a:rPr lang="en-US" sz="2800" b="0" dirty="0"/>
              <a:t>deem too risky</a:t>
            </a:r>
            <a:r>
              <a:rPr lang="en-US" sz="2800" b="0" dirty="0" smtClean="0"/>
              <a:t>. Marketers </a:t>
            </a:r>
            <a:r>
              <a:rPr lang="en-US" sz="2800" b="0" dirty="0"/>
              <a:t>with newly developed and launched products need them.</a:t>
            </a:r>
          </a:p>
          <a:p>
            <a:pPr marL="0" indent="0" algn="just">
              <a:buNone/>
            </a:pPr>
            <a:r>
              <a:rPr lang="en-US" sz="2800" dirty="0"/>
              <a:t>Trendsetters. </a:t>
            </a:r>
            <a:r>
              <a:rPr lang="en-US" sz="2800" b="0" dirty="0"/>
              <a:t>This allows marketers to quickly pinpoint trends that will influence the market in the near future</a:t>
            </a:r>
            <a:r>
              <a:rPr lang="en-US" sz="2800" b="0" dirty="0" smtClean="0"/>
              <a:t>.</a:t>
            </a:r>
          </a:p>
          <a:p>
            <a:pPr marL="0" indent="0" algn="just">
              <a:buNone/>
            </a:pPr>
            <a:r>
              <a:rPr lang="en-US" sz="2800" dirty="0" smtClean="0"/>
              <a:t>Game </a:t>
            </a:r>
            <a:r>
              <a:rPr lang="en-US" sz="2800" dirty="0"/>
              <a:t>changers. </a:t>
            </a:r>
            <a:r>
              <a:rPr lang="en-US" sz="2800" b="0" dirty="0" smtClean="0"/>
              <a:t>They </a:t>
            </a:r>
            <a:r>
              <a:rPr lang="en-US" sz="2800" b="0" dirty="0"/>
              <a:t>are concerned about what is happening around them. In fact, they are one of </a:t>
            </a:r>
            <a:r>
              <a:rPr lang="en-US" sz="2800" b="0" dirty="0" smtClean="0"/>
              <a:t>the primary </a:t>
            </a:r>
            <a:r>
              <a:rPr lang="en-US" sz="2800" b="0" dirty="0"/>
              <a:t>drivers of change in the world</a:t>
            </a:r>
            <a:endParaRPr lang="ru-RU" sz="2800" b="0" dirty="0"/>
          </a:p>
        </p:txBody>
      </p:sp>
    </p:spTree>
    <p:extLst>
      <p:ext uri="{BB962C8B-B14F-4D97-AF65-F5344CB8AC3E}">
        <p14:creationId xmlns:p14="http://schemas.microsoft.com/office/powerpoint/2010/main" val="3600090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buNone/>
            </a:pPr>
            <a:r>
              <a:rPr lang="en-US" u="sng" dirty="0"/>
              <a:t>Women</a:t>
            </a:r>
            <a:r>
              <a:rPr lang="en-US" dirty="0"/>
              <a:t>: Growing the Market </a:t>
            </a:r>
            <a:r>
              <a:rPr lang="en-US" dirty="0" smtClean="0"/>
              <a:t>Share</a:t>
            </a:r>
            <a:endParaRPr lang="en-US" dirty="0"/>
          </a:p>
          <a:p>
            <a:pPr marL="0" indent="0" algn="just">
              <a:buNone/>
            </a:pPr>
            <a:r>
              <a:rPr lang="en-US" dirty="0" smtClean="0"/>
              <a:t>Information </a:t>
            </a:r>
            <a:r>
              <a:rPr lang="en-US" dirty="0"/>
              <a:t>collectors. </a:t>
            </a:r>
            <a:r>
              <a:rPr lang="en-US" b="0" dirty="0"/>
              <a:t>Women actually pay attention to </a:t>
            </a:r>
            <a:r>
              <a:rPr lang="en-US" b="0" dirty="0" smtClean="0"/>
              <a:t>all the </a:t>
            </a:r>
            <a:r>
              <a:rPr lang="en-US" b="0" dirty="0"/>
              <a:t>information, and they will eventually summarize it for others</a:t>
            </a:r>
            <a:r>
              <a:rPr lang="en-US" b="0" dirty="0" smtClean="0"/>
              <a:t>.</a:t>
            </a:r>
            <a:endParaRPr lang="en-US" b="0" dirty="0"/>
          </a:p>
          <a:p>
            <a:pPr marL="0" indent="0" algn="just">
              <a:buNone/>
            </a:pPr>
            <a:r>
              <a:rPr lang="en-US" dirty="0"/>
              <a:t>Holistic </a:t>
            </a:r>
            <a:r>
              <a:rPr lang="en-US" dirty="0" smtClean="0"/>
              <a:t>shoppers. </a:t>
            </a:r>
            <a:r>
              <a:rPr lang="en-US" b="0" dirty="0" smtClean="0"/>
              <a:t>They are more </a:t>
            </a:r>
            <a:r>
              <a:rPr lang="en-US" b="0" dirty="0"/>
              <a:t>likely to consider </a:t>
            </a:r>
            <a:r>
              <a:rPr lang="en-US" b="0" dirty="0" smtClean="0"/>
              <a:t>everything - functional </a:t>
            </a:r>
            <a:r>
              <a:rPr lang="en-US" b="0" dirty="0"/>
              <a:t>benefits, emotional benefits, prices, and the </a:t>
            </a:r>
            <a:r>
              <a:rPr lang="en-US" b="0" dirty="0" smtClean="0"/>
              <a:t>like - before </a:t>
            </a:r>
            <a:r>
              <a:rPr lang="en-US" b="0" dirty="0"/>
              <a:t>determining the true value of products and services. </a:t>
            </a:r>
            <a:endParaRPr lang="en-US" b="0" dirty="0" smtClean="0"/>
          </a:p>
          <a:p>
            <a:pPr marL="0" indent="0" algn="just">
              <a:buNone/>
            </a:pPr>
            <a:r>
              <a:rPr lang="en-US" dirty="0" smtClean="0"/>
              <a:t>Household managers.</a:t>
            </a:r>
            <a:r>
              <a:rPr lang="en-US" b="0" dirty="0" smtClean="0"/>
              <a:t> Women </a:t>
            </a:r>
            <a:r>
              <a:rPr lang="en-US" b="0" dirty="0"/>
              <a:t>are also the influencers for other products such as investment and financial services.</a:t>
            </a:r>
            <a:endParaRPr lang="ru-RU" b="0" dirty="0"/>
          </a:p>
        </p:txBody>
      </p:sp>
    </p:spTree>
    <p:extLst>
      <p:ext uri="{BB962C8B-B14F-4D97-AF65-F5344CB8AC3E}">
        <p14:creationId xmlns:p14="http://schemas.microsoft.com/office/powerpoint/2010/main" val="3904579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buNone/>
            </a:pPr>
            <a:r>
              <a:rPr lang="en-US" u="sng" dirty="0"/>
              <a:t>Netizens:</a:t>
            </a:r>
            <a:r>
              <a:rPr lang="en-US" dirty="0"/>
              <a:t> Expanding the Heart </a:t>
            </a:r>
            <a:r>
              <a:rPr lang="en-US" dirty="0" smtClean="0"/>
              <a:t>Share</a:t>
            </a:r>
            <a:endParaRPr lang="en-US" dirty="0"/>
          </a:p>
          <a:p>
            <a:pPr marL="0" indent="0" algn="just">
              <a:buNone/>
            </a:pPr>
            <a:r>
              <a:rPr lang="en-US" dirty="0" smtClean="0"/>
              <a:t>Social connectors</a:t>
            </a:r>
            <a:r>
              <a:rPr lang="en-US" dirty="0"/>
              <a:t>. </a:t>
            </a:r>
            <a:r>
              <a:rPr lang="en-US" b="0" dirty="0"/>
              <a:t>Since </a:t>
            </a:r>
            <a:r>
              <a:rPr lang="en-US" b="0" dirty="0" smtClean="0"/>
              <a:t>it is </a:t>
            </a:r>
            <a:r>
              <a:rPr lang="en-US" b="0" dirty="0"/>
              <a:t>a many-to-many network built on one-to-one relationships, an internet community usually </a:t>
            </a:r>
            <a:r>
              <a:rPr lang="en-US" b="0" dirty="0" smtClean="0"/>
              <a:t>grows exponentially </a:t>
            </a:r>
            <a:r>
              <a:rPr lang="en-US" b="0" dirty="0"/>
              <a:t>and becomes one of the strongest forms of </a:t>
            </a:r>
            <a:r>
              <a:rPr lang="en-US" b="0" dirty="0" smtClean="0"/>
              <a:t>community</a:t>
            </a:r>
          </a:p>
          <a:p>
            <a:pPr marL="0" indent="0" algn="just">
              <a:buNone/>
            </a:pPr>
            <a:r>
              <a:rPr lang="en-US" dirty="0" smtClean="0"/>
              <a:t>Expressive </a:t>
            </a:r>
            <a:r>
              <a:rPr lang="en-US" dirty="0"/>
              <a:t>evangelists. </a:t>
            </a:r>
            <a:r>
              <a:rPr lang="en-US" b="0" dirty="0"/>
              <a:t>Netizens, unlike internet users in general, are more likely to be brand </a:t>
            </a:r>
            <a:r>
              <a:rPr lang="en-US" b="0" dirty="0" smtClean="0"/>
              <a:t>evangelists.</a:t>
            </a:r>
          </a:p>
          <a:p>
            <a:pPr marL="0" indent="0" algn="just">
              <a:buNone/>
            </a:pPr>
            <a:r>
              <a:rPr lang="en-US" dirty="0" smtClean="0"/>
              <a:t>Content contributors</a:t>
            </a:r>
            <a:r>
              <a:rPr lang="en-US" dirty="0"/>
              <a:t>. </a:t>
            </a:r>
            <a:r>
              <a:rPr lang="en-US" b="0" dirty="0"/>
              <a:t>Like </a:t>
            </a:r>
            <a:r>
              <a:rPr lang="en-US" b="0" dirty="0" smtClean="0"/>
              <a:t>good citizens </a:t>
            </a:r>
            <a:r>
              <a:rPr lang="en-US" b="0" dirty="0"/>
              <a:t>contributing to their country, they contribute to the development of the </a:t>
            </a:r>
            <a:r>
              <a:rPr lang="en-US" b="0" dirty="0" smtClean="0"/>
              <a:t>Internet</a:t>
            </a:r>
            <a:r>
              <a:rPr lang="en-US" b="0" dirty="0"/>
              <a:t>. The work </a:t>
            </a:r>
            <a:r>
              <a:rPr lang="en-US" b="0" dirty="0" smtClean="0"/>
              <a:t>of netizens </a:t>
            </a:r>
            <a:r>
              <a:rPr lang="en-US" b="0" dirty="0"/>
              <a:t>makes life easier for other internet </a:t>
            </a:r>
            <a:r>
              <a:rPr lang="en-US" b="0" dirty="0" smtClean="0"/>
              <a:t>users.</a:t>
            </a:r>
            <a:endParaRPr lang="ru-RU" b="0" dirty="0"/>
          </a:p>
        </p:txBody>
      </p:sp>
    </p:spTree>
    <p:extLst>
      <p:ext uri="{BB962C8B-B14F-4D97-AF65-F5344CB8AC3E}">
        <p14:creationId xmlns:p14="http://schemas.microsoft.com/office/powerpoint/2010/main" val="1282470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buNone/>
            </a:pPr>
            <a:r>
              <a:rPr lang="en-US" dirty="0" smtClean="0"/>
              <a:t>Consumers </a:t>
            </a:r>
            <a:r>
              <a:rPr lang="en-US" dirty="0"/>
              <a:t>can be classified </a:t>
            </a:r>
            <a:r>
              <a:rPr lang="en-US" dirty="0" smtClean="0"/>
              <a:t>into </a:t>
            </a:r>
            <a:r>
              <a:rPr lang="en-US" dirty="0"/>
              <a:t>one of three segments: </a:t>
            </a:r>
            <a:endParaRPr lang="en-US" dirty="0" smtClean="0"/>
          </a:p>
          <a:p>
            <a:pPr marL="514350" indent="-514350">
              <a:buAutoNum type="arabicParenBoth"/>
            </a:pPr>
            <a:r>
              <a:rPr lang="en-US" dirty="0" smtClean="0"/>
              <a:t>Multichannel </a:t>
            </a:r>
            <a:r>
              <a:rPr lang="en-US" dirty="0"/>
              <a:t>Enthusiasts </a:t>
            </a:r>
            <a:r>
              <a:rPr lang="en-US" b="0" dirty="0"/>
              <a:t>who have positive attitudes towards all channels, high levels of </a:t>
            </a:r>
            <a:r>
              <a:rPr lang="en-US" b="0" dirty="0" smtClean="0"/>
              <a:t>innovativeness, </a:t>
            </a:r>
            <a:r>
              <a:rPr lang="en-US" b="0" dirty="0"/>
              <a:t>and </a:t>
            </a:r>
            <a:r>
              <a:rPr lang="en-US" b="0" dirty="0" smtClean="0"/>
              <a:t>enjoy </a:t>
            </a:r>
            <a:r>
              <a:rPr lang="en-US" b="0" dirty="0"/>
              <a:t>shopping; </a:t>
            </a:r>
            <a:endParaRPr lang="en-US" b="0" dirty="0" smtClean="0"/>
          </a:p>
          <a:p>
            <a:pPr marL="514350" indent="-514350" algn="just">
              <a:buAutoNum type="arabicParenBoth"/>
            </a:pPr>
            <a:r>
              <a:rPr lang="en-US" dirty="0" smtClean="0"/>
              <a:t>Store-Focused </a:t>
            </a:r>
            <a:r>
              <a:rPr lang="en-US" dirty="0"/>
              <a:t>consumers </a:t>
            </a:r>
            <a:r>
              <a:rPr lang="en-US" b="0" dirty="0" smtClean="0"/>
              <a:t>who </a:t>
            </a:r>
            <a:r>
              <a:rPr lang="en-US" b="0" dirty="0"/>
              <a:t>prefer shopping in stores and have high levels of channel and brand loyalty; and </a:t>
            </a:r>
            <a:endParaRPr lang="en-US" b="0" dirty="0" smtClean="0"/>
          </a:p>
          <a:p>
            <a:pPr marL="514350" indent="-514350" algn="just">
              <a:buAutoNum type="arabicParenBoth"/>
            </a:pPr>
            <a:r>
              <a:rPr lang="en-US" dirty="0" smtClean="0"/>
              <a:t>Uninvolved </a:t>
            </a:r>
            <a:r>
              <a:rPr lang="en-US" dirty="0"/>
              <a:t>consumers </a:t>
            </a:r>
            <a:r>
              <a:rPr lang="en-US" b="0" dirty="0"/>
              <a:t>who have little interest in any channel and a low degree of shopping involvement </a:t>
            </a:r>
            <a:r>
              <a:rPr lang="en-US" b="0" dirty="0" smtClean="0"/>
              <a:t>generally</a:t>
            </a:r>
          </a:p>
          <a:p>
            <a:pPr marL="0" indent="0">
              <a:buNone/>
            </a:pPr>
            <a:r>
              <a:rPr lang="en-US" sz="1600" b="0" i="1" dirty="0" err="1"/>
              <a:t>Konuş</a:t>
            </a:r>
            <a:r>
              <a:rPr lang="en-US" sz="1600" b="0" i="1" dirty="0"/>
              <a:t> et al. (2008)</a:t>
            </a:r>
            <a:endParaRPr lang="ru-RU" sz="1600" b="0" i="1" dirty="0"/>
          </a:p>
          <a:p>
            <a:endParaRPr lang="ru-RU" dirty="0"/>
          </a:p>
        </p:txBody>
      </p:sp>
    </p:spTree>
    <p:extLst>
      <p:ext uri="{BB962C8B-B14F-4D97-AF65-F5344CB8AC3E}">
        <p14:creationId xmlns:p14="http://schemas.microsoft.com/office/powerpoint/2010/main" val="1964666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dirty="0" smtClean="0"/>
              <a:t>Segmenting </a:t>
            </a:r>
            <a:r>
              <a:rPr lang="en-US" dirty="0"/>
              <a:t>customers by their use of specific touchpoints in the customer journey</a:t>
            </a:r>
            <a:endParaRPr lang="en-US" dirty="0" smtClean="0"/>
          </a:p>
          <a:p>
            <a:pPr marL="0" indent="0">
              <a:buNone/>
            </a:pPr>
            <a:r>
              <a:rPr lang="en-US" sz="1600" b="0" i="1" dirty="0" err="1" smtClean="0"/>
              <a:t>Herhausen</a:t>
            </a:r>
            <a:r>
              <a:rPr lang="en-US" sz="1600" b="0" i="1" dirty="0" smtClean="0"/>
              <a:t> et al, 2019</a:t>
            </a:r>
          </a:p>
          <a:p>
            <a:pPr algn="just"/>
            <a:r>
              <a:rPr lang="en-US" dirty="0"/>
              <a:t>Store-focused segment. </a:t>
            </a:r>
            <a:r>
              <a:rPr lang="en-US" b="0" dirty="0" smtClean="0"/>
              <a:t>Shoppers </a:t>
            </a:r>
            <a:r>
              <a:rPr lang="en-US" b="0" dirty="0"/>
              <a:t>have less online experience and spend less than customers from other segments.</a:t>
            </a:r>
            <a:endParaRPr lang="ru-RU" b="0" dirty="0"/>
          </a:p>
          <a:p>
            <a:pPr algn="just"/>
            <a:r>
              <a:rPr lang="en-US" dirty="0"/>
              <a:t>Pragmatic online </a:t>
            </a:r>
            <a:r>
              <a:rPr lang="en-US" dirty="0" smtClean="0"/>
              <a:t>segment. </a:t>
            </a:r>
            <a:r>
              <a:rPr lang="en-US" b="0" dirty="0" smtClean="0"/>
              <a:t>Shoppers </a:t>
            </a:r>
            <a:r>
              <a:rPr lang="en-US" b="0" dirty="0"/>
              <a:t>are older, more often female, have a shorter journey duration, more online and less offline experience, and spend more than store-focused customers.</a:t>
            </a:r>
            <a:endParaRPr lang="ru-RU" b="0" dirty="0"/>
          </a:p>
          <a:p>
            <a:pPr marL="0" indent="0">
              <a:buNone/>
            </a:pPr>
            <a:endParaRPr lang="ru-RU" dirty="0"/>
          </a:p>
        </p:txBody>
      </p:sp>
    </p:spTree>
    <p:extLst>
      <p:ext uri="{BB962C8B-B14F-4D97-AF65-F5344CB8AC3E}">
        <p14:creationId xmlns:p14="http://schemas.microsoft.com/office/powerpoint/2010/main" val="2115409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algn="just">
              <a:spcBef>
                <a:spcPts val="0"/>
              </a:spcBef>
            </a:pPr>
            <a:r>
              <a:rPr lang="en-US" dirty="0"/>
              <a:t>Extensive online </a:t>
            </a:r>
            <a:r>
              <a:rPr lang="en-US" dirty="0" smtClean="0"/>
              <a:t>segment. </a:t>
            </a:r>
            <a:r>
              <a:rPr lang="en-US" b="0" dirty="0" smtClean="0"/>
              <a:t>Shoppers </a:t>
            </a:r>
            <a:r>
              <a:rPr lang="en-US" b="0" dirty="0"/>
              <a:t>are more </a:t>
            </a:r>
            <a:r>
              <a:rPr lang="en-US" b="0" dirty="0" smtClean="0"/>
              <a:t>price-conscious </a:t>
            </a:r>
            <a:r>
              <a:rPr lang="en-US" b="0" dirty="0"/>
              <a:t>and more often male, have a higher education, more online and less offline experience, and a shorter customer duration, and spend more than store-focused customers</a:t>
            </a:r>
            <a:r>
              <a:rPr lang="en-US" b="0" dirty="0" smtClean="0"/>
              <a:t>.</a:t>
            </a:r>
          </a:p>
          <a:p>
            <a:pPr algn="just">
              <a:spcBef>
                <a:spcPts val="0"/>
              </a:spcBef>
            </a:pPr>
            <a:r>
              <a:rPr lang="en-US" dirty="0"/>
              <a:t>Multiple touchpoint </a:t>
            </a:r>
            <a:r>
              <a:rPr lang="en-US" dirty="0" smtClean="0"/>
              <a:t>segment.  </a:t>
            </a:r>
            <a:r>
              <a:rPr lang="en-US" b="0" dirty="0" smtClean="0"/>
              <a:t>Shoppers </a:t>
            </a:r>
            <a:r>
              <a:rPr lang="en-US" b="0" dirty="0"/>
              <a:t>are more involved, younger, and from a larger household, have a longer journey duration and more online experience, and spend more than store-focused customers</a:t>
            </a:r>
            <a:r>
              <a:rPr lang="en-US" b="0" dirty="0" smtClean="0"/>
              <a:t>.</a:t>
            </a:r>
          </a:p>
          <a:p>
            <a:pPr algn="just">
              <a:spcBef>
                <a:spcPts val="0"/>
              </a:spcBef>
            </a:pPr>
            <a:r>
              <a:rPr lang="en-US" dirty="0"/>
              <a:t>Online-to-offline </a:t>
            </a:r>
            <a:r>
              <a:rPr lang="en-US" dirty="0" smtClean="0"/>
              <a:t>segment. </a:t>
            </a:r>
            <a:r>
              <a:rPr lang="en-US" b="0" dirty="0" smtClean="0"/>
              <a:t>Shoppers </a:t>
            </a:r>
            <a:r>
              <a:rPr lang="en-US" b="0" dirty="0"/>
              <a:t>are more involved and more often male, have a longer journey duration and more online experience, and spend more than store-focused customers.</a:t>
            </a:r>
            <a:endParaRPr lang="ru-RU" b="0" dirty="0"/>
          </a:p>
          <a:p>
            <a:pPr algn="just"/>
            <a:endParaRPr lang="ru-RU" b="0" dirty="0"/>
          </a:p>
          <a:p>
            <a:pPr algn="just"/>
            <a:endParaRPr lang="ru-RU" b="0" dirty="0"/>
          </a:p>
        </p:txBody>
      </p:sp>
    </p:spTree>
    <p:extLst>
      <p:ext uri="{BB962C8B-B14F-4D97-AF65-F5344CB8AC3E}">
        <p14:creationId xmlns:p14="http://schemas.microsoft.com/office/powerpoint/2010/main" val="133298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745" y="1163782"/>
            <a:ext cx="9601200" cy="707886"/>
          </a:xfrm>
          <a:prstGeom prst="rect">
            <a:avLst/>
          </a:prstGeom>
          <a:noFill/>
        </p:spPr>
        <p:txBody>
          <a:bodyPr wrap="square" rtlCol="0">
            <a:spAutoFit/>
          </a:bodyPr>
          <a:lstStyle/>
          <a:p>
            <a:pPr algn="ctr"/>
            <a:r>
              <a:rPr lang="en-US" sz="4000" i="1" dirty="0" smtClean="0">
                <a:solidFill>
                  <a:schemeClr val="accent4"/>
                </a:solidFill>
              </a:rPr>
              <a:t>Thank you for your attention</a:t>
            </a:r>
            <a:endParaRPr lang="ru-RU" sz="4000" i="1" dirty="0">
              <a:solidFill>
                <a:schemeClr val="accent4"/>
              </a:solidFill>
            </a:endParaRPr>
          </a:p>
        </p:txBody>
      </p:sp>
    </p:spTree>
    <p:extLst>
      <p:ext uri="{BB962C8B-B14F-4D97-AF65-F5344CB8AC3E}">
        <p14:creationId xmlns:p14="http://schemas.microsoft.com/office/powerpoint/2010/main" val="272107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3"/>
            <a:ext cx="11522075" cy="1168831"/>
          </a:xfrm>
        </p:spPr>
        <p:txBody>
          <a:bodyPr>
            <a:normAutofit fontScale="90000"/>
          </a:bodyPr>
          <a:lstStyle/>
          <a:p>
            <a:pPr algn="just"/>
            <a:r>
              <a:rPr lang="en-US" b="1" dirty="0"/>
              <a:t>1. </a:t>
            </a:r>
            <a:r>
              <a:rPr lang="en-US" b="1" dirty="0" smtClean="0"/>
              <a:t>The </a:t>
            </a:r>
            <a:r>
              <a:rPr lang="en-US" b="1" dirty="0"/>
              <a:t>new customer path in a hybrid digital environment. </a:t>
            </a:r>
            <a:endParaRPr lang="ru-RU" b="1" dirty="0"/>
          </a:p>
        </p:txBody>
      </p:sp>
      <p:sp>
        <p:nvSpPr>
          <p:cNvPr id="3" name="Текст 2"/>
          <p:cNvSpPr>
            <a:spLocks noGrp="1"/>
          </p:cNvSpPr>
          <p:nvPr>
            <p:ph type="body" sz="quarter" idx="10"/>
          </p:nvPr>
        </p:nvSpPr>
        <p:spPr>
          <a:xfrm>
            <a:off x="334963" y="1357744"/>
            <a:ext cx="11522075" cy="4412819"/>
          </a:xfrm>
        </p:spPr>
        <p:txBody>
          <a:bodyPr/>
          <a:lstStyle/>
          <a:p>
            <a:pPr marL="0" indent="0">
              <a:buNone/>
            </a:pPr>
            <a:r>
              <a:rPr lang="en-US" sz="2800" dirty="0"/>
              <a:t>Customer connectivity &amp; Peer-to-peer </a:t>
            </a:r>
            <a:r>
              <a:rPr lang="en-US" sz="2800" dirty="0" smtClean="0"/>
              <a:t>communication</a:t>
            </a:r>
          </a:p>
          <a:p>
            <a:pPr marL="0" indent="0" algn="just">
              <a:buNone/>
            </a:pPr>
            <a:r>
              <a:rPr lang="en-US" sz="2800" dirty="0"/>
              <a:t>Companies need to </a:t>
            </a:r>
            <a:r>
              <a:rPr lang="en-US" sz="2800" dirty="0" smtClean="0"/>
              <a:t>connect </a:t>
            </a:r>
            <a:r>
              <a:rPr lang="en-US" sz="2800" dirty="0"/>
              <a:t>with customers in just a few critical touchpoints.</a:t>
            </a:r>
            <a:r>
              <a:rPr lang="en-US" sz="2800" b="0" dirty="0"/>
              <a:t> </a:t>
            </a:r>
            <a:r>
              <a:rPr lang="en-US" sz="2400" b="0" dirty="0" smtClean="0"/>
              <a:t>Companies </a:t>
            </a:r>
            <a:r>
              <a:rPr lang="en-US" sz="2400" b="0" dirty="0"/>
              <a:t>should map the customer path to purchase, understand customer touchpoints across the path, and intervene in select touchpoints that matter. They should focus their </a:t>
            </a:r>
            <a:r>
              <a:rPr lang="en-US" sz="2400" b="0" dirty="0" smtClean="0"/>
              <a:t>efforts - </a:t>
            </a:r>
            <a:r>
              <a:rPr lang="en-US" sz="2400" b="0" dirty="0"/>
              <a:t>intensifying communications, strengthening channel presence, and improving customer </a:t>
            </a:r>
            <a:r>
              <a:rPr lang="en-US" sz="2400" b="0" dirty="0" smtClean="0"/>
              <a:t>interface - to </a:t>
            </a:r>
            <a:r>
              <a:rPr lang="en-US" sz="2400" b="0" dirty="0"/>
              <a:t>improve those critical touchpoints as well as to introduce strong differentiation. </a:t>
            </a:r>
            <a:endParaRPr lang="en-US" sz="2400" b="0" dirty="0" smtClean="0"/>
          </a:p>
          <a:p>
            <a:pPr marL="0" indent="0" algn="just">
              <a:buNone/>
            </a:pPr>
            <a:r>
              <a:rPr lang="en-US" sz="2800" dirty="0" smtClean="0"/>
              <a:t>The </a:t>
            </a:r>
            <a:r>
              <a:rPr lang="en-US" sz="2800" dirty="0"/>
              <a:t>best source of influence is the army of customers turned advocates. </a:t>
            </a:r>
            <a:r>
              <a:rPr lang="en-US" sz="2400" b="0" dirty="0"/>
              <a:t>Thus, the ultimate goal is to delight customers and convert them into loyal advocates.</a:t>
            </a:r>
            <a:endParaRPr lang="ru-RU" sz="2400" b="0" dirty="0"/>
          </a:p>
          <a:p>
            <a:pPr marL="0" indent="0" algn="just">
              <a:buNone/>
            </a:pPr>
            <a:endParaRPr lang="ru-RU" sz="3200" b="0" dirty="0"/>
          </a:p>
          <a:p>
            <a:pPr marL="0" indent="0">
              <a:buNone/>
            </a:pPr>
            <a:endParaRPr lang="en-US" sz="3200" dirty="0" smtClean="0"/>
          </a:p>
          <a:p>
            <a:pPr marL="0" indent="0">
              <a:buNone/>
            </a:pPr>
            <a:endParaRPr lang="ru-RU" sz="3200" dirty="0"/>
          </a:p>
        </p:txBody>
      </p:sp>
    </p:spTree>
    <p:extLst>
      <p:ext uri="{BB962C8B-B14F-4D97-AF65-F5344CB8AC3E}">
        <p14:creationId xmlns:p14="http://schemas.microsoft.com/office/powerpoint/2010/main" val="3146597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r>
              <a:rPr lang="en-US" sz="2800" u="sng" dirty="0"/>
              <a:t>Understanding How People Buy: From Four A's to Five A's </a:t>
            </a:r>
            <a:endParaRPr lang="en-US" sz="2800" u="sng" dirty="0" smtClean="0"/>
          </a:p>
          <a:p>
            <a:pPr marL="0" indent="0" algn="just">
              <a:buNone/>
            </a:pPr>
            <a:r>
              <a:rPr lang="en-US" sz="2800" dirty="0"/>
              <a:t>AIDA: </a:t>
            </a:r>
            <a:r>
              <a:rPr lang="en-US" sz="2800" dirty="0" smtClean="0"/>
              <a:t>attention, interest, desire, </a:t>
            </a:r>
            <a:r>
              <a:rPr lang="en-US" sz="2800" dirty="0"/>
              <a:t>and </a:t>
            </a:r>
            <a:r>
              <a:rPr lang="en-US" sz="2800" dirty="0" smtClean="0"/>
              <a:t>action. </a:t>
            </a:r>
            <a:r>
              <a:rPr lang="en-US" sz="2800" b="0" dirty="0"/>
              <a:t>The advertising copy and sales pitch should grab attention, initiate interest, strengthen desire, and ultimately drive action. </a:t>
            </a:r>
            <a:endParaRPr lang="en-US" sz="2800" b="0" dirty="0" smtClean="0"/>
          </a:p>
          <a:p>
            <a:pPr marL="0" indent="0" algn="just">
              <a:buNone/>
            </a:pPr>
            <a:r>
              <a:rPr lang="en-US" sz="2800" dirty="0" smtClean="0"/>
              <a:t>4 A's - a </a:t>
            </a:r>
            <a:r>
              <a:rPr lang="en-US" sz="2800" dirty="0"/>
              <a:t>modification of </a:t>
            </a:r>
            <a:r>
              <a:rPr lang="en-US" sz="2800" dirty="0" smtClean="0"/>
              <a:t>AIDA: aware, attitude, act, </a:t>
            </a:r>
            <a:r>
              <a:rPr lang="en-US" sz="2800" dirty="0"/>
              <a:t>and act again. </a:t>
            </a:r>
            <a:r>
              <a:rPr lang="en-US" sz="2800" b="0" dirty="0"/>
              <a:t>T</a:t>
            </a:r>
            <a:r>
              <a:rPr lang="en-US" sz="2800" b="0" dirty="0" smtClean="0"/>
              <a:t>he </a:t>
            </a:r>
            <a:r>
              <a:rPr lang="en-US" sz="2800" b="0" dirty="0"/>
              <a:t>interest and desire stages are simplified into attitude and a new stage, act </a:t>
            </a:r>
            <a:r>
              <a:rPr lang="en-US" sz="2800" b="0" dirty="0" smtClean="0"/>
              <a:t>again, </a:t>
            </a:r>
            <a:r>
              <a:rPr lang="en-US" sz="2800" b="0" dirty="0"/>
              <a:t>is added. The modified framework aims to track post-purchase customer behavior and measure customer retention</a:t>
            </a:r>
            <a:r>
              <a:rPr lang="en-US" sz="2800" b="0" dirty="0" smtClean="0"/>
              <a:t>.</a:t>
            </a:r>
          </a:p>
          <a:p>
            <a:pPr marL="0" indent="0" algn="just">
              <a:buNone/>
            </a:pPr>
            <a:r>
              <a:rPr lang="en-US" sz="2800" dirty="0"/>
              <a:t>4 A's </a:t>
            </a:r>
            <a:r>
              <a:rPr lang="en-US" sz="2800" dirty="0" smtClean="0"/>
              <a:t>- the </a:t>
            </a:r>
            <a:r>
              <a:rPr lang="en-US" sz="2800" dirty="0"/>
              <a:t>straightforward </a:t>
            </a:r>
            <a:r>
              <a:rPr lang="en-US" sz="2800" dirty="0" smtClean="0"/>
              <a:t>funnel. </a:t>
            </a:r>
            <a:r>
              <a:rPr lang="en-US" sz="2800" b="0" dirty="0"/>
              <a:t>Customers learn about a brand (</a:t>
            </a:r>
            <a:r>
              <a:rPr lang="en-US" sz="2800" b="0" i="1" dirty="0" smtClean="0"/>
              <a:t>aware</a:t>
            </a:r>
            <a:r>
              <a:rPr lang="en-US" sz="2800" b="0" dirty="0" smtClean="0"/>
              <a:t>), </a:t>
            </a:r>
            <a:r>
              <a:rPr lang="en-US" sz="2800" b="0" dirty="0"/>
              <a:t>like or dislike the brand (</a:t>
            </a:r>
            <a:r>
              <a:rPr lang="en-US" sz="2800" b="0" i="1" dirty="0" smtClean="0"/>
              <a:t>attitude</a:t>
            </a:r>
            <a:r>
              <a:rPr lang="en-US" sz="2800" b="0" dirty="0" smtClean="0"/>
              <a:t>), </a:t>
            </a:r>
            <a:r>
              <a:rPr lang="en-US" sz="2800" b="0" dirty="0"/>
              <a:t>decide whether to purchase it (</a:t>
            </a:r>
            <a:r>
              <a:rPr lang="en-US" sz="2800" b="0" i="1" dirty="0" smtClean="0"/>
              <a:t>act</a:t>
            </a:r>
            <a:r>
              <a:rPr lang="en-US" sz="2800" b="0" dirty="0" smtClean="0"/>
              <a:t>), </a:t>
            </a:r>
            <a:r>
              <a:rPr lang="en-US" sz="2800" b="0" dirty="0"/>
              <a:t>and decide whether the brand is worth a repeat purchase (</a:t>
            </a:r>
            <a:r>
              <a:rPr lang="en-US" sz="2800" b="0" i="1" dirty="0"/>
              <a:t>act </a:t>
            </a:r>
            <a:r>
              <a:rPr lang="en-US" sz="2800" b="0" i="1" dirty="0" smtClean="0"/>
              <a:t>again</a:t>
            </a:r>
            <a:r>
              <a:rPr lang="en-US" sz="2800" b="0" dirty="0" smtClean="0"/>
              <a:t>). The </a:t>
            </a:r>
            <a:r>
              <a:rPr lang="en-US" sz="2800" b="0" dirty="0"/>
              <a:t>number of customers going through the process continues to decline as they move into the next stage.</a:t>
            </a:r>
            <a:endParaRPr lang="ru-RU" sz="2800" b="0" dirty="0"/>
          </a:p>
        </p:txBody>
      </p:sp>
    </p:spTree>
    <p:extLst>
      <p:ext uri="{BB962C8B-B14F-4D97-AF65-F5344CB8AC3E}">
        <p14:creationId xmlns:p14="http://schemas.microsoft.com/office/powerpoint/2010/main" val="201412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u="sng" dirty="0"/>
              <a:t>A new customer path must be defined to accommodate changes shaped by connectivity</a:t>
            </a:r>
            <a:r>
              <a:rPr lang="en-US" dirty="0" smtClean="0"/>
              <a:t>.</a:t>
            </a:r>
          </a:p>
          <a:p>
            <a:pPr marL="0" indent="0" algn="just">
              <a:buNone/>
            </a:pPr>
            <a:r>
              <a:rPr lang="en-US" dirty="0" smtClean="0"/>
              <a:t>Shift 1. The </a:t>
            </a:r>
            <a:r>
              <a:rPr lang="en-US" dirty="0"/>
              <a:t>initial appeal of a brand is influenced by the community surrounding the customer to determine the final attitude. </a:t>
            </a:r>
            <a:r>
              <a:rPr lang="en-US" b="0" dirty="0"/>
              <a:t>Many seemingly personal decisions are essentially social decisions. The new customer path should reflect the rise of such social influence</a:t>
            </a:r>
            <a:r>
              <a:rPr lang="en-US" b="0" dirty="0" smtClean="0"/>
              <a:t>.</a:t>
            </a:r>
          </a:p>
          <a:p>
            <a:pPr marL="0" indent="0" algn="just">
              <a:buNone/>
            </a:pPr>
            <a:r>
              <a:rPr lang="en-US" dirty="0" smtClean="0"/>
              <a:t>Shift 2. Loyalty </a:t>
            </a:r>
            <a:r>
              <a:rPr lang="en-US" dirty="0"/>
              <a:t>is ultimately defined as the willingness to advocate a brand. </a:t>
            </a:r>
            <a:r>
              <a:rPr lang="en-US" b="0" dirty="0" smtClean="0"/>
              <a:t>If </a:t>
            </a:r>
            <a:r>
              <a:rPr lang="en-US" b="0" dirty="0"/>
              <a:t>the customer is happy with the brand, </a:t>
            </a:r>
            <a:r>
              <a:rPr lang="en-US" b="0" dirty="0" smtClean="0"/>
              <a:t>they </a:t>
            </a:r>
            <a:r>
              <a:rPr lang="en-US" b="0" dirty="0"/>
              <a:t>will be willing to recommend it even when currently not using it. The new customer path should be aligned with this new definition of loyalty.</a:t>
            </a:r>
            <a:endParaRPr lang="ru-RU" b="0" dirty="0"/>
          </a:p>
          <a:p>
            <a:pPr marL="0" indent="0" algn="just">
              <a:buNone/>
            </a:pPr>
            <a:endParaRPr lang="ru-RU" b="0" dirty="0"/>
          </a:p>
          <a:p>
            <a:pPr marL="0" indent="0">
              <a:buNone/>
            </a:pPr>
            <a:endParaRPr lang="ru-RU" dirty="0"/>
          </a:p>
        </p:txBody>
      </p:sp>
    </p:spTree>
    <p:extLst>
      <p:ext uri="{BB962C8B-B14F-4D97-AF65-F5344CB8AC3E}">
        <p14:creationId xmlns:p14="http://schemas.microsoft.com/office/powerpoint/2010/main" val="1706281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algn="just"/>
            <a:r>
              <a:rPr lang="en-US" sz="2800" dirty="0" smtClean="0"/>
              <a:t>Shift 3. When </a:t>
            </a:r>
            <a:r>
              <a:rPr lang="en-US" sz="2800" dirty="0"/>
              <a:t>it comes to understanding brands, customers now actively connect with one another, building ask-and-advocate relationships</a:t>
            </a:r>
            <a:r>
              <a:rPr lang="en-US" sz="2800" dirty="0" smtClean="0"/>
              <a:t>. </a:t>
            </a:r>
            <a:r>
              <a:rPr lang="en-US" sz="2800" b="0" dirty="0"/>
              <a:t>Customers who need more information will search for it and connect with other customers with better knowledge and more experience. Depending on the bias shown during the conversation, the connection either strengthens or weakens the brand's initial appeal. The new customer path should also recognize this connectivity among customers.</a:t>
            </a:r>
            <a:endParaRPr lang="ru-RU" sz="2800" b="0" dirty="0"/>
          </a:p>
          <a:p>
            <a:endParaRPr lang="ru-RU" dirty="0"/>
          </a:p>
        </p:txBody>
      </p:sp>
    </p:spTree>
    <p:extLst>
      <p:ext uri="{BB962C8B-B14F-4D97-AF65-F5344CB8AC3E}">
        <p14:creationId xmlns:p14="http://schemas.microsoft.com/office/powerpoint/2010/main" val="345162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p:cNvPicPr>
          <p:nvPr>
            <p:ph sz="quarter" idx="10"/>
          </p:nvPr>
        </p:nvPicPr>
        <p:blipFill>
          <a:blip r:embed="rId2"/>
          <a:stretch>
            <a:fillRect/>
          </a:stretch>
        </p:blipFill>
        <p:spPr>
          <a:xfrm>
            <a:off x="928255" y="663575"/>
            <a:ext cx="9353983" cy="4559589"/>
          </a:xfrm>
          <a:prstGeom prst="rect">
            <a:avLst/>
          </a:prstGeom>
        </p:spPr>
      </p:pic>
    </p:spTree>
    <p:extLst>
      <p:ext uri="{BB962C8B-B14F-4D97-AF65-F5344CB8AC3E}">
        <p14:creationId xmlns:p14="http://schemas.microsoft.com/office/powerpoint/2010/main" val="688570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algn="just"/>
            <a:r>
              <a:rPr lang="en-US" sz="2800" dirty="0"/>
              <a:t>T</a:t>
            </a:r>
            <a:r>
              <a:rPr lang="en-US" sz="2800" dirty="0" smtClean="0"/>
              <a:t>he </a:t>
            </a:r>
            <a:r>
              <a:rPr lang="en-US" sz="2800" i="1" dirty="0"/>
              <a:t>aware </a:t>
            </a:r>
            <a:r>
              <a:rPr lang="en-US" sz="2800" i="1" dirty="0" smtClean="0"/>
              <a:t>stage </a:t>
            </a:r>
            <a:r>
              <a:rPr lang="en-US" sz="2800" i="1" dirty="0"/>
              <a:t>(the gateway to the entire customer </a:t>
            </a:r>
            <a:r>
              <a:rPr lang="en-US" sz="2800" i="1" dirty="0" smtClean="0"/>
              <a:t>path)</a:t>
            </a:r>
            <a:r>
              <a:rPr lang="en-US" sz="2800" dirty="0" smtClean="0"/>
              <a:t>. </a:t>
            </a:r>
            <a:r>
              <a:rPr lang="en-US" sz="2800" b="0" dirty="0" smtClean="0"/>
              <a:t>Customers </a:t>
            </a:r>
            <a:r>
              <a:rPr lang="en-US" sz="2800" b="0" dirty="0"/>
              <a:t>are passively exposed to a long list of brands from past experience, marketing communications (Advertising), and/or the advocacy of others (word of mouth</a:t>
            </a:r>
            <a:r>
              <a:rPr lang="en-US" sz="2800" b="0" dirty="0" smtClean="0"/>
              <a:t>).</a:t>
            </a:r>
          </a:p>
          <a:p>
            <a:pPr algn="just"/>
            <a:r>
              <a:rPr lang="en-US" sz="2800" i="1" dirty="0" smtClean="0"/>
              <a:t>The </a:t>
            </a:r>
            <a:r>
              <a:rPr lang="en-US" sz="2800" i="1" dirty="0"/>
              <a:t>appeal </a:t>
            </a:r>
            <a:r>
              <a:rPr lang="en-US" sz="2800" i="1" dirty="0" smtClean="0"/>
              <a:t>stage</a:t>
            </a:r>
            <a:r>
              <a:rPr lang="en-US" sz="2800" dirty="0" smtClean="0"/>
              <a:t>. </a:t>
            </a:r>
            <a:r>
              <a:rPr lang="en-US" sz="2800" b="0" dirty="0" smtClean="0"/>
              <a:t>Customers process </a:t>
            </a:r>
            <a:r>
              <a:rPr lang="en-US" sz="2800" b="0" dirty="0"/>
              <a:t>all the messages they are exposed </a:t>
            </a:r>
            <a:r>
              <a:rPr lang="en-US" sz="2800" b="0" dirty="0" smtClean="0"/>
              <a:t>to and </a:t>
            </a:r>
            <a:r>
              <a:rPr lang="en-US" sz="2800" b="0" dirty="0"/>
              <a:t>become attracted only to a short list of brands. </a:t>
            </a:r>
            <a:endParaRPr lang="en-US" sz="2800" b="0" dirty="0" smtClean="0"/>
          </a:p>
          <a:p>
            <a:pPr algn="just"/>
            <a:r>
              <a:rPr lang="en-US" sz="2800" i="1" dirty="0"/>
              <a:t>T</a:t>
            </a:r>
            <a:r>
              <a:rPr lang="en-US" sz="2800" i="1" dirty="0" smtClean="0"/>
              <a:t>he </a:t>
            </a:r>
            <a:r>
              <a:rPr lang="en-US" sz="2800" i="1" dirty="0"/>
              <a:t>ask </a:t>
            </a:r>
            <a:r>
              <a:rPr lang="en-US" sz="2800" i="1" dirty="0" smtClean="0"/>
              <a:t>stage. </a:t>
            </a:r>
            <a:r>
              <a:rPr lang="en-US" sz="2800" b="0" dirty="0"/>
              <a:t>C</a:t>
            </a:r>
            <a:r>
              <a:rPr lang="en-US" sz="2800" b="0" dirty="0" smtClean="0"/>
              <a:t>ustomers </a:t>
            </a:r>
            <a:r>
              <a:rPr lang="en-US" sz="2800" b="0" dirty="0"/>
              <a:t>usually follow up by actively researching the brands they are attracted to for more information from friends and family, from the media, and/or directly from the brands. Today, the ask is further complicated by the integration of the digital (online) and physical (offline) worlds. T</a:t>
            </a:r>
            <a:r>
              <a:rPr lang="en-US" sz="2800" b="0" dirty="0" smtClean="0"/>
              <a:t>he </a:t>
            </a:r>
            <a:r>
              <a:rPr lang="en-US" sz="2800" b="0" dirty="0"/>
              <a:t>customer path changes from individual to social</a:t>
            </a:r>
            <a:r>
              <a:rPr lang="en-US" sz="2800" b="0" dirty="0" smtClean="0"/>
              <a:t>. </a:t>
            </a:r>
            <a:r>
              <a:rPr lang="en-US" sz="2800" b="0" dirty="0"/>
              <a:t>The brand appeal needs confirmation from others to allow the path to continue. Brands need to trigger the right amount of customer curiosity. </a:t>
            </a:r>
          </a:p>
          <a:p>
            <a:pPr algn="just"/>
            <a:endParaRPr lang="ru-RU" dirty="0"/>
          </a:p>
        </p:txBody>
      </p:sp>
    </p:spTree>
    <p:extLst>
      <p:ext uri="{BB962C8B-B14F-4D97-AF65-F5344CB8AC3E}">
        <p14:creationId xmlns:p14="http://schemas.microsoft.com/office/powerpoint/2010/main" val="3265568025"/>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2550</Words>
  <Application>Microsoft Office PowerPoint</Application>
  <PresentationFormat>Широкоэкранный</PresentationFormat>
  <Paragraphs>176</Paragraphs>
  <Slides>37</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37</vt:i4>
      </vt:variant>
    </vt:vector>
  </HeadingPairs>
  <TitlesOfParts>
    <vt:vector size="43" baseType="lpstr">
      <vt:lpstr>Arial</vt:lpstr>
      <vt:lpstr>Calibri</vt:lpstr>
      <vt:lpstr>Montserrat</vt:lpstr>
      <vt:lpstr>Montserrat ExtraBold</vt:lpstr>
      <vt:lpstr>Times New Roman</vt:lpstr>
      <vt:lpstr>Тема Office</vt:lpstr>
      <vt:lpstr>The customer in an Omnichannel environment </vt:lpstr>
      <vt:lpstr>Презентация PowerPoint</vt:lpstr>
      <vt:lpstr>Презентация PowerPoint</vt:lpstr>
      <vt:lpstr>1. The new customer path in a hybrid digital environment.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New-generation customer experience</vt:lpstr>
      <vt:lpstr>2. Mapping customer journey</vt:lpstr>
      <vt:lpstr>Презентация PowerPoint</vt:lpstr>
      <vt:lpstr>Презентация PowerPoint</vt:lpstr>
      <vt:lpstr>Презентация PowerPoint</vt:lpstr>
      <vt:lpstr>Example of Customer Journey Map</vt:lpstr>
      <vt:lpstr>Customer Journey through main stages https://blog.hubspot.com/service/customer-journey-map-vb  </vt:lpstr>
      <vt:lpstr>Презентация PowerPoint</vt:lpstr>
      <vt:lpstr>Презентация PowerPoint</vt:lpstr>
      <vt:lpstr>Презентация PowerPoint</vt:lpstr>
      <vt:lpstr>3. Consumer behavior in the digital environment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zhalinska@gmail.com</cp:lastModifiedBy>
  <cp:revision>172</cp:revision>
  <dcterms:created xsi:type="dcterms:W3CDTF">2023-01-12T09:20:21Z</dcterms:created>
  <dcterms:modified xsi:type="dcterms:W3CDTF">2023-09-28T15:15:21Z</dcterms:modified>
</cp:coreProperties>
</file>