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35"/>
  </p:notesMasterIdLst>
  <p:sldIdLst>
    <p:sldId id="256" r:id="rId2"/>
    <p:sldId id="257" r:id="rId3"/>
    <p:sldId id="289" r:id="rId4"/>
    <p:sldId id="279" r:id="rId5"/>
    <p:sldId id="284" r:id="rId6"/>
    <p:sldId id="285" r:id="rId7"/>
    <p:sldId id="290" r:id="rId8"/>
    <p:sldId id="258" r:id="rId9"/>
    <p:sldId id="259" r:id="rId10"/>
    <p:sldId id="261" r:id="rId11"/>
    <p:sldId id="264" r:id="rId12"/>
    <p:sldId id="260" r:id="rId13"/>
    <p:sldId id="262" r:id="rId14"/>
    <p:sldId id="263" r:id="rId15"/>
    <p:sldId id="265" r:id="rId16"/>
    <p:sldId id="274" r:id="rId17"/>
    <p:sldId id="275" r:id="rId18"/>
    <p:sldId id="276" r:id="rId19"/>
    <p:sldId id="277" r:id="rId20"/>
    <p:sldId id="278" r:id="rId21"/>
    <p:sldId id="287" r:id="rId22"/>
    <p:sldId id="288" r:id="rId23"/>
    <p:sldId id="286" r:id="rId24"/>
    <p:sldId id="266" r:id="rId25"/>
    <p:sldId id="271" r:id="rId26"/>
    <p:sldId id="269" r:id="rId27"/>
    <p:sldId id="282" r:id="rId28"/>
    <p:sldId id="283" r:id="rId29"/>
    <p:sldId id="273" r:id="rId30"/>
    <p:sldId id="270" r:id="rId31"/>
    <p:sldId id="281" r:id="rId32"/>
    <p:sldId id="280" r:id="rId33"/>
    <p:sldId id="272" r:id="rId3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1363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7FEA5-1144-48D6-92B4-C7346E1A6E19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F185E-5A1F-4591-94BF-78497E8CD7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457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7444-886C-022C-A900-88A3A8DA3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E38A4FFE-8811-A642-0A4D-CDFBF528B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6BB8145C-1BED-7EC2-AD11-203D46EAB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18BF541-8571-D6A6-E790-EFB19C24F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560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33D3B-2C07-2677-72F4-3F81F0BD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C8790C53-A2AA-163E-D12C-DB9C8CBCD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38D30D85-2B4E-BE18-FEC4-691AC965A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91FC6A2-7757-6DFD-2A02-AC0C40784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122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0949-5CD0-8DDD-2180-0772CCEE8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A25456A6-D31D-0483-5365-4A6AD9E30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1382C948-A9BD-B5FB-677D-752F76A91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6A438A7-CBD3-7407-DCBA-EC5786529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208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196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218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3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6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5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8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0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8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7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3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62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mkC43UrZhQ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k.glosbe.com/uk/fr/%D0%B2%D1%96%D0%B4%D0%BF%D0%BE%D1%87%D0%B8%D0%B2%D0%B0%D1%82%D0%B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9904FA44-F408-2AC8-CC47-2521667A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86" r="29647" b="-1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974DC-AE14-C65E-3FC7-B4821A9C4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871143"/>
          </a:xfrm>
        </p:spPr>
        <p:txBody>
          <a:bodyPr>
            <a:normAutofit fontScale="90000"/>
          </a:bodyPr>
          <a:lstStyle/>
          <a:p>
            <a:pPr algn="ctr"/>
            <a:br>
              <a:rPr lang="uk-UA" noProof="0" dirty="0"/>
            </a:br>
            <a:r>
              <a:rPr lang="uk-UA" dirty="0"/>
              <a:t>сільський зелений туризм</a:t>
            </a:r>
            <a:r>
              <a:rPr lang="uk-UA" noProof="0" dirty="0"/>
              <a:t>. Теоретичні аспекти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686C6D4-2919-5540-5CF8-444B850A6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6269" y="4987565"/>
            <a:ext cx="5322013" cy="1005657"/>
          </a:xfrm>
        </p:spPr>
        <p:txBody>
          <a:bodyPr>
            <a:normAutofit/>
          </a:bodyPr>
          <a:lstStyle/>
          <a:p>
            <a:pPr algn="r"/>
            <a:r>
              <a:rPr lang="uk-UA" noProof="0" dirty="0"/>
              <a:t>Лекція 1-2</a:t>
            </a:r>
          </a:p>
          <a:p>
            <a:pPr algn="r"/>
            <a:r>
              <a:rPr lang="uk-UA" dirty="0"/>
              <a:t>10</a:t>
            </a:r>
            <a:r>
              <a:rPr lang="uk-UA" noProof="0" dirty="0"/>
              <a:t>.02.2024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80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F25E8-AC5C-9033-D2C1-35042E16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687812" cy="7981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uk-UA" sz="25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 ЮНЕСКО, французький соціолог </a:t>
            </a:r>
            <a:r>
              <a:rPr lang="uk-UA" sz="2500" b="0" i="0" u="none" strike="noStrike" baseline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uk-UA" sz="2500" b="0" i="0" u="none" strike="noStrike" baseline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Думазейдер</a:t>
            </a:r>
            <a:r>
              <a:rPr lang="uk-UA" sz="2500" b="0" i="0" u="none" strike="noStrike" baseline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(J. </a:t>
            </a:r>
            <a:r>
              <a:rPr lang="uk-UA" sz="2500" b="0" i="0" u="none" strike="noStrike" baseline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Dumazejder</a:t>
            </a:r>
            <a:r>
              <a:rPr lang="uk-UA" sz="2500" b="0" i="0" u="none" strike="noStrike" baseline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1972)</a:t>
            </a:r>
            <a:endParaRPr lang="uk-UA" sz="25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285945D-F888-E221-07A7-E2559E208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0" y="1849121"/>
            <a:ext cx="4191001" cy="413962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uk-UA" noProof="0" dirty="0">
                <a:latin typeface="TimesNewRomanPSMT"/>
              </a:rPr>
              <a:t>О</a:t>
            </a:r>
            <a:r>
              <a:rPr lang="uk-UA" b="0" i="0" u="none" strike="noStrike" baseline="0" noProof="0" dirty="0">
                <a:latin typeface="TimesNewRomanPSMT"/>
              </a:rPr>
              <a:t>креслив зазначений термін як систему занять, в яких людина бере участь добровільно з метою відпочинку, розваги, або</a:t>
            </a:r>
            <a:r>
              <a:rPr lang="uk-UA" noProof="0" dirty="0">
                <a:latin typeface="TimesNewRomanPSMT"/>
              </a:rPr>
              <a:t> </a:t>
            </a:r>
            <a:r>
              <a:rPr lang="uk-UA" b="0" i="0" u="none" strike="noStrike" baseline="0" noProof="0" dirty="0">
                <a:latin typeface="TimesNewRomanPSMT"/>
              </a:rPr>
              <a:t>для розвитку своїх знань, творчих здібностей протягом вільного часу після виконання</a:t>
            </a:r>
            <a:r>
              <a:rPr lang="uk-UA" noProof="0" dirty="0">
                <a:latin typeface="TimesNewRomanPSMT"/>
              </a:rPr>
              <a:t> </a:t>
            </a:r>
            <a:r>
              <a:rPr lang="uk-UA" b="0" i="0" u="none" strike="noStrike" baseline="0" noProof="0" dirty="0">
                <a:latin typeface="TimesNewRomanPSMT"/>
              </a:rPr>
              <a:t>професійних, родинних та громадських обов’язків.</a:t>
            </a:r>
          </a:p>
          <a:p>
            <a:pPr marL="0" indent="0">
              <a:buNone/>
            </a:pPr>
            <a:endParaRPr lang="uk-UA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661D207-9C9C-F543-D65C-72874346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912249"/>
            <a:ext cx="6072188" cy="309681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8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71CAC8-7DA3-19F2-E490-7AD6E57C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9" r="2" b="2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0A19B-555B-FAF2-AD3D-2A66AD59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/>
              <a:t>Словник </a:t>
            </a:r>
            <a:r>
              <a:rPr lang="en-US" sz="3600" dirty="0"/>
              <a:t>Merriam-Webster</a:t>
            </a:r>
            <a:endParaRPr lang="uk-UA" sz="36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BEA9556-A29D-E238-8715-5CC9E0C6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383" y="2997201"/>
            <a:ext cx="3799763" cy="147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Рекреація як відновлення сил та настрою після роботи 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81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24F0B6C-FB36-18CE-EF0C-176A4BBA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56" r="14502"/>
          <a:stretch/>
        </p:blipFill>
        <p:spPr>
          <a:xfrm>
            <a:off x="561686" y="1685455"/>
            <a:ext cx="4972627" cy="39136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227C0-4385-CACD-3CEC-75ED3A6E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12" y="286561"/>
            <a:ext cx="10780776" cy="640074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 рекреації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id="{96928895-2FFF-54D8-F77E-AC161A666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843" y="1527585"/>
            <a:ext cx="4972627" cy="46688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ПАСИВНА</a:t>
            </a:r>
          </a:p>
          <a:p>
            <a:pPr algn="l"/>
            <a:r>
              <a:rPr lang="uk-UA" sz="1800" b="0" i="0" u="none" strike="noStrike" baseline="0" noProof="0" dirty="0">
                <a:latin typeface="TimesNewRomanPSMT"/>
              </a:rPr>
              <a:t>слухання музики;</a:t>
            </a:r>
          </a:p>
          <a:p>
            <a:pPr algn="l"/>
            <a:r>
              <a:rPr lang="uk-UA" sz="1800" b="0" i="0" u="none" strike="noStrike" baseline="0" noProof="0" dirty="0">
                <a:latin typeface="TimesNewRomanPSMT"/>
              </a:rPr>
              <a:t>перегляд телепередач, розважальних фільмів;</a:t>
            </a:r>
          </a:p>
          <a:p>
            <a:pPr algn="l"/>
            <a:r>
              <a:rPr lang="uk-UA" sz="1800" noProof="0" dirty="0">
                <a:latin typeface="TimesNewRomanPSMT"/>
                <a:cs typeface="Times New Roman" panose="02020603050405020304" pitchFamily="18" charset="0"/>
              </a:rPr>
              <a:t>відпочинок на пляжі.</a:t>
            </a:r>
            <a:endParaRPr lang="uk-UA" noProof="0" dirty="0"/>
          </a:p>
          <a:p>
            <a:pPr marL="0" indent="0">
              <a:buNone/>
            </a:pPr>
            <a:r>
              <a:rPr lang="uk-UA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</a:t>
            </a:r>
          </a:p>
          <a:p>
            <a:pPr algn="l"/>
            <a:r>
              <a:rPr lang="uk-UA" sz="1800" b="0" i="0" u="none" strike="noStrike" baseline="0" noProof="0" dirty="0">
                <a:latin typeface="TimesNewRomanPSMT"/>
              </a:rPr>
              <a:t>розумово-психічні навантаження та форми, у яких домінують елементи</a:t>
            </a:r>
            <a:r>
              <a:rPr lang="uk-UA" sz="1800" noProof="0" dirty="0">
                <a:latin typeface="TimesNewRomanPSMT"/>
              </a:rPr>
              <a:t> </a:t>
            </a:r>
            <a:r>
              <a:rPr lang="uk-UA" sz="1800" b="0" i="0" u="none" strike="noStrike" baseline="0" noProof="0" dirty="0">
                <a:latin typeface="TimesNewRomanPSMT"/>
              </a:rPr>
              <a:t>фізичного навантаження</a:t>
            </a:r>
          </a:p>
          <a:p>
            <a:pPr marL="0" indent="0" algn="just">
              <a:buNone/>
            </a:pPr>
            <a:r>
              <a:rPr lang="uk-UA" sz="1800" b="0" i="1" u="none" strike="noStrike" baseline="0" noProof="0" dirty="0">
                <a:latin typeface="TimesNewRomanPSMT"/>
              </a:rPr>
              <a:t>Якщо </a:t>
            </a:r>
            <a:r>
              <a:rPr lang="uk-UA" sz="1800" i="1" noProof="0" dirty="0">
                <a:latin typeface="TimesNewRomanPSMT"/>
              </a:rPr>
              <a:t>к</a:t>
            </a:r>
            <a:r>
              <a:rPr lang="uk-UA" sz="1800" b="0" i="1" u="none" strike="noStrike" baseline="0" noProof="0" dirty="0">
                <a:latin typeface="TimesNewRomanPSMT"/>
              </a:rPr>
              <a:t>ритерієм поділу на рекреацію активну та пасивну</a:t>
            </a:r>
            <a:r>
              <a:rPr lang="uk-UA" sz="1800" i="1" noProof="0" dirty="0">
                <a:latin typeface="TimesNewRomanPSMT"/>
              </a:rPr>
              <a:t> </a:t>
            </a:r>
            <a:r>
              <a:rPr lang="uk-UA" sz="1800" b="0" i="1" u="none" strike="noStrike" baseline="0" noProof="0" dirty="0">
                <a:latin typeface="TimesNewRomanPSMT"/>
              </a:rPr>
              <a:t>може бути рівень енергетичного обміну</a:t>
            </a:r>
            <a:r>
              <a:rPr lang="uk-UA" sz="1800" i="1" noProof="0" dirty="0">
                <a:latin typeface="TimesNewRomanPSMT"/>
              </a:rPr>
              <a:t> та я</a:t>
            </a:r>
            <a:r>
              <a:rPr lang="uk-UA" sz="1800" b="0" i="1" u="none" strike="noStrike" baseline="0" noProof="0" dirty="0">
                <a:latin typeface="TimesNewRomanPSMT"/>
              </a:rPr>
              <a:t>кщо цей рівень не перевершує параметрів метаболізму в стані спокою, рекреацію</a:t>
            </a:r>
            <a:r>
              <a:rPr lang="uk-UA" sz="1800" i="1" noProof="0" dirty="0">
                <a:latin typeface="TimesNewRomanPSMT"/>
              </a:rPr>
              <a:t> </a:t>
            </a:r>
            <a:r>
              <a:rPr lang="uk-UA" sz="1800" b="0" i="1" u="none" strike="noStrike" baseline="0" noProof="0" dirty="0">
                <a:latin typeface="TimesNewRomanPSMT"/>
              </a:rPr>
              <a:t>можна назвати пасивною. Коли рівень енергетичного обміну є вищим, тоді рекреаційну</a:t>
            </a:r>
            <a:r>
              <a:rPr lang="uk-UA" sz="1800" i="1" noProof="0" dirty="0">
                <a:latin typeface="TimesNewRomanPSMT"/>
              </a:rPr>
              <a:t> </a:t>
            </a:r>
            <a:r>
              <a:rPr lang="uk-UA" sz="1800" b="0" i="1" u="none" strike="noStrike" baseline="0" noProof="0" dirty="0">
                <a:latin typeface="TimesNewRomanPSMT"/>
              </a:rPr>
              <a:t>активність можна віднести до активних форм рекреації: з домінуванням фізичної чи психічної активності</a:t>
            </a:r>
            <a:r>
              <a:rPr lang="uk-UA" sz="1800" b="0" i="0" u="none" strike="noStrike" baseline="0" noProof="0" dirty="0">
                <a:latin typeface="TimesNewRomanPSMT"/>
              </a:rPr>
              <a:t>.</a:t>
            </a:r>
            <a:endParaRPr lang="uk-UA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6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4F9CE-1C0D-9481-7F21-872EE300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1"/>
            <a:ext cx="10780776" cy="688488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0000"/>
          </a:bodyPr>
          <a:lstStyle/>
          <a:p>
            <a:r>
              <a:rPr lang="uk-UA" noProof="0" dirty="0"/>
              <a:t>Автори сучасних публікацій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063A6C-433A-4CA5-D855-DD292F71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069" y="1962826"/>
            <a:ext cx="7839738" cy="377545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1800" b="1" noProof="0" dirty="0">
                <a:latin typeface="TimesNewRomanPSMT"/>
              </a:rPr>
              <a:t>Р</a:t>
            </a:r>
            <a:r>
              <a:rPr lang="uk-UA" sz="1800" b="1" i="0" u="none" strike="noStrike" baseline="0" noProof="0" dirty="0">
                <a:latin typeface="TimesNewRomanPSMT"/>
              </a:rPr>
              <a:t>ухова (фізична) рекреація </a:t>
            </a:r>
            <a:r>
              <a:rPr lang="uk-UA" sz="1800" b="0" i="0" u="none" strike="noStrike" baseline="0" noProof="0" dirty="0">
                <a:latin typeface="TimesNewRomanPSMT"/>
              </a:rPr>
              <a:t>полягає в оптимізації стану фізичного здоров’я людини. Вона об’єднує усі різновиди рекреаційних занять, які проводяться у вільний час та наповнені руховою активністю, що реалізується за допомогою фізичних вправ, а також використання інших засобів.</a:t>
            </a:r>
          </a:p>
          <a:p>
            <a:pPr marL="0" indent="0" algn="just">
              <a:buNone/>
            </a:pPr>
            <a:r>
              <a:rPr lang="ru-RU" sz="1800" b="1" i="0" u="none" strike="noStrike" baseline="0" dirty="0" err="1">
                <a:latin typeface="TimesNewRomanPSMT"/>
              </a:rPr>
              <a:t>Творча</a:t>
            </a:r>
            <a:r>
              <a:rPr lang="ru-RU" sz="1800" b="1" i="0" u="none" strike="noStrike" baseline="0" dirty="0">
                <a:latin typeface="TimesNewRomanPSMT"/>
              </a:rPr>
              <a:t> (креативна) </a:t>
            </a:r>
            <a:r>
              <a:rPr lang="ru-RU" sz="1800" b="1" i="0" u="none" strike="noStrike" baseline="0" dirty="0" err="1">
                <a:latin typeface="TimesNewRomanPSMT"/>
              </a:rPr>
              <a:t>рекреація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має</a:t>
            </a:r>
            <a:r>
              <a:rPr lang="ru-RU" sz="1800" b="0" i="0" u="none" strike="noStrike" baseline="0" dirty="0">
                <a:latin typeface="TimesNewRomanPSMT"/>
              </a:rPr>
              <a:t> на </a:t>
            </a:r>
            <a:r>
              <a:rPr lang="ru-RU" sz="1800" b="0" i="0" u="none" strike="noStrike" baseline="0" dirty="0" err="1">
                <a:latin typeface="TimesNewRomanPSMT"/>
              </a:rPr>
              <a:t>меті</a:t>
            </a:r>
            <a:r>
              <a:rPr lang="ru-RU" sz="1800" dirty="0">
                <a:latin typeface="TimesNewRomanPSMT"/>
              </a:rPr>
              <a:t> </a:t>
            </a:r>
            <a:r>
              <a:rPr lang="uk-UA" sz="1800" b="0" i="0" u="none" strike="noStrike" baseline="0" dirty="0">
                <a:latin typeface="TimesNewRomanPSMT"/>
              </a:rPr>
              <a:t>вдосконалення особистості через вплив різноманітних форм культури (наприклад, </a:t>
            </a:r>
            <a:r>
              <a:rPr lang="ru-RU" sz="1800" b="0" i="0" u="none" strike="noStrike" baseline="0" dirty="0" err="1">
                <a:latin typeface="TimesNewRomanPSMT"/>
              </a:rPr>
              <a:t>музики</a:t>
            </a:r>
            <a:r>
              <a:rPr lang="ru-RU" sz="1800" b="0" i="0" u="none" strike="noStrike" baseline="0" dirty="0">
                <a:latin typeface="TimesNewRomanPSMT"/>
              </a:rPr>
              <a:t>, театру, </a:t>
            </a:r>
            <a:r>
              <a:rPr lang="ru-RU" sz="1800" b="0" i="0" u="none" strike="noStrike" baseline="0" dirty="0" err="1">
                <a:latin typeface="TimesNewRomanPSMT"/>
              </a:rPr>
              <a:t>фотомистецтва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бальних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тан</a:t>
            </a:r>
            <a:r>
              <a:rPr lang="uk-UA" sz="1800" b="0" i="0" u="none" strike="noStrike" baseline="0" dirty="0" err="1">
                <a:latin typeface="TimesNewRomanPSMT"/>
              </a:rPr>
              <a:t>ців</a:t>
            </a:r>
            <a:r>
              <a:rPr lang="uk-UA" sz="1800" b="0" i="0" u="none" strike="noStrike" baseline="0" dirty="0">
                <a:latin typeface="TimesNewRomanPSMT"/>
              </a:rPr>
              <a:t> тощо).</a:t>
            </a:r>
          </a:p>
          <a:p>
            <a:pPr marL="0" indent="0" algn="just">
              <a:buNone/>
            </a:pPr>
            <a:r>
              <a:rPr lang="uk-UA" sz="1800" b="1" i="0" u="none" strike="noStrike" baseline="0" dirty="0">
                <a:latin typeface="TimesNewRomanPSMT"/>
              </a:rPr>
              <a:t>Культурно-розважальна рекреація </a:t>
            </a:r>
            <a:r>
              <a:rPr lang="uk-UA" sz="1800" b="0" i="0" u="none" strike="noStrike" baseline="0" dirty="0">
                <a:latin typeface="TimesNewRomanPSMT"/>
              </a:rPr>
              <a:t>має за мету інтелектуальне вдосконалення </a:t>
            </a:r>
            <a:r>
              <a:rPr lang="uk-UA" sz="1800" b="0" i="0" u="none" strike="noStrike" baseline="0" dirty="0" err="1">
                <a:latin typeface="TimesNewRomanPSMT"/>
              </a:rPr>
              <a:t>особис</a:t>
            </a:r>
            <a:r>
              <a:rPr lang="ru-RU" sz="1800" b="0" i="0" u="none" strike="noStrike" baseline="0" dirty="0" err="1">
                <a:latin typeface="TimesNewRomanPSMT"/>
              </a:rPr>
              <a:t>тості</a:t>
            </a:r>
            <a:r>
              <a:rPr lang="ru-RU" sz="1800" b="0" i="0" u="none" strike="noStrike" baseline="0" dirty="0">
                <a:latin typeface="TimesNewRomanPSMT"/>
              </a:rPr>
              <a:t> у </a:t>
            </a:r>
            <a:r>
              <a:rPr lang="ru-RU" sz="1800" b="0" i="0" u="none" strike="noStrike" baseline="0" dirty="0" err="1">
                <a:latin typeface="TimesNewRomanPSMT"/>
              </a:rPr>
              <a:t>процесі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наприклад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читання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художньої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літератури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інтелектуальних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розваг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інтелектуальних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ігор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колекціонування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тощо</a:t>
            </a:r>
            <a:r>
              <a:rPr lang="ru-RU" sz="1800" b="0" i="0" u="none" strike="noStrike" baseline="0" dirty="0">
                <a:latin typeface="TimesNewRomanPSMT"/>
              </a:rPr>
              <a:t>.</a:t>
            </a:r>
          </a:p>
          <a:p>
            <a:pPr marL="0" indent="0" algn="just">
              <a:buNone/>
            </a:pPr>
            <a:r>
              <a:rPr lang="uk-UA" sz="1800" b="1" dirty="0">
                <a:latin typeface="TimesNewRomanPSMT"/>
              </a:rPr>
              <a:t>С</a:t>
            </a:r>
            <a:r>
              <a:rPr lang="uk-UA" sz="1800" b="1" i="0" u="none" strike="noStrike" baseline="0" dirty="0">
                <a:latin typeface="TimesNewRomanPSMT"/>
              </a:rPr>
              <a:t>успільно-громадська рекреація </a:t>
            </a:r>
            <a:r>
              <a:rPr lang="uk-UA" sz="1800" b="0" i="0" u="none" strike="noStrike" baseline="0" dirty="0">
                <a:latin typeface="TimesNewRomanPSMT"/>
              </a:rPr>
              <a:t>– </a:t>
            </a:r>
            <a:r>
              <a:rPr lang="ru-RU" sz="1800" b="0" i="0" u="none" strike="noStrike" baseline="0" dirty="0" err="1">
                <a:latin typeface="TimesNewRomanPSMT"/>
              </a:rPr>
              <a:t>це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допомога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іншим</a:t>
            </a:r>
            <a:r>
              <a:rPr lang="ru-RU" sz="1800" b="0" i="0" u="none" strike="noStrike" baseline="0" dirty="0">
                <a:latin typeface="TimesNewRomanPSMT"/>
              </a:rPr>
              <a:t> людям, </a:t>
            </a:r>
            <a:r>
              <a:rPr lang="ru-RU" sz="1800" b="0" i="0" u="none" strike="noStrike" baseline="0" dirty="0" err="1">
                <a:latin typeface="TimesNewRomanPSMT"/>
              </a:rPr>
              <a:t>що</a:t>
            </a:r>
            <a:r>
              <a:rPr lang="ru-RU" sz="1800" b="0" i="0" u="none" strike="noStrike" baseline="0" dirty="0">
                <a:latin typeface="TimesNewRomanPSMT"/>
              </a:rPr>
              <a:t> здійснюється у вільний </a:t>
            </a:r>
            <a:r>
              <a:rPr lang="ru-RU" sz="1800" b="0" i="0" u="none" strike="noStrike" baseline="0" dirty="0" err="1">
                <a:latin typeface="TimesNewRomanPSMT"/>
              </a:rPr>
              <a:t>від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основних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обов’язків</a:t>
            </a:r>
            <a:r>
              <a:rPr lang="ru-RU" sz="1800" b="0" i="0" u="none" strike="noStrike" baseline="0" dirty="0">
                <a:latin typeface="TimesNewRomanPSMT"/>
              </a:rPr>
              <a:t> час (участь </a:t>
            </a:r>
            <a:r>
              <a:rPr lang="uk-UA" sz="1800" b="0" i="0" u="none" strike="noStrike" baseline="0" dirty="0">
                <a:latin typeface="TimesNewRomanPSMT"/>
              </a:rPr>
              <a:t>у різноманітних благодійних, волонтерських організаціях тощо)</a:t>
            </a:r>
          </a:p>
          <a:p>
            <a:pPr marL="0" indent="0" algn="just">
              <a:buNone/>
            </a:pPr>
            <a:endParaRPr lang="uk-UA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7BCD348-0BE6-9AD7-E471-68560708A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17" y="1888600"/>
            <a:ext cx="3935452" cy="38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6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E3380-F5A2-3CF9-72E8-6503438F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399"/>
            <a:ext cx="5239272" cy="1621147"/>
          </a:xfrm>
        </p:spPr>
        <p:txBody>
          <a:bodyPr>
            <a:normAutofit/>
          </a:bodyPr>
          <a:lstStyle/>
          <a:p>
            <a:r>
              <a:rPr lang="uk-UA" dirty="0"/>
              <a:t>Рекреація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617299-40BE-9335-5180-A73D6830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176" y="914399"/>
            <a:ext cx="5138688" cy="524865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err="1">
                <a:latin typeface="TimesNewRomanPSMT"/>
              </a:rPr>
              <a:t>В</a:t>
            </a:r>
            <a:r>
              <a:rPr lang="ru-RU" b="0" i="0" u="none" strike="noStrike" baseline="0" dirty="0" err="1">
                <a:latin typeface="TimesNewRomanPSMT"/>
              </a:rPr>
              <a:t>сі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зазначені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різновиди</a:t>
            </a:r>
            <a:r>
              <a:rPr lang="ru-RU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рекреації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мають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відмінність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структурних</a:t>
            </a:r>
            <a:r>
              <a:rPr lang="ru-RU" b="0" i="0" u="none" strike="noStrike" baseline="0" dirty="0">
                <a:latin typeface="TimesNewRomanPSMT"/>
              </a:rPr>
              <a:t> та </a:t>
            </a:r>
            <a:r>
              <a:rPr lang="uk-UA" b="0" i="0" u="none" strike="noStrike" baseline="0" dirty="0">
                <a:latin typeface="TimesNewRomanPSMT"/>
              </a:rPr>
              <a:t>змістовних елементів активності людини, </a:t>
            </a:r>
            <a:r>
              <a:rPr lang="ru-RU" b="0" i="0" u="none" strike="noStrike" baseline="0" dirty="0" err="1">
                <a:latin typeface="TimesNewRomanPSMT"/>
              </a:rPr>
              <a:t>проте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їх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спільна</a:t>
            </a:r>
            <a:r>
              <a:rPr lang="ru-RU" b="0" i="0" u="none" strike="noStrike" baseline="0" dirty="0">
                <a:latin typeface="TimesNewRomanPSMT"/>
              </a:rPr>
              <a:t> характеристика у тому, </a:t>
            </a:r>
            <a:r>
              <a:rPr lang="ru-RU" b="0" i="0" u="none" strike="noStrike" baseline="0" dirty="0" err="1">
                <a:latin typeface="TimesNewRomanPSMT"/>
              </a:rPr>
              <a:t>що</a:t>
            </a:r>
            <a:r>
              <a:rPr lang="ru-RU" dirty="0">
                <a:latin typeface="TimesNewRomanPSMT"/>
              </a:rPr>
              <a:t> </a:t>
            </a:r>
            <a:r>
              <a:rPr lang="ru-RU" b="0" i="0" u="none" strike="noStrike" baseline="0" dirty="0">
                <a:latin typeface="TimesNewRomanPSMT"/>
              </a:rPr>
              <a:t>вони </a:t>
            </a:r>
            <a:r>
              <a:rPr lang="ru-RU" b="0" i="0" u="none" strike="noStrike" baseline="0" dirty="0" err="1">
                <a:latin typeface="TimesNewRomanPSMT"/>
              </a:rPr>
              <a:t>можуть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розглядатися</a:t>
            </a:r>
            <a:r>
              <a:rPr lang="ru-RU" b="0" i="0" u="none" strike="noStrike" baseline="0" dirty="0">
                <a:latin typeface="TimesNewRomanPSMT"/>
              </a:rPr>
              <a:t> як </a:t>
            </a:r>
            <a:r>
              <a:rPr lang="ru-RU" b="0" i="0" u="none" strike="noStrike" baseline="0" dirty="0" err="1">
                <a:latin typeface="TimesNewRomanPSMT"/>
              </a:rPr>
              <a:t>активний</a:t>
            </a:r>
            <a:r>
              <a:rPr lang="ru-RU" b="0" i="0" u="none" strike="noStrike" baseline="0" dirty="0">
                <a:latin typeface="TimesNewRomanPSMT"/>
              </a:rPr>
              <a:t>, </a:t>
            </a:r>
            <a:r>
              <a:rPr lang="ru-RU" b="0" i="0" u="none" strike="noStrike" baseline="0" dirty="0" err="1">
                <a:latin typeface="TimesNewRomanPSMT"/>
              </a:rPr>
              <a:t>ціле</a:t>
            </a:r>
            <a:r>
              <a:rPr lang="uk-UA" b="0" i="0" u="none" strike="noStrike" baseline="0" dirty="0">
                <a:latin typeface="TimesNewRomanPSMT"/>
              </a:rPr>
              <a:t>спрямований спосіб проведення дозвілля людини.</a:t>
            </a:r>
            <a:endParaRPr lang="uk-UA" dirty="0">
              <a:latin typeface="TimesNewRomanPSM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b="0" i="0" u="none" strike="noStrike" baseline="0" dirty="0">
                <a:latin typeface="TimesNewRomanPSMT"/>
              </a:rPr>
              <a:t>Рекреація є важливою потре</a:t>
            </a:r>
            <a:r>
              <a:rPr lang="ru-RU" b="0" i="0" u="none" strike="noStrike" baseline="0" dirty="0">
                <a:latin typeface="TimesNewRomanPSMT"/>
              </a:rPr>
              <a:t>бою </a:t>
            </a:r>
            <a:r>
              <a:rPr lang="ru-RU" b="0" i="0" u="none" strike="noStrike" baseline="0" dirty="0" err="1">
                <a:latin typeface="TimesNewRomanPSMT"/>
              </a:rPr>
              <a:t>сучасної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людини</a:t>
            </a:r>
            <a:r>
              <a:rPr lang="ru-RU" b="0" i="0" u="none" strike="noStrike" baseline="0" dirty="0">
                <a:latin typeface="TimesNewRomanPSMT"/>
              </a:rPr>
              <a:t> та </a:t>
            </a:r>
            <a:r>
              <a:rPr lang="ru-RU" b="0" i="0" u="none" strike="noStrike" baseline="0" dirty="0" err="1">
                <a:latin typeface="TimesNewRomanPSMT"/>
              </a:rPr>
              <a:t>має</a:t>
            </a:r>
            <a:r>
              <a:rPr lang="ru-RU" b="0" i="0" u="none" strike="noStrike" baseline="0" dirty="0">
                <a:latin typeface="TimesNewRomanPSMT"/>
              </a:rPr>
              <a:t> бути </a:t>
            </a:r>
            <a:r>
              <a:rPr lang="ru-RU" b="0" i="0" u="none" strike="noStrike" baseline="0" dirty="0" err="1">
                <a:latin typeface="TimesNewRomanPSMT"/>
              </a:rPr>
              <a:t>органічною</a:t>
            </a:r>
            <a:r>
              <a:rPr lang="ru-RU" dirty="0">
                <a:latin typeface="TimesNewRomanPSMT"/>
              </a:rPr>
              <a:t> </a:t>
            </a:r>
            <a:r>
              <a:rPr lang="uk-UA" b="0" i="0" u="none" strike="noStrike" baseline="0" dirty="0">
                <a:latin typeface="TimesNewRomanPSMT"/>
              </a:rPr>
              <a:t>складовою ціннісних аспектів її </a:t>
            </a:r>
            <a:r>
              <a:rPr lang="uk-UA" b="0" i="0" u="none" strike="noStrike" baseline="0" dirty="0" err="1">
                <a:latin typeface="TimesNewRomanPSMT"/>
              </a:rPr>
              <a:t>життєдіяль</a:t>
            </a:r>
            <a:r>
              <a:rPr lang="ru-RU" b="0" i="0" u="none" strike="noStrike" baseline="0" dirty="0" err="1">
                <a:latin typeface="TimesNewRomanPSMT"/>
              </a:rPr>
              <a:t>ності</a:t>
            </a:r>
            <a:r>
              <a:rPr lang="ru-RU" b="0" i="0" u="none" strike="noStrike" baseline="0" dirty="0">
                <a:latin typeface="TimesNewRomanPSMT"/>
              </a:rPr>
              <a:t>. Одним </a:t>
            </a:r>
            <a:r>
              <a:rPr lang="ru-RU" b="0" i="0" u="none" strike="noStrike" baseline="0" dirty="0" err="1">
                <a:latin typeface="TimesNewRomanPSMT"/>
              </a:rPr>
              <a:t>із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найважливіших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чинників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uk-UA" b="0" i="0" u="none" strike="noStrike" baseline="0" dirty="0">
                <a:latin typeface="TimesNewRomanPSMT"/>
              </a:rPr>
              <a:t>рекреації виступає психофізична активність </a:t>
            </a:r>
            <a:r>
              <a:rPr lang="ru-RU" b="0" i="0" u="none" strike="noStrike" baseline="0" dirty="0" err="1">
                <a:latin typeface="TimesNewRomanPSMT"/>
              </a:rPr>
              <a:t>людини</a:t>
            </a:r>
            <a:r>
              <a:rPr lang="ru-RU" b="0" i="0" u="none" strike="noStrike" baseline="0" dirty="0">
                <a:latin typeface="TimesNewRomanPSMT"/>
              </a:rPr>
              <a:t>, яка </a:t>
            </a:r>
            <a:r>
              <a:rPr lang="ru-RU" b="0" i="0" u="none" strike="noStrike" baseline="0" dirty="0" err="1">
                <a:latin typeface="TimesNewRomanPSMT"/>
              </a:rPr>
              <a:t>їй</a:t>
            </a:r>
            <a:r>
              <a:rPr lang="ru-RU" b="0" i="0" u="none" strike="noStrike" baseline="0" dirty="0">
                <a:latin typeface="TimesNewRomanPSMT"/>
              </a:rPr>
              <a:t> приносить </a:t>
            </a:r>
            <a:r>
              <a:rPr lang="ru-RU" b="0" i="0" u="none" strike="noStrike" baseline="0" dirty="0" err="1">
                <a:latin typeface="TimesNewRomanPSMT"/>
              </a:rPr>
              <a:t>задоволення</a:t>
            </a:r>
            <a:r>
              <a:rPr lang="ru-RU" b="0" i="0" u="none" strike="noStrike" baseline="0" dirty="0">
                <a:latin typeface="TimesNewRomanPSMT"/>
              </a:rPr>
              <a:t>, </a:t>
            </a:r>
            <a:r>
              <a:rPr lang="ru-RU" b="0" i="0" u="none" strike="noStrike" baseline="0" dirty="0" err="1">
                <a:latin typeface="TimesNewRomanPSMT"/>
              </a:rPr>
              <a:t>радість</a:t>
            </a:r>
            <a:r>
              <a:rPr lang="ru-RU" b="0" i="0" u="none" strike="noStrike" baseline="0" dirty="0">
                <a:latin typeface="TimesNewRomanPSMT"/>
              </a:rPr>
              <a:t>, </a:t>
            </a:r>
            <a:r>
              <a:rPr lang="ru-RU" b="0" i="0" u="none" strike="noStrike" baseline="0" dirty="0" err="1">
                <a:latin typeface="TimesNewRomanPSMT"/>
              </a:rPr>
              <a:t>приємність</a:t>
            </a:r>
            <a:r>
              <a:rPr lang="ru-RU" b="0" i="0" u="none" strike="noStrike" baseline="0" dirty="0">
                <a:latin typeface="TimesNewRomanPSMT"/>
              </a:rPr>
              <a:t>, </a:t>
            </a:r>
            <a:r>
              <a:rPr lang="ru-RU" b="0" i="0" u="none" strike="noStrike" baseline="0" dirty="0" err="1">
                <a:latin typeface="TimesNewRomanPSMT"/>
              </a:rPr>
              <a:t>дає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можливість</a:t>
            </a:r>
            <a:r>
              <a:rPr lang="ru-RU" b="0" i="0" u="none" strike="noStrike" baseline="0" dirty="0">
                <a:latin typeface="TimesNewRomanPSMT"/>
              </a:rPr>
              <a:t> до </a:t>
            </a:r>
            <a:r>
              <a:rPr lang="ru-RU" b="0" i="0" u="none" strike="noStrike" baseline="0" dirty="0" err="1">
                <a:latin typeface="TimesNewRomanPSMT"/>
              </a:rPr>
              <a:t>змен</a:t>
            </a:r>
            <a:r>
              <a:rPr lang="uk-UA" b="0" i="0" u="none" strike="noStrike" baseline="0" dirty="0" err="1">
                <a:latin typeface="TimesNewRomanPSMT"/>
              </a:rPr>
              <a:t>шення</a:t>
            </a:r>
            <a:r>
              <a:rPr lang="uk-UA" b="0" i="0" u="none" strike="noStrike" baseline="0" dirty="0">
                <a:latin typeface="TimesNewRomanPSMT"/>
              </a:rPr>
              <a:t> стресу.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uk-UA" b="1" dirty="0">
                <a:solidFill>
                  <a:srgbClr val="C00000"/>
                </a:solidFill>
                <a:latin typeface="TimesNewRomanPSMT"/>
              </a:rPr>
              <a:t>Задоволення потреб у відпочинку залежить від наявності часу на дозвілля. </a:t>
            </a:r>
            <a:endParaRPr lang="uk-UA" b="1" dirty="0">
              <a:solidFill>
                <a:srgbClr val="C00000"/>
              </a:solidFill>
            </a:endParaRPr>
          </a:p>
        </p:txBody>
      </p:sp>
      <p:cxnSp>
        <p:nvCxnSpPr>
          <p:cNvPr id="17" name="Straight Connector 1">
            <a:extLst>
              <a:ext uri="{FF2B5EF4-FFF2-40B4-BE49-F238E27FC236}">
                <a16:creationId xmlns:a16="http://schemas.microsoft.com/office/drawing/2014/main" id="{7D3DF08D-8EDA-0FB3-59D9-B692F2ADD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7DC93C-1625-7B0C-1C75-06222F61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" y="3039565"/>
            <a:ext cx="5138688" cy="30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64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1ABE0-FE20-C1A6-CBB7-89D2E930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/>
              <a:t>Історичні передумови. Первісний час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C3AF91-F7A2-9CA1-D716-01B6104E2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1785769"/>
            <a:ext cx="4819903" cy="433664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Історія рекреації сягає в той період, коли вся без винятку фізична і розумова діяльність людини обмежувалася безпосереднім забезпеченням умов її існування. </a:t>
            </a:r>
          </a:p>
          <a:p>
            <a:pPr marL="0" indent="0" algn="just">
              <a:buNone/>
            </a:pPr>
            <a:r>
              <a:rPr lang="uk-UA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Основні засоби для існування первісній людині давали полювання, збирання, а також рибальство. </a:t>
            </a:r>
          </a:p>
          <a:p>
            <a:pPr marL="0" indent="0" algn="just">
              <a:buNone/>
            </a:pPr>
            <a:r>
              <a:rPr lang="uk-UA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Функції у первісний час:</a:t>
            </a:r>
          </a:p>
          <a:p>
            <a:r>
              <a:rPr lang="uk-UA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рекреаційно-забавна гра;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утилітарна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приворожування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врожаю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погоди, доброго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полювання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);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культово-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релігійна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чи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магічна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вплив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невідомі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потойбічні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сили);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виховна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вдосконалення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необхідних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моральних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фізичних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якостей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людини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). 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732272C-3F6B-B0A6-8995-EA8468FF5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" y="2275247"/>
            <a:ext cx="5549902" cy="33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6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37348-F6DE-50FE-47E3-DF206629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/>
              <a:t>Стародавній світ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50AF2B-A203-D89C-B3EE-E3BA18B30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Розвивається приватна власність, що веде до економічного та соціального розшарування. </a:t>
            </a:r>
          </a:p>
          <a:p>
            <a:r>
              <a:rPr lang="uk-UA" dirty="0"/>
              <a:t>Зростають міські поселення. </a:t>
            </a:r>
          </a:p>
          <a:p>
            <a:r>
              <a:rPr lang="uk-UA" dirty="0"/>
              <a:t>Дозвілля поділяється на те яке проходить вдома, та на те яке проходить в громадському місці. </a:t>
            </a:r>
          </a:p>
          <a:p>
            <a:r>
              <a:rPr lang="uk-UA" dirty="0"/>
              <a:t>Виникають настільні ігри. </a:t>
            </a:r>
          </a:p>
          <a:p>
            <a:r>
              <a:rPr lang="uk-UA" dirty="0"/>
              <a:t>Ще до Р. </a:t>
            </a:r>
            <a:r>
              <a:rPr lang="de-DE" dirty="0"/>
              <a:t>X. </a:t>
            </a:r>
            <a:r>
              <a:rPr lang="uk-UA" dirty="0"/>
              <a:t>у Римській імперії серед членів патриціанських родин зародилася мода на поїздки з Риму на відпочинок у сільську місцевість. Масовий інтерес до відпочинку на селі у новітню добу відзначається, починаючи з другої половини </a:t>
            </a:r>
            <a:r>
              <a:rPr lang="de-DE" dirty="0"/>
              <a:t>XIX </a:t>
            </a:r>
            <a:r>
              <a:rPr lang="uk-UA" dirty="0"/>
              <a:t>ст.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D9C09A1-B1E1-68A7-83F4-4623781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2750089"/>
            <a:ext cx="5549902" cy="296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23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14BE218-14F1-1CB0-80B8-794BB8AF53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29" r="8995" b="1"/>
          <a:stretch/>
        </p:blipFill>
        <p:spPr>
          <a:xfrm>
            <a:off x="800099" y="2249423"/>
            <a:ext cx="4972627" cy="39136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18142-5CDF-2D7F-87F3-DFCF6355A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/>
              <a:t>Новий час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ABDE87-A024-B587-7E94-39DF34AB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49424"/>
            <a:ext cx="5394960" cy="391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З'являються загальнодоступні театри, галереї, парки. </a:t>
            </a:r>
          </a:p>
          <a:p>
            <a:pPr marL="0" indent="0">
              <a:buNone/>
            </a:pPr>
            <a:r>
              <a:rPr lang="uk-UA" dirty="0"/>
              <a:t>Робітники проводять вільний час  у питних закладах – кафе, тавернах, пивних.</a:t>
            </a:r>
          </a:p>
          <a:p>
            <a:pPr marL="0" indent="0">
              <a:buNone/>
            </a:pPr>
            <a:r>
              <a:rPr lang="uk-UA" dirty="0"/>
              <a:t>Відбувається розвиток видовищно-розважальних форм – кіно, вар’єте. 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88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D3FBD-3CB9-1A3F-1235-611EC481C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057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DE055F-FA87-1749-956F-14892B21A5BC}"/>
              </a:ext>
            </a:extLst>
          </p:cNvPr>
          <p:cNvSpPr txBox="1"/>
          <p:nvPr/>
        </p:nvSpPr>
        <p:spPr>
          <a:xfrm>
            <a:off x="8063753" y="1004127"/>
            <a:ext cx="41282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>
                <a:latin typeface="Monotype Corsiva" pitchFamily="66" charset="0"/>
              </a:rPr>
              <a:t>Поняття "рекреаційні ресурси" є не лише географічним, а й історичним. Тому з часом виникали, виникають і будуть виникати все нові види рекреаційних ресурсів. Розуміння цього факту дало змогу відомому українському вченому в галузі рекреаційної географії О. </a:t>
            </a:r>
            <a:r>
              <a:rPr lang="uk-UA" noProof="0" dirty="0" err="1">
                <a:latin typeface="Monotype Corsiva" pitchFamily="66" charset="0"/>
              </a:rPr>
              <a:t>Бейдику</a:t>
            </a:r>
            <a:r>
              <a:rPr lang="uk-UA" noProof="0" dirty="0">
                <a:latin typeface="Monotype Corsiva" pitchFamily="66" charset="0"/>
              </a:rPr>
              <a:t> виділити </a:t>
            </a:r>
            <a:r>
              <a:rPr lang="uk-UA" b="1" noProof="0" dirty="0" err="1">
                <a:latin typeface="Monotype Corsiva" pitchFamily="66" charset="0"/>
              </a:rPr>
              <a:t>уфологічні</a:t>
            </a:r>
            <a:r>
              <a:rPr lang="uk-UA" b="1" noProof="0" dirty="0">
                <a:latin typeface="Monotype Corsiva" pitchFamily="66" charset="0"/>
              </a:rPr>
              <a:t> рекреаційні ресурси</a:t>
            </a:r>
            <a:r>
              <a:rPr lang="uk-UA" noProof="0" dirty="0">
                <a:latin typeface="Monotype Corsiva" pitchFamily="66" charset="0"/>
              </a:rPr>
              <a:t> - території, на яких виявлені аномальні явища, спричинені контактами з неземними цивілізаціями. Хоча наукою такі контакти не доведені, рекреаційно-туристичне господарство дедалі частіше долучає території ймовірної присутності форм життя неземного походження до туристичних об'єктів.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642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79153B-A6FA-AC88-FA42-1B3CCCE45120}"/>
              </a:ext>
            </a:extLst>
          </p:cNvPr>
          <p:cNvSpPr txBox="1"/>
          <p:nvPr/>
        </p:nvSpPr>
        <p:spPr>
          <a:xfrm>
            <a:off x="666973" y="843824"/>
            <a:ext cx="1110189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періодичністю й територіальними ознаками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рекреаційну діяльність можна поділити на:</a:t>
            </a: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короткочасну,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</a:t>
            </a:r>
            <a:r>
              <a:rPr lang="uk-UA" sz="1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внутрішньоміських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приміських зелених зон, повернення на ночівлю у місце постійного проживання; 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довготривалу,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 необмеженість і ночівля поза місцем постійного проживання.</a:t>
            </a:r>
          </a:p>
          <a:p>
            <a:pPr marL="285750" indent="-285750" algn="l">
              <a:buFontTx/>
              <a:buChar char="-"/>
            </a:pP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характером організації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рекреаційну діяльність поділяють на:</a:t>
            </a: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організовану; 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самодіяльну.</a:t>
            </a:r>
          </a:p>
          <a:p>
            <a:pPr algn="l"/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правовим статусом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рекреаційна діяльність є:</a:t>
            </a: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внутрішньою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(відпочинок у своїй країні);</a:t>
            </a: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міжнародною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(відпочинок за межами країни).</a:t>
            </a:r>
          </a:p>
          <a:p>
            <a:pPr algn="l"/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інтенсивністю навантаження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рекреаційну діяльність поділяють на: 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активну, 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пасивну.</a:t>
            </a: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кількістю учасників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розрізняють: 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індивідуальну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(може бути сімейна); 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групову.</a:t>
            </a: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1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51" r="20717" b="2"/>
          <a:stretch/>
        </p:blipFill>
        <p:spPr bwMode="auto">
          <a:xfrm>
            <a:off x="20" y="-17929"/>
            <a:ext cx="4206220" cy="68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1A5CC-F3A5-7838-427B-0FBB9E885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r>
              <a:rPr lang="uk-UA" noProof="0" dirty="0"/>
              <a:t>План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55CF6CD-824E-A418-CBCA-DF942595E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8" y="1957894"/>
            <a:ext cx="6627924" cy="400399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sz="2800" noProof="0" dirty="0"/>
              <a:t>Туризм та рекреація. Підходи до визначення. </a:t>
            </a:r>
          </a:p>
          <a:p>
            <a:pPr marL="457200" indent="-457200">
              <a:buAutoNum type="arabicPeriod"/>
            </a:pPr>
            <a:r>
              <a:rPr lang="uk-UA" sz="2800" noProof="0" dirty="0"/>
              <a:t>Поняття та основні риси сільського зеленого туризму.</a:t>
            </a:r>
          </a:p>
          <a:p>
            <a:pPr marL="457200" indent="-457200">
              <a:buAutoNum type="arabicPeriod"/>
            </a:pPr>
            <a:r>
              <a:rPr lang="uk-UA" sz="2800" noProof="0" dirty="0"/>
              <a:t>Категоризація садиб.</a:t>
            </a:r>
            <a:endParaRPr lang="uk-UA" noProof="0" dirty="0"/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59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7EFB9E-A3D4-0588-2828-D7FFE5680676}"/>
              </a:ext>
            </a:extLst>
          </p:cNvPr>
          <p:cNvSpPr txBox="1"/>
          <p:nvPr/>
        </p:nvSpPr>
        <p:spPr>
          <a:xfrm>
            <a:off x="387275" y="612844"/>
            <a:ext cx="116397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uk-UA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рекреації: 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пересування рекреантів у лісі дорогами з твердим покриттям;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бездоріжня — вільне переміщення лісом (використовується на прогулянках, у походах, екскурсіях);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таборова - встановлення наметів, розпалювання вогнища тощо;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матеріальна - передбачає збирання грибів, ягід, плодів, полювання, рибальство;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транспортна - пересування за допомогою транспорту (вважається найшкідливішою в рекреаційних зонах).</a:t>
            </a:r>
            <a:endParaRPr lang="uk-UA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uk-UA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типологією 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рекреацію поділяють на:</a:t>
            </a:r>
          </a:p>
          <a:p>
            <a:pPr algn="l"/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  лікувально-курортну;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оздоровчу або фізичну;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пізнавальну.</a:t>
            </a:r>
          </a:p>
          <a:p>
            <a:pPr algn="l"/>
            <a:endParaRPr lang="uk-UA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Лікувально-курортна рекреація містить у собі кліматолікування, </a:t>
            </a:r>
            <a:r>
              <a:rPr lang="uk-UA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бальнеолікування</a:t>
            </a:r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грязелікування. Зазначені групи можуть поєднуватися. Умови лікувально-курортної рекреації повинні відповідати медико- біологічним нормам.</a:t>
            </a:r>
          </a:p>
          <a:p>
            <a:pPr algn="l"/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Оздоровча (фізична) рекреація різноманітніша - це </a:t>
            </a:r>
            <a:r>
              <a:rPr lang="uk-UA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купально</a:t>
            </a:r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-пляжний відпочинок, сонячні ванни, прогулянки, рекреаційно-фізкультурні заняття, рекреаційний туризм (мисливський, рибальський, гірськолижний, альпінізм тощо).</a:t>
            </a:r>
          </a:p>
          <a:p>
            <a:pPr algn="l"/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Пізнавальна рекреація має відповідні заняття: екскурсії, огляд культурно- історичних пам'яток, ознайомлення з новими країнами тощо.</a:t>
            </a:r>
          </a:p>
        </p:txBody>
      </p:sp>
    </p:spTree>
    <p:extLst>
      <p:ext uri="{BB962C8B-B14F-4D97-AF65-F5344CB8AC3E}">
        <p14:creationId xmlns:p14="http://schemas.microsoft.com/office/powerpoint/2010/main" val="645061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F4999-B9CF-52B4-7DB5-575ACE88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458" y="1564623"/>
            <a:ext cx="2248349" cy="34410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uk-UA" sz="4200" dirty="0"/>
            </a:br>
            <a:r>
              <a:rPr lang="en-US" sz="2400" dirty="0" err="1"/>
              <a:t>Ставлення</a:t>
            </a:r>
            <a:r>
              <a:rPr lang="en-US" sz="2400" dirty="0"/>
              <a:t> </a:t>
            </a:r>
            <a:r>
              <a:rPr lang="en-US" sz="2400" dirty="0" err="1"/>
              <a:t>українців</a:t>
            </a:r>
            <a:r>
              <a:rPr lang="en-US" sz="2400" dirty="0"/>
              <a:t> </a:t>
            </a:r>
            <a:r>
              <a:rPr lang="en-US" sz="2400" dirty="0" err="1"/>
              <a:t>до</a:t>
            </a:r>
            <a:r>
              <a:rPr lang="en-US" sz="2400" dirty="0"/>
              <a:t> </a:t>
            </a:r>
            <a:r>
              <a:rPr lang="en-US" sz="2400" dirty="0" err="1"/>
              <a:t>подорожей</a:t>
            </a:r>
            <a:endParaRPr lang="en-US" sz="24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 descr="Зображення, що містить текст, знімок екрана, Шрифт, числ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FA18B17-413A-B49F-EE06-53905C8B3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934" y="914401"/>
            <a:ext cx="8679249" cy="4948516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885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359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43FEE4A-89CA-2AAE-4775-3ACE0D62F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5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DE247-721D-75D6-FD0C-0D290374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Динаміка використання іноземних карток у І кварталі 2024 року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630214-3AC4-4C94-4F38-5E11D0C07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 аналізу зібраних даних лідируючи позиції з кількістю іноземних туристів тримали Закарпатська, Волинська, Чернівецька, Київська, Вінницька та Дніпропетровські області.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BDB0329-277E-0348-3767-C8E57AA57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8" y="2888611"/>
            <a:ext cx="5549902" cy="32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18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B01C8-F794-BD34-54AC-92A8CEB6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308A3AF-E7EA-4D30-FBB5-F35C96FC9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57736"/>
          </a:xfrm>
        </p:spPr>
      </p:pic>
      <p:pic>
        <p:nvPicPr>
          <p:cNvPr id="7" name="Рисунок 6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8DF18ADE-2DB1-193D-6DFE-FB90B9881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4" y="2657736"/>
            <a:ext cx="12241733" cy="2011123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, Шрифт, знімок екрана, Електрик сині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E173ADA-EF61-C078-73C4-A2687A027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5" y="4668859"/>
            <a:ext cx="12241732" cy="21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5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59CD-F59B-E1FC-5191-47543845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 err="1"/>
              <a:t>карпати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04B78E1-D90C-0842-45DF-7A64CD5B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1" y="1798145"/>
            <a:ext cx="4819903" cy="3775456"/>
          </a:xfrm>
        </p:spPr>
        <p:txBody>
          <a:bodyPr>
            <a:normAutofit/>
          </a:bodyPr>
          <a:lstStyle/>
          <a:p>
            <a:r>
              <a:rPr lang="de-DE" b="0" i="0" dirty="0">
                <a:effectLst/>
                <a:latin typeface="Roboto" panose="02000000000000000000" pitchFamily="2" charset="0"/>
              </a:rPr>
              <a:t>MBA Development </a:t>
            </a:r>
            <a:r>
              <a:rPr lang="uk-UA" b="0" i="0" dirty="0">
                <a:effectLst/>
                <a:latin typeface="Roboto" panose="02000000000000000000" pitchFamily="2" charset="0"/>
              </a:rPr>
              <a:t>ввела в експлуатацію понад 40 тис.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кв.м</a:t>
            </a:r>
            <a:r>
              <a:rPr lang="uk-UA" b="0" i="0" dirty="0">
                <a:effectLst/>
                <a:latin typeface="Roboto" panose="02000000000000000000" pitchFamily="2" charset="0"/>
              </a:rPr>
              <a:t>. приватних будинків, житлових комплексів та комерційних приміщень. З 2021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рокусфокусувалась</a:t>
            </a:r>
            <a:r>
              <a:rPr lang="uk-UA" b="0" i="0" dirty="0">
                <a:effectLst/>
                <a:latin typeface="Roboto" panose="02000000000000000000" pitchFamily="2" charset="0"/>
              </a:rPr>
              <a:t> на будівництві власної готельної нерухомості в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Микули́чині</a:t>
            </a:r>
            <a:r>
              <a:rPr lang="uk-UA" b="0" i="0" dirty="0">
                <a:effectLst/>
                <a:latin typeface="Roboto" panose="02000000000000000000" pitchFamily="2" charset="0"/>
              </a:rPr>
              <a:t> (Карпатах): «Агат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Резорт</a:t>
            </a:r>
            <a:r>
              <a:rPr lang="uk-UA" b="0" i="0" dirty="0">
                <a:effectLst/>
                <a:latin typeface="Roboto" panose="02000000000000000000" pitchFamily="2" charset="0"/>
              </a:rPr>
              <a:t> &amp; СПА» , "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Моріон</a:t>
            </a:r>
            <a:r>
              <a:rPr lang="uk-UA" b="0" i="0" dirty="0">
                <a:effectLst/>
                <a:latin typeface="Roboto" panose="02000000000000000000" pitchFamily="2" charset="0"/>
              </a:rPr>
              <a:t>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Резорт</a:t>
            </a:r>
            <a:r>
              <a:rPr lang="uk-UA" b="0" i="0" dirty="0">
                <a:effectLst/>
                <a:latin typeface="Roboto" panose="02000000000000000000" pitchFamily="2" charset="0"/>
              </a:rPr>
              <a:t>" , «Малахіт»</a:t>
            </a:r>
          </a:p>
          <a:p>
            <a:endParaRPr lang="uk-U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BD44B5-1C72-CD45-4AD3-3A46CAE36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2346960"/>
            <a:ext cx="5549902" cy="267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97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C2720B-5BC4-43B4-8F8F-7D4AD6386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4F5BD6-1B3B-4B21-9901-8258D047A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61085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Зображення, що містить просто неба, хмара, дерево, небо">
            <a:extLst>
              <a:ext uri="{FF2B5EF4-FFF2-40B4-BE49-F238E27FC236}">
                <a16:creationId xmlns:a16="http://schemas.microsoft.com/office/drawing/2014/main" id="{3FA400DA-C3CF-2EAB-1DFF-D0462731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 r="2" b="73"/>
          <a:stretch/>
        </p:blipFill>
        <p:spPr>
          <a:xfrm>
            <a:off x="800100" y="1066800"/>
            <a:ext cx="10591800" cy="4724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9E51F4-9F13-4C51-9CE0-0AEDA7FE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5861"/>
            <a:ext cx="106013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64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C30665E-D592-446F-98EB-15F172A22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Місце для вмісту 16">
            <a:extLst>
              <a:ext uri="{FF2B5EF4-FFF2-40B4-BE49-F238E27FC236}">
                <a16:creationId xmlns:a16="http://schemas.microsoft.com/office/drawing/2014/main" id="{77A70D51-89BC-6BB0-1ED4-197E65B85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541" r="2" b="2"/>
          <a:stretch/>
        </p:blipFill>
        <p:spPr>
          <a:xfrm>
            <a:off x="800100" y="712914"/>
            <a:ext cx="10591800" cy="4999393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5508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182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78075BE-4130-4D6A-B0EB-6397ED5E5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Місце для вмісту 12">
            <a:extLst>
              <a:ext uri="{FF2B5EF4-FFF2-40B4-BE49-F238E27FC236}">
                <a16:creationId xmlns:a16="http://schemas.microsoft.com/office/drawing/2014/main" id="{ECE38D57-6F9A-65D1-7CD7-4F12465D8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5944"/>
          <a:stretch/>
        </p:blipFill>
        <p:spPr>
          <a:xfrm>
            <a:off x="800100" y="723899"/>
            <a:ext cx="10591800" cy="54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59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BEEBF-62BF-F1FF-5D6E-D11FCBE6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6400800" cy="1307592"/>
          </a:xfrm>
        </p:spPr>
        <p:txBody>
          <a:bodyPr>
            <a:normAutofit/>
          </a:bodyPr>
          <a:lstStyle/>
          <a:p>
            <a:r>
              <a:rPr lang="uk-UA" dirty="0"/>
              <a:t>Житомирська область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9628958-05A2-AA5A-BC36-8AFFA12D5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1753498"/>
            <a:ext cx="6400800" cy="42083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 на Поліссі, якому притаманне саме розвиток внутрішнього (місцевого) туризму за рахунок активної туристичної діяльності місцевих туристичних агентств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агросадиб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є фанатами своєї справи та пропонують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туристичний продукт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розрахований для місцевого населення.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в області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чинників – історичних, географічних, етнографічних, культурних, соціальних є передумовою та причиною розвитку сільського зеленого туризму в регіоні як виду рекреації в сільській місцевості для відновлення фізичних та психологічних сил людини.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813B4C-6731-0B72-5252-A79AB0E20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E8AC76-5D39-F21B-2235-94F4D5EF7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20" y="1563433"/>
            <a:ext cx="3903980" cy="395262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0E8146-6E65-2E6C-0C86-547E3C925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5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FC1C2-79ED-3D6C-D690-006435633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Актуальність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71C51A-4EA2-9251-F785-895C67D3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35162"/>
            <a:ext cx="10691265" cy="43267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сучасному світі спостерігається зміщення масового туристичного інтересу від звичайних відпочинкових поїздок до змістовніших,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пізнавальніших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подорожей. 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змінув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світовому туризмі  концепції трьох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S" ("Sun-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-Sand")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сонце, море, пісок — приходить концепція трьох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L" ("Landscape-Lore-Leisure")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пейзажі, традиції, дозвілля.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сучасному світі існують десятки видів туризму і щороку їх кількість збільшується. Проте, на конференції Всесвітньої Туристичної Організації в Лісабоні було виділено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перспективних напрямків туризму в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ХХІ ст.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них належить: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прогодницький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круїзи;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екотуризм;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культурно-пізнавальний;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тематичний туризм.</a:t>
            </a:r>
          </a:p>
          <a:p>
            <a:pPr>
              <a:buFontTx/>
              <a:buChar char="-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07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4BBA665-9304-72EA-8E9A-0BDE164B438F}"/>
              </a:ext>
            </a:extLst>
          </p:cNvPr>
          <p:cNvSpPr txBox="1"/>
          <p:nvPr/>
        </p:nvSpPr>
        <p:spPr>
          <a:xfrm>
            <a:off x="852544" y="1235343"/>
            <a:ext cx="6094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2"/>
              </a:rPr>
              <a:t>https://www.youtube.com/watch?v=wmkC43UrZhQ</a:t>
            </a:r>
            <a:endParaRPr lang="uk-UA" dirty="0"/>
          </a:p>
          <a:p>
            <a:endParaRPr lang="uk-UA" dirty="0"/>
          </a:p>
          <a:p>
            <a:r>
              <a:rPr lang="uk-UA" dirty="0"/>
              <a:t>Неймовірні факти про Житомирщину </a:t>
            </a:r>
          </a:p>
          <a:p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7BBEA-C905-9FFA-D18D-62F4E4D784FA}"/>
              </a:ext>
            </a:extLst>
          </p:cNvPr>
          <p:cNvSpPr txBox="1"/>
          <p:nvPr/>
        </p:nvSpPr>
        <p:spPr>
          <a:xfrm>
            <a:off x="1376978" y="2978082"/>
            <a:ext cx="10219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2800" b="1" dirty="0"/>
              <a:t>Виокреміть  у відео потенціал Житомирського регіону у сфері сільського зеленого туризму</a:t>
            </a:r>
          </a:p>
          <a:p>
            <a:pPr algn="r"/>
            <a:r>
              <a:rPr lang="uk-UA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7466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9390B-C20B-06A1-AFC8-D115BC9B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21" y="914399"/>
            <a:ext cx="6820349" cy="1621147"/>
          </a:xfrm>
        </p:spPr>
        <p:txBody>
          <a:bodyPr>
            <a:noAutofit/>
          </a:bodyPr>
          <a:lstStyle/>
          <a:p>
            <a:pPr algn="ctr"/>
            <a:r>
              <a:rPr lang="uk-UA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«Найкращі туристичні села» </a:t>
            </a:r>
            <a:br>
              <a:rPr lang="uk-UA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uk-UA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de-DE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 Best </a:t>
            </a:r>
            <a:r>
              <a:rPr lang="de-DE" sz="3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Tourism</a:t>
            </a:r>
            <a:r>
              <a:rPr lang="de-DE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Villages</a:t>
            </a:r>
            <a:r>
              <a:rPr lang="de-DE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</a:t>
            </a:r>
            <a:endParaRPr lang="uk-UA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A95B34-2C7A-B751-F6D4-91ED3FE66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848" y="914399"/>
            <a:ext cx="4334016" cy="52486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ООН Туризм ( у 2024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уперше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внесла до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переліку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254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населених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пунктів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Оголошуючи переможців під час 122-ї сесії Виконавчої ради ООН з туризму, яка пройшла в Картахені, Колумбія, Зураб </a:t>
            </a:r>
            <a:r>
              <a:rPr lang="uk-UA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Пололікашвілі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наголосив, що </a:t>
            </a:r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«головна мета глобальної ініціативи Всесвітньої туристичної організації – привернути увагу мандрівників з усього світу до сіл, де туризм допомагає зберігати культуру, традиції та біорізноманіття навколишньої природи»</a:t>
            </a:r>
            <a:endParaRPr lang="ru-RU" i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">
            <a:extLst>
              <a:ext uri="{FF2B5EF4-FFF2-40B4-BE49-F238E27FC236}">
                <a16:creationId xmlns:a16="http://schemas.microsoft.com/office/drawing/2014/main" id="{7D3DF08D-8EDA-0FB3-59D9-B692F2ADD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 descr="Зображення, що містить текст, природа, знімок екрана, гор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8446E8D4-EF3A-BBB9-5442-5F9FAECDC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1" y="2406454"/>
            <a:ext cx="6368527" cy="36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9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E79F0-B258-F27B-79C6-D99D28AE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/>
              <a:t>Проморолики</a:t>
            </a:r>
            <a:r>
              <a:rPr lang="uk-UA" dirty="0"/>
              <a:t> 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BAC5CD-6851-3D43-DE54-D0E141D25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УРИЧ</a:t>
            </a:r>
          </a:p>
          <a:p>
            <a:r>
              <a:rPr lang="de-DE" dirty="0"/>
              <a:t>https://www.youtube.com/watch?v=dtgDaYLMU5k</a:t>
            </a:r>
            <a:endParaRPr lang="uk-UA" dirty="0"/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96F53CF5-8DD3-E118-38D6-2B97E1468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50" y="2471958"/>
            <a:ext cx="5211763" cy="3461897"/>
          </a:xfrm>
        </p:spPr>
      </p:pic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1B8FC-6F0D-B557-DCF4-41CA934E5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ВОРОХТА </a:t>
            </a:r>
          </a:p>
          <a:p>
            <a:r>
              <a:rPr lang="de-DE" dirty="0"/>
              <a:t>https://www.youtube.com/watch?v=S0iDC3iWdKg</a:t>
            </a:r>
            <a:endParaRPr lang="uk-UA" dirty="0"/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F4F05894-EF9F-7CDF-D9EA-D221A59B67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81725" y="2462516"/>
            <a:ext cx="5211763" cy="3480780"/>
          </a:xfrm>
        </p:spPr>
      </p:pic>
    </p:spTree>
    <p:extLst>
      <p:ext uri="{BB962C8B-B14F-4D97-AF65-F5344CB8AC3E}">
        <p14:creationId xmlns:p14="http://schemas.microsoft.com/office/powerpoint/2010/main" val="2853358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1A2C03-DBEB-5716-6EA4-577389CE1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86" r="42054" b="2"/>
          <a:stretch/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776DB-0353-804E-938F-D1FF8555A84C}"/>
              </a:ext>
            </a:extLst>
          </p:cNvPr>
          <p:cNvSpPr txBox="1"/>
          <p:nvPr/>
        </p:nvSpPr>
        <p:spPr>
          <a:xfrm>
            <a:off x="6696185" y="2221992"/>
            <a:ext cx="5169499" cy="1207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4800" dirty="0" err="1"/>
              <a:t>Бережіть</a:t>
            </a:r>
            <a:r>
              <a:rPr lang="en-US" sz="4800" dirty="0"/>
              <a:t> </a:t>
            </a:r>
            <a:r>
              <a:rPr lang="en-US" sz="4800" dirty="0" err="1"/>
              <a:t>ресурс</a:t>
            </a:r>
            <a:r>
              <a:rPr lang="en-US" sz="4800" dirty="0"/>
              <a:t>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457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09AC67-780E-7C56-41E8-BC87592B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9A8EBD-049C-48E6-97ED-C9102D78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2376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AB7C5C-C091-4C25-B1BD-93E2F6948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8546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03B000-B224-0B91-F638-A543FA4E3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201" y="3813144"/>
            <a:ext cx="3827699" cy="23399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D02108-C55D-BA91-5A44-5C44C6E22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97" y="509006"/>
            <a:ext cx="1726710" cy="259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35BE2-B048-E6D9-391D-5F46EEAFFA6F}"/>
              </a:ext>
            </a:extLst>
          </p:cNvPr>
          <p:cNvSpPr txBox="1"/>
          <p:nvPr/>
        </p:nvSpPr>
        <p:spPr>
          <a:xfrm>
            <a:off x="700088" y="909637"/>
            <a:ext cx="5958216" cy="1316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 err="1">
                <a:latin typeface="+mj-lt"/>
                <a:ea typeface="+mj-ea"/>
                <a:cs typeface="+mj-cs"/>
              </a:rPr>
              <a:t>Туризм</a:t>
            </a:r>
            <a:r>
              <a:rPr lang="en-US" sz="4000" b="1" cap="all" spc="30" dirty="0">
                <a:latin typeface="+mj-lt"/>
                <a:ea typeface="+mj-ea"/>
                <a:cs typeface="+mj-cs"/>
              </a:rPr>
              <a:t> </a:t>
            </a:r>
            <a:endParaRPr lang="en-US" sz="4000" b="1" cap="all" spc="30" noProof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FBA9E-3375-2008-0668-E9371393B239}"/>
              </a:ext>
            </a:extLst>
          </p:cNvPr>
          <p:cNvSpPr txBox="1"/>
          <p:nvPr/>
        </p:nvSpPr>
        <p:spPr>
          <a:xfrm>
            <a:off x="700088" y="1807285"/>
            <a:ext cx="5958216" cy="414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однозначного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трактування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роботах як вітчизняних так і зарубіжних дослідників.  </a:t>
            </a:r>
          </a:p>
          <a:p>
            <a:pPr>
              <a:spcAft>
                <a:spcPts val="60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поняття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«туризм»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ототожнюється з поняттям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«рекреація»,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іноді виступає його складовою частиною, підвидом. </a:t>
            </a:r>
          </a:p>
          <a:p>
            <a:pPr>
              <a:spcAft>
                <a:spcPts val="600"/>
              </a:spcAft>
            </a:pPr>
            <a:endParaRPr lang="uk-UA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 рекреацією розуміє зміну дії, що виключає трудову діяльність і характеризує простір, пов’язаний з цими діями (включає туризм, лікування, оздоровлення утилітарну рекреацію).</a:t>
            </a:r>
          </a:p>
          <a:p>
            <a:pPr>
              <a:spcAft>
                <a:spcPts val="600"/>
              </a:spcAft>
            </a:pPr>
            <a:endParaRPr lang="en-US" sz="1100" b="0" i="0" noProof="0" dirty="0">
              <a:effectLst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54FB19-DAA8-AC44-B756-F25097D70850}"/>
              </a:ext>
            </a:extLst>
          </p:cNvPr>
          <p:cNvSpPr txBox="1"/>
          <p:nvPr/>
        </p:nvSpPr>
        <p:spPr>
          <a:xfrm>
            <a:off x="8337177" y="3115318"/>
            <a:ext cx="2441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Олександр </a:t>
            </a:r>
            <a:r>
              <a:rPr lang="uk-UA" dirty="0" err="1"/>
              <a:t>Бейдик</a:t>
            </a:r>
            <a:r>
              <a:rPr lang="uk-UA" dirty="0"/>
              <a:t> – український географ 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234BEB25-6A74-969D-8DEA-ED3B56973937}"/>
              </a:ext>
            </a:extLst>
          </p:cNvPr>
          <p:cNvCxnSpPr/>
          <p:nvPr/>
        </p:nvCxnSpPr>
        <p:spPr>
          <a:xfrm flipH="1">
            <a:off x="5066852" y="2624866"/>
            <a:ext cx="3270325" cy="1559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899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17905-4EBD-A4CA-8017-C61B78D2F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18512C-0FA8-5BE6-EB60-B84248280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3A9127-B7F4-B8FB-BC9B-8B8C932F6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536ED89-E107-E7B0-E428-6550922B6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67DD4-A79D-0AFA-A4A7-917AFD5CC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2376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05B6D4-A66A-2787-1792-A4021E322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8546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D977B9-FEA2-4B28-209C-EFE664B0B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201" y="3813144"/>
            <a:ext cx="3827699" cy="2339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2CD8B-CF30-CF0B-2B1C-3BA24427768A}"/>
              </a:ext>
            </a:extLst>
          </p:cNvPr>
          <p:cNvSpPr txBox="1"/>
          <p:nvPr/>
        </p:nvSpPr>
        <p:spPr>
          <a:xfrm>
            <a:off x="700088" y="909637"/>
            <a:ext cx="5958216" cy="1316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 err="1">
                <a:latin typeface="+mj-lt"/>
                <a:ea typeface="+mj-ea"/>
                <a:cs typeface="+mj-cs"/>
              </a:rPr>
              <a:t>Туризм</a:t>
            </a:r>
            <a:r>
              <a:rPr lang="en-US" sz="4000" b="1" cap="all" spc="30" dirty="0">
                <a:latin typeface="+mj-lt"/>
                <a:ea typeface="+mj-ea"/>
                <a:cs typeface="+mj-cs"/>
              </a:rPr>
              <a:t> </a:t>
            </a:r>
            <a:endParaRPr lang="en-US" sz="4000" b="1" cap="all" spc="30" noProof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55BB9-8DE1-A6D4-1D9D-B2B5A31EF99B}"/>
              </a:ext>
            </a:extLst>
          </p:cNvPr>
          <p:cNvSpPr txBox="1"/>
          <p:nvPr/>
        </p:nvSpPr>
        <p:spPr>
          <a:xfrm>
            <a:off x="700088" y="1807285"/>
            <a:ext cx="5958216" cy="414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Додає до процесу відтворення втрачених в процесі життєдіяльності сил культурно-розважальний, пізнавальний відпочинок, мисливство, рибальство, фізичну культуру і спорт.</a:t>
            </a:r>
          </a:p>
          <a:p>
            <a:pPr>
              <a:spcAft>
                <a:spcPts val="600"/>
              </a:spcAft>
            </a:pP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обох визначеннях туризм виступає однією з складових рекреації, хоча у випадку його класифікації,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 включати в себе й інші компоненти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рекреації </a:t>
            </a:r>
            <a:r>
              <a:rPr lang="uk-UA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(оздоровчий, спортивний, мисливський, тощо). </a:t>
            </a:r>
            <a:endParaRPr lang="en-US" sz="1100" b="0" i="0" noProof="0" dirty="0">
              <a:effectLst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60194-66E8-AE5A-39EE-FA42EE752C1E}"/>
              </a:ext>
            </a:extLst>
          </p:cNvPr>
          <p:cNvSpPr txBox="1"/>
          <p:nvPr/>
        </p:nvSpPr>
        <p:spPr>
          <a:xfrm>
            <a:off x="8337177" y="3115318"/>
            <a:ext cx="277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Володимир Гетьман – український географ 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8F6A27B3-BBFB-C22B-E815-0662D7E81EFB}"/>
              </a:ext>
            </a:extLst>
          </p:cNvPr>
          <p:cNvCxnSpPr>
            <a:cxnSpLocks/>
          </p:cNvCxnSpPr>
          <p:nvPr/>
        </p:nvCxnSpPr>
        <p:spPr>
          <a:xfrm flipH="1">
            <a:off x="6369429" y="2205678"/>
            <a:ext cx="1682940" cy="20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B4C0FC-637F-F262-8A40-AF76B56D2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369" y="401862"/>
            <a:ext cx="3061720" cy="27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3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9BDE2-AA67-874E-BDB7-AF4342CF5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027CEC-1EAC-0BBA-975E-9DB766ACB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3BAD7B-B4B9-64A4-985A-FC88EBEB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981245F-5519-D631-35D8-2AB3CAE92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486B3B-9456-789C-50E0-A8433A763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2376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F8ED07-39CA-43DC-2581-363C60C4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8546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7BBB1BE-B0DA-E91E-7EB1-36320C6A5711}"/>
              </a:ext>
            </a:extLst>
          </p:cNvPr>
          <p:cNvSpPr txBox="1"/>
          <p:nvPr/>
        </p:nvSpPr>
        <p:spPr>
          <a:xfrm>
            <a:off x="700088" y="909637"/>
            <a:ext cx="5958216" cy="1316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 err="1">
                <a:latin typeface="+mj-lt"/>
                <a:ea typeface="+mj-ea"/>
                <a:cs typeface="+mj-cs"/>
              </a:rPr>
              <a:t>Туризм</a:t>
            </a:r>
            <a:r>
              <a:rPr lang="en-US" sz="4000" b="1" cap="all" spc="30" dirty="0">
                <a:latin typeface="+mj-lt"/>
                <a:ea typeface="+mj-ea"/>
                <a:cs typeface="+mj-cs"/>
              </a:rPr>
              <a:t> </a:t>
            </a:r>
            <a:endParaRPr lang="en-US" sz="4000" b="1" cap="all" spc="30" noProof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DEBA5-2710-230D-5FA3-589FFB53F36E}"/>
              </a:ext>
            </a:extLst>
          </p:cNvPr>
          <p:cNvSpPr txBox="1"/>
          <p:nvPr/>
        </p:nvSpPr>
        <p:spPr>
          <a:xfrm>
            <a:off x="700088" y="1807285"/>
            <a:ext cx="5958216" cy="414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Кругова подорож та повернення у вихідну точку.</a:t>
            </a:r>
          </a:p>
          <a:p>
            <a:pPr>
              <a:spcAft>
                <a:spcPts val="600"/>
              </a:spcAft>
            </a:pPr>
            <a:endParaRPr lang="uk-UA" sz="2000" i="0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uk-UA" sz="2000" i="0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 в зміні місця. </a:t>
            </a:r>
            <a:endParaRPr lang="en-US" sz="11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0D972-6137-B0DD-CDEF-D89C6CB05098}"/>
              </a:ext>
            </a:extLst>
          </p:cNvPr>
          <p:cNvSpPr txBox="1"/>
          <p:nvPr/>
        </p:nvSpPr>
        <p:spPr>
          <a:xfrm>
            <a:off x="8089594" y="3103581"/>
            <a:ext cx="277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Микола </a:t>
            </a:r>
            <a:r>
              <a:rPr lang="uk-UA" dirty="0" err="1"/>
              <a:t>Крачило</a:t>
            </a:r>
            <a:r>
              <a:rPr lang="uk-UA" dirty="0"/>
              <a:t> – український географ 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F2A1DB24-4760-E66B-DCBA-6E8B7D6AC685}"/>
              </a:ext>
            </a:extLst>
          </p:cNvPr>
          <p:cNvCxnSpPr>
            <a:cxnSpLocks/>
          </p:cNvCxnSpPr>
          <p:nvPr/>
        </p:nvCxnSpPr>
        <p:spPr>
          <a:xfrm flipH="1">
            <a:off x="6369429" y="2205678"/>
            <a:ext cx="1682940" cy="20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E64036-7BC1-1885-FE68-AE52DC70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416" y="580917"/>
            <a:ext cx="2776912" cy="251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20FD15-DE30-8169-260D-3DC17BA6A6DB}"/>
              </a:ext>
            </a:extLst>
          </p:cNvPr>
          <p:cNvSpPr txBox="1"/>
          <p:nvPr/>
        </p:nvSpPr>
        <p:spPr>
          <a:xfrm>
            <a:off x="8089594" y="6092417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Пауль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Бернекер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австрійський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туризмолог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 зі стрілкою 9">
            <a:extLst>
              <a:ext uri="{FF2B5EF4-FFF2-40B4-BE49-F238E27FC236}">
                <a16:creationId xmlns:a16="http://schemas.microsoft.com/office/drawing/2014/main" id="{A27C0352-2D8E-1129-DD68-B5ADB7545072}"/>
              </a:ext>
            </a:extLst>
          </p:cNvPr>
          <p:cNvCxnSpPr>
            <a:cxnSpLocks/>
          </p:cNvCxnSpPr>
          <p:nvPr/>
        </p:nvCxnSpPr>
        <p:spPr>
          <a:xfrm flipH="1" flipV="1">
            <a:off x="5019987" y="4252135"/>
            <a:ext cx="2698884" cy="363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6D145F-7CF6-7825-BAC5-943B880F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306" y="3877039"/>
            <a:ext cx="3212893" cy="216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1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7E2E3-0710-3C68-00EA-13A2F63E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/>
              <a:t>Закон України «Про туризм» (1995 р.)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83E868-C2AF-3D55-B05D-B8F8CB3FB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Тимчасовий виїзд особи з місця постійного проживання в оздоровчих, пізнавальних, </a:t>
            </a:r>
            <a:r>
              <a:rPr lang="uk-UA" dirty="0" err="1"/>
              <a:t>професійно</a:t>
            </a:r>
            <a:r>
              <a:rPr lang="uk-UA" dirty="0"/>
              <a:t>-ділових чи інших цілях без здійснення оплачуваної діяльності в місці перебування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A30D9B8-AC82-F237-CDC3-42A0FCF4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" y="2522475"/>
            <a:ext cx="5549902" cy="24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1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859E27-2E72-3205-67FA-C2C338E8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7" y="2770597"/>
            <a:ext cx="5604734" cy="3350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BA74B-6B5D-92C6-0791-72E24E789008}"/>
              </a:ext>
            </a:extLst>
          </p:cNvPr>
          <p:cNvSpPr txBox="1"/>
          <p:nvPr/>
        </p:nvSpPr>
        <p:spPr>
          <a:xfrm>
            <a:off x="744967" y="234882"/>
            <a:ext cx="10625865" cy="4616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noProof="0" dirty="0"/>
              <a:t>Рекреація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3B01A-609F-4FE4-5707-BE99802783BF}"/>
              </a:ext>
            </a:extLst>
          </p:cNvPr>
          <p:cNvSpPr txBox="1"/>
          <p:nvPr/>
        </p:nvSpPr>
        <p:spPr>
          <a:xfrm>
            <a:off x="744967" y="1144612"/>
            <a:ext cx="136353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uk-UA" b="1" i="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ДАТА?????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E11DD-B314-697E-E0D5-1A6B5B3A0CC9}"/>
              </a:ext>
            </a:extLst>
          </p:cNvPr>
          <p:cNvSpPr txBox="1"/>
          <p:nvPr/>
        </p:nvSpPr>
        <p:spPr>
          <a:xfrm>
            <a:off x="3625328" y="886184"/>
            <a:ext cx="833717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енциклопедичний словник тлумачить слово «рекреація» як термін, що є сукупністю етимологічних значень:</a:t>
            </a:r>
          </a:p>
          <a:p>
            <a:endParaRPr lang="uk-UA" i="0" noProof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i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лат</a:t>
            </a: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инської</a:t>
            </a:r>
            <a:r>
              <a:rPr lang="uk-UA" i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i="0" noProof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recreatio</a:t>
            </a:r>
            <a:r>
              <a:rPr lang="uk-UA" i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— відновлення;</a:t>
            </a:r>
          </a:p>
          <a:p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французької «</a:t>
            </a:r>
            <a:r>
              <a:rPr kumimoji="0" lang="uk-UA" sz="1800" i="0" u="none" strike="noStrike" cap="none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récréation</a:t>
            </a: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розвага;</a:t>
            </a:r>
          </a:p>
          <a:p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італійської «</a:t>
            </a:r>
            <a:r>
              <a:rPr kumimoji="0" lang="uk-UA" sz="1800" i="0" u="none" strike="noStrike" cap="none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ricreazione</a:t>
            </a:r>
            <a:r>
              <a:rPr kumimoji="0" lang="uk-UA" sz="1800" i="0" u="none" strike="noStrike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– відпочинок.</a:t>
            </a:r>
            <a:endParaRPr lang="uk-UA" noProof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noProof="0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endParaRPr lang="uk-UA" i="0" strike="noStrike" noProof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Google San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uk-UA" sz="2000" b="1" i="1" noProof="0" dirty="0">
                <a:solidFill>
                  <a:srgbClr val="FF0000"/>
                </a:solidFill>
              </a:rPr>
              <a:t>                             </a:t>
            </a:r>
            <a:r>
              <a:rPr lang="uk-UA" b="1" i="1" noProof="0" dirty="0">
                <a:solidFill>
                  <a:srgbClr val="FF0000"/>
                </a:solidFill>
              </a:rPr>
              <a:t>Рекреація </a:t>
            </a:r>
            <a:r>
              <a:rPr lang="uk-UA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процес відновлення фізичних, духовних                                  і нервово-психічних сил людини, який забезпечується </a:t>
            </a:r>
          </a:p>
          <a:p>
            <a:pPr algn="r"/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системою заходів і здійснюється у вільний від роботи </a:t>
            </a:r>
          </a:p>
          <a:p>
            <a:pPr algn="r"/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на спеціалізованих територіях</a:t>
            </a:r>
            <a:r>
              <a:rPr lang="uk-UA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uk-UA" noProof="0" dirty="0">
                <a:solidFill>
                  <a:srgbClr val="002060"/>
                </a:solidFill>
              </a:rPr>
              <a:t>Біологія та здоров'я людини </a:t>
            </a:r>
          </a:p>
          <a:p>
            <a:pPr algn="r"/>
            <a:endParaRPr lang="uk-UA" noProof="0" dirty="0">
              <a:solidFill>
                <a:srgbClr val="002060"/>
              </a:solidFill>
            </a:endParaRPr>
          </a:p>
          <a:p>
            <a:pPr algn="r"/>
            <a:r>
              <a:rPr lang="uk-UA" sz="2000" b="1" i="1" noProof="0" dirty="0">
                <a:solidFill>
                  <a:srgbClr val="FF0000"/>
                </a:solidFill>
              </a:rPr>
              <a:t> </a:t>
            </a:r>
            <a:r>
              <a:rPr lang="uk-UA" b="1" i="1" noProof="0" dirty="0">
                <a:solidFill>
                  <a:srgbClr val="FF0000"/>
                </a:solidFill>
              </a:rPr>
              <a:t>Рекреація – </a:t>
            </a: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відновлення духовних, фізичних, моральних,</a:t>
            </a:r>
          </a:p>
          <a:p>
            <a:pPr algn="r"/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етичних сил, що передбачає широкі можливості для </a:t>
            </a:r>
          </a:p>
          <a:p>
            <a:pPr algn="r"/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надання послуг.</a:t>
            </a:r>
          </a:p>
          <a:p>
            <a:pPr algn="r"/>
            <a:r>
              <a:rPr lang="uk-UA" noProof="0" dirty="0">
                <a:solidFill>
                  <a:srgbClr val="002060"/>
                </a:solidFill>
              </a:rPr>
              <a:t> Туризм </a:t>
            </a:r>
          </a:p>
          <a:p>
            <a:endParaRPr lang="uk-UA" b="0" i="0" noProof="0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535258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86F15D5-C3FC-BCBF-19FA-0CC1064FD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02" r="23970" b="-2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27E4B-AFC5-9BD5-080C-44053371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uk-UA" sz="2800" noProof="0" dirty="0"/>
              <a:t>«Енциклопедичний словник» Ф.А. </a:t>
            </a:r>
            <a:r>
              <a:rPr lang="uk-UA" sz="2800" noProof="0" dirty="0" err="1"/>
              <a:t>Брокгауза</a:t>
            </a:r>
            <a:r>
              <a:rPr lang="uk-UA" sz="2800" noProof="0" dirty="0"/>
              <a:t> та І.А. </a:t>
            </a:r>
            <a:r>
              <a:rPr lang="uk-UA" sz="2800" noProof="0" dirty="0" err="1"/>
              <a:t>Ефрона</a:t>
            </a:r>
            <a:r>
              <a:rPr lang="uk-UA" sz="2800" noProof="0" dirty="0"/>
              <a:t> (ХІХ ст.)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443C0A-7412-A13F-CAAB-C78F6FCF9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607" y="2011683"/>
            <a:ext cx="7229139" cy="39502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«Рекреація»  розглядається як запозичене з латинської мови слово, що буквально означає </a:t>
            </a:r>
            <a:r>
              <a:rPr lang="uk-UA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«перерва від занять у школі з метою відпочинку».</a:t>
            </a:r>
          </a:p>
          <a:p>
            <a:pPr marL="0" indent="0">
              <a:buNone/>
            </a:pP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томів енциклопедії</a:t>
            </a:r>
          </a:p>
          <a:p>
            <a:pPr marL="0" indent="0">
              <a:buNone/>
            </a:pPr>
            <a:endParaRPr lang="uk-UA" noProof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 історії освіти в Україні, Литві й у Польщі підкреслюють, що </a:t>
            </a:r>
            <a:r>
              <a:rPr lang="uk-UA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«рекреаційні мандрівки, різноманітні рухливі ігри та забави за участю учнів і вчителів регулярно відбувалися кожного вівторка і четверга після обіду»</a:t>
            </a:r>
          </a:p>
          <a:p>
            <a:pPr marL="0" indent="0">
              <a:buNone/>
            </a:pPr>
            <a:endParaRPr lang="uk-UA" b="1" i="1" noProof="0" dirty="0"/>
          </a:p>
          <a:p>
            <a:pPr marL="0" indent="0">
              <a:buNone/>
            </a:pPr>
            <a:r>
              <a:rPr lang="uk-UA" b="1" noProof="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Рекреація ототожнена з пообіднім відпочинком учнів </a:t>
            </a:r>
          </a:p>
        </p:txBody>
      </p:sp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995025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1765</Words>
  <Application>Microsoft Office PowerPoint</Application>
  <PresentationFormat>Широкий екран</PresentationFormat>
  <Paragraphs>168</Paragraphs>
  <Slides>33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44" baseType="lpstr">
      <vt:lpstr>Aptos</vt:lpstr>
      <vt:lpstr>Arial</vt:lpstr>
      <vt:lpstr>Calisto MT</vt:lpstr>
      <vt:lpstr>Google Sans</vt:lpstr>
      <vt:lpstr>Monotype Corsiva</vt:lpstr>
      <vt:lpstr>Open Sans</vt:lpstr>
      <vt:lpstr>Roboto</vt:lpstr>
      <vt:lpstr>Times New Roman</vt:lpstr>
      <vt:lpstr>TimesNewRomanPSMT</vt:lpstr>
      <vt:lpstr>Univers Condensed</vt:lpstr>
      <vt:lpstr>ChronicleVTI</vt:lpstr>
      <vt:lpstr> сільський зелений туризм. Теоретичні аспекти</vt:lpstr>
      <vt:lpstr>План</vt:lpstr>
      <vt:lpstr>Актуальність </vt:lpstr>
      <vt:lpstr>Презентація PowerPoint</vt:lpstr>
      <vt:lpstr>Презентація PowerPoint</vt:lpstr>
      <vt:lpstr>Презентація PowerPoint</vt:lpstr>
      <vt:lpstr>Закон України «Про туризм» (1995 р.)</vt:lpstr>
      <vt:lpstr>Презентація PowerPoint</vt:lpstr>
      <vt:lpstr>«Енциклопедичний словник» Ф.А. Брокгауза та І.А. Ефрона (ХІХ ст.)</vt:lpstr>
      <vt:lpstr>Експерт ЮНЕСКО, французький соціолог Д. Думазейдер (J. Dumazejder, 1972)</vt:lpstr>
      <vt:lpstr>Словник Merriam-Webster</vt:lpstr>
      <vt:lpstr>Категорії рекреації</vt:lpstr>
      <vt:lpstr>Автори сучасних публікацій</vt:lpstr>
      <vt:lpstr>Рекреація</vt:lpstr>
      <vt:lpstr>Історичні передумови. Первісний час</vt:lpstr>
      <vt:lpstr>Стародавній світ </vt:lpstr>
      <vt:lpstr>Новий час </vt:lpstr>
      <vt:lpstr>Презентація PowerPoint</vt:lpstr>
      <vt:lpstr>Презентація PowerPoint</vt:lpstr>
      <vt:lpstr>Презентація PowerPoint</vt:lpstr>
      <vt:lpstr> Ставлення українців до подорожей</vt:lpstr>
      <vt:lpstr>Презентація PowerPoint</vt:lpstr>
      <vt:lpstr>Динаміка використання іноземних карток у І кварталі 2024 року </vt:lpstr>
      <vt:lpstr>Презентація PowerPoint</vt:lpstr>
      <vt:lpstr>карпати</vt:lpstr>
      <vt:lpstr>Презентація PowerPoint</vt:lpstr>
      <vt:lpstr>Презентація PowerPoint</vt:lpstr>
      <vt:lpstr>Презентація PowerPoint</vt:lpstr>
      <vt:lpstr>Житомирська область </vt:lpstr>
      <vt:lpstr>Презентація PowerPoint</vt:lpstr>
      <vt:lpstr>«Найкращі туристичні села»  (The Best Tourism Villages)</vt:lpstr>
      <vt:lpstr>Проморолики 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Валентина Любченко</dc:creator>
  <cp:lastModifiedBy>Валентина Любченко</cp:lastModifiedBy>
  <cp:revision>9</cp:revision>
  <dcterms:created xsi:type="dcterms:W3CDTF">2025-02-07T17:05:18Z</dcterms:created>
  <dcterms:modified xsi:type="dcterms:W3CDTF">2025-02-12T19:06:07Z</dcterms:modified>
</cp:coreProperties>
</file>