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</p:sldMasterIdLst>
  <p:notesMasterIdLst>
    <p:notesMasterId r:id="rId58"/>
  </p:notesMasterIdLst>
  <p:sldIdLst>
    <p:sldId id="256" r:id="rId2"/>
    <p:sldId id="257" r:id="rId3"/>
    <p:sldId id="263" r:id="rId4"/>
    <p:sldId id="258" r:id="rId5"/>
    <p:sldId id="277" r:id="rId6"/>
    <p:sldId id="261" r:id="rId7"/>
    <p:sldId id="260" r:id="rId8"/>
    <p:sldId id="262" r:id="rId9"/>
    <p:sldId id="267" r:id="rId10"/>
    <p:sldId id="268" r:id="rId11"/>
    <p:sldId id="270" r:id="rId12"/>
    <p:sldId id="278" r:id="rId13"/>
    <p:sldId id="279" r:id="rId14"/>
    <p:sldId id="280" r:id="rId15"/>
    <p:sldId id="281" r:id="rId16"/>
    <p:sldId id="289" r:id="rId17"/>
    <p:sldId id="296" r:id="rId18"/>
    <p:sldId id="293" r:id="rId19"/>
    <p:sldId id="295" r:id="rId20"/>
    <p:sldId id="297" r:id="rId21"/>
    <p:sldId id="300" r:id="rId22"/>
    <p:sldId id="301" r:id="rId23"/>
    <p:sldId id="302" r:id="rId24"/>
    <p:sldId id="303" r:id="rId25"/>
    <p:sldId id="304" r:id="rId26"/>
    <p:sldId id="305" r:id="rId27"/>
    <p:sldId id="307" r:id="rId28"/>
    <p:sldId id="308" r:id="rId29"/>
    <p:sldId id="309" r:id="rId30"/>
    <p:sldId id="273" r:id="rId31"/>
    <p:sldId id="274" r:id="rId32"/>
    <p:sldId id="310" r:id="rId33"/>
    <p:sldId id="311" r:id="rId34"/>
    <p:sldId id="312" r:id="rId35"/>
    <p:sldId id="335" r:id="rId36"/>
    <p:sldId id="313" r:id="rId37"/>
    <p:sldId id="314" r:id="rId38"/>
    <p:sldId id="315" r:id="rId39"/>
    <p:sldId id="336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7" r:id="rId51"/>
    <p:sldId id="328" r:id="rId52"/>
    <p:sldId id="326" r:id="rId53"/>
    <p:sldId id="332" r:id="rId54"/>
    <p:sldId id="333" r:id="rId55"/>
    <p:sldId id="329" r:id="rId56"/>
    <p:sldId id="334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D2F1"/>
    <a:srgbClr val="EDE9DE"/>
    <a:srgbClr val="353537"/>
    <a:srgbClr val="6519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28" b="1" i="0" u="none" strike="noStrike" kern="1200" spc="100" baseline="0">
                <a:solidFill>
                  <a:srgbClr val="FFFFFF">
                    <a:lumMod val="9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uk-UA" b="1" i="0" dirty="0">
                <a:effectLst/>
              </a:rPr>
              <a:t>Зміни балів СРІ України в 2012 - 2023 рр.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>
                    <a:lumMod val="95000"/>
                  </a:srgbClr>
                </a:solidFill>
              </a:defRPr>
            </a:pPr>
            <a:endParaRPr lang="uk-UA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128" b="1" i="0" u="none" strike="noStrike" kern="1200" spc="100" baseline="0">
              <a:solidFill>
                <a:srgbClr val="FFFFFF">
                  <a:lumMod val="95000"/>
                </a:srgb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3.0651337633589477E-2"/>
          <c:y val="0.26620689655172414"/>
          <c:w val="0.96934866236641049"/>
          <c:h val="0.64979079206611112"/>
        </c:manualLayout>
      </c:layout>
      <c:lineChart>
        <c:grouping val="standar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Стовпець2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76200" dist="25400" dir="5400000" algn="tl" rotWithShape="0">
                <a:srgbClr val="000000">
                  <a:alpha val="55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Аркуш1!$A$1:$A$15</c:f>
              <c:strCach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strCache>
            </c:strRef>
          </c:cat>
          <c:val>
            <c:numRef>
              <c:f>Аркуш1!$B$2:$B$15</c:f>
              <c:numCache>
                <c:formatCode>General</c:formatCode>
                <c:ptCount val="14"/>
                <c:pt idx="0">
                  <c:v>26</c:v>
                </c:pt>
                <c:pt idx="1">
                  <c:v>25</c:v>
                </c:pt>
                <c:pt idx="2">
                  <c:v>26</c:v>
                </c:pt>
                <c:pt idx="3">
                  <c:v>27</c:v>
                </c:pt>
                <c:pt idx="4">
                  <c:v>29</c:v>
                </c:pt>
                <c:pt idx="5">
                  <c:v>30</c:v>
                </c:pt>
                <c:pt idx="6">
                  <c:v>32</c:v>
                </c:pt>
                <c:pt idx="7">
                  <c:v>30</c:v>
                </c:pt>
                <c:pt idx="8">
                  <c:v>33</c:v>
                </c:pt>
                <c:pt idx="9">
                  <c:v>32</c:v>
                </c:pt>
                <c:pt idx="10">
                  <c:v>33</c:v>
                </c:pt>
                <c:pt idx="11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53-419A-B6C6-5F195710330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27997807"/>
        <c:axId val="527999055"/>
      </c:lineChart>
      <c:catAx>
        <c:axId val="5279978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27999055"/>
        <c:crosses val="autoZero"/>
        <c:auto val="1"/>
        <c:lblAlgn val="ctr"/>
        <c:lblOffset val="100"/>
        <c:noMultiLvlLbl val="0"/>
      </c:catAx>
      <c:valAx>
        <c:axId val="52799905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279978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image" Target="../media/image29.jpg"/><Relationship Id="rId4" Type="http://schemas.openxmlformats.org/officeDocument/2006/relationships/image" Target="../media/image32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image" Target="../media/image29.jpg"/><Relationship Id="rId4" Type="http://schemas.openxmlformats.org/officeDocument/2006/relationships/image" Target="../media/image3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F1EF02-73BF-4BA4-89F3-251284355C83}" type="doc">
      <dgm:prSet loTypeId="urn:microsoft.com/office/officeart/2005/8/layout/funnel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A0E1F3F0-26C8-4D37-AF90-1A5B28BFAAEB}">
      <dgm:prSet phldrT="[Текст]"/>
      <dgm:spPr/>
      <dgm:t>
        <a:bodyPr/>
        <a:lstStyle/>
        <a:p>
          <a:pPr>
            <a:buNone/>
          </a:pPr>
          <a:r>
            <a:rPr lang="uk-UA" dirty="0"/>
            <a:t>Універсальність</a:t>
          </a:r>
        </a:p>
      </dgm:t>
    </dgm:pt>
    <dgm:pt modelId="{9AF1DB28-A144-41DB-900F-D7601AA7FC9E}" type="parTrans" cxnId="{59E5968B-8D7B-4724-8792-B99BE4D84C4D}">
      <dgm:prSet/>
      <dgm:spPr/>
      <dgm:t>
        <a:bodyPr/>
        <a:lstStyle/>
        <a:p>
          <a:endParaRPr lang="uk-UA"/>
        </a:p>
      </dgm:t>
    </dgm:pt>
    <dgm:pt modelId="{D3AC6333-5BEA-479C-8D5D-D45809271A74}" type="sibTrans" cxnId="{59E5968B-8D7B-4724-8792-B99BE4D84C4D}">
      <dgm:prSet/>
      <dgm:spPr/>
      <dgm:t>
        <a:bodyPr/>
        <a:lstStyle/>
        <a:p>
          <a:endParaRPr lang="uk-UA"/>
        </a:p>
      </dgm:t>
    </dgm:pt>
    <dgm:pt modelId="{EBF1D4DF-907C-4A6C-9B37-9FB5A25D13AD}">
      <dgm:prSet phldrT="[Текст]"/>
      <dgm:spPr/>
      <dgm:t>
        <a:bodyPr/>
        <a:lstStyle/>
        <a:p>
          <a:pPr>
            <a:buNone/>
          </a:pPr>
          <a:r>
            <a:rPr lang="uk-UA" dirty="0"/>
            <a:t>Зловживання довіреною владою</a:t>
          </a:r>
        </a:p>
      </dgm:t>
    </dgm:pt>
    <dgm:pt modelId="{5CA5AE01-6A01-421E-8BDD-5B3CC59EA1E6}" type="parTrans" cxnId="{623EDFDA-0B1F-4B5A-BFA3-4A2904917D1A}">
      <dgm:prSet/>
      <dgm:spPr/>
      <dgm:t>
        <a:bodyPr/>
        <a:lstStyle/>
        <a:p>
          <a:endParaRPr lang="uk-UA"/>
        </a:p>
      </dgm:t>
    </dgm:pt>
    <dgm:pt modelId="{E260B2CB-5A35-4324-8CBA-1DDC3F0B5DC0}" type="sibTrans" cxnId="{623EDFDA-0B1F-4B5A-BFA3-4A2904917D1A}">
      <dgm:prSet/>
      <dgm:spPr/>
      <dgm:t>
        <a:bodyPr/>
        <a:lstStyle/>
        <a:p>
          <a:endParaRPr lang="uk-UA"/>
        </a:p>
      </dgm:t>
    </dgm:pt>
    <dgm:pt modelId="{FEB836C0-5ADF-45C9-AFF3-F18E167C18AF}">
      <dgm:prSet phldrT="[Текст]"/>
      <dgm:spPr/>
      <dgm:t>
        <a:bodyPr/>
        <a:lstStyle/>
        <a:p>
          <a:r>
            <a:rPr lang="uk-UA" dirty="0"/>
            <a:t>Отримання вигоди</a:t>
          </a:r>
        </a:p>
      </dgm:t>
    </dgm:pt>
    <dgm:pt modelId="{05F748AB-3867-4DE0-A0C4-A056CE537CD3}" type="parTrans" cxnId="{BE992137-ACF8-4593-96F0-005CF97CCBC6}">
      <dgm:prSet/>
      <dgm:spPr/>
      <dgm:t>
        <a:bodyPr/>
        <a:lstStyle/>
        <a:p>
          <a:endParaRPr lang="uk-UA"/>
        </a:p>
      </dgm:t>
    </dgm:pt>
    <dgm:pt modelId="{73A151CD-ABA7-43D3-930A-09D04F78E518}" type="sibTrans" cxnId="{BE992137-ACF8-4593-96F0-005CF97CCBC6}">
      <dgm:prSet/>
      <dgm:spPr/>
      <dgm:t>
        <a:bodyPr/>
        <a:lstStyle/>
        <a:p>
          <a:endParaRPr lang="uk-UA"/>
        </a:p>
      </dgm:t>
    </dgm:pt>
    <dgm:pt modelId="{97230DFD-1CBA-44ED-BFD1-F5A05471D190}">
      <dgm:prSet phldrT="[Текст]"/>
      <dgm:spPr/>
      <dgm:t>
        <a:bodyPr/>
        <a:lstStyle/>
        <a:p>
          <a:r>
            <a:rPr lang="uk-UA" b="1" dirty="0">
              <a:highlight>
                <a:srgbClr val="EDE9DE"/>
              </a:highlight>
            </a:rPr>
            <a:t>Основні елементи корупції </a:t>
          </a:r>
        </a:p>
      </dgm:t>
    </dgm:pt>
    <dgm:pt modelId="{387C7740-F45A-48EF-8AF0-CD67C9A5C9E2}" type="parTrans" cxnId="{B215A62F-C7BA-4DA2-9F68-E72928DA8F8A}">
      <dgm:prSet/>
      <dgm:spPr/>
      <dgm:t>
        <a:bodyPr/>
        <a:lstStyle/>
        <a:p>
          <a:endParaRPr lang="uk-UA"/>
        </a:p>
      </dgm:t>
    </dgm:pt>
    <dgm:pt modelId="{A508C94C-BC57-41E6-9BFA-7CC6CCF93007}" type="sibTrans" cxnId="{B215A62F-C7BA-4DA2-9F68-E72928DA8F8A}">
      <dgm:prSet/>
      <dgm:spPr/>
      <dgm:t>
        <a:bodyPr/>
        <a:lstStyle/>
        <a:p>
          <a:endParaRPr lang="uk-UA"/>
        </a:p>
      </dgm:t>
    </dgm:pt>
    <dgm:pt modelId="{81A5FE7F-3960-4A7F-9FDD-42852BE93CAF}" type="pres">
      <dgm:prSet presAssocID="{B0F1EF02-73BF-4BA4-89F3-251284355C83}" presName="Name0" presStyleCnt="0">
        <dgm:presLayoutVars>
          <dgm:chMax val="4"/>
          <dgm:resizeHandles val="exact"/>
        </dgm:presLayoutVars>
      </dgm:prSet>
      <dgm:spPr/>
    </dgm:pt>
    <dgm:pt modelId="{C98687DF-F4A0-450E-9536-7CC4DE688D06}" type="pres">
      <dgm:prSet presAssocID="{B0F1EF02-73BF-4BA4-89F3-251284355C83}" presName="ellipse" presStyleLbl="trBgShp" presStyleIdx="0" presStyleCnt="1"/>
      <dgm:spPr/>
    </dgm:pt>
    <dgm:pt modelId="{2FF6E952-E1CE-4D72-A631-FBB7699F2D39}" type="pres">
      <dgm:prSet presAssocID="{B0F1EF02-73BF-4BA4-89F3-251284355C83}" presName="arrow1" presStyleLbl="fgShp" presStyleIdx="0" presStyleCnt="1"/>
      <dgm:spPr/>
    </dgm:pt>
    <dgm:pt modelId="{FD646605-F588-4443-B1E9-D2377AC06891}" type="pres">
      <dgm:prSet presAssocID="{B0F1EF02-73BF-4BA4-89F3-251284355C83}" presName="rectangle" presStyleLbl="revTx" presStyleIdx="0" presStyleCnt="1" custScaleX="157498" custLinFactNeighborX="-3046" custLinFactNeighborY="12187">
        <dgm:presLayoutVars>
          <dgm:bulletEnabled val="1"/>
        </dgm:presLayoutVars>
      </dgm:prSet>
      <dgm:spPr/>
    </dgm:pt>
    <dgm:pt modelId="{72B7CAE6-FE9A-42CC-8B97-857D4C2A482C}" type="pres">
      <dgm:prSet presAssocID="{EBF1D4DF-907C-4A6C-9B37-9FB5A25D13AD}" presName="item1" presStyleLbl="node1" presStyleIdx="0" presStyleCnt="3" custScaleX="159778" custScaleY="149444">
        <dgm:presLayoutVars>
          <dgm:bulletEnabled val="1"/>
        </dgm:presLayoutVars>
      </dgm:prSet>
      <dgm:spPr/>
    </dgm:pt>
    <dgm:pt modelId="{5877E8FC-FAC8-457E-92B2-470A905B7E56}" type="pres">
      <dgm:prSet presAssocID="{FEB836C0-5ADF-45C9-AFF3-F18E167C18AF}" presName="item2" presStyleLbl="node1" presStyleIdx="1" presStyleCnt="3" custScaleX="159778" custScaleY="149444" custLinFactNeighborX="-30000" custLinFactNeighborY="-24000">
        <dgm:presLayoutVars>
          <dgm:bulletEnabled val="1"/>
        </dgm:presLayoutVars>
      </dgm:prSet>
      <dgm:spPr/>
    </dgm:pt>
    <dgm:pt modelId="{F7BB61F9-2BDA-4148-9E75-8B05EC797499}" type="pres">
      <dgm:prSet presAssocID="{97230DFD-1CBA-44ED-BFD1-F5A05471D190}" presName="item3" presStyleLbl="node1" presStyleIdx="2" presStyleCnt="3" custScaleX="159778" custScaleY="149444" custLinFactNeighborX="48000" custLinFactNeighborY="-13000">
        <dgm:presLayoutVars>
          <dgm:bulletEnabled val="1"/>
        </dgm:presLayoutVars>
      </dgm:prSet>
      <dgm:spPr/>
    </dgm:pt>
    <dgm:pt modelId="{CFEE016A-1F5A-49FA-9F03-4402808D9555}" type="pres">
      <dgm:prSet presAssocID="{B0F1EF02-73BF-4BA4-89F3-251284355C83}" presName="funnel" presStyleLbl="trAlignAcc1" presStyleIdx="0" presStyleCnt="1" custScaleX="171429" custScaleY="135089" custLinFactNeighborX="-1607" custLinFactNeighborY="-3767"/>
      <dgm:spPr/>
    </dgm:pt>
  </dgm:ptLst>
  <dgm:cxnLst>
    <dgm:cxn modelId="{EC930D27-E2C9-4353-8B3A-66A36EE198B4}" type="presOf" srcId="{A0E1F3F0-26C8-4D37-AF90-1A5B28BFAAEB}" destId="{F7BB61F9-2BDA-4148-9E75-8B05EC797499}" srcOrd="0" destOrd="0" presId="urn:microsoft.com/office/officeart/2005/8/layout/funnel1"/>
    <dgm:cxn modelId="{B215A62F-C7BA-4DA2-9F68-E72928DA8F8A}" srcId="{B0F1EF02-73BF-4BA4-89F3-251284355C83}" destId="{97230DFD-1CBA-44ED-BFD1-F5A05471D190}" srcOrd="3" destOrd="0" parTransId="{387C7740-F45A-48EF-8AF0-CD67C9A5C9E2}" sibTransId="{A508C94C-BC57-41E6-9BFA-7CC6CCF93007}"/>
    <dgm:cxn modelId="{BE992137-ACF8-4593-96F0-005CF97CCBC6}" srcId="{B0F1EF02-73BF-4BA4-89F3-251284355C83}" destId="{FEB836C0-5ADF-45C9-AFF3-F18E167C18AF}" srcOrd="2" destOrd="0" parTransId="{05F748AB-3867-4DE0-A0C4-A056CE537CD3}" sibTransId="{73A151CD-ABA7-43D3-930A-09D04F78E518}"/>
    <dgm:cxn modelId="{4EBA925C-B8BB-425B-8227-6F4A88EC9AFE}" type="presOf" srcId="{EBF1D4DF-907C-4A6C-9B37-9FB5A25D13AD}" destId="{5877E8FC-FAC8-457E-92B2-470A905B7E56}" srcOrd="0" destOrd="0" presId="urn:microsoft.com/office/officeart/2005/8/layout/funnel1"/>
    <dgm:cxn modelId="{38392785-765A-406D-AD64-87F64C4B5B82}" type="presOf" srcId="{FEB836C0-5ADF-45C9-AFF3-F18E167C18AF}" destId="{72B7CAE6-FE9A-42CC-8B97-857D4C2A482C}" srcOrd="0" destOrd="0" presId="urn:microsoft.com/office/officeart/2005/8/layout/funnel1"/>
    <dgm:cxn modelId="{359D5C8A-FD92-41AB-A03D-4F1FE6D791BC}" type="presOf" srcId="{97230DFD-1CBA-44ED-BFD1-F5A05471D190}" destId="{FD646605-F588-4443-B1E9-D2377AC06891}" srcOrd="0" destOrd="0" presId="urn:microsoft.com/office/officeart/2005/8/layout/funnel1"/>
    <dgm:cxn modelId="{59E5968B-8D7B-4724-8792-B99BE4D84C4D}" srcId="{B0F1EF02-73BF-4BA4-89F3-251284355C83}" destId="{A0E1F3F0-26C8-4D37-AF90-1A5B28BFAAEB}" srcOrd="0" destOrd="0" parTransId="{9AF1DB28-A144-41DB-900F-D7601AA7FC9E}" sibTransId="{D3AC6333-5BEA-479C-8D5D-D45809271A74}"/>
    <dgm:cxn modelId="{329D299F-360E-4EB5-B84B-6FBCBB48C4A3}" type="presOf" srcId="{B0F1EF02-73BF-4BA4-89F3-251284355C83}" destId="{81A5FE7F-3960-4A7F-9FDD-42852BE93CAF}" srcOrd="0" destOrd="0" presId="urn:microsoft.com/office/officeart/2005/8/layout/funnel1"/>
    <dgm:cxn modelId="{623EDFDA-0B1F-4B5A-BFA3-4A2904917D1A}" srcId="{B0F1EF02-73BF-4BA4-89F3-251284355C83}" destId="{EBF1D4DF-907C-4A6C-9B37-9FB5A25D13AD}" srcOrd="1" destOrd="0" parTransId="{5CA5AE01-6A01-421E-8BDD-5B3CC59EA1E6}" sibTransId="{E260B2CB-5A35-4324-8CBA-1DDC3F0B5DC0}"/>
    <dgm:cxn modelId="{48C109A7-BA40-4E5A-B48B-5B6B141E918D}" type="presParOf" srcId="{81A5FE7F-3960-4A7F-9FDD-42852BE93CAF}" destId="{C98687DF-F4A0-450E-9536-7CC4DE688D06}" srcOrd="0" destOrd="0" presId="urn:microsoft.com/office/officeart/2005/8/layout/funnel1"/>
    <dgm:cxn modelId="{26C1C3CE-CC15-45AF-9B22-42593F7DB680}" type="presParOf" srcId="{81A5FE7F-3960-4A7F-9FDD-42852BE93CAF}" destId="{2FF6E952-E1CE-4D72-A631-FBB7699F2D39}" srcOrd="1" destOrd="0" presId="urn:microsoft.com/office/officeart/2005/8/layout/funnel1"/>
    <dgm:cxn modelId="{28CA196C-3D12-4B34-A5F6-EBAC26FBBC6C}" type="presParOf" srcId="{81A5FE7F-3960-4A7F-9FDD-42852BE93CAF}" destId="{FD646605-F588-4443-B1E9-D2377AC06891}" srcOrd="2" destOrd="0" presId="urn:microsoft.com/office/officeart/2005/8/layout/funnel1"/>
    <dgm:cxn modelId="{8ACFE4F9-BA4C-45DA-AE6F-41B6F43D20D2}" type="presParOf" srcId="{81A5FE7F-3960-4A7F-9FDD-42852BE93CAF}" destId="{72B7CAE6-FE9A-42CC-8B97-857D4C2A482C}" srcOrd="3" destOrd="0" presId="urn:microsoft.com/office/officeart/2005/8/layout/funnel1"/>
    <dgm:cxn modelId="{007B713F-F587-4AB7-8B58-EE0344FC978D}" type="presParOf" srcId="{81A5FE7F-3960-4A7F-9FDD-42852BE93CAF}" destId="{5877E8FC-FAC8-457E-92B2-470A905B7E56}" srcOrd="4" destOrd="0" presId="urn:microsoft.com/office/officeart/2005/8/layout/funnel1"/>
    <dgm:cxn modelId="{75296952-9E30-41FC-820A-2922ACBA5E0A}" type="presParOf" srcId="{81A5FE7F-3960-4A7F-9FDD-42852BE93CAF}" destId="{F7BB61F9-2BDA-4148-9E75-8B05EC797499}" srcOrd="5" destOrd="0" presId="urn:microsoft.com/office/officeart/2005/8/layout/funnel1"/>
    <dgm:cxn modelId="{2BE3B85E-434C-4867-87FF-3903E772A134}" type="presParOf" srcId="{81A5FE7F-3960-4A7F-9FDD-42852BE93CAF}" destId="{CFEE016A-1F5A-49FA-9F03-4402808D9555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242603-0169-4C75-9250-30C74486893E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DE8DC24-39B0-4822-A71B-C90B37FA2E9A}">
      <dgm:prSet phldrT="[Текст]"/>
      <dgm:spPr/>
      <dgm:t>
        <a:bodyPr/>
        <a:lstStyle/>
        <a:p>
          <a:r>
            <a:rPr lang="uk-UA" b="1" dirty="0">
              <a:highlight>
                <a:srgbClr val="EDE9DE"/>
              </a:highlight>
            </a:rPr>
            <a:t>Хабарництво</a:t>
          </a:r>
        </a:p>
      </dgm:t>
    </dgm:pt>
    <dgm:pt modelId="{78CF93ED-09ED-4994-B8B3-881A8DEF1DD0}" type="parTrans" cxnId="{27EDF557-0F1D-42A7-9F15-7206E6C71004}">
      <dgm:prSet/>
      <dgm:spPr/>
      <dgm:t>
        <a:bodyPr/>
        <a:lstStyle/>
        <a:p>
          <a:endParaRPr lang="uk-UA"/>
        </a:p>
      </dgm:t>
    </dgm:pt>
    <dgm:pt modelId="{B2EC1189-4692-4170-88F0-D48005908F24}" type="sibTrans" cxnId="{27EDF557-0F1D-42A7-9F15-7206E6C71004}">
      <dgm:prSet/>
      <dgm:spPr/>
      <dgm:t>
        <a:bodyPr/>
        <a:lstStyle/>
        <a:p>
          <a:endParaRPr lang="uk-UA"/>
        </a:p>
      </dgm:t>
    </dgm:pt>
    <dgm:pt modelId="{804609D8-8DA1-47ED-89EF-210CA7A52317}">
      <dgm:prSet phldrT="[Текст]"/>
      <dgm:spPr/>
      <dgm:t>
        <a:bodyPr/>
        <a:lstStyle/>
        <a:p>
          <a:r>
            <a:rPr lang="uk-UA" b="1" dirty="0">
              <a:highlight>
                <a:srgbClr val="EDE9DE"/>
              </a:highlight>
            </a:rPr>
            <a:t>Непотизм</a:t>
          </a:r>
        </a:p>
      </dgm:t>
    </dgm:pt>
    <dgm:pt modelId="{38BCBCB9-F539-47FC-A01F-E18EF5330BAC}" type="parTrans" cxnId="{9A8A926E-97F3-44A5-B03A-50D31C4C1DAA}">
      <dgm:prSet/>
      <dgm:spPr/>
      <dgm:t>
        <a:bodyPr/>
        <a:lstStyle/>
        <a:p>
          <a:endParaRPr lang="uk-UA"/>
        </a:p>
      </dgm:t>
    </dgm:pt>
    <dgm:pt modelId="{BEC26087-623F-42A7-BEC7-9FC288B48981}" type="sibTrans" cxnId="{9A8A926E-97F3-44A5-B03A-50D31C4C1DAA}">
      <dgm:prSet/>
      <dgm:spPr/>
      <dgm:t>
        <a:bodyPr/>
        <a:lstStyle/>
        <a:p>
          <a:endParaRPr lang="uk-UA"/>
        </a:p>
      </dgm:t>
    </dgm:pt>
    <dgm:pt modelId="{04643FAF-DF16-4666-A3CC-684A0466D007}">
      <dgm:prSet phldrT="[Текст]" custT="1"/>
      <dgm:spPr/>
      <dgm:t>
        <a:bodyPr/>
        <a:lstStyle/>
        <a:p>
          <a:pPr algn="just"/>
          <a:r>
            <a:rPr lang="uk-UA" sz="1400" dirty="0"/>
            <a:t>перевага в наданні грошових коштів або іншого майна, пільг, послуг, нематеріальних активів наближеним особам, родичам чи друзям</a:t>
          </a:r>
          <a:endParaRPr lang="uk-UA" sz="1400" b="0" dirty="0"/>
        </a:p>
      </dgm:t>
    </dgm:pt>
    <dgm:pt modelId="{F0D19298-B838-4652-9518-F093582C4C57}" type="parTrans" cxnId="{6490C537-7702-410F-B500-92BCEF9AF561}">
      <dgm:prSet/>
      <dgm:spPr/>
      <dgm:t>
        <a:bodyPr/>
        <a:lstStyle/>
        <a:p>
          <a:endParaRPr lang="uk-UA"/>
        </a:p>
      </dgm:t>
    </dgm:pt>
    <dgm:pt modelId="{7713B9BE-AE57-40CF-8271-399A692298A9}" type="sibTrans" cxnId="{6490C537-7702-410F-B500-92BCEF9AF561}">
      <dgm:prSet/>
      <dgm:spPr/>
      <dgm:t>
        <a:bodyPr/>
        <a:lstStyle/>
        <a:p>
          <a:endParaRPr lang="uk-UA"/>
        </a:p>
      </dgm:t>
    </dgm:pt>
    <dgm:pt modelId="{5C0A2AF4-DE43-41FB-8786-6E13983C474F}">
      <dgm:prSet phldrT="[Текст]"/>
      <dgm:spPr/>
      <dgm:t>
        <a:bodyPr/>
        <a:lstStyle/>
        <a:p>
          <a:r>
            <a:rPr lang="uk-UA" b="1" dirty="0">
              <a:highlight>
                <a:srgbClr val="EDE9DE"/>
              </a:highlight>
            </a:rPr>
            <a:t>Зловживання впливом</a:t>
          </a:r>
        </a:p>
      </dgm:t>
    </dgm:pt>
    <dgm:pt modelId="{4FEDD799-BA51-40A2-BF64-842C171C3949}" type="parTrans" cxnId="{E30F2D2B-D938-4181-AA10-10FEFCE231BA}">
      <dgm:prSet/>
      <dgm:spPr/>
      <dgm:t>
        <a:bodyPr/>
        <a:lstStyle/>
        <a:p>
          <a:endParaRPr lang="uk-UA"/>
        </a:p>
      </dgm:t>
    </dgm:pt>
    <dgm:pt modelId="{6019E074-748F-4DE6-8AB0-484717EBDDA3}" type="sibTrans" cxnId="{E30F2D2B-D938-4181-AA10-10FEFCE231BA}">
      <dgm:prSet/>
      <dgm:spPr/>
      <dgm:t>
        <a:bodyPr/>
        <a:lstStyle/>
        <a:p>
          <a:endParaRPr lang="uk-UA"/>
        </a:p>
      </dgm:t>
    </dgm:pt>
    <dgm:pt modelId="{DD01F83C-AB54-4F2E-954C-8402DF01891B}">
      <dgm:prSet phldrT="[Текст]" custT="1"/>
      <dgm:spPr/>
      <dgm:t>
        <a:bodyPr/>
        <a:lstStyle/>
        <a:p>
          <a:pPr algn="just"/>
          <a:r>
            <a:rPr lang="uk-UA" sz="1350" dirty="0"/>
            <a:t>суперечність між приватним інтересом особи та її службовими чи представницькими повноваженнями, що впливає на об’єктивність чи неупередженість прийняття рішень або на вчинення чи невчинення дій під час виконання повноважень</a:t>
          </a:r>
          <a:endParaRPr lang="uk-UA" sz="1350" b="0" dirty="0"/>
        </a:p>
      </dgm:t>
    </dgm:pt>
    <dgm:pt modelId="{40A0DBDA-49FF-4725-BB8E-40BBEDC22740}" type="parTrans" cxnId="{77BF0B19-7D32-4E90-950C-534D2ED8F6C0}">
      <dgm:prSet/>
      <dgm:spPr/>
      <dgm:t>
        <a:bodyPr/>
        <a:lstStyle/>
        <a:p>
          <a:endParaRPr lang="uk-UA"/>
        </a:p>
      </dgm:t>
    </dgm:pt>
    <dgm:pt modelId="{72F82361-E762-4A24-B7E0-3C9DAF3CD3AA}" type="sibTrans" cxnId="{77BF0B19-7D32-4E90-950C-534D2ED8F6C0}">
      <dgm:prSet/>
      <dgm:spPr/>
      <dgm:t>
        <a:bodyPr/>
        <a:lstStyle/>
        <a:p>
          <a:endParaRPr lang="uk-UA"/>
        </a:p>
      </dgm:t>
    </dgm:pt>
    <dgm:pt modelId="{267001F6-7957-469C-BA40-AEF1E4784156}">
      <dgm:prSet phldrT="[Текст]" custT="1"/>
      <dgm:spPr/>
      <dgm:t>
        <a:bodyPr/>
        <a:lstStyle/>
        <a:p>
          <a:pPr algn="just"/>
          <a:r>
            <a:rPr lang="uk-UA" sz="1400" dirty="0"/>
            <a:t>зловживання повноваженнями, становищем та інші посадові злочини, що вчиняють для задоволення корисливих чи інших особистих інтересів або інтересів інших осіб.</a:t>
          </a:r>
          <a:endParaRPr lang="uk-UA" sz="1400" b="0" dirty="0"/>
        </a:p>
      </dgm:t>
    </dgm:pt>
    <dgm:pt modelId="{B191A600-7BD4-49DD-8D7E-77AA4D3AA6A9}" type="parTrans" cxnId="{74399A21-27F0-4255-8916-D5726FABDE5B}">
      <dgm:prSet/>
      <dgm:spPr/>
      <dgm:t>
        <a:bodyPr/>
        <a:lstStyle/>
        <a:p>
          <a:endParaRPr lang="uk-UA"/>
        </a:p>
      </dgm:t>
    </dgm:pt>
    <dgm:pt modelId="{EE4697C1-78E2-4E19-A40A-3FAEFE3C45E5}" type="sibTrans" cxnId="{74399A21-27F0-4255-8916-D5726FABDE5B}">
      <dgm:prSet/>
      <dgm:spPr/>
      <dgm:t>
        <a:bodyPr/>
        <a:lstStyle/>
        <a:p>
          <a:endParaRPr lang="uk-UA"/>
        </a:p>
      </dgm:t>
    </dgm:pt>
    <dgm:pt modelId="{6364F909-11F0-4E00-808A-4F6E3C3DC97E}">
      <dgm:prSet phldrT="[Текст]"/>
      <dgm:spPr/>
      <dgm:t>
        <a:bodyPr/>
        <a:lstStyle/>
        <a:p>
          <a:r>
            <a:rPr lang="uk-UA" b="1" dirty="0">
              <a:highlight>
                <a:srgbClr val="EDE9DE"/>
              </a:highlight>
            </a:rPr>
            <a:t>Конфлікт інтересів</a:t>
          </a:r>
        </a:p>
      </dgm:t>
    </dgm:pt>
    <dgm:pt modelId="{9866ED7E-EAFF-4036-9D6E-E39585AE6563}" type="parTrans" cxnId="{C7B044AC-C535-4211-B076-12F72C9C4065}">
      <dgm:prSet/>
      <dgm:spPr/>
      <dgm:t>
        <a:bodyPr/>
        <a:lstStyle/>
        <a:p>
          <a:endParaRPr lang="uk-UA"/>
        </a:p>
      </dgm:t>
    </dgm:pt>
    <dgm:pt modelId="{0DF42EF2-A342-450C-B2C4-9F54BFEFA517}" type="sibTrans" cxnId="{C7B044AC-C535-4211-B076-12F72C9C4065}">
      <dgm:prSet/>
      <dgm:spPr/>
      <dgm:t>
        <a:bodyPr/>
        <a:lstStyle/>
        <a:p>
          <a:endParaRPr lang="uk-UA"/>
        </a:p>
      </dgm:t>
    </dgm:pt>
    <dgm:pt modelId="{77422A39-E8CB-4BAB-8E5A-28C216C02DE1}">
      <dgm:prSet phldrT="[Текст]" custT="1"/>
      <dgm:spPr/>
      <dgm:t>
        <a:bodyPr/>
        <a:lstStyle/>
        <a:p>
          <a:pPr algn="just"/>
          <a:r>
            <a:rPr lang="uk-UA" sz="1400" dirty="0"/>
            <a:t>надання грошей, подарунків або іншої матеріальної вигоди особі, щоб спонукати її зробити певні дії або, навпаки, не робити таких дій, із використанням наданої їй влади</a:t>
          </a:r>
          <a:endParaRPr lang="uk-UA" sz="1400" b="0" dirty="0"/>
        </a:p>
      </dgm:t>
    </dgm:pt>
    <dgm:pt modelId="{F9B81A65-AA9E-4447-9E5A-442FA733F256}" type="sibTrans" cxnId="{B1854AE4-0817-4A03-A3A4-DABF40231C7A}">
      <dgm:prSet/>
      <dgm:spPr/>
      <dgm:t>
        <a:bodyPr/>
        <a:lstStyle/>
        <a:p>
          <a:endParaRPr lang="uk-UA"/>
        </a:p>
      </dgm:t>
    </dgm:pt>
    <dgm:pt modelId="{C3C80F7F-F484-44C1-8B22-46D2EE60664E}" type="parTrans" cxnId="{B1854AE4-0817-4A03-A3A4-DABF40231C7A}">
      <dgm:prSet/>
      <dgm:spPr/>
      <dgm:t>
        <a:bodyPr/>
        <a:lstStyle/>
        <a:p>
          <a:endParaRPr lang="uk-UA"/>
        </a:p>
      </dgm:t>
    </dgm:pt>
    <dgm:pt modelId="{04369601-BA2F-4CFC-8B46-5E4092F9A094}" type="pres">
      <dgm:prSet presAssocID="{51242603-0169-4C75-9250-30C74486893E}" presName="linearFlow" presStyleCnt="0">
        <dgm:presLayoutVars>
          <dgm:dir/>
          <dgm:animLvl val="lvl"/>
          <dgm:resizeHandles/>
        </dgm:presLayoutVars>
      </dgm:prSet>
      <dgm:spPr/>
    </dgm:pt>
    <dgm:pt modelId="{E2044DB4-2192-44BF-8D7B-6C0983C8D3F9}" type="pres">
      <dgm:prSet presAssocID="{1DE8DC24-39B0-4822-A71B-C90B37FA2E9A}" presName="compositeNode" presStyleCnt="0">
        <dgm:presLayoutVars>
          <dgm:bulletEnabled val="1"/>
        </dgm:presLayoutVars>
      </dgm:prSet>
      <dgm:spPr/>
    </dgm:pt>
    <dgm:pt modelId="{771AF687-119B-4425-9B8E-4C526992A5B7}" type="pres">
      <dgm:prSet presAssocID="{1DE8DC24-39B0-4822-A71B-C90B37FA2E9A}" presName="image" presStyleLbl="fgImgPlace1" presStyleIdx="0" presStyleCnt="4"/>
      <dgm:spPr>
        <a:blipFill>
          <a:blip xmlns:r="http://schemas.openxmlformats.org/officeDocument/2006/relationships" r:embed="rId1"/>
          <a:srcRect/>
          <a:stretch>
            <a:fillRect l="-26000" r="-26000"/>
          </a:stretch>
        </a:blipFill>
      </dgm:spPr>
    </dgm:pt>
    <dgm:pt modelId="{93446B81-63F2-4724-BAE2-EC32CE23511B}" type="pres">
      <dgm:prSet presAssocID="{1DE8DC24-39B0-4822-A71B-C90B37FA2E9A}" presName="childNode" presStyleLbl="node1" presStyleIdx="0" presStyleCnt="4">
        <dgm:presLayoutVars>
          <dgm:bulletEnabled val="1"/>
        </dgm:presLayoutVars>
      </dgm:prSet>
      <dgm:spPr/>
    </dgm:pt>
    <dgm:pt modelId="{AFA5C5E7-026B-4561-BD4D-011DBA2E397E}" type="pres">
      <dgm:prSet presAssocID="{1DE8DC24-39B0-4822-A71B-C90B37FA2E9A}" presName="parentNode" presStyleLbl="revTx" presStyleIdx="0" presStyleCnt="4">
        <dgm:presLayoutVars>
          <dgm:chMax val="0"/>
          <dgm:bulletEnabled val="1"/>
        </dgm:presLayoutVars>
      </dgm:prSet>
      <dgm:spPr/>
    </dgm:pt>
    <dgm:pt modelId="{DD988772-C2F0-4F36-9591-6247CB7502D5}" type="pres">
      <dgm:prSet presAssocID="{B2EC1189-4692-4170-88F0-D48005908F24}" presName="sibTrans" presStyleCnt="0"/>
      <dgm:spPr/>
    </dgm:pt>
    <dgm:pt modelId="{95815261-09BB-4EF3-B050-E5FB8A9EE74C}" type="pres">
      <dgm:prSet presAssocID="{804609D8-8DA1-47ED-89EF-210CA7A52317}" presName="compositeNode" presStyleCnt="0">
        <dgm:presLayoutVars>
          <dgm:bulletEnabled val="1"/>
        </dgm:presLayoutVars>
      </dgm:prSet>
      <dgm:spPr/>
    </dgm:pt>
    <dgm:pt modelId="{ABDB11C7-B18F-4993-9682-0FBA9628ECD1}" type="pres">
      <dgm:prSet presAssocID="{804609D8-8DA1-47ED-89EF-210CA7A52317}" presName="imag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877649CC-DF6B-40F9-B9DF-017B84221EB0}" type="pres">
      <dgm:prSet presAssocID="{804609D8-8DA1-47ED-89EF-210CA7A52317}" presName="childNode" presStyleLbl="node1" presStyleIdx="1" presStyleCnt="4">
        <dgm:presLayoutVars>
          <dgm:bulletEnabled val="1"/>
        </dgm:presLayoutVars>
      </dgm:prSet>
      <dgm:spPr/>
    </dgm:pt>
    <dgm:pt modelId="{30CE71AC-9EDA-42EF-9DBA-2E52DA258AF3}" type="pres">
      <dgm:prSet presAssocID="{804609D8-8DA1-47ED-89EF-210CA7A52317}" presName="parentNode" presStyleLbl="revTx" presStyleIdx="1" presStyleCnt="4">
        <dgm:presLayoutVars>
          <dgm:chMax val="0"/>
          <dgm:bulletEnabled val="1"/>
        </dgm:presLayoutVars>
      </dgm:prSet>
      <dgm:spPr/>
    </dgm:pt>
    <dgm:pt modelId="{5BE26F69-43F6-4B7A-8EBC-904C3389C195}" type="pres">
      <dgm:prSet presAssocID="{BEC26087-623F-42A7-BEC7-9FC288B48981}" presName="sibTrans" presStyleCnt="0"/>
      <dgm:spPr/>
    </dgm:pt>
    <dgm:pt modelId="{35F3DD36-EFB3-4E77-9782-8766C84C5A18}" type="pres">
      <dgm:prSet presAssocID="{5C0A2AF4-DE43-41FB-8786-6E13983C474F}" presName="compositeNode" presStyleCnt="0">
        <dgm:presLayoutVars>
          <dgm:bulletEnabled val="1"/>
        </dgm:presLayoutVars>
      </dgm:prSet>
      <dgm:spPr/>
    </dgm:pt>
    <dgm:pt modelId="{AE8DE2D8-5641-4FA7-B761-792ED25ED53B}" type="pres">
      <dgm:prSet presAssocID="{5C0A2AF4-DE43-41FB-8786-6E13983C474F}" presName="imag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B283DC44-3F59-49E4-97AA-1BA69D045352}" type="pres">
      <dgm:prSet presAssocID="{5C0A2AF4-DE43-41FB-8786-6E13983C474F}" presName="childNode" presStyleLbl="node1" presStyleIdx="2" presStyleCnt="4">
        <dgm:presLayoutVars>
          <dgm:bulletEnabled val="1"/>
        </dgm:presLayoutVars>
      </dgm:prSet>
      <dgm:spPr/>
    </dgm:pt>
    <dgm:pt modelId="{50A7452D-F2B0-4D72-88A1-D3042072BEF7}" type="pres">
      <dgm:prSet presAssocID="{5C0A2AF4-DE43-41FB-8786-6E13983C474F}" presName="parentNode" presStyleLbl="revTx" presStyleIdx="2" presStyleCnt="4">
        <dgm:presLayoutVars>
          <dgm:chMax val="0"/>
          <dgm:bulletEnabled val="1"/>
        </dgm:presLayoutVars>
      </dgm:prSet>
      <dgm:spPr/>
    </dgm:pt>
    <dgm:pt modelId="{F421CF03-BC9D-45E3-8F78-114EB095F9E5}" type="pres">
      <dgm:prSet presAssocID="{6019E074-748F-4DE6-8AB0-484717EBDDA3}" presName="sibTrans" presStyleCnt="0"/>
      <dgm:spPr/>
    </dgm:pt>
    <dgm:pt modelId="{06642E0F-358C-4EF7-9E2A-68175D236AAF}" type="pres">
      <dgm:prSet presAssocID="{6364F909-11F0-4E00-808A-4F6E3C3DC97E}" presName="compositeNode" presStyleCnt="0">
        <dgm:presLayoutVars>
          <dgm:bulletEnabled val="1"/>
        </dgm:presLayoutVars>
      </dgm:prSet>
      <dgm:spPr/>
    </dgm:pt>
    <dgm:pt modelId="{4F145E99-2E4B-4A2F-A0D6-2537E78FA57E}" type="pres">
      <dgm:prSet presAssocID="{6364F909-11F0-4E00-808A-4F6E3C3DC97E}" presName="imag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3000" r="-73000"/>
          </a:stretch>
        </a:blipFill>
      </dgm:spPr>
    </dgm:pt>
    <dgm:pt modelId="{5BBFEFBF-61B7-40ED-92FD-9447426513B6}" type="pres">
      <dgm:prSet presAssocID="{6364F909-11F0-4E00-808A-4F6E3C3DC97E}" presName="childNode" presStyleLbl="node1" presStyleIdx="3" presStyleCnt="4">
        <dgm:presLayoutVars>
          <dgm:bulletEnabled val="1"/>
        </dgm:presLayoutVars>
      </dgm:prSet>
      <dgm:spPr/>
    </dgm:pt>
    <dgm:pt modelId="{0BF0D46F-23BB-474E-95D2-1CEAFA67F1DD}" type="pres">
      <dgm:prSet presAssocID="{6364F909-11F0-4E00-808A-4F6E3C3DC97E}" presName="parentNode" presStyleLbl="revTx" presStyleIdx="3" presStyleCnt="4">
        <dgm:presLayoutVars>
          <dgm:chMax val="0"/>
          <dgm:bulletEnabled val="1"/>
        </dgm:presLayoutVars>
      </dgm:prSet>
      <dgm:spPr/>
    </dgm:pt>
  </dgm:ptLst>
  <dgm:cxnLst>
    <dgm:cxn modelId="{77BF0B19-7D32-4E90-950C-534D2ED8F6C0}" srcId="{6364F909-11F0-4E00-808A-4F6E3C3DC97E}" destId="{DD01F83C-AB54-4F2E-954C-8402DF01891B}" srcOrd="0" destOrd="0" parTransId="{40A0DBDA-49FF-4725-BB8E-40BBEDC22740}" sibTransId="{72F82361-E762-4A24-B7E0-3C9DAF3CD3AA}"/>
    <dgm:cxn modelId="{30231E1B-BEFE-42F4-AFEE-7F10F965D6D3}" type="presOf" srcId="{04643FAF-DF16-4666-A3CC-684A0466D007}" destId="{877649CC-DF6B-40F9-B9DF-017B84221EB0}" srcOrd="0" destOrd="0" presId="urn:microsoft.com/office/officeart/2005/8/layout/hList2"/>
    <dgm:cxn modelId="{2244E11D-0450-466D-837A-329CAE31455C}" type="presOf" srcId="{1DE8DC24-39B0-4822-A71B-C90B37FA2E9A}" destId="{AFA5C5E7-026B-4561-BD4D-011DBA2E397E}" srcOrd="0" destOrd="0" presId="urn:microsoft.com/office/officeart/2005/8/layout/hList2"/>
    <dgm:cxn modelId="{74399A21-27F0-4255-8916-D5726FABDE5B}" srcId="{5C0A2AF4-DE43-41FB-8786-6E13983C474F}" destId="{267001F6-7957-469C-BA40-AEF1E4784156}" srcOrd="0" destOrd="0" parTransId="{B191A600-7BD4-49DD-8D7E-77AA4D3AA6A9}" sibTransId="{EE4697C1-78E2-4E19-A40A-3FAEFE3C45E5}"/>
    <dgm:cxn modelId="{E30F2D2B-D938-4181-AA10-10FEFCE231BA}" srcId="{51242603-0169-4C75-9250-30C74486893E}" destId="{5C0A2AF4-DE43-41FB-8786-6E13983C474F}" srcOrd="2" destOrd="0" parTransId="{4FEDD799-BA51-40A2-BF64-842C171C3949}" sibTransId="{6019E074-748F-4DE6-8AB0-484717EBDDA3}"/>
    <dgm:cxn modelId="{46884A2D-CB3D-4A52-A9B4-956A4F63BA79}" type="presOf" srcId="{51242603-0169-4C75-9250-30C74486893E}" destId="{04369601-BA2F-4CFC-8B46-5E4092F9A094}" srcOrd="0" destOrd="0" presId="urn:microsoft.com/office/officeart/2005/8/layout/hList2"/>
    <dgm:cxn modelId="{6490C537-7702-410F-B500-92BCEF9AF561}" srcId="{804609D8-8DA1-47ED-89EF-210CA7A52317}" destId="{04643FAF-DF16-4666-A3CC-684A0466D007}" srcOrd="0" destOrd="0" parTransId="{F0D19298-B838-4652-9518-F093582C4C57}" sibTransId="{7713B9BE-AE57-40CF-8271-399A692298A9}"/>
    <dgm:cxn modelId="{C2B53969-06F1-4C1E-86D6-3B35337283A3}" type="presOf" srcId="{804609D8-8DA1-47ED-89EF-210CA7A52317}" destId="{30CE71AC-9EDA-42EF-9DBA-2E52DA258AF3}" srcOrd="0" destOrd="0" presId="urn:microsoft.com/office/officeart/2005/8/layout/hList2"/>
    <dgm:cxn modelId="{9A8A926E-97F3-44A5-B03A-50D31C4C1DAA}" srcId="{51242603-0169-4C75-9250-30C74486893E}" destId="{804609D8-8DA1-47ED-89EF-210CA7A52317}" srcOrd="1" destOrd="0" parTransId="{38BCBCB9-F539-47FC-A01F-E18EF5330BAC}" sibTransId="{BEC26087-623F-42A7-BEC7-9FC288B48981}"/>
    <dgm:cxn modelId="{27EDF557-0F1D-42A7-9F15-7206E6C71004}" srcId="{51242603-0169-4C75-9250-30C74486893E}" destId="{1DE8DC24-39B0-4822-A71B-C90B37FA2E9A}" srcOrd="0" destOrd="0" parTransId="{78CF93ED-09ED-4994-B8B3-881A8DEF1DD0}" sibTransId="{B2EC1189-4692-4170-88F0-D48005908F24}"/>
    <dgm:cxn modelId="{4BF3F784-F82D-4614-A721-90957092DBDB}" type="presOf" srcId="{DD01F83C-AB54-4F2E-954C-8402DF01891B}" destId="{5BBFEFBF-61B7-40ED-92FD-9447426513B6}" srcOrd="0" destOrd="0" presId="urn:microsoft.com/office/officeart/2005/8/layout/hList2"/>
    <dgm:cxn modelId="{3AA962A4-6C57-448B-8E93-E47372563E15}" type="presOf" srcId="{5C0A2AF4-DE43-41FB-8786-6E13983C474F}" destId="{50A7452D-F2B0-4D72-88A1-D3042072BEF7}" srcOrd="0" destOrd="0" presId="urn:microsoft.com/office/officeart/2005/8/layout/hList2"/>
    <dgm:cxn modelId="{2B579CAA-5AFC-43F3-B9DB-942C631766DB}" type="presOf" srcId="{6364F909-11F0-4E00-808A-4F6E3C3DC97E}" destId="{0BF0D46F-23BB-474E-95D2-1CEAFA67F1DD}" srcOrd="0" destOrd="0" presId="urn:microsoft.com/office/officeart/2005/8/layout/hList2"/>
    <dgm:cxn modelId="{C7B044AC-C535-4211-B076-12F72C9C4065}" srcId="{51242603-0169-4C75-9250-30C74486893E}" destId="{6364F909-11F0-4E00-808A-4F6E3C3DC97E}" srcOrd="3" destOrd="0" parTransId="{9866ED7E-EAFF-4036-9D6E-E39585AE6563}" sibTransId="{0DF42EF2-A342-450C-B2C4-9F54BFEFA517}"/>
    <dgm:cxn modelId="{43FD86B8-2701-456C-BF4B-DFAD0BDE2D8B}" type="presOf" srcId="{77422A39-E8CB-4BAB-8E5A-28C216C02DE1}" destId="{93446B81-63F2-4724-BAE2-EC32CE23511B}" srcOrd="0" destOrd="0" presId="urn:microsoft.com/office/officeart/2005/8/layout/hList2"/>
    <dgm:cxn modelId="{ACCE70BF-6658-40FE-A66B-DE927DCE06AD}" type="presOf" srcId="{267001F6-7957-469C-BA40-AEF1E4784156}" destId="{B283DC44-3F59-49E4-97AA-1BA69D045352}" srcOrd="0" destOrd="0" presId="urn:microsoft.com/office/officeart/2005/8/layout/hList2"/>
    <dgm:cxn modelId="{B1854AE4-0817-4A03-A3A4-DABF40231C7A}" srcId="{1DE8DC24-39B0-4822-A71B-C90B37FA2E9A}" destId="{77422A39-E8CB-4BAB-8E5A-28C216C02DE1}" srcOrd="0" destOrd="0" parTransId="{C3C80F7F-F484-44C1-8B22-46D2EE60664E}" sibTransId="{F9B81A65-AA9E-4447-9E5A-442FA733F256}"/>
    <dgm:cxn modelId="{92ABA5CC-8504-49F3-9661-E92A9CC77752}" type="presParOf" srcId="{04369601-BA2F-4CFC-8B46-5E4092F9A094}" destId="{E2044DB4-2192-44BF-8D7B-6C0983C8D3F9}" srcOrd="0" destOrd="0" presId="urn:microsoft.com/office/officeart/2005/8/layout/hList2"/>
    <dgm:cxn modelId="{03471957-A2E2-402A-BF7F-F74285071481}" type="presParOf" srcId="{E2044DB4-2192-44BF-8D7B-6C0983C8D3F9}" destId="{771AF687-119B-4425-9B8E-4C526992A5B7}" srcOrd="0" destOrd="0" presId="urn:microsoft.com/office/officeart/2005/8/layout/hList2"/>
    <dgm:cxn modelId="{8DFFB5E6-1F46-409B-B9F6-3EF80D7EBC75}" type="presParOf" srcId="{E2044DB4-2192-44BF-8D7B-6C0983C8D3F9}" destId="{93446B81-63F2-4724-BAE2-EC32CE23511B}" srcOrd="1" destOrd="0" presId="urn:microsoft.com/office/officeart/2005/8/layout/hList2"/>
    <dgm:cxn modelId="{09D71064-A0A1-4F4D-97C6-40C5282A75D6}" type="presParOf" srcId="{E2044DB4-2192-44BF-8D7B-6C0983C8D3F9}" destId="{AFA5C5E7-026B-4561-BD4D-011DBA2E397E}" srcOrd="2" destOrd="0" presId="urn:microsoft.com/office/officeart/2005/8/layout/hList2"/>
    <dgm:cxn modelId="{B0E514CB-C366-4235-AF39-309093B549CF}" type="presParOf" srcId="{04369601-BA2F-4CFC-8B46-5E4092F9A094}" destId="{DD988772-C2F0-4F36-9591-6247CB7502D5}" srcOrd="1" destOrd="0" presId="urn:microsoft.com/office/officeart/2005/8/layout/hList2"/>
    <dgm:cxn modelId="{BBD97F51-01E0-415F-95ED-F1C722B1F8A9}" type="presParOf" srcId="{04369601-BA2F-4CFC-8B46-5E4092F9A094}" destId="{95815261-09BB-4EF3-B050-E5FB8A9EE74C}" srcOrd="2" destOrd="0" presId="urn:microsoft.com/office/officeart/2005/8/layout/hList2"/>
    <dgm:cxn modelId="{32D5A27B-89E3-4180-898A-5C20B50032C4}" type="presParOf" srcId="{95815261-09BB-4EF3-B050-E5FB8A9EE74C}" destId="{ABDB11C7-B18F-4993-9682-0FBA9628ECD1}" srcOrd="0" destOrd="0" presId="urn:microsoft.com/office/officeart/2005/8/layout/hList2"/>
    <dgm:cxn modelId="{E7A44D3D-5817-4E6F-9539-7CB3DD6D1447}" type="presParOf" srcId="{95815261-09BB-4EF3-B050-E5FB8A9EE74C}" destId="{877649CC-DF6B-40F9-B9DF-017B84221EB0}" srcOrd="1" destOrd="0" presId="urn:microsoft.com/office/officeart/2005/8/layout/hList2"/>
    <dgm:cxn modelId="{D1586018-F327-4340-A40C-F87DB3F169B8}" type="presParOf" srcId="{95815261-09BB-4EF3-B050-E5FB8A9EE74C}" destId="{30CE71AC-9EDA-42EF-9DBA-2E52DA258AF3}" srcOrd="2" destOrd="0" presId="urn:microsoft.com/office/officeart/2005/8/layout/hList2"/>
    <dgm:cxn modelId="{A3D39DB2-2820-4058-9764-E6BF067E29FB}" type="presParOf" srcId="{04369601-BA2F-4CFC-8B46-5E4092F9A094}" destId="{5BE26F69-43F6-4B7A-8EBC-904C3389C195}" srcOrd="3" destOrd="0" presId="urn:microsoft.com/office/officeart/2005/8/layout/hList2"/>
    <dgm:cxn modelId="{5826E373-57A5-494F-B799-332FE380B154}" type="presParOf" srcId="{04369601-BA2F-4CFC-8B46-5E4092F9A094}" destId="{35F3DD36-EFB3-4E77-9782-8766C84C5A18}" srcOrd="4" destOrd="0" presId="urn:microsoft.com/office/officeart/2005/8/layout/hList2"/>
    <dgm:cxn modelId="{D02D0185-C7A9-433E-81D0-004B3F6E0A3F}" type="presParOf" srcId="{35F3DD36-EFB3-4E77-9782-8766C84C5A18}" destId="{AE8DE2D8-5641-4FA7-B761-792ED25ED53B}" srcOrd="0" destOrd="0" presId="urn:microsoft.com/office/officeart/2005/8/layout/hList2"/>
    <dgm:cxn modelId="{74DBE851-15E3-4D2B-8F60-8029252CBF63}" type="presParOf" srcId="{35F3DD36-EFB3-4E77-9782-8766C84C5A18}" destId="{B283DC44-3F59-49E4-97AA-1BA69D045352}" srcOrd="1" destOrd="0" presId="urn:microsoft.com/office/officeart/2005/8/layout/hList2"/>
    <dgm:cxn modelId="{4A360150-7BF7-4972-AC6C-1288A1F6B8CA}" type="presParOf" srcId="{35F3DD36-EFB3-4E77-9782-8766C84C5A18}" destId="{50A7452D-F2B0-4D72-88A1-D3042072BEF7}" srcOrd="2" destOrd="0" presId="urn:microsoft.com/office/officeart/2005/8/layout/hList2"/>
    <dgm:cxn modelId="{CD6C6302-0F47-4113-9EB3-5F89B3B6599C}" type="presParOf" srcId="{04369601-BA2F-4CFC-8B46-5E4092F9A094}" destId="{F421CF03-BC9D-45E3-8F78-114EB095F9E5}" srcOrd="5" destOrd="0" presId="urn:microsoft.com/office/officeart/2005/8/layout/hList2"/>
    <dgm:cxn modelId="{74C47685-2E9A-4A0A-9546-60A499C705E8}" type="presParOf" srcId="{04369601-BA2F-4CFC-8B46-5E4092F9A094}" destId="{06642E0F-358C-4EF7-9E2A-68175D236AAF}" srcOrd="6" destOrd="0" presId="urn:microsoft.com/office/officeart/2005/8/layout/hList2"/>
    <dgm:cxn modelId="{B738B5ED-7EE1-4E3D-BB51-DDF90D845D16}" type="presParOf" srcId="{06642E0F-358C-4EF7-9E2A-68175D236AAF}" destId="{4F145E99-2E4B-4A2F-A0D6-2537E78FA57E}" srcOrd="0" destOrd="0" presId="urn:microsoft.com/office/officeart/2005/8/layout/hList2"/>
    <dgm:cxn modelId="{19043E60-4A21-43EE-A318-AD6915065B61}" type="presParOf" srcId="{06642E0F-358C-4EF7-9E2A-68175D236AAF}" destId="{5BBFEFBF-61B7-40ED-92FD-9447426513B6}" srcOrd="1" destOrd="0" presId="urn:microsoft.com/office/officeart/2005/8/layout/hList2"/>
    <dgm:cxn modelId="{668C1E8F-0924-4385-8481-567B617E8123}" type="presParOf" srcId="{06642E0F-358C-4EF7-9E2A-68175D236AAF}" destId="{0BF0D46F-23BB-474E-95D2-1CEAFA67F1DD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8687DF-F4A0-450E-9536-7CC4DE688D06}">
      <dsp:nvSpPr>
        <dsp:cNvPr id="0" name=""/>
        <dsp:cNvSpPr/>
      </dsp:nvSpPr>
      <dsp:spPr>
        <a:xfrm>
          <a:off x="1872826" y="552870"/>
          <a:ext cx="4368800" cy="1517226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F6E952-E1CE-4D72-A631-FBB7699F2D39}">
      <dsp:nvSpPr>
        <dsp:cNvPr id="0" name=""/>
        <dsp:cNvSpPr/>
      </dsp:nvSpPr>
      <dsp:spPr>
        <a:xfrm>
          <a:off x="3640666" y="4268044"/>
          <a:ext cx="846666" cy="541866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46605-F588-4443-B1E9-D2377AC06891}">
      <dsp:nvSpPr>
        <dsp:cNvPr id="0" name=""/>
        <dsp:cNvSpPr/>
      </dsp:nvSpPr>
      <dsp:spPr>
        <a:xfrm>
          <a:off x="739850" y="4701537"/>
          <a:ext cx="6400719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dirty="0">
              <a:highlight>
                <a:srgbClr val="EDE9DE"/>
              </a:highlight>
            </a:rPr>
            <a:t>Основні елементи корупції </a:t>
          </a:r>
        </a:p>
      </dsp:txBody>
      <dsp:txXfrm>
        <a:off x="739850" y="4701537"/>
        <a:ext cx="6400719" cy="1016000"/>
      </dsp:txXfrm>
    </dsp:sp>
    <dsp:sp modelId="{72B7CAE6-FE9A-42CC-8B97-857D4C2A482C}">
      <dsp:nvSpPr>
        <dsp:cNvPr id="0" name=""/>
        <dsp:cNvSpPr/>
      </dsp:nvSpPr>
      <dsp:spPr>
        <a:xfrm>
          <a:off x="3005664" y="1810512"/>
          <a:ext cx="2435016" cy="227752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/>
            <a:t>Отримання вигоди</a:t>
          </a:r>
        </a:p>
      </dsp:txBody>
      <dsp:txXfrm>
        <a:off x="3362264" y="2144048"/>
        <a:ext cx="1721816" cy="1610454"/>
      </dsp:txXfrm>
    </dsp:sp>
    <dsp:sp modelId="{5877E8FC-FAC8-457E-92B2-470A905B7E56}">
      <dsp:nvSpPr>
        <dsp:cNvPr id="0" name=""/>
        <dsp:cNvSpPr/>
      </dsp:nvSpPr>
      <dsp:spPr>
        <a:xfrm>
          <a:off x="1457958" y="301414"/>
          <a:ext cx="2435016" cy="2277526"/>
        </a:xfrm>
        <a:prstGeom prst="ellipse">
          <a:avLst/>
        </a:prstGeom>
        <a:solidFill>
          <a:schemeClr val="accent5">
            <a:hueOff val="-9534578"/>
            <a:satOff val="2515"/>
            <a:lumOff val="1275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/>
            <a:t>Зловживання довіреною владою</a:t>
          </a:r>
        </a:p>
      </dsp:txBody>
      <dsp:txXfrm>
        <a:off x="1814558" y="634950"/>
        <a:ext cx="1721816" cy="1610454"/>
      </dsp:txXfrm>
    </dsp:sp>
    <dsp:sp modelId="{F7BB61F9-2BDA-4148-9E75-8B05EC797499}">
      <dsp:nvSpPr>
        <dsp:cNvPr id="0" name=""/>
        <dsp:cNvSpPr/>
      </dsp:nvSpPr>
      <dsp:spPr>
        <a:xfrm>
          <a:off x="4204544" y="100584"/>
          <a:ext cx="2435016" cy="2277526"/>
        </a:xfrm>
        <a:prstGeom prst="ellipse">
          <a:avLst/>
        </a:prstGeom>
        <a:solidFill>
          <a:schemeClr val="accent5">
            <a:hueOff val="-19069156"/>
            <a:satOff val="5029"/>
            <a:lumOff val="2549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Універсальність</a:t>
          </a:r>
        </a:p>
      </dsp:txBody>
      <dsp:txXfrm>
        <a:off x="4561144" y="434120"/>
        <a:ext cx="1721816" cy="1610454"/>
      </dsp:txXfrm>
    </dsp:sp>
    <dsp:sp modelId="{CFEE016A-1F5A-49FA-9F03-4402808D9555}">
      <dsp:nvSpPr>
        <dsp:cNvPr id="0" name=""/>
        <dsp:cNvSpPr/>
      </dsp:nvSpPr>
      <dsp:spPr>
        <a:xfrm>
          <a:off x="-10" y="-298870"/>
          <a:ext cx="8128020" cy="512401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A5C5E7-026B-4561-BD4D-011DBA2E397E}">
      <dsp:nvSpPr>
        <dsp:cNvPr id="0" name=""/>
        <dsp:cNvSpPr/>
      </dsp:nvSpPr>
      <dsp:spPr>
        <a:xfrm rot="16200000">
          <a:off x="-1601294" y="2431102"/>
          <a:ext cx="3699890" cy="371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7299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b="1" kern="1200" dirty="0">
              <a:highlight>
                <a:srgbClr val="EDE9DE"/>
              </a:highlight>
            </a:rPr>
            <a:t>Хабарництво</a:t>
          </a:r>
        </a:p>
      </dsp:txBody>
      <dsp:txXfrm>
        <a:off x="-1601294" y="2431102"/>
        <a:ext cx="3699890" cy="371110"/>
      </dsp:txXfrm>
    </dsp:sp>
    <dsp:sp modelId="{93446B81-63F2-4724-BAE2-EC32CE23511B}">
      <dsp:nvSpPr>
        <dsp:cNvPr id="0" name=""/>
        <dsp:cNvSpPr/>
      </dsp:nvSpPr>
      <dsp:spPr>
        <a:xfrm>
          <a:off x="434206" y="766712"/>
          <a:ext cx="1848526" cy="36998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327299" rIns="99568" bIns="99568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/>
            <a:t>надання грошей, подарунків або іншої матеріальної вигоди особі, щоб спонукати її зробити певні дії або, навпаки, не робити таких дій, із використанням наданої їй влади</a:t>
          </a:r>
          <a:endParaRPr lang="uk-UA" sz="1400" b="0" kern="1200" dirty="0"/>
        </a:p>
      </dsp:txBody>
      <dsp:txXfrm>
        <a:off x="434206" y="766712"/>
        <a:ext cx="1848526" cy="3699891"/>
      </dsp:txXfrm>
    </dsp:sp>
    <dsp:sp modelId="{771AF687-119B-4425-9B8E-4C526992A5B7}">
      <dsp:nvSpPr>
        <dsp:cNvPr id="0" name=""/>
        <dsp:cNvSpPr/>
      </dsp:nvSpPr>
      <dsp:spPr>
        <a:xfrm>
          <a:off x="63095" y="276846"/>
          <a:ext cx="742221" cy="742221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26000" r="-26000"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CE71AC-9EDA-42EF-9DBA-2E52DA258AF3}">
      <dsp:nvSpPr>
        <dsp:cNvPr id="0" name=""/>
        <dsp:cNvSpPr/>
      </dsp:nvSpPr>
      <dsp:spPr>
        <a:xfrm rot="16200000">
          <a:off x="1104754" y="2431102"/>
          <a:ext cx="3699890" cy="371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7299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b="1" kern="1200" dirty="0">
              <a:highlight>
                <a:srgbClr val="EDE9DE"/>
              </a:highlight>
            </a:rPr>
            <a:t>Непотизм</a:t>
          </a:r>
        </a:p>
      </dsp:txBody>
      <dsp:txXfrm>
        <a:off x="1104754" y="2431102"/>
        <a:ext cx="3699890" cy="371110"/>
      </dsp:txXfrm>
    </dsp:sp>
    <dsp:sp modelId="{877649CC-DF6B-40F9-B9DF-017B84221EB0}">
      <dsp:nvSpPr>
        <dsp:cNvPr id="0" name=""/>
        <dsp:cNvSpPr/>
      </dsp:nvSpPr>
      <dsp:spPr>
        <a:xfrm>
          <a:off x="3140255" y="766712"/>
          <a:ext cx="1848526" cy="36998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327299" rIns="99568" bIns="99568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/>
            <a:t>перевага в наданні грошових коштів або іншого майна, пільг, послуг, нематеріальних активів наближеним особам, родичам чи друзям</a:t>
          </a:r>
          <a:endParaRPr lang="uk-UA" sz="1400" b="0" kern="1200" dirty="0"/>
        </a:p>
      </dsp:txBody>
      <dsp:txXfrm>
        <a:off x="3140255" y="766712"/>
        <a:ext cx="1848526" cy="3699891"/>
      </dsp:txXfrm>
    </dsp:sp>
    <dsp:sp modelId="{ABDB11C7-B18F-4993-9682-0FBA9628ECD1}">
      <dsp:nvSpPr>
        <dsp:cNvPr id="0" name=""/>
        <dsp:cNvSpPr/>
      </dsp:nvSpPr>
      <dsp:spPr>
        <a:xfrm>
          <a:off x="2769144" y="276846"/>
          <a:ext cx="742221" cy="74222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A7452D-F2B0-4D72-88A1-D3042072BEF7}">
      <dsp:nvSpPr>
        <dsp:cNvPr id="0" name=""/>
        <dsp:cNvSpPr/>
      </dsp:nvSpPr>
      <dsp:spPr>
        <a:xfrm rot="16200000">
          <a:off x="3810802" y="2431102"/>
          <a:ext cx="3699890" cy="371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7299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b="1" kern="1200" dirty="0">
              <a:highlight>
                <a:srgbClr val="EDE9DE"/>
              </a:highlight>
            </a:rPr>
            <a:t>Зловживання впливом</a:t>
          </a:r>
        </a:p>
      </dsp:txBody>
      <dsp:txXfrm>
        <a:off x="3810802" y="2431102"/>
        <a:ext cx="3699890" cy="371110"/>
      </dsp:txXfrm>
    </dsp:sp>
    <dsp:sp modelId="{B283DC44-3F59-49E4-97AA-1BA69D045352}">
      <dsp:nvSpPr>
        <dsp:cNvPr id="0" name=""/>
        <dsp:cNvSpPr/>
      </dsp:nvSpPr>
      <dsp:spPr>
        <a:xfrm>
          <a:off x="5846303" y="766712"/>
          <a:ext cx="1848526" cy="36998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327299" rIns="99568" bIns="99568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kern="1200" dirty="0"/>
            <a:t>зловживання повноваженнями, становищем та інші посадові злочини, що вчиняють для задоволення корисливих чи інших особистих інтересів або інтересів інших осіб.</a:t>
          </a:r>
          <a:endParaRPr lang="uk-UA" sz="1400" b="0" kern="1200" dirty="0"/>
        </a:p>
      </dsp:txBody>
      <dsp:txXfrm>
        <a:off x="5846303" y="766712"/>
        <a:ext cx="1848526" cy="3699891"/>
      </dsp:txXfrm>
    </dsp:sp>
    <dsp:sp modelId="{AE8DE2D8-5641-4FA7-B761-792ED25ED53B}">
      <dsp:nvSpPr>
        <dsp:cNvPr id="0" name=""/>
        <dsp:cNvSpPr/>
      </dsp:nvSpPr>
      <dsp:spPr>
        <a:xfrm>
          <a:off x="5475192" y="276846"/>
          <a:ext cx="742221" cy="7422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0D46F-23BB-474E-95D2-1CEAFA67F1DD}">
      <dsp:nvSpPr>
        <dsp:cNvPr id="0" name=""/>
        <dsp:cNvSpPr/>
      </dsp:nvSpPr>
      <dsp:spPr>
        <a:xfrm rot="16200000">
          <a:off x="6516851" y="2431102"/>
          <a:ext cx="3699890" cy="371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7299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b="1" kern="1200" dirty="0">
              <a:highlight>
                <a:srgbClr val="EDE9DE"/>
              </a:highlight>
            </a:rPr>
            <a:t>Конфлікт інтересів</a:t>
          </a:r>
        </a:p>
      </dsp:txBody>
      <dsp:txXfrm>
        <a:off x="6516851" y="2431102"/>
        <a:ext cx="3699890" cy="371110"/>
      </dsp:txXfrm>
    </dsp:sp>
    <dsp:sp modelId="{5BBFEFBF-61B7-40ED-92FD-9447426513B6}">
      <dsp:nvSpPr>
        <dsp:cNvPr id="0" name=""/>
        <dsp:cNvSpPr/>
      </dsp:nvSpPr>
      <dsp:spPr>
        <a:xfrm>
          <a:off x="8552352" y="766712"/>
          <a:ext cx="1848526" cy="36998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327299" rIns="99568" bIns="99568" numCol="1" spcCol="1270" anchor="t" anchorCtr="0">
          <a:noAutofit/>
        </a:bodyPr>
        <a:lstStyle/>
        <a:p>
          <a:pPr marL="114300" lvl="1" indent="-114300" algn="just" defTabSz="6000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350" kern="1200" dirty="0"/>
            <a:t>суперечність між приватним інтересом особи та її службовими чи представницькими повноваженнями, що впливає на об’єктивність чи неупередженість прийняття рішень або на вчинення чи невчинення дій під час виконання повноважень</a:t>
          </a:r>
          <a:endParaRPr lang="uk-UA" sz="1350" b="0" kern="1200" dirty="0"/>
        </a:p>
      </dsp:txBody>
      <dsp:txXfrm>
        <a:off x="8552352" y="766712"/>
        <a:ext cx="1848526" cy="3699891"/>
      </dsp:txXfrm>
    </dsp:sp>
    <dsp:sp modelId="{4F145E99-2E4B-4A2F-A0D6-2537E78FA57E}">
      <dsp:nvSpPr>
        <dsp:cNvPr id="0" name=""/>
        <dsp:cNvSpPr/>
      </dsp:nvSpPr>
      <dsp:spPr>
        <a:xfrm>
          <a:off x="8181241" y="276846"/>
          <a:ext cx="742221" cy="74222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3000" r="-73000"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154ED-1E9D-4911-8A13-5E6B9DC612EA}" type="datetimeFigureOut">
              <a:rPr lang="uk-UA" smtClean="0"/>
              <a:t>06.09.2024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DDC04-6B2B-43DD-A053-69A0D0690EE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2089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 2005 </a:t>
            </a:r>
            <a:r>
              <a:rPr lang="ru-RU" dirty="0" err="1"/>
              <a:t>році</a:t>
            </a:r>
            <a:r>
              <a:rPr lang="ru-RU" dirty="0"/>
              <a:t> ФБР </a:t>
            </a:r>
            <a:r>
              <a:rPr lang="ru-RU" dirty="0" err="1"/>
              <a:t>отримало</a:t>
            </a:r>
            <a:r>
              <a:rPr lang="ru-RU" dirty="0"/>
              <a:t> </a:t>
            </a:r>
            <a:r>
              <a:rPr lang="ru-RU" dirty="0" err="1"/>
              <a:t>достовірну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 про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чинний</a:t>
            </a:r>
            <a:r>
              <a:rPr lang="ru-RU" dirty="0"/>
              <a:t> на той момент член </a:t>
            </a:r>
            <a:r>
              <a:rPr lang="ru-RU" dirty="0" err="1"/>
              <a:t>Конгресу</a:t>
            </a:r>
            <a:r>
              <a:rPr lang="ru-RU" dirty="0"/>
              <a:t> США </a:t>
            </a:r>
            <a:r>
              <a:rPr lang="ru-RU" dirty="0" err="1"/>
              <a:t>нібито</a:t>
            </a:r>
            <a:r>
              <a:rPr lang="ru-RU" dirty="0"/>
              <a:t> </a:t>
            </a:r>
            <a:r>
              <a:rPr lang="ru-RU" dirty="0" err="1"/>
              <a:t>використовує</a:t>
            </a:r>
            <a:r>
              <a:rPr lang="ru-RU" dirty="0"/>
              <a:t> </a:t>
            </a:r>
            <a:r>
              <a:rPr lang="ru-RU" dirty="0" err="1"/>
              <a:t>своє</a:t>
            </a:r>
            <a:r>
              <a:rPr lang="ru-RU" dirty="0"/>
              <a:t> </a:t>
            </a:r>
            <a:r>
              <a:rPr lang="ru-RU" dirty="0" err="1"/>
              <a:t>службове</a:t>
            </a:r>
            <a:r>
              <a:rPr lang="ru-RU" dirty="0"/>
              <a:t> становище для </a:t>
            </a:r>
            <a:r>
              <a:rPr lang="ru-RU" dirty="0" err="1"/>
              <a:t>вимагання</a:t>
            </a:r>
            <a:r>
              <a:rPr lang="ru-RU" dirty="0"/>
              <a:t> </a:t>
            </a:r>
            <a:r>
              <a:rPr lang="ru-RU" dirty="0" err="1"/>
              <a:t>хабарів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американських</a:t>
            </a:r>
            <a:r>
              <a:rPr lang="ru-RU" dirty="0"/>
              <a:t> </a:t>
            </a:r>
            <a:r>
              <a:rPr lang="ru-RU" dirty="0" err="1"/>
              <a:t>компаній</a:t>
            </a:r>
            <a:r>
              <a:rPr lang="ru-RU" dirty="0"/>
              <a:t>, </a:t>
            </a:r>
            <a:r>
              <a:rPr lang="ru-RU" dirty="0" err="1"/>
              <a:t>зацікавлених</a:t>
            </a:r>
            <a:r>
              <a:rPr lang="ru-RU" dirty="0"/>
              <a:t> у </a:t>
            </a:r>
            <a:r>
              <a:rPr lang="ru-RU" dirty="0" err="1"/>
              <a:t>веденні</a:t>
            </a:r>
            <a:r>
              <a:rPr lang="ru-RU" dirty="0"/>
              <a:t> </a:t>
            </a:r>
            <a:r>
              <a:rPr lang="ru-RU" dirty="0" err="1"/>
              <a:t>бізнесу</a:t>
            </a:r>
            <a:r>
              <a:rPr lang="ru-RU" dirty="0"/>
              <a:t> в </a:t>
            </a:r>
            <a:r>
              <a:rPr lang="ru-RU" dirty="0" err="1"/>
              <a:t>Африці</a:t>
            </a:r>
            <a:r>
              <a:rPr lang="ru-RU" dirty="0"/>
              <a:t>, і </a:t>
            </a:r>
            <a:r>
              <a:rPr lang="ru-RU" dirty="0" err="1"/>
              <a:t>розпочало</a:t>
            </a:r>
            <a:r>
              <a:rPr lang="ru-RU" dirty="0"/>
              <a:t> </a:t>
            </a:r>
            <a:r>
              <a:rPr lang="ru-RU" dirty="0" err="1"/>
              <a:t>розслідування</a:t>
            </a:r>
            <a:r>
              <a:rPr lang="ru-RU" dirty="0"/>
              <a:t>. Через 4 роки, у 2009, </a:t>
            </a:r>
            <a:r>
              <a:rPr lang="ru-RU" dirty="0" err="1"/>
              <a:t>конгресмена</a:t>
            </a:r>
            <a:r>
              <a:rPr lang="ru-RU" dirty="0"/>
              <a:t> засудили до 13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ув’язнення</a:t>
            </a:r>
            <a:r>
              <a:rPr lang="ru-RU" dirty="0"/>
              <a:t> з </a:t>
            </a:r>
            <a:r>
              <a:rPr lang="ru-RU" dirty="0" err="1"/>
              <a:t>конфіскацією</a:t>
            </a:r>
            <a:r>
              <a:rPr lang="ru-RU" dirty="0"/>
              <a:t> незаконно </a:t>
            </a:r>
            <a:r>
              <a:rPr lang="ru-RU" dirty="0" err="1"/>
              <a:t>зароблених</a:t>
            </a:r>
            <a:r>
              <a:rPr lang="ru-RU" dirty="0"/>
              <a:t> грошей – </a:t>
            </a:r>
            <a:r>
              <a:rPr lang="ru-RU" dirty="0" err="1"/>
              <a:t>понад</a:t>
            </a:r>
            <a:r>
              <a:rPr lang="ru-RU" dirty="0"/>
              <a:t> 478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доларів</a:t>
            </a:r>
            <a:r>
              <a:rPr lang="ru-RU" dirty="0"/>
              <a:t> США</a:t>
            </a:r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DDC04-6B2B-43DD-A053-69A0D0690EEC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4419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DDC04-6B2B-43DD-A053-69A0D0690EEC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6119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DDC04-6B2B-43DD-A053-69A0D0690EEC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8949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DDC04-6B2B-43DD-A053-69A0D0690EEC}" type="slidenum">
              <a:rPr lang="uk-UA" smtClean="0"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6890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DDC04-6B2B-43DD-A053-69A0D0690EEC}" type="slidenum">
              <a:rPr lang="uk-UA" smtClean="0"/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5974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DDC04-6B2B-43DD-A053-69A0D0690EEC}" type="slidenum">
              <a:rPr lang="uk-UA" smtClean="0"/>
              <a:t>36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5585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DDC04-6B2B-43DD-A053-69A0D0690EEC}" type="slidenum">
              <a:rPr lang="uk-UA" smtClean="0"/>
              <a:t>43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6229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D90B8AC9-6E23-4890-B491-6D31140949CD}" type="datetimeFigureOut">
              <a:rPr lang="uk-UA" smtClean="0"/>
              <a:t>06.09.2024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D2B07B7B-39CB-4920-88F5-E890AF8030BA}" type="slidenum">
              <a:rPr lang="uk-UA" smtClean="0"/>
              <a:t>‹№›</a:t>
            </a:fld>
            <a:endParaRPr lang="uk-UA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96159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8AC9-6E23-4890-B491-6D31140949CD}" type="datetimeFigureOut">
              <a:rPr lang="uk-UA" smtClean="0"/>
              <a:t>06.09.2024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7B7B-39CB-4920-88F5-E890AF8030B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7345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8AC9-6E23-4890-B491-6D31140949CD}" type="datetimeFigureOut">
              <a:rPr lang="uk-UA" smtClean="0"/>
              <a:t>06.09.2024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7B7B-39CB-4920-88F5-E890AF8030B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3240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8AC9-6E23-4890-B491-6D31140949CD}" type="datetimeFigureOut">
              <a:rPr lang="uk-UA" smtClean="0"/>
              <a:t>06.09.2024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7B7B-39CB-4920-88F5-E890AF8030B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6199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8AC9-6E23-4890-B491-6D31140949CD}" type="datetimeFigureOut">
              <a:rPr lang="uk-UA" smtClean="0"/>
              <a:t>06.09.2024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7B7B-39CB-4920-88F5-E890AF8030BA}" type="slidenum">
              <a:rPr lang="uk-UA" smtClean="0"/>
              <a:t>‹№›</a:t>
            </a:fld>
            <a:endParaRPr lang="uk-UA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0964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8AC9-6E23-4890-B491-6D31140949CD}" type="datetimeFigureOut">
              <a:rPr lang="uk-UA" smtClean="0"/>
              <a:t>06.09.2024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7B7B-39CB-4920-88F5-E890AF8030B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9992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8AC9-6E23-4890-B491-6D31140949CD}" type="datetimeFigureOut">
              <a:rPr lang="uk-UA" smtClean="0"/>
              <a:t>06.09.2024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7B7B-39CB-4920-88F5-E890AF8030B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94884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8AC9-6E23-4890-B491-6D31140949CD}" type="datetimeFigureOut">
              <a:rPr lang="uk-UA" smtClean="0"/>
              <a:t>06.09.2024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7B7B-39CB-4920-88F5-E890AF8030B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1719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8AC9-6E23-4890-B491-6D31140949CD}" type="datetimeFigureOut">
              <a:rPr lang="uk-UA" smtClean="0"/>
              <a:t>06.09.2024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7B7B-39CB-4920-88F5-E890AF8030B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615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8AC9-6E23-4890-B491-6D31140949CD}" type="datetimeFigureOut">
              <a:rPr lang="uk-UA" smtClean="0"/>
              <a:t>06.09.2024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7B7B-39CB-4920-88F5-E890AF8030B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88033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8AC9-6E23-4890-B491-6D31140949CD}" type="datetimeFigureOut">
              <a:rPr lang="uk-UA" smtClean="0"/>
              <a:t>06.09.2024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7B7B-39CB-4920-88F5-E890AF8030B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59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D90B8AC9-6E23-4890-B491-6D31140949CD}" type="datetimeFigureOut">
              <a:rPr lang="uk-UA" smtClean="0"/>
              <a:t>06.09.2024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2B07B7B-39CB-4920-88F5-E890AF8030B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799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1B22C-28F5-4A6E-AEA3-48BF3B086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791" y="1475346"/>
            <a:ext cx="10318418" cy="4394988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bg1"/>
                </a:solidFill>
                <a:highlight>
                  <a:srgbClr val="EDE9DE"/>
                </a:highlight>
              </a:rPr>
              <a:t>Лекція 1.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ru-RU" dirty="0" err="1"/>
              <a:t>Корупція</a:t>
            </a:r>
            <a:r>
              <a:rPr lang="ru-RU" dirty="0"/>
              <a:t> на </a:t>
            </a:r>
            <a:r>
              <a:rPr lang="ru-RU" dirty="0" err="1"/>
              <a:t>атоми</a:t>
            </a:r>
            <a:r>
              <a:rPr lang="ru-RU" dirty="0"/>
              <a:t>: феномен </a:t>
            </a:r>
            <a:r>
              <a:rPr lang="ru-RU" dirty="0" err="1"/>
              <a:t>корупції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до </a:t>
            </a:r>
            <a:r>
              <a:rPr lang="ru-RU" dirty="0" err="1"/>
              <a:t>сьогодення</a:t>
            </a:r>
            <a:br>
              <a:rPr lang="uk-UA" dirty="0"/>
            </a:b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41985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976AD-583F-48E3-97CE-0E7825CE8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115" y="2006727"/>
            <a:ext cx="9418320" cy="4041648"/>
          </a:xfrm>
        </p:spPr>
        <p:txBody>
          <a:bodyPr>
            <a:noAutofit/>
          </a:bodyPr>
          <a:lstStyle/>
          <a:p>
            <a:pPr algn="just"/>
            <a:r>
              <a:rPr lang="uk-UA" sz="2800" b="1" dirty="0">
                <a:highlight>
                  <a:srgbClr val="EDE9DE"/>
                </a:highlight>
              </a:rPr>
              <a:t>Закон України «Про запобігання корупції»: </a:t>
            </a:r>
            <a:br>
              <a:rPr lang="uk-UA" sz="2800" b="1" dirty="0">
                <a:highlight>
                  <a:srgbClr val="EDE9DE"/>
                </a:highlight>
              </a:rPr>
            </a:br>
            <a:br>
              <a:rPr lang="uk-UA" sz="2800" b="1" dirty="0">
                <a:highlight>
                  <a:srgbClr val="EDE9DE"/>
                </a:highlight>
              </a:rPr>
            </a:br>
            <a:r>
              <a:rPr lang="uk-UA" sz="2800" dirty="0"/>
              <a:t>«Корупція – використання особою наданих їй службових повноважень чи пов’язаних з ними можливостей з метою одержання неправомірної вигоди або прийняття такої вигоди чи прийняття обіцянки/пропозиції такої вигоди для себе чи інших осіб або відповідно обіцянка/пропозиція чи надання неправомірної вигоди особі, зазначеній у частині першій статті 3 цього Закону, або на її вимогу іншим фізичним чи юридичним особам з метою схилити цю особу до протиправного використання наданих їй службових повноважень чи пов’язаних з ними можливостей»</a:t>
            </a:r>
          </a:p>
        </p:txBody>
      </p:sp>
    </p:spTree>
    <p:extLst>
      <p:ext uri="{BB962C8B-B14F-4D97-AF65-F5344CB8AC3E}">
        <p14:creationId xmlns:p14="http://schemas.microsoft.com/office/powerpoint/2010/main" val="3922670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DA6A9DA8-72B0-4ED4-86CA-2A7A02F657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609617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6126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E998A-03DF-49A4-AFEF-627C9F162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57" y="1306661"/>
            <a:ext cx="4782693" cy="1325562"/>
          </a:xfrm>
        </p:spPr>
        <p:txBody>
          <a:bodyPr>
            <a:normAutofit fontScale="90000"/>
          </a:bodyPr>
          <a:lstStyle/>
          <a:p>
            <a:r>
              <a:rPr lang="uk-UA" dirty="0"/>
              <a:t>Історичні витоки корупції</a:t>
            </a:r>
            <a:br>
              <a:rPr lang="uk-UA" dirty="0">
                <a:highlight>
                  <a:srgbClr val="EDE9DE"/>
                </a:highlight>
              </a:rPr>
            </a:br>
            <a:r>
              <a:rPr lang="uk-UA" dirty="0">
                <a:highlight>
                  <a:srgbClr val="EDE9DE"/>
                </a:highlight>
              </a:rPr>
              <a:t> </a:t>
            </a:r>
            <a:br>
              <a:rPr lang="uk-UA" dirty="0">
                <a:highlight>
                  <a:srgbClr val="EDE9DE"/>
                </a:highlight>
              </a:rPr>
            </a:br>
            <a:r>
              <a:rPr lang="uk-UA" dirty="0">
                <a:highlight>
                  <a:srgbClr val="EDE9DE"/>
                </a:highlight>
              </a:rPr>
              <a:t>Давні часи</a:t>
            </a:r>
          </a:p>
        </p:txBody>
      </p:sp>
      <p:pic>
        <p:nvPicPr>
          <p:cNvPr id="1026" name="Picture 2" descr="Соломон – Новий Акрополь – Статті">
            <a:extLst>
              <a:ext uri="{FF2B5EF4-FFF2-40B4-BE49-F238E27FC236}">
                <a16:creationId xmlns:a16="http://schemas.microsoft.com/office/drawing/2014/main" id="{7AEA8333-F53E-487B-877E-41D6D91C6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EA060A-BF48-420D-A352-4EAB13899589}"/>
              </a:ext>
            </a:extLst>
          </p:cNvPr>
          <p:cNvSpPr txBox="1"/>
          <p:nvPr/>
        </p:nvSpPr>
        <p:spPr>
          <a:xfrm>
            <a:off x="522732" y="2689017"/>
            <a:ext cx="509111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uk-UA" dirty="0"/>
          </a:p>
          <a:p>
            <a:pPr algn="just"/>
            <a:endParaRPr lang="uk-UA" dirty="0"/>
          </a:p>
          <a:p>
            <a:pPr algn="just"/>
            <a:r>
              <a:rPr lang="uk-UA" dirty="0">
                <a:highlight>
                  <a:srgbClr val="EDE9DE"/>
                </a:highlight>
              </a:rPr>
              <a:t>Застереження проти хабарництва, яке </a:t>
            </a:r>
            <a:r>
              <a:rPr lang="uk-UA" b="1" i="1" dirty="0">
                <a:solidFill>
                  <a:srgbClr val="0070C0"/>
                </a:solidFill>
                <a:highlight>
                  <a:srgbClr val="EDE9DE"/>
                </a:highlight>
              </a:rPr>
              <a:t>«осліплює зрячих та викривляє слова справедливих», </a:t>
            </a:r>
            <a:r>
              <a:rPr lang="uk-UA" dirty="0">
                <a:highlight>
                  <a:srgbClr val="EDE9DE"/>
                </a:highlight>
              </a:rPr>
              <a:t>згадано ще в Старому Завіті. Притчі Соломона говорять, що </a:t>
            </a:r>
            <a:r>
              <a:rPr lang="uk-UA" b="1" dirty="0">
                <a:highlight>
                  <a:srgbClr val="EDE9DE"/>
                </a:highlight>
              </a:rPr>
              <a:t>цар, який керується справедливістю й правосуддям, зміцнює державу</a:t>
            </a:r>
            <a:r>
              <a:rPr lang="uk-UA" dirty="0">
                <a:highlight>
                  <a:srgbClr val="EDE9DE"/>
                </a:highlight>
              </a:rPr>
              <a:t>. </a:t>
            </a:r>
            <a:r>
              <a:rPr lang="uk-UA" b="1" dirty="0">
                <a:highlight>
                  <a:srgbClr val="EDE9DE"/>
                </a:highlight>
              </a:rPr>
              <a:t>Натомість ласий до подарунків і хабарів цар навпаки її руйнує та спустошує</a:t>
            </a:r>
            <a:r>
              <a:rPr lang="uk-UA" dirty="0">
                <a:highlight>
                  <a:srgbClr val="EDE9DE"/>
                </a:highligh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488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Артхашастра или наука политики&quot; 1959 р. – на сайте для коллекционеров  VIOLITY | Купить в Украине: Киеве, Харькове, Львове, Одессе, Житомире">
            <a:extLst>
              <a:ext uri="{FF2B5EF4-FFF2-40B4-BE49-F238E27FC236}">
                <a16:creationId xmlns:a16="http://schemas.microsoft.com/office/drawing/2014/main" id="{A9648EA9-9431-41CD-8770-4B48EF68D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3" t="8139" b="11963"/>
          <a:stretch/>
        </p:blipFill>
        <p:spPr bwMode="auto">
          <a:xfrm>
            <a:off x="3802507" y="2517139"/>
            <a:ext cx="3691636" cy="284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одекс Хаммурапи и ответственность за халатность - Тверезий погляд">
            <a:extLst>
              <a:ext uri="{FF2B5EF4-FFF2-40B4-BE49-F238E27FC236}">
                <a16:creationId xmlns:a16="http://schemas.microsoft.com/office/drawing/2014/main" id="{C15926ED-1893-48AC-8B98-ED68D4737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5" r="18339"/>
          <a:stretch/>
        </p:blipFill>
        <p:spPr bwMode="auto">
          <a:xfrm>
            <a:off x="-103759" y="0"/>
            <a:ext cx="4462272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FB5350A-5181-4FE1-BCD4-67FAAA27D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5425" y="567651"/>
            <a:ext cx="5452872" cy="4351337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err="1"/>
              <a:t>Ще</a:t>
            </a:r>
            <a:r>
              <a:rPr lang="ru-RU" dirty="0"/>
              <a:t> в </a:t>
            </a:r>
            <a:r>
              <a:rPr lang="ru-RU" dirty="0" err="1"/>
              <a:t>давні</a:t>
            </a:r>
            <a:r>
              <a:rPr lang="ru-RU" dirty="0"/>
              <a:t> </a:t>
            </a:r>
            <a:r>
              <a:rPr lang="ru-RU" dirty="0" err="1"/>
              <a:t>часи</a:t>
            </a:r>
            <a:r>
              <a:rPr lang="ru-RU" dirty="0"/>
              <a:t> люди </a:t>
            </a:r>
            <a:r>
              <a:rPr lang="ru-RU" dirty="0" err="1"/>
              <a:t>міркували</a:t>
            </a:r>
            <a:r>
              <a:rPr lang="ru-RU" dirty="0"/>
              <a:t> над </a:t>
            </a:r>
            <a:r>
              <a:rPr lang="ru-RU" dirty="0" err="1"/>
              <a:t>інструментами</a:t>
            </a:r>
            <a:r>
              <a:rPr lang="ru-RU" dirty="0"/>
              <a:t> </a:t>
            </a:r>
            <a:r>
              <a:rPr lang="ru-RU" dirty="0" err="1"/>
              <a:t>обмеження</a:t>
            </a:r>
            <a:r>
              <a:rPr lang="ru-RU" dirty="0"/>
              <a:t> </a:t>
            </a:r>
            <a:r>
              <a:rPr lang="ru-RU" dirty="0" err="1"/>
              <a:t>такої</a:t>
            </a:r>
            <a:r>
              <a:rPr lang="ru-RU" dirty="0"/>
              <a:t> </a:t>
            </a:r>
            <a:r>
              <a:rPr lang="ru-RU" dirty="0" err="1"/>
              <a:t>поведінки</a:t>
            </a:r>
            <a:r>
              <a:rPr lang="ru-RU" dirty="0"/>
              <a:t>.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закони</a:t>
            </a:r>
            <a:r>
              <a:rPr lang="ru-RU" dirty="0"/>
              <a:t> </a:t>
            </a:r>
            <a:r>
              <a:rPr lang="ru-RU" dirty="0" err="1"/>
              <a:t>Хаммурапі</a:t>
            </a:r>
            <a:r>
              <a:rPr lang="ru-RU" dirty="0"/>
              <a:t> (1800 р. до </a:t>
            </a:r>
            <a:r>
              <a:rPr lang="ru-RU" dirty="0" err="1"/>
              <a:t>н.е</a:t>
            </a:r>
            <a:r>
              <a:rPr lang="ru-RU" dirty="0"/>
              <a:t>.) </a:t>
            </a:r>
            <a:r>
              <a:rPr lang="ru-RU" dirty="0" err="1"/>
              <a:t>передбачали</a:t>
            </a:r>
            <a:r>
              <a:rPr lang="ru-RU" dirty="0"/>
              <a:t> </a:t>
            </a:r>
            <a:r>
              <a:rPr lang="ru-RU" dirty="0" err="1"/>
              <a:t>покарання</a:t>
            </a:r>
            <a:r>
              <a:rPr lang="ru-RU" dirty="0"/>
              <a:t> </a:t>
            </a:r>
            <a:r>
              <a:rPr lang="ru-RU" dirty="0" err="1"/>
              <a:t>корумпованих</a:t>
            </a:r>
            <a:r>
              <a:rPr lang="ru-RU" dirty="0"/>
              <a:t> </a:t>
            </a:r>
            <a:r>
              <a:rPr lang="ru-RU" dirty="0" err="1"/>
              <a:t>суддів</a:t>
            </a:r>
            <a:r>
              <a:rPr lang="ru-RU" dirty="0"/>
              <a:t> </a:t>
            </a:r>
            <a:r>
              <a:rPr lang="ru-RU" dirty="0" err="1"/>
              <a:t>задля</a:t>
            </a:r>
            <a:r>
              <a:rPr lang="ru-RU" dirty="0"/>
              <a:t> </a:t>
            </a:r>
            <a:r>
              <a:rPr lang="ru-RU" dirty="0" err="1"/>
              <a:t>збереження</a:t>
            </a:r>
            <a:r>
              <a:rPr lang="ru-RU" dirty="0"/>
              <a:t> </a:t>
            </a:r>
            <a:r>
              <a:rPr lang="ru-RU" dirty="0" err="1"/>
              <a:t>ефективного</a:t>
            </a:r>
            <a:r>
              <a:rPr lang="ru-RU" dirty="0"/>
              <a:t> </a:t>
            </a:r>
            <a:r>
              <a:rPr lang="ru-RU" dirty="0" err="1"/>
              <a:t>судочинства</a:t>
            </a:r>
            <a:r>
              <a:rPr lang="ru-RU" dirty="0"/>
              <a:t>. </a:t>
            </a:r>
            <a:endParaRPr lang="uk-UA" dirty="0"/>
          </a:p>
        </p:txBody>
      </p:sp>
      <p:pic>
        <p:nvPicPr>
          <p:cNvPr id="2056" name="Picture 8" descr="Что такое Коран и в чем его особенность? - Коран на русском языке">
            <a:extLst>
              <a:ext uri="{FF2B5EF4-FFF2-40B4-BE49-F238E27FC236}">
                <a16:creationId xmlns:a16="http://schemas.microsoft.com/office/drawing/2014/main" id="{BCC1581F-74B3-4BC2-9778-65A016DC0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184" y="3795394"/>
            <a:ext cx="4947031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11958C-6C86-4B6E-8AD6-874A292B4BD1}"/>
              </a:ext>
            </a:extLst>
          </p:cNvPr>
          <p:cNvSpPr txBox="1"/>
          <p:nvPr/>
        </p:nvSpPr>
        <p:spPr>
          <a:xfrm>
            <a:off x="606204" y="5400038"/>
            <a:ext cx="61579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Подібні</a:t>
            </a:r>
            <a:r>
              <a:rPr lang="ru-RU" dirty="0"/>
              <a:t> </a:t>
            </a:r>
            <a:r>
              <a:rPr lang="ru-RU" dirty="0" err="1"/>
              <a:t>норми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й в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частинах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Артхашастра</a:t>
            </a:r>
            <a:r>
              <a:rPr lang="ru-RU" dirty="0"/>
              <a:t> в </a:t>
            </a:r>
            <a:r>
              <a:rPr lang="ru-RU" dirty="0" err="1"/>
              <a:t>древній</a:t>
            </a:r>
            <a:r>
              <a:rPr lang="ru-RU" dirty="0"/>
              <a:t> </a:t>
            </a:r>
            <a:r>
              <a:rPr lang="ru-RU" dirty="0" err="1"/>
              <a:t>Індії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Коран на </a:t>
            </a:r>
            <a:r>
              <a:rPr lang="ru-RU" dirty="0" err="1"/>
              <a:t>Близькому</a:t>
            </a:r>
            <a:r>
              <a:rPr lang="ru-RU" dirty="0"/>
              <a:t> </a:t>
            </a:r>
            <a:r>
              <a:rPr lang="ru-RU" dirty="0" err="1"/>
              <a:t>Сході</a:t>
            </a:r>
            <a:r>
              <a:rPr lang="ru-RU" dirty="0"/>
              <a:t>).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49513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F49DC8E-401D-4375-B914-8DADE76B8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389" y="3171825"/>
            <a:ext cx="6105524" cy="33623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/>
              <a:t>Геродот описав ілюстративну історію, яка трапилась у стародавній Персії в </a:t>
            </a:r>
            <a:r>
              <a:rPr lang="en-US" dirty="0"/>
              <a:t>VI </a:t>
            </a:r>
            <a:r>
              <a:rPr lang="uk-UA" dirty="0"/>
              <a:t>ст. до н.е. Тоді царський суддя </a:t>
            </a:r>
            <a:r>
              <a:rPr lang="uk-UA" dirty="0" err="1"/>
              <a:t>Сізамн</a:t>
            </a:r>
            <a:r>
              <a:rPr lang="uk-UA" dirty="0"/>
              <a:t> був підкуплений та виніс несправедливий вирок. Цар </a:t>
            </a:r>
            <a:r>
              <a:rPr lang="uk-UA" dirty="0" err="1"/>
              <a:t>Камбіс</a:t>
            </a:r>
            <a:r>
              <a:rPr lang="uk-UA" dirty="0"/>
              <a:t> наказав стратити недоброчесного суддю, а з його шкіри зробити ремені та обтягнути нею суддівське крісло. На посаду страченого цар призначив його сина </a:t>
            </a:r>
            <a:r>
              <a:rPr lang="uk-UA" dirty="0" err="1"/>
              <a:t>Отана</a:t>
            </a:r>
            <a:r>
              <a:rPr lang="uk-UA" dirty="0"/>
              <a:t> й наказав йому пам’ятати, на якому кріслі він сидить, коли судить. </a:t>
            </a:r>
          </a:p>
        </p:txBody>
      </p:sp>
      <p:pic>
        <p:nvPicPr>
          <p:cNvPr id="3080" name="Picture 8" descr="Более 110 работ на тему «геродот»: стоковые фото, картинки и изображения  royalty-free - iStock">
            <a:extLst>
              <a:ext uri="{FF2B5EF4-FFF2-40B4-BE49-F238E27FC236}">
                <a16:creationId xmlns:a16="http://schemas.microsoft.com/office/drawing/2014/main" id="{4CE38E74-0CDC-45E2-A1D9-A03D38971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E0D6E2-5EEE-48C9-BF31-1637BE05D71A}"/>
              </a:ext>
            </a:extLst>
          </p:cNvPr>
          <p:cNvSpPr txBox="1"/>
          <p:nvPr/>
        </p:nvSpPr>
        <p:spPr>
          <a:xfrm>
            <a:off x="5005388" y="178564"/>
            <a:ext cx="61055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Геродот (між 490 і 480 р. до н. е. — близько 425 р. до н. е.) — давньогрецький історик. Один з перших географів і вчених-мандрівників. На підставі побаченого на власні очі і почутих розповідей створив перший загальний опис відомого тоді світу. Автор «Історії» в дев'яти книгах, присвячених опису греко-перських воєн з викладом історії держави </a:t>
            </a:r>
            <a:r>
              <a:rPr lang="uk-UA" dirty="0" err="1"/>
              <a:t>Ахеменідів</a:t>
            </a:r>
            <a:r>
              <a:rPr lang="uk-UA" dirty="0"/>
              <a:t>, Єгипту та ін., містить перший систематичний опис життя і побуту скіфів. Прізвисько — батько історії.</a:t>
            </a:r>
          </a:p>
        </p:txBody>
      </p:sp>
    </p:spTree>
    <p:extLst>
      <p:ext uri="{BB962C8B-B14F-4D97-AF65-F5344CB8AC3E}">
        <p14:creationId xmlns:p14="http://schemas.microsoft.com/office/powerpoint/2010/main" val="4133896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6D5F506-716C-4525-9E08-0B80FF5AB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5400674" cy="6924675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endParaRPr kumimoji="0" lang="uk-UA" sz="2800" b="0" i="0" u="none" strike="noStrike" kern="1200" cap="none" spc="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algn="ctr"/>
            <a:endParaRPr lang="uk-UA" sz="2800" dirty="0">
              <a:solidFill>
                <a:schemeClr val="bg1"/>
              </a:solidFill>
              <a:latin typeface="Century Schoolbook" panose="02040604050505020304"/>
            </a:endParaRPr>
          </a:p>
          <a:p>
            <a:pPr algn="ctr"/>
            <a:endParaRPr kumimoji="0" lang="uk-UA" sz="2800" b="0" i="0" u="none" strike="noStrike" kern="1200" cap="none" spc="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algn="ctr"/>
            <a:r>
              <a:rPr kumimoji="0" lang="uk-UA" sz="2800" b="0" i="0" u="none" strike="noStrike" kern="120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У 1498 році нідерландський живописець </a:t>
            </a:r>
            <a:r>
              <a:rPr kumimoji="0" lang="uk-UA" sz="2800" b="0" i="0" u="none" strike="noStrike" kern="1200" cap="none" spc="1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Гарард</a:t>
            </a:r>
            <a:r>
              <a:rPr kumimoji="0" lang="uk-UA" sz="2800" b="0" i="0" u="none" strike="noStrike" kern="120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 Давид напише картину «Здирання шкіри з продажного судді», яка буде розміщена в залі міської ради </a:t>
            </a:r>
            <a:r>
              <a:rPr kumimoji="0" lang="uk-UA" sz="2800" b="0" i="0" u="none" strike="noStrike" kern="1200" cap="none" spc="1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Брюгге</a:t>
            </a:r>
            <a:r>
              <a:rPr kumimoji="0" lang="uk-UA" sz="2800" b="0" i="0" u="none" strike="noStrike" kern="120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, де проводили судові засідання.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4098" name="Picture 2" descr="Здирання шкіри з продажного судді — Вікіпедія">
            <a:extLst>
              <a:ext uri="{FF2B5EF4-FFF2-40B4-BE49-F238E27FC236}">
                <a16:creationId xmlns:a16="http://schemas.microsoft.com/office/drawing/2014/main" id="{64E741B6-AA4E-4F0B-AF59-5A93C7E09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0"/>
            <a:ext cx="5924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596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DD79D-EA07-4575-8F55-AA251097B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565" y="-310515"/>
            <a:ext cx="9692640" cy="1325562"/>
          </a:xfrm>
        </p:spPr>
        <p:txBody>
          <a:bodyPr/>
          <a:lstStyle/>
          <a:p>
            <a:r>
              <a:rPr lang="uk-UA" dirty="0">
                <a:highlight>
                  <a:srgbClr val="EDE9DE"/>
                </a:highlight>
              </a:rPr>
              <a:t>Стародавня Греція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F3DC253-190E-4DD8-8494-8D0129C7E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13" y="1885950"/>
            <a:ext cx="4323206" cy="4351337"/>
          </a:xfrm>
        </p:spPr>
        <p:txBody>
          <a:bodyPr/>
          <a:lstStyle/>
          <a:p>
            <a:pPr algn="just"/>
            <a:r>
              <a:rPr lang="uk-UA" dirty="0"/>
              <a:t>У Стародавній Греції корупцію розуміли як негативне явище, що руйнує політику, найвищу форму співжиття людей у полісі. </a:t>
            </a:r>
          </a:p>
          <a:p>
            <a:pPr algn="just"/>
            <a:r>
              <a:rPr lang="uk-UA" dirty="0"/>
              <a:t>Аристотель згадував корупцію як фактор, що може призвести до виродження держави, і наголошував на необхідності громадянського контролю за діями можновладців.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D0FABC-4880-4A97-B1EB-8FE779462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32" r="13317" b="-162"/>
          <a:stretch/>
        </p:blipFill>
        <p:spPr>
          <a:xfrm>
            <a:off x="-1" y="1287463"/>
            <a:ext cx="6219825" cy="563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93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106DA7F1-0B9A-45FB-901E-0E5FB11FA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025" y="133350"/>
            <a:ext cx="4743450" cy="32136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80D8D4-7B13-46AB-9071-90F0924CE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025" y="3537918"/>
            <a:ext cx="4743450" cy="31047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6A22E7-E20D-4750-9E3C-10C35DA0B65F}"/>
              </a:ext>
            </a:extLst>
          </p:cNvPr>
          <p:cNvSpPr txBox="1"/>
          <p:nvPr/>
        </p:nvSpPr>
        <p:spPr>
          <a:xfrm>
            <a:off x="5024438" y="262865"/>
            <a:ext cx="6105524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Водночас корупційні випадки траплялися у сфері спорту, оскільки Греція є батьківщиною Олімпійських ігор, переможці яких ставали поважними постатям. Тому траплялися випадки підкупів, наприклад, </a:t>
            </a:r>
            <a:r>
              <a:rPr lang="uk-UA" dirty="0" err="1"/>
              <a:t>Павсаній</a:t>
            </a:r>
            <a:r>
              <a:rPr lang="uk-UA" dirty="0"/>
              <a:t> писав, що в 388 році до н.е. боксер </a:t>
            </a:r>
            <a:r>
              <a:rPr lang="uk-UA" dirty="0" err="1"/>
              <a:t>Евпол</a:t>
            </a:r>
            <a:r>
              <a:rPr lang="uk-UA" dirty="0"/>
              <a:t> підкупив своїх трьох суперників. Тоді покарали всіх чотирьох учасників. 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Приблизно в 322 році до н.е. п’ятиборець на ім’я </a:t>
            </a:r>
            <a:r>
              <a:rPr lang="uk-UA" dirty="0" err="1"/>
              <a:t>Каліпп</a:t>
            </a:r>
            <a:r>
              <a:rPr lang="uk-UA" dirty="0"/>
              <a:t> запропонував своїм конкурентам гроші за поразку в змаганні. 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Крім того, деякі олімпійські спортсмени були підкуплені, щоб змагатися за інші міста-держави. Після своєї олімпійської перемоги бігун </a:t>
            </a:r>
            <a:r>
              <a:rPr lang="uk-UA" dirty="0" err="1"/>
              <a:t>Сотад</a:t>
            </a:r>
            <a:r>
              <a:rPr lang="uk-UA" dirty="0"/>
              <a:t> із Криту «продався», аби змагатися за місто-суперника Ефес. Після цього рідне місто його вигнало. Коли факти корупції виявляли, винні спортсмени мали сплатити штрафи – як ті, хто пропонував хабар, так і ті, хто брав гроші. Але результат конкурсу залишився незмінним. Спортсмена, який переміг, проголошували переможцем, навіть якщо він був корумпованим.</a:t>
            </a:r>
          </a:p>
        </p:txBody>
      </p:sp>
    </p:spTree>
    <p:extLst>
      <p:ext uri="{BB962C8B-B14F-4D97-AF65-F5344CB8AC3E}">
        <p14:creationId xmlns:p14="http://schemas.microsoft.com/office/powerpoint/2010/main" val="948272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ому писал Цицерон? | Журнал Интроверта">
            <a:extLst>
              <a:ext uri="{FF2B5EF4-FFF2-40B4-BE49-F238E27FC236}">
                <a16:creationId xmlns:a16="http://schemas.microsoft.com/office/drawing/2014/main" id="{9FCF5E3E-F51C-44A7-97BA-6C751E5E7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50" y="-1587"/>
            <a:ext cx="12477750" cy="695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8F7C91-07A8-4007-ABFB-E800CB929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515" y="-287020"/>
            <a:ext cx="9692640" cy="1325562"/>
          </a:xfrm>
        </p:spPr>
        <p:txBody>
          <a:bodyPr/>
          <a:lstStyle/>
          <a:p>
            <a:r>
              <a:rPr lang="uk-UA" dirty="0">
                <a:highlight>
                  <a:srgbClr val="EDE9DE"/>
                </a:highlight>
              </a:rPr>
              <a:t>Стародавній Рим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A80D277-D5FC-4FE6-8AEC-6A2926F8C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576" y="1329690"/>
            <a:ext cx="5232273" cy="4351337"/>
          </a:xfrm>
        </p:spPr>
        <p:txBody>
          <a:bodyPr/>
          <a:lstStyle/>
          <a:p>
            <a:pPr algn="just"/>
            <a:r>
              <a:rPr lang="uk-UA" dirty="0">
                <a:solidFill>
                  <a:schemeClr val="bg1"/>
                </a:solidFill>
              </a:rPr>
              <a:t>У Стародавньому Римі вперше з’явився термін «корупція». Термін походить від лат. «</a:t>
            </a:r>
            <a:r>
              <a:rPr lang="en-US" dirty="0" err="1">
                <a:solidFill>
                  <a:schemeClr val="bg1"/>
                </a:solidFill>
              </a:rPr>
              <a:t>corrumpere</a:t>
            </a:r>
            <a:r>
              <a:rPr lang="en-US" dirty="0">
                <a:solidFill>
                  <a:schemeClr val="bg1"/>
                </a:solidFill>
              </a:rPr>
              <a:t>», </a:t>
            </a:r>
            <a:r>
              <a:rPr lang="uk-UA" dirty="0">
                <a:solidFill>
                  <a:schemeClr val="bg1"/>
                </a:solidFill>
              </a:rPr>
              <a:t>що в юридичній термінології означає видачу судового документа в обмін на компенсацію, а в ширшому розумінні – неприємну дію, систему, що занепадає та погіршується. З часом він став усе більш наближеним до сучасного значення й охоплював широкий перелік зловживань можновладців: купівлю посад, підкуп суддів, хабарництво.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4DEA05-F058-468C-9FFC-B5980784E258}"/>
              </a:ext>
            </a:extLst>
          </p:cNvPr>
          <p:cNvSpPr txBox="1"/>
          <p:nvPr/>
        </p:nvSpPr>
        <p:spPr>
          <a:xfrm>
            <a:off x="577215" y="4639786"/>
            <a:ext cx="49187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solidFill>
                  <a:schemeClr val="bg1"/>
                </a:solidFill>
              </a:rPr>
              <a:t>Римська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республіка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страждала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корупції</a:t>
            </a:r>
            <a:r>
              <a:rPr lang="ru-RU" dirty="0">
                <a:solidFill>
                  <a:schemeClr val="bg1"/>
                </a:solidFill>
              </a:rPr>
              <a:t>, і </a:t>
            </a:r>
            <a:r>
              <a:rPr lang="ru-RU" dirty="0" err="1">
                <a:solidFill>
                  <a:schemeClr val="bg1"/>
                </a:solidFill>
              </a:rPr>
              <a:t>такі</a:t>
            </a:r>
            <a:r>
              <a:rPr lang="ru-RU" dirty="0">
                <a:solidFill>
                  <a:schemeClr val="bg1"/>
                </a:solidFill>
              </a:rPr>
              <a:t> люди, як Цицерон,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прагнули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відродження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республіки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присвятили</a:t>
            </a:r>
            <a:r>
              <a:rPr lang="ru-RU" dirty="0">
                <a:solidFill>
                  <a:schemeClr val="bg1"/>
                </a:solidFill>
              </a:rPr>
              <a:t> себе </a:t>
            </a:r>
            <a:r>
              <a:rPr lang="ru-RU" dirty="0" err="1">
                <a:solidFill>
                  <a:schemeClr val="bg1"/>
                </a:solidFill>
              </a:rPr>
              <a:t>справі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виявлення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притягнення</a:t>
            </a:r>
            <a:r>
              <a:rPr lang="ru-RU" dirty="0">
                <a:solidFill>
                  <a:schemeClr val="bg1"/>
                </a:solidFill>
              </a:rPr>
              <a:t> до суду за </a:t>
            </a:r>
            <a:r>
              <a:rPr lang="ru-RU" dirty="0" err="1">
                <a:solidFill>
                  <a:schemeClr val="bg1"/>
                </a:solidFill>
              </a:rPr>
              <a:t>крайні</a:t>
            </a:r>
            <a:r>
              <a:rPr lang="ru-RU" dirty="0">
                <a:solidFill>
                  <a:schemeClr val="bg1"/>
                </a:solidFill>
              </a:rPr>
              <a:t> прояви </a:t>
            </a:r>
            <a:r>
              <a:rPr lang="ru-RU" dirty="0" err="1">
                <a:solidFill>
                  <a:schemeClr val="bg1"/>
                </a:solidFill>
              </a:rPr>
              <a:t>корупціі</a:t>
            </a:r>
            <a:r>
              <a:rPr lang="ru-RU" dirty="0">
                <a:solidFill>
                  <a:schemeClr val="bg1"/>
                </a:solidFill>
              </a:rPr>
              <a:t>̈, особливо у </a:t>
            </a:r>
            <a:r>
              <a:rPr lang="ru-RU" dirty="0" err="1">
                <a:solidFill>
                  <a:schemeClr val="bg1"/>
                </a:solidFill>
              </a:rPr>
              <a:t>провінціях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uk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68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20D6-2D35-4759-918F-E673212B2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12" y="228600"/>
            <a:ext cx="9692640" cy="1325562"/>
          </a:xfrm>
        </p:spPr>
        <p:txBody>
          <a:bodyPr/>
          <a:lstStyle/>
          <a:p>
            <a:r>
              <a:rPr lang="uk-UA" dirty="0">
                <a:highlight>
                  <a:srgbClr val="EDE9DE"/>
                </a:highlight>
              </a:rPr>
              <a:t>Крах Римської імперії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8A7AAC9-DEE5-4CD3-8182-6EDD531AC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uk-UA" dirty="0"/>
              <a:t>Саме корупція стала тим фактором, який призвів до занепаду Римської імперії. Її тривале масштабування спричинило збільшення грошей ї доходів, відповідно зросла корупція та хабарництво, завдяки яким чиновники отримували доступ до влади й цих грошей. Багаті люди купували голоси громадян та обдаровували своїх друзів. Хабарництво зростало до таких розмірів, що громадяни перестали довіряти Сенату. Безліч людей повернули в рабство після завоювань Римської імперії.</a:t>
            </a:r>
          </a:p>
          <a:p>
            <a:pPr algn="just"/>
            <a:r>
              <a:rPr lang="uk-UA" dirty="0"/>
              <a:t>Коли завойовницькі дії Риму занепали, зменшилися й джерела доходів. Це створило величезний стрес для економіки. Чиновники почали оподатковувати своїх громадян, посилюючи невдоволення. Злочинність у Римі вийшла з-під контролю, і люди боялися за свою безпеку. Багаті наймали власні приватні армії для захисту. Ці армії часто вбивали людей і крали їхні землі. Таким чином, Римську імперію поступово охопив політичний безлад, який зруйнував її велич, не в останню чергу завдяки поширенню хабарництва та корупції.</a:t>
            </a:r>
          </a:p>
        </p:txBody>
      </p:sp>
    </p:spTree>
    <p:extLst>
      <p:ext uri="{BB962C8B-B14F-4D97-AF65-F5344CB8AC3E}">
        <p14:creationId xmlns:p14="http://schemas.microsoft.com/office/powerpoint/2010/main" val="1001472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9FC8902-8358-4612-8A7E-24CE02991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826008"/>
          </a:xfrm>
        </p:spPr>
        <p:txBody>
          <a:bodyPr>
            <a:normAutofit fontScale="90000"/>
          </a:bodyPr>
          <a:lstStyle/>
          <a:p>
            <a:r>
              <a:rPr lang="uk-UA" dirty="0">
                <a:highlight>
                  <a:srgbClr val="EDE9DE"/>
                </a:highlight>
              </a:rPr>
              <a:t>МЕТА ЛЕКЦІЇ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FBD6748-20DB-4CB6-934D-EBF3C6AB4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1872" y="2453640"/>
            <a:ext cx="9418320" cy="4693920"/>
          </a:xfrm>
        </p:spPr>
        <p:txBody>
          <a:bodyPr>
            <a:normAutofit/>
          </a:bodyPr>
          <a:lstStyle/>
          <a:p>
            <a:pPr algn="just"/>
            <a:r>
              <a:rPr lang="uk-UA" sz="2800" dirty="0"/>
              <a:t>З’ясувати суть поняття «корупція» та його головні складові. Розкрити явище корупції на різних етапах історії. Ознайомитися із формами й видами корупції. Висвітлити поширеність корупції в Україні та світі.</a:t>
            </a:r>
          </a:p>
        </p:txBody>
      </p:sp>
    </p:spTree>
    <p:extLst>
      <p:ext uri="{BB962C8B-B14F-4D97-AF65-F5344CB8AC3E}">
        <p14:creationId xmlns:p14="http://schemas.microsoft.com/office/powerpoint/2010/main" val="3982613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9E447-7631-4F40-8FAF-BDD88A4F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highlight>
                  <a:srgbClr val="EDE9DE"/>
                </a:highlight>
              </a:rPr>
              <a:t>Середні віки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CAB039-B771-45D6-B399-92E38000B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8360"/>
            <a:ext cx="9692640" cy="4541520"/>
          </a:xfrm>
        </p:spPr>
        <p:txBody>
          <a:bodyPr/>
          <a:lstStyle/>
          <a:p>
            <a:pPr algn="just"/>
            <a:r>
              <a:rPr lang="uk-UA" sz="2400" dirty="0"/>
              <a:t>Особлива модель </a:t>
            </a:r>
            <a:r>
              <a:rPr lang="uk-UA" sz="2400" dirty="0" err="1"/>
              <a:t>політичноі</a:t>
            </a:r>
            <a:r>
              <a:rPr lang="uk-UA" sz="2400" dirty="0"/>
              <a:t>̈ </a:t>
            </a:r>
            <a:r>
              <a:rPr lang="uk-UA" sz="2400" dirty="0" err="1"/>
              <a:t>корупціі</a:t>
            </a:r>
            <a:r>
              <a:rPr lang="uk-UA" sz="2400" dirty="0"/>
              <a:t>̈, а отже, і політики виникла в Європі на початку одинадцятого століття. У ній </a:t>
            </a:r>
            <a:r>
              <a:rPr lang="uk-UA" sz="2400" dirty="0" err="1"/>
              <a:t>середньовічнии</a:t>
            </a:r>
            <a:r>
              <a:rPr lang="uk-UA" sz="2400" dirty="0"/>
              <a:t>̆ </a:t>
            </a:r>
            <a:r>
              <a:rPr lang="uk-UA" sz="2400" dirty="0" err="1"/>
              <a:t>християнськии</a:t>
            </a:r>
            <a:r>
              <a:rPr lang="uk-UA" sz="2400" dirty="0"/>
              <a:t>̆ акцент на важливості моральних </a:t>
            </a:r>
            <a:r>
              <a:rPr lang="uk-UA" sz="2400" dirty="0" err="1"/>
              <a:t>цінностеи</a:t>
            </a:r>
            <a:r>
              <a:rPr lang="uk-UA" sz="2400" dirty="0"/>
              <a:t>̆ поєднувався з класичним акцентом на цінності розуму.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270510" algn="l"/>
              </a:tabLst>
            </a:pPr>
            <a:r>
              <a:rPr lang="uk-UA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Поняття «</a:t>
            </a:r>
            <a:r>
              <a:rPr lang="uk-UA" sz="2400" b="1" i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корупція» отримало більш релігійне трактування</a:t>
            </a:r>
            <a:r>
              <a:rPr lang="uk-UA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яке пов’язували з гріховною природою людини. Терміном «</a:t>
            </a:r>
            <a:r>
              <a:rPr lang="uk-UA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corruptibilitas</a:t>
            </a:r>
            <a:r>
              <a:rPr lang="uk-UA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» позначали схильність до </a:t>
            </a:r>
            <a:r>
              <a:rPr lang="uk-UA" sz="2400" b="1" i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руйнування, тлінність і гріховність людини</a:t>
            </a:r>
            <a:r>
              <a:rPr lang="uk-UA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78607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AEF012-8742-46B0-BA73-263FE2922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297" y="426720"/>
            <a:ext cx="10549128" cy="60045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err="1"/>
              <a:t>Світська</a:t>
            </a:r>
            <a:r>
              <a:rPr lang="ru-RU" sz="2000" dirty="0"/>
              <a:t> та </a:t>
            </a:r>
            <a:r>
              <a:rPr lang="ru-RU" sz="2000" dirty="0" err="1"/>
              <a:t>церковна</a:t>
            </a:r>
            <a:r>
              <a:rPr lang="ru-RU" sz="2000" dirty="0"/>
              <a:t> </a:t>
            </a:r>
            <a:r>
              <a:rPr lang="ru-RU" sz="2000" dirty="0" err="1"/>
              <a:t>влада</a:t>
            </a:r>
            <a:r>
              <a:rPr lang="ru-RU" sz="2000" dirty="0"/>
              <a:t> в </a:t>
            </a:r>
            <a:r>
              <a:rPr lang="ru-RU" sz="2000" dirty="0" err="1"/>
              <a:t>Європі</a:t>
            </a:r>
            <a:r>
              <a:rPr lang="ru-RU" sz="2000" dirty="0"/>
              <a:t> </a:t>
            </a:r>
            <a:r>
              <a:rPr lang="ru-RU" sz="2000" dirty="0" err="1"/>
              <a:t>були</a:t>
            </a:r>
            <a:r>
              <a:rPr lang="ru-RU" sz="2000" dirty="0"/>
              <a:t> </a:t>
            </a:r>
            <a:r>
              <a:rPr lang="ru-RU" sz="2000" dirty="0" err="1"/>
              <a:t>дуже</a:t>
            </a:r>
            <a:r>
              <a:rPr lang="ru-RU" sz="2000" dirty="0"/>
              <a:t> </a:t>
            </a:r>
            <a:r>
              <a:rPr lang="ru-RU" sz="2000" dirty="0" err="1"/>
              <a:t>тісно</a:t>
            </a:r>
            <a:r>
              <a:rPr lang="ru-RU" sz="2000" dirty="0"/>
              <a:t> </a:t>
            </a:r>
            <a:r>
              <a:rPr lang="ru-RU" sz="2000" dirty="0" err="1"/>
              <a:t>пов’язані</a:t>
            </a:r>
            <a:r>
              <a:rPr lang="ru-RU" sz="2000" dirty="0"/>
              <a:t>: </a:t>
            </a:r>
            <a:r>
              <a:rPr lang="ru-RU" sz="2000" b="0" dirty="0"/>
              <a:t>Папа </a:t>
            </a:r>
            <a:r>
              <a:rPr lang="ru-RU" sz="2000" b="0" dirty="0" err="1"/>
              <a:t>залежав</a:t>
            </a:r>
            <a:r>
              <a:rPr lang="ru-RU" sz="2000" b="0" dirty="0"/>
              <a:t> </a:t>
            </a:r>
            <a:r>
              <a:rPr lang="ru-RU" sz="2000" b="0" dirty="0" err="1"/>
              <a:t>від</a:t>
            </a:r>
            <a:r>
              <a:rPr lang="ru-RU" sz="2000" b="0" dirty="0"/>
              <a:t> </a:t>
            </a:r>
            <a:r>
              <a:rPr lang="ru-RU" sz="2000" b="0" dirty="0" err="1"/>
              <a:t>волі</a:t>
            </a:r>
            <a:r>
              <a:rPr lang="ru-RU" sz="2000" b="0" dirty="0"/>
              <a:t> </a:t>
            </a:r>
            <a:r>
              <a:rPr lang="ru-RU" sz="2000" b="0" dirty="0" err="1"/>
              <a:t>світських</a:t>
            </a:r>
            <a:r>
              <a:rPr lang="ru-RU" sz="2000" b="0" dirty="0"/>
              <a:t> </a:t>
            </a:r>
            <a:r>
              <a:rPr lang="ru-RU" sz="2000" b="0" dirty="0" err="1"/>
              <a:t>правителів</a:t>
            </a:r>
            <a:r>
              <a:rPr lang="ru-RU" sz="2000" b="0" dirty="0"/>
              <a:t> у </a:t>
            </a:r>
            <a:r>
              <a:rPr lang="ru-RU" sz="2000" b="0" dirty="0" err="1"/>
              <a:t>реалізації</a:t>
            </a:r>
            <a:r>
              <a:rPr lang="ru-RU" sz="2000" b="0" dirty="0"/>
              <a:t> </a:t>
            </a:r>
            <a:r>
              <a:rPr lang="ru-RU" sz="2000" b="0" dirty="0" err="1"/>
              <a:t>церковної</a:t>
            </a:r>
            <a:r>
              <a:rPr lang="ru-RU" sz="2000" b="0" dirty="0"/>
              <a:t> </a:t>
            </a:r>
            <a:r>
              <a:rPr lang="ru-RU" sz="2000" b="0" dirty="0" err="1"/>
              <a:t>політики</a:t>
            </a:r>
            <a:r>
              <a:rPr lang="ru-RU" sz="2000" b="0" dirty="0"/>
              <a:t> і, </a:t>
            </a:r>
            <a:r>
              <a:rPr lang="ru-RU" sz="2000" b="0" dirty="0" err="1"/>
              <a:t>щоб</a:t>
            </a:r>
            <a:r>
              <a:rPr lang="ru-RU" sz="2000" b="0" dirty="0"/>
              <a:t> </a:t>
            </a:r>
            <a:r>
              <a:rPr lang="ru-RU" sz="2000" b="0" dirty="0" err="1"/>
              <a:t>полегшити</a:t>
            </a:r>
            <a:r>
              <a:rPr lang="ru-RU" sz="2000" b="0" dirty="0"/>
              <a:t> </a:t>
            </a:r>
            <a:r>
              <a:rPr lang="ru-RU" sz="2000" b="0" dirty="0" err="1"/>
              <a:t>цей</a:t>
            </a:r>
            <a:r>
              <a:rPr lang="ru-RU" sz="2000" b="0" dirty="0"/>
              <a:t> </a:t>
            </a:r>
            <a:r>
              <a:rPr lang="ru-RU" sz="2000" b="0" dirty="0" err="1"/>
              <a:t>процес</a:t>
            </a:r>
            <a:r>
              <a:rPr lang="ru-RU" sz="2000" b="0" dirty="0"/>
              <a:t>, Церква все </a:t>
            </a:r>
            <a:r>
              <a:rPr lang="ru-RU" sz="2000" b="0" dirty="0" err="1"/>
              <a:t>більше</a:t>
            </a:r>
            <a:r>
              <a:rPr lang="ru-RU" sz="2000" b="0" dirty="0"/>
              <a:t> й </a:t>
            </a:r>
            <a:r>
              <a:rPr lang="ru-RU" sz="2000" b="0" dirty="0" err="1"/>
              <a:t>більше</a:t>
            </a:r>
            <a:r>
              <a:rPr lang="ru-RU" sz="2000" b="0" dirty="0"/>
              <a:t> </a:t>
            </a:r>
            <a:r>
              <a:rPr lang="ru-RU" sz="2000" b="0" dirty="0" err="1"/>
              <a:t>долучалася</a:t>
            </a:r>
            <a:r>
              <a:rPr lang="ru-RU" sz="2000" b="0" dirty="0"/>
              <a:t> до </a:t>
            </a:r>
            <a:r>
              <a:rPr lang="ru-RU" sz="2000" b="0" dirty="0" err="1"/>
              <a:t>світського</a:t>
            </a:r>
            <a:r>
              <a:rPr lang="ru-RU" sz="2000" b="0" dirty="0"/>
              <a:t> уряду, </a:t>
            </a:r>
            <a:r>
              <a:rPr lang="ru-RU" sz="2000" b="0" dirty="0" err="1"/>
              <a:t>зближаючись</a:t>
            </a:r>
            <a:r>
              <a:rPr lang="ru-RU" sz="2000" b="0" dirty="0"/>
              <a:t> </a:t>
            </a:r>
            <a:r>
              <a:rPr lang="ru-RU" sz="2000" b="0" dirty="0" err="1"/>
              <a:t>із</a:t>
            </a:r>
            <a:r>
              <a:rPr lang="ru-RU" sz="2000" b="0" dirty="0"/>
              <a:t> </a:t>
            </a:r>
            <a:r>
              <a:rPr lang="ru-RU" sz="2000" b="0" dirty="0" err="1"/>
              <a:t>панівною</a:t>
            </a:r>
            <a:r>
              <a:rPr lang="ru-RU" sz="2000" b="0" dirty="0"/>
              <a:t> </a:t>
            </a:r>
            <a:r>
              <a:rPr lang="ru-RU" sz="2000" b="0" dirty="0" err="1"/>
              <a:t>коаліцією</a:t>
            </a:r>
            <a:r>
              <a:rPr lang="ru-RU" sz="2000" b="0" dirty="0"/>
              <a:t>. </a:t>
            </a:r>
          </a:p>
          <a:p>
            <a:pPr marL="0" indent="0" algn="ctr">
              <a:buNone/>
            </a:pPr>
            <a:endParaRPr lang="ru-RU" sz="2000" dirty="0"/>
          </a:p>
          <a:p>
            <a:pPr marL="0" indent="0" algn="ctr">
              <a:buNone/>
            </a:pPr>
            <a:r>
              <a:rPr lang="ru-RU" sz="3600" b="1" dirty="0" err="1">
                <a:highlight>
                  <a:srgbClr val="EDE9DE"/>
                </a:highlight>
              </a:rPr>
              <a:t>Корупційні</a:t>
            </a:r>
            <a:r>
              <a:rPr lang="ru-RU" sz="3600" b="1" dirty="0">
                <a:highlight>
                  <a:srgbClr val="EDE9DE"/>
                </a:highlight>
              </a:rPr>
              <a:t> </a:t>
            </a:r>
            <a:r>
              <a:rPr lang="ru-RU" sz="3600" b="1" dirty="0" err="1">
                <a:highlight>
                  <a:srgbClr val="EDE9DE"/>
                </a:highlight>
              </a:rPr>
              <a:t>методи</a:t>
            </a:r>
            <a:endParaRPr lang="ru-RU" sz="3600" b="1" dirty="0">
              <a:highlight>
                <a:srgbClr val="EDE9DE"/>
              </a:highlight>
            </a:endParaRPr>
          </a:p>
          <a:p>
            <a:pPr marL="0" indent="0" algn="just">
              <a:buNone/>
            </a:pPr>
            <a:r>
              <a:rPr lang="ru-RU" sz="2000" dirty="0" err="1">
                <a:solidFill>
                  <a:srgbClr val="0070C0"/>
                </a:solidFill>
              </a:rPr>
              <a:t>Паломництво</a:t>
            </a:r>
            <a:r>
              <a:rPr lang="ru-RU" sz="2000" dirty="0"/>
              <a:t> </a:t>
            </a:r>
            <a:r>
              <a:rPr lang="ru-RU" sz="2000" b="0" dirty="0"/>
              <a:t>до </a:t>
            </a:r>
            <a:r>
              <a:rPr lang="ru-RU" sz="2000" b="0" dirty="0" err="1"/>
              <a:t>місць</a:t>
            </a:r>
            <a:r>
              <a:rPr lang="ru-RU" sz="2000" b="0" dirty="0"/>
              <a:t> </a:t>
            </a:r>
            <a:r>
              <a:rPr lang="ru-RU" sz="2000" b="0" dirty="0" err="1"/>
              <a:t>реліквій</a:t>
            </a:r>
            <a:r>
              <a:rPr lang="ru-RU" sz="2000" b="0" dirty="0"/>
              <a:t> та </a:t>
            </a:r>
            <a:r>
              <a:rPr lang="ru-RU" sz="2000" b="0" dirty="0" err="1"/>
              <a:t>святих</a:t>
            </a:r>
            <a:r>
              <a:rPr lang="ru-RU" sz="2000" b="0" dirty="0"/>
              <a:t> </a:t>
            </a:r>
            <a:r>
              <a:rPr lang="ru-RU" sz="2000" b="0" dirty="0" err="1"/>
              <a:t>місць</a:t>
            </a:r>
            <a:r>
              <a:rPr lang="ru-RU" sz="2000" b="0" dirty="0"/>
              <a:t> як </a:t>
            </a:r>
            <a:r>
              <a:rPr lang="ru-RU" sz="2000" b="0" dirty="0" err="1"/>
              <a:t>спосіб</a:t>
            </a:r>
            <a:r>
              <a:rPr lang="ru-RU" sz="2000" b="0" dirty="0"/>
              <a:t> </a:t>
            </a:r>
            <a:r>
              <a:rPr lang="ru-RU" sz="2000" b="0" dirty="0" err="1"/>
              <a:t>покаяння</a:t>
            </a:r>
            <a:r>
              <a:rPr lang="ru-RU" sz="2000" b="0" dirty="0"/>
              <a:t> та </a:t>
            </a:r>
            <a:r>
              <a:rPr lang="ru-RU" sz="2000" b="0" dirty="0" err="1"/>
              <a:t>відшкодування</a:t>
            </a:r>
            <a:r>
              <a:rPr lang="ru-RU" sz="2000" b="0" dirty="0"/>
              <a:t> </a:t>
            </a:r>
            <a:r>
              <a:rPr lang="ru-RU" sz="2000" b="0" dirty="0" err="1"/>
              <a:t>гріхів</a:t>
            </a:r>
            <a:r>
              <a:rPr lang="ru-RU" sz="2000" dirty="0"/>
              <a:t>. </a:t>
            </a:r>
          </a:p>
          <a:p>
            <a:pPr marL="0" indent="0" algn="just">
              <a:buNone/>
            </a:pPr>
            <a:r>
              <a:rPr lang="ru-RU" sz="2000" dirty="0" err="1">
                <a:solidFill>
                  <a:srgbClr val="0070C0"/>
                </a:solidFill>
              </a:rPr>
              <a:t>Симонія</a:t>
            </a:r>
            <a:r>
              <a:rPr lang="ru-RU" sz="2000" dirty="0"/>
              <a:t> — </a:t>
            </a:r>
            <a:r>
              <a:rPr lang="ru-RU" sz="2000" b="0" dirty="0" err="1"/>
              <a:t>купівля</a:t>
            </a:r>
            <a:r>
              <a:rPr lang="ru-RU" sz="2000" b="0" dirty="0"/>
              <a:t> та продаж </a:t>
            </a:r>
            <a:r>
              <a:rPr lang="ru-RU" sz="2000" b="0" dirty="0" err="1"/>
              <a:t>церковних</a:t>
            </a:r>
            <a:r>
              <a:rPr lang="ru-RU" sz="2000" b="0" dirty="0"/>
              <a:t> посад за </a:t>
            </a:r>
            <a:r>
              <a:rPr lang="ru-RU" sz="2000" b="0" dirty="0" err="1"/>
              <a:t>гроші</a:t>
            </a:r>
            <a:r>
              <a:rPr lang="ru-RU" sz="2000" b="0" dirty="0"/>
              <a:t>. </a:t>
            </a:r>
          </a:p>
          <a:p>
            <a:pPr marL="0" indent="0" algn="just">
              <a:buNone/>
            </a:pPr>
            <a:r>
              <a:rPr lang="ru-RU" sz="2000" dirty="0" err="1">
                <a:solidFill>
                  <a:srgbClr val="0070C0"/>
                </a:solidFill>
              </a:rPr>
              <a:t>Індульгенція</a:t>
            </a:r>
            <a:r>
              <a:rPr lang="ru-RU" sz="2000" b="0" dirty="0"/>
              <a:t> – грамота за </a:t>
            </a:r>
            <a:r>
              <a:rPr lang="ru-RU" sz="2000" b="0" dirty="0" err="1"/>
              <a:t>прощення</a:t>
            </a:r>
            <a:r>
              <a:rPr lang="ru-RU" sz="2000" b="0" dirty="0"/>
              <a:t> </a:t>
            </a:r>
            <a:r>
              <a:rPr lang="ru-RU" sz="2000" b="0" dirty="0" err="1"/>
              <a:t>гріхів</a:t>
            </a:r>
            <a:r>
              <a:rPr lang="ru-RU" sz="2000" b="0" dirty="0"/>
              <a:t>. </a:t>
            </a:r>
          </a:p>
          <a:p>
            <a:pPr marL="0" indent="0" algn="just">
              <a:buNone/>
            </a:pPr>
            <a:endParaRPr lang="ru-RU" sz="2000" b="0" dirty="0"/>
          </a:p>
          <a:p>
            <a:pPr marL="0" indent="0" algn="ctr">
              <a:buNone/>
            </a:pPr>
            <a:r>
              <a:rPr lang="ru-RU" sz="2400" i="1" dirty="0" err="1">
                <a:solidFill>
                  <a:srgbClr val="0070C0"/>
                </a:solidFill>
              </a:rPr>
              <a:t>Спасіння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можна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досягти</a:t>
            </a:r>
            <a:r>
              <a:rPr lang="ru-RU" sz="2400" i="1" dirty="0">
                <a:solidFill>
                  <a:srgbClr val="0070C0"/>
                </a:solidFill>
              </a:rPr>
              <a:t> просто через </a:t>
            </a:r>
            <a:r>
              <a:rPr lang="ru-RU" sz="2400" i="1" dirty="0" err="1">
                <a:solidFill>
                  <a:srgbClr val="0070C0"/>
                </a:solidFill>
              </a:rPr>
              <a:t>купівлю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достатньої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кількості</a:t>
            </a:r>
            <a:r>
              <a:rPr lang="ru-RU" sz="2400" i="1" dirty="0">
                <a:solidFill>
                  <a:srgbClr val="0070C0"/>
                </a:solidFill>
              </a:rPr>
              <a:t> </a:t>
            </a:r>
            <a:r>
              <a:rPr lang="ru-RU" sz="2400" i="1" dirty="0" err="1">
                <a:solidFill>
                  <a:srgbClr val="0070C0"/>
                </a:solidFill>
              </a:rPr>
              <a:t>індульгенцій</a:t>
            </a:r>
            <a:r>
              <a:rPr lang="ru-RU" sz="24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8627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BC3C47-342B-4387-8C1E-08D3B205E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-137318"/>
            <a:ext cx="9692640" cy="1325562"/>
          </a:xfrm>
        </p:spPr>
        <p:txBody>
          <a:bodyPr/>
          <a:lstStyle/>
          <a:p>
            <a:r>
              <a:rPr lang="uk-UA" dirty="0">
                <a:highlight>
                  <a:srgbClr val="EDE9DE"/>
                </a:highlight>
              </a:rPr>
              <a:t>Відродження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EB346FD-04AF-4215-9BCF-FD442290C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12" y="1538922"/>
            <a:ext cx="6114288" cy="4641215"/>
          </a:xfrm>
        </p:spPr>
        <p:txBody>
          <a:bodyPr>
            <a:noAutofit/>
          </a:bodyPr>
          <a:lstStyle/>
          <a:p>
            <a:pPr algn="just"/>
            <a:r>
              <a:rPr lang="uk-UA" sz="2000" dirty="0"/>
              <a:t>В епоху Відродження Ніколо Макіавеллі в роботі «Державець» </a:t>
            </a:r>
            <a:r>
              <a:rPr lang="uk-UA" sz="2000" b="1" i="1" dirty="0">
                <a:solidFill>
                  <a:srgbClr val="0070C0"/>
                </a:solidFill>
              </a:rPr>
              <a:t>порівнював корупцію з хворобою</a:t>
            </a:r>
            <a:r>
              <a:rPr lang="uk-UA" sz="2000" dirty="0"/>
              <a:t>. За його словами, спочатку хворобу важко розпізнати, проте легко вилікувати. З плином часу </a:t>
            </a:r>
            <a:r>
              <a:rPr lang="uk-UA" sz="2000" b="1" i="1" dirty="0">
                <a:solidFill>
                  <a:srgbClr val="0070C0"/>
                </a:solidFill>
              </a:rPr>
              <a:t>хвороба загострюється — тоді її легко розпізнати, проте важко вилікувати. </a:t>
            </a:r>
          </a:p>
          <a:p>
            <a:pPr algn="just"/>
            <a:r>
              <a:rPr lang="uk-UA" sz="2000" dirty="0"/>
              <a:t>Так само й із корупцією в державі: перші її прояви мудрий правитель може подолати легко, але, якщо з часом корупція встигне проникнути в усі сфери життя, жодні ліки не допоможуть. </a:t>
            </a:r>
          </a:p>
          <a:p>
            <a:pPr algn="just"/>
            <a:r>
              <a:rPr lang="ru-RU" sz="2000" dirty="0" err="1"/>
              <a:t>Ніколо</a:t>
            </a:r>
            <a:r>
              <a:rPr lang="ru-RU" sz="2000" dirty="0"/>
              <a:t> </a:t>
            </a:r>
            <a:r>
              <a:rPr lang="ru-RU" sz="2000" dirty="0" err="1"/>
              <a:t>Макіавеллі</a:t>
            </a:r>
            <a:r>
              <a:rPr lang="ru-RU" sz="2000" dirty="0"/>
              <a:t> першим </a:t>
            </a:r>
            <a:r>
              <a:rPr lang="ru-RU" sz="2000" dirty="0" err="1"/>
              <a:t>розглянув</a:t>
            </a:r>
            <a:r>
              <a:rPr lang="ru-RU" sz="2000" dirty="0"/>
              <a:t> </a:t>
            </a:r>
            <a:r>
              <a:rPr lang="ru-RU" sz="2000" dirty="0" err="1"/>
              <a:t>питання</a:t>
            </a:r>
            <a:r>
              <a:rPr lang="ru-RU" sz="2000" dirty="0"/>
              <a:t> </a:t>
            </a:r>
            <a:r>
              <a:rPr lang="ru-RU" sz="2000" dirty="0" err="1"/>
              <a:t>ступеня</a:t>
            </a:r>
            <a:r>
              <a:rPr lang="ru-RU" sz="2000" dirty="0"/>
              <a:t> </a:t>
            </a:r>
            <a:r>
              <a:rPr lang="ru-RU" sz="2000" dirty="0" err="1"/>
              <a:t>розповсюдженості</a:t>
            </a:r>
            <a:r>
              <a:rPr lang="ru-RU" sz="2000" dirty="0"/>
              <a:t> </a:t>
            </a:r>
            <a:r>
              <a:rPr lang="ru-RU" sz="2000" dirty="0" err="1"/>
              <a:t>корупції</a:t>
            </a:r>
            <a:r>
              <a:rPr lang="ru-RU" sz="2000" dirty="0"/>
              <a:t> та </a:t>
            </a:r>
            <a:r>
              <a:rPr lang="ru-RU" sz="2000" dirty="0" err="1"/>
              <a:t>її</a:t>
            </a:r>
            <a:r>
              <a:rPr lang="ru-RU" sz="2000" dirty="0"/>
              <a:t> </a:t>
            </a:r>
            <a:r>
              <a:rPr lang="ru-RU" sz="2000" dirty="0" err="1"/>
              <a:t>впливу</a:t>
            </a:r>
            <a:r>
              <a:rPr lang="ru-RU" sz="2000" dirty="0"/>
              <a:t> на </a:t>
            </a:r>
            <a:r>
              <a:rPr lang="ru-RU" sz="2000" dirty="0" err="1"/>
              <a:t>соціально-політичну</a:t>
            </a:r>
            <a:r>
              <a:rPr lang="ru-RU" sz="2000" dirty="0"/>
              <a:t> систему.</a:t>
            </a:r>
            <a:endParaRPr lang="uk-UA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ADD83E-CB8E-432A-A2AA-07F9F22D3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877" y="0"/>
            <a:ext cx="5336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38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92431E-BC7F-4B7B-A5D3-6A90CD36B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6872" y="1129665"/>
            <a:ext cx="5455920" cy="373761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/>
              <a:t>З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ілюстративних</a:t>
            </a:r>
            <a:r>
              <a:rPr lang="ru-RU" dirty="0"/>
              <a:t> </a:t>
            </a:r>
            <a:r>
              <a:rPr lang="ru-RU" dirty="0" err="1"/>
              <a:t>прикладів</a:t>
            </a:r>
            <a:r>
              <a:rPr lang="ru-RU" dirty="0"/>
              <a:t> </a:t>
            </a:r>
            <a:r>
              <a:rPr lang="ru-RU" dirty="0" err="1"/>
              <a:t>корупції</a:t>
            </a:r>
            <a:r>
              <a:rPr lang="ru-RU" dirty="0"/>
              <a:t> той час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олігархічна</a:t>
            </a:r>
            <a:r>
              <a:rPr lang="ru-RU" dirty="0"/>
              <a:t> родина </a:t>
            </a:r>
            <a:r>
              <a:rPr lang="ru-RU" dirty="0" err="1"/>
              <a:t>Медічі</a:t>
            </a:r>
            <a:r>
              <a:rPr lang="ru-RU" dirty="0"/>
              <a:t>, </a:t>
            </a:r>
            <a:r>
              <a:rPr lang="ru-RU" dirty="0" err="1"/>
              <a:t>представники</a:t>
            </a:r>
            <a:r>
              <a:rPr lang="ru-RU" dirty="0"/>
              <a:t> </a:t>
            </a:r>
            <a:r>
              <a:rPr lang="ru-RU" dirty="0" err="1"/>
              <a:t>якої</a:t>
            </a:r>
            <a:r>
              <a:rPr lang="ru-RU" dirty="0"/>
              <a:t> з XV по XVIII </a:t>
            </a:r>
            <a:r>
              <a:rPr lang="ru-RU" dirty="0" err="1"/>
              <a:t>століття</a:t>
            </a:r>
            <a:r>
              <a:rPr lang="ru-RU" dirty="0"/>
              <a:t> </a:t>
            </a:r>
            <a:r>
              <a:rPr lang="ru-RU" dirty="0" err="1"/>
              <a:t>неодноразово</a:t>
            </a:r>
            <a:r>
              <a:rPr lang="ru-RU" dirty="0"/>
              <a:t> ставали правителями </a:t>
            </a:r>
            <a:r>
              <a:rPr lang="ru-RU" dirty="0" err="1"/>
              <a:t>Флоренції</a:t>
            </a:r>
            <a:r>
              <a:rPr lang="ru-RU" dirty="0"/>
              <a:t>.</a:t>
            </a:r>
          </a:p>
          <a:p>
            <a:r>
              <a:rPr lang="ru-RU" dirty="0" err="1"/>
              <a:t>Водночас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 вони </a:t>
            </a:r>
            <a:r>
              <a:rPr lang="ru-RU" dirty="0" err="1"/>
              <a:t>досягли</a:t>
            </a:r>
            <a:r>
              <a:rPr lang="ru-RU" dirty="0"/>
              <a:t> </a:t>
            </a:r>
            <a:r>
              <a:rPr lang="ru-RU" dirty="0" err="1"/>
              <a:t>зокрема</a:t>
            </a:r>
            <a:r>
              <a:rPr lang="ru-RU" dirty="0"/>
              <a:t> </a:t>
            </a:r>
            <a:r>
              <a:rPr lang="ru-RU" dirty="0" err="1"/>
              <a:t>корупційним</a:t>
            </a:r>
            <a:r>
              <a:rPr lang="ru-RU" dirty="0"/>
              <a:t> шляхом, </a:t>
            </a:r>
            <a:r>
              <a:rPr lang="ru-RU" dirty="0" err="1"/>
              <a:t>підкуповуючи</a:t>
            </a:r>
            <a:r>
              <a:rPr lang="ru-RU" dirty="0"/>
              <a:t> </a:t>
            </a:r>
            <a:r>
              <a:rPr lang="ru-RU" dirty="0" err="1"/>
              <a:t>митців</a:t>
            </a:r>
            <a:r>
              <a:rPr lang="ru-RU" dirty="0"/>
              <a:t>.</a:t>
            </a:r>
          </a:p>
          <a:p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представників</a:t>
            </a:r>
            <a:r>
              <a:rPr lang="ru-RU" dirty="0"/>
              <a:t> </a:t>
            </a:r>
            <a:r>
              <a:rPr lang="ru-RU" dirty="0" err="1"/>
              <a:t>Медічі</a:t>
            </a:r>
            <a:r>
              <a:rPr lang="ru-RU" dirty="0"/>
              <a:t> є четверо пап </a:t>
            </a:r>
            <a:r>
              <a:rPr lang="ru-RU" dirty="0" err="1"/>
              <a:t>римських</a:t>
            </a:r>
            <a:r>
              <a:rPr lang="ru-RU" dirty="0"/>
              <a:t>: Лев X, </a:t>
            </a:r>
            <a:r>
              <a:rPr lang="ru-RU" dirty="0" err="1"/>
              <a:t>Пій</a:t>
            </a:r>
            <a:r>
              <a:rPr lang="ru-RU" dirty="0"/>
              <a:t> IV, Климент VII, Лев XI та 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членів</a:t>
            </a:r>
            <a:r>
              <a:rPr lang="ru-RU" dirty="0"/>
              <a:t> </a:t>
            </a:r>
            <a:r>
              <a:rPr lang="ru-RU" dirty="0" err="1"/>
              <a:t>королівських</a:t>
            </a:r>
            <a:r>
              <a:rPr lang="ru-RU" dirty="0"/>
              <a:t> </a:t>
            </a:r>
            <a:r>
              <a:rPr lang="ru-RU" dirty="0" err="1"/>
              <a:t>сімей</a:t>
            </a:r>
            <a:r>
              <a:rPr lang="ru-RU" dirty="0"/>
              <a:t> </a:t>
            </a:r>
            <a:r>
              <a:rPr lang="ru-RU" dirty="0" err="1"/>
              <a:t>Франції</a:t>
            </a:r>
            <a:r>
              <a:rPr lang="ru-RU" dirty="0"/>
              <a:t>. 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16E77F-0A55-4855-BE84-9E868C8F9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99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08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BB5AC4C-D202-4CED-8C8E-DD4A5F9C6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92" y="746760"/>
            <a:ext cx="5641848" cy="5897880"/>
          </a:xfrm>
        </p:spPr>
        <p:txBody>
          <a:bodyPr/>
          <a:lstStyle/>
          <a:p>
            <a:pPr algn="just"/>
            <a:r>
              <a:rPr lang="uk-UA" dirty="0"/>
              <a:t>Епоха Відродження славиться розквітом мистецтва. Не дивно, що саме в цей час зв’язок корупції та мистецтва проявлявся часто. У Німеччині в середині </a:t>
            </a:r>
            <a:r>
              <a:rPr lang="en-US" dirty="0"/>
              <a:t>XVI </a:t>
            </a:r>
            <a:r>
              <a:rPr lang="uk-UA" dirty="0"/>
              <a:t>століття чиновником міської адміністрації </a:t>
            </a:r>
            <a:r>
              <a:rPr lang="uk-UA" dirty="0" err="1"/>
              <a:t>Аугсбурга</a:t>
            </a:r>
            <a:r>
              <a:rPr lang="uk-UA" dirty="0"/>
              <a:t> (Німеччина) працював Пауль Гектор </a:t>
            </a:r>
            <a:r>
              <a:rPr lang="uk-UA" dirty="0" err="1"/>
              <a:t>Майр</a:t>
            </a:r>
            <a:r>
              <a:rPr lang="uk-UA" dirty="0"/>
              <a:t>, великий фанат фехтування. Його засмучувало, що поширення вогнепальної зброї знищує середньовічне європейське мистецтво рукопашного бою. Тому </a:t>
            </a:r>
            <a:r>
              <a:rPr lang="uk-UA" dirty="0" err="1"/>
              <a:t>Майр</a:t>
            </a:r>
            <a:r>
              <a:rPr lang="uk-UA" dirty="0"/>
              <a:t> зібрав усі доступні йому посібники з фехтування та узагальнив їх у двотомній праці «</a:t>
            </a:r>
            <a:r>
              <a:rPr lang="en-US" dirty="0"/>
              <a:t>Opus </a:t>
            </a:r>
            <a:r>
              <a:rPr lang="en-US" dirty="0" err="1"/>
              <a:t>Amplissimum</a:t>
            </a:r>
            <a:r>
              <a:rPr lang="en-US" dirty="0"/>
              <a:t> de </a:t>
            </a:r>
            <a:r>
              <a:rPr lang="en-US" dirty="0" err="1"/>
              <a:t>Arte</a:t>
            </a:r>
            <a:r>
              <a:rPr lang="en-US" dirty="0"/>
              <a:t> Athletica».</a:t>
            </a:r>
            <a:endParaRPr lang="uk-UA" dirty="0"/>
          </a:p>
          <a:p>
            <a:pPr algn="just"/>
            <a:r>
              <a:rPr lang="uk-UA" dirty="0" err="1"/>
              <a:t>Проєкт</a:t>
            </a:r>
            <a:r>
              <a:rPr lang="uk-UA" dirty="0"/>
              <a:t> виявився надзвичайно дорогим і розтягнувся на 4 роки. Щоб фінансувати видання, автор брав гроші з міської скарбниці. 1579 року розкрадання розкрили й </a:t>
            </a:r>
            <a:r>
              <a:rPr lang="uk-UA" dirty="0" err="1"/>
              <a:t>Майра</a:t>
            </a:r>
            <a:r>
              <a:rPr lang="uk-UA" dirty="0"/>
              <a:t> повісили, а книга дожила до наших днів.</a:t>
            </a:r>
          </a:p>
        </p:txBody>
      </p:sp>
      <p:pic>
        <p:nvPicPr>
          <p:cNvPr id="6146" name="Picture 2" descr="Opus Amplissimum de Arte Athletica | An Almanack of Diverse Distractions">
            <a:extLst>
              <a:ext uri="{FF2B5EF4-FFF2-40B4-BE49-F238E27FC236}">
                <a16:creationId xmlns:a16="http://schemas.microsoft.com/office/drawing/2014/main" id="{F1DE73FA-0C20-4B99-AEE7-0261B7E52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812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027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83535-70FA-4820-A733-975860C32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70485"/>
            <a:ext cx="9692640" cy="1325562"/>
          </a:xfrm>
        </p:spPr>
        <p:txBody>
          <a:bodyPr/>
          <a:lstStyle/>
          <a:p>
            <a:r>
              <a:rPr lang="uk-UA" dirty="0">
                <a:highlight>
                  <a:srgbClr val="EDE9DE"/>
                </a:highlight>
              </a:rPr>
              <a:t>Новий час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F787FE-98CA-411E-B180-AA11F0B8B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882" y="1675288"/>
            <a:ext cx="4940808" cy="4351337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27051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Новий час у Європі почали виникати централізовані держави зі складним бюрократичним апаратом і правовими системами. Саме тоді сформувалося розуміння корупції як зловживання державними службовцями своїми повноваженнями для особистого збагачення.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270510" algn="l"/>
              </a:tabLst>
            </a:pPr>
            <a:endParaRPr lang="uk-UA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270510" algn="l"/>
              </a:tabLst>
            </a:pP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Зокрема, </a:t>
            </a:r>
            <a:r>
              <a:rPr lang="uk-UA" sz="1800" b="1" i="1" dirty="0">
                <a:solidFill>
                  <a:srgbClr val="65192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Шарль Луї Монтеск’є</a:t>
            </a:r>
            <a:r>
              <a:rPr lang="uk-UA" sz="1800" dirty="0">
                <a:solidFill>
                  <a:srgbClr val="65192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розглядаючи методи боротьби з корупцією, робить акцент на необхідності обмеження владних повноважень та реалізації принципу </a:t>
            </a:r>
            <a:r>
              <a:rPr lang="uk-UA" sz="1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поділу влади на три гілки: законодавчу, виконавчу та судову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які будуть взаємно стримувати й контролювати одна одну.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7170" name="Picture 2" descr="Шарль Луї Монтеск'є, “Про дух законів”: короткий зміст та відгуки">
            <a:extLst>
              <a:ext uri="{FF2B5EF4-FFF2-40B4-BE49-F238E27FC236}">
                <a16:creationId xmlns:a16="http://schemas.microsoft.com/office/drawing/2014/main" id="{47739042-FD2C-4624-8DC4-B42965BEF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" t="-678"/>
          <a:stretch/>
        </p:blipFill>
        <p:spPr bwMode="auto">
          <a:xfrm>
            <a:off x="5735955" y="552133"/>
            <a:ext cx="5504688" cy="57537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77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36E5F2F-4B2D-4938-B860-AA55B09D3A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>
                <a:solidFill>
                  <a:schemeClr val="bg1"/>
                </a:solidFill>
                <a:highlight>
                  <a:srgbClr val="EDE9DE"/>
                </a:highlight>
              </a:rPr>
              <a:t>2. Види та форми корупції</a:t>
            </a:r>
          </a:p>
        </p:txBody>
      </p:sp>
    </p:spTree>
    <p:extLst>
      <p:ext uri="{BB962C8B-B14F-4D97-AF65-F5344CB8AC3E}">
        <p14:creationId xmlns:p14="http://schemas.microsoft.com/office/powerpoint/2010/main" val="2882840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Місце для вмісту 8">
            <a:extLst>
              <a:ext uri="{FF2B5EF4-FFF2-40B4-BE49-F238E27FC236}">
                <a16:creationId xmlns:a16="http://schemas.microsoft.com/office/drawing/2014/main" id="{4E0A3F81-A42E-4BDE-B3FA-581D5EF1B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08" y="34253"/>
            <a:ext cx="9309502" cy="2049185"/>
          </a:xfrm>
        </p:spPr>
      </p:pic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C24BC6D7-7E41-472C-9B7A-D90D22893AB6}"/>
              </a:ext>
            </a:extLst>
          </p:cNvPr>
          <p:cNvSpPr/>
          <p:nvPr/>
        </p:nvSpPr>
        <p:spPr>
          <a:xfrm>
            <a:off x="4486275" y="2171700"/>
            <a:ext cx="6829425" cy="4686300"/>
          </a:xfrm>
          <a:prstGeom prst="rect">
            <a:avLst/>
          </a:prstGeom>
          <a:solidFill>
            <a:srgbClr val="EDE9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B63FBC-4285-4E3B-BA65-41B28FD2CE87}"/>
              </a:ext>
            </a:extLst>
          </p:cNvPr>
          <p:cNvSpPr txBox="1"/>
          <p:nvPr/>
        </p:nvSpPr>
        <p:spPr>
          <a:xfrm>
            <a:off x="724377" y="2936832"/>
            <a:ext cx="31813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Прикладом такого виду корупції можна назвати хабар Національному антикорупційному бюро України (НАБУ) та Спеціальній антикорупційній прокуратурі (САП) у розмірі </a:t>
            </a:r>
          </a:p>
          <a:p>
            <a:r>
              <a:rPr lang="uk-UA" dirty="0"/>
              <a:t>6 млн доларів.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DB7D01-1F89-45BE-95F4-974B41018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725" y="2340886"/>
            <a:ext cx="6476523" cy="743054"/>
          </a:xfrm>
          <a:prstGeom prst="rect">
            <a:avLst/>
          </a:prstGeom>
        </p:spPr>
      </p:pic>
      <p:pic>
        <p:nvPicPr>
          <p:cNvPr id="10242" name="Picture 2" descr="6-мільйонний хабар за підкуп керівництва НАБУ і САП передали ЗСУ">
            <a:extLst>
              <a:ext uri="{FF2B5EF4-FFF2-40B4-BE49-F238E27FC236}">
                <a16:creationId xmlns:a16="http://schemas.microsoft.com/office/drawing/2014/main" id="{39136877-D390-4D26-9792-B1E681775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3146339"/>
            <a:ext cx="5954494" cy="372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060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CDF21E-7A07-449C-93ED-F6531D597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81775" cy="12366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5EFA32-18A2-4ED8-BCDD-D61F7F821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24" y="1236625"/>
            <a:ext cx="6271151" cy="11430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7F10A2-7D3A-46E7-BBCE-379F5A3E4356}"/>
              </a:ext>
            </a:extLst>
          </p:cNvPr>
          <p:cNvSpPr txBox="1"/>
          <p:nvPr/>
        </p:nvSpPr>
        <p:spPr>
          <a:xfrm>
            <a:off x="794942" y="3036052"/>
            <a:ext cx="5302513" cy="2585323"/>
          </a:xfrm>
          <a:prstGeom prst="rect">
            <a:avLst/>
          </a:prstGeom>
          <a:solidFill>
            <a:srgbClr val="EDE9DE"/>
          </a:solidFill>
        </p:spPr>
        <p:txBody>
          <a:bodyPr wrap="square">
            <a:spAutoFit/>
          </a:bodyPr>
          <a:lstStyle/>
          <a:p>
            <a:r>
              <a:rPr lang="uk-UA" dirty="0"/>
              <a:t>Прикладом політичної корупції можна назвати кейс Альберта Фухіморі – </a:t>
            </a:r>
            <a:r>
              <a:rPr lang="uk-UA" dirty="0" err="1"/>
              <a:t>експрезидента</a:t>
            </a:r>
            <a:r>
              <a:rPr lang="uk-UA" dirty="0"/>
              <a:t> Перу. З 1990 року він десять років обіймав посаду президента держави. Після перемоги на чергових виборах у 2000 році в пресі </a:t>
            </a:r>
            <a:r>
              <a:rPr lang="uk-UA" dirty="0" err="1"/>
              <a:t>зʼявилася</a:t>
            </a:r>
            <a:r>
              <a:rPr lang="uk-UA" dirty="0"/>
              <a:t> інформація про підкуп, фальсифікації та інші порушення під час кампанії. У 2009-му Фухіморі отримав 25 років </a:t>
            </a:r>
            <a:r>
              <a:rPr lang="uk-UA" dirty="0" err="1"/>
              <a:t>увʼязнення</a:t>
            </a:r>
            <a:r>
              <a:rPr lang="uk-UA" dirty="0"/>
              <a:t>.</a:t>
            </a:r>
          </a:p>
        </p:txBody>
      </p:sp>
      <p:pic>
        <p:nvPicPr>
          <p:cNvPr id="11270" name="Picture 6" descr="Суд оставил экс-президента Перу в тюрьме">
            <a:extLst>
              <a:ext uri="{FF2B5EF4-FFF2-40B4-BE49-F238E27FC236}">
                <a16:creationId xmlns:a16="http://schemas.microsoft.com/office/drawing/2014/main" id="{BFE0CAB1-B8A2-4F05-9A90-A67330010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723900"/>
            <a:ext cx="3871912" cy="50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909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50A7F8DE-C91A-40DA-AC3D-52E5073D2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488" y="337244"/>
            <a:ext cx="7878274" cy="1428949"/>
          </a:xfrm>
        </p:spPr>
      </p:pic>
      <p:pic>
        <p:nvPicPr>
          <p:cNvPr id="12290" name="Picture 2" descr="Експерти назвали найбільш корумповані виші України - Суспільство - StopCor">
            <a:extLst>
              <a:ext uri="{FF2B5EF4-FFF2-40B4-BE49-F238E27FC236}">
                <a16:creationId xmlns:a16="http://schemas.microsoft.com/office/drawing/2014/main" id="{EBE4C863-7355-4778-BF35-F6992F4ED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91856"/>
            <a:ext cx="9010650" cy="506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816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FE7840-F5F6-4F0C-95E9-A98FE3D4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1190752"/>
            <a:ext cx="9418320" cy="696222"/>
          </a:xfrm>
        </p:spPr>
        <p:txBody>
          <a:bodyPr>
            <a:normAutofit fontScale="90000"/>
          </a:bodyPr>
          <a:lstStyle/>
          <a:p>
            <a:r>
              <a:rPr lang="uk-UA" dirty="0">
                <a:highlight>
                  <a:srgbClr val="EDE9DE"/>
                </a:highlight>
              </a:rPr>
              <a:t>План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684E10C-9EA0-4B50-BCCA-960B173BF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1872" y="2583180"/>
            <a:ext cx="9418320" cy="1691640"/>
          </a:xfrm>
        </p:spPr>
        <p:txBody>
          <a:bodyPr/>
          <a:lstStyle/>
          <a:p>
            <a:r>
              <a:rPr lang="uk-UA" dirty="0"/>
              <a:t>1. Корупція: суть та походження</a:t>
            </a:r>
          </a:p>
          <a:p>
            <a:r>
              <a:rPr lang="uk-UA" dirty="0"/>
              <a:t>2. Види та форми корупції </a:t>
            </a:r>
          </a:p>
          <a:p>
            <a:r>
              <a:rPr lang="uk-UA" dirty="0"/>
              <a:t>3. Поширеність корупції</a:t>
            </a:r>
          </a:p>
        </p:txBody>
      </p:sp>
    </p:spTree>
    <p:extLst>
      <p:ext uri="{BB962C8B-B14F-4D97-AF65-F5344CB8AC3E}">
        <p14:creationId xmlns:p14="http://schemas.microsoft.com/office/powerpoint/2010/main" val="2123483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FCBA1B-D92E-4B8D-9789-0883DAB78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3" y="118619"/>
            <a:ext cx="10840963" cy="635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14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09DBE60-AB78-4E32-8FDD-A72164EDC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31C685-5578-4F0D-8061-3D7ADA757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549" y="0"/>
            <a:ext cx="9833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11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ABE76185-AE53-440C-951A-9F018E91B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825" y="356255"/>
            <a:ext cx="8068801" cy="198147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8B82BB-5F24-47E0-8D90-345DD1AF9BB6}"/>
              </a:ext>
            </a:extLst>
          </p:cNvPr>
          <p:cNvSpPr txBox="1"/>
          <p:nvPr/>
        </p:nvSpPr>
        <p:spPr>
          <a:xfrm>
            <a:off x="576263" y="3251538"/>
            <a:ext cx="4491037" cy="2308324"/>
          </a:xfrm>
          <a:prstGeom prst="rect">
            <a:avLst/>
          </a:prstGeom>
          <a:solidFill>
            <a:srgbClr val="EDE9DE"/>
          </a:solidFill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Одним із добре відомих прикладів такого виду корупції є випадок, коли уряд Індії підписав угоду про постачання електроенергії з компанією </a:t>
            </a:r>
            <a:r>
              <a:rPr lang="en-US" dirty="0" err="1"/>
              <a:t>Enrons</a:t>
            </a:r>
            <a:r>
              <a:rPr lang="en-US" dirty="0"/>
              <a:t> </a:t>
            </a:r>
            <a:r>
              <a:rPr lang="en-US" dirty="0" err="1"/>
              <a:t>Dabhol</a:t>
            </a:r>
            <a:r>
              <a:rPr lang="en-US" dirty="0"/>
              <a:t> Power Corporation (DBC), </a:t>
            </a:r>
            <a:r>
              <a:rPr lang="uk-UA" dirty="0"/>
              <a:t>що виробляла електроенергію за ціною в сім разів вищою, ніж інші постачальники.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1B9631-C915-46A4-AC51-8B3AEB741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876" y="2438400"/>
            <a:ext cx="59055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10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B5CFF3-CDAE-4CA5-9F4F-DA5678AA6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4" r="7110"/>
          <a:stretch/>
        </p:blipFill>
        <p:spPr>
          <a:xfrm>
            <a:off x="171450" y="1307838"/>
            <a:ext cx="11096625" cy="361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34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393AA-CDC4-4BC7-9CFB-1A8F13106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122" y="-167640"/>
            <a:ext cx="9692640" cy="1325562"/>
          </a:xfrm>
        </p:spPr>
        <p:txBody>
          <a:bodyPr/>
          <a:lstStyle/>
          <a:p>
            <a:r>
              <a:rPr lang="uk-UA" dirty="0">
                <a:highlight>
                  <a:srgbClr val="EDE9DE"/>
                </a:highlight>
              </a:rPr>
              <a:t>Форми корупції</a:t>
            </a:r>
          </a:p>
        </p:txBody>
      </p:sp>
      <p:graphicFrame>
        <p:nvGraphicFramePr>
          <p:cNvPr id="6" name="Місце для вмісту 5">
            <a:extLst>
              <a:ext uri="{FF2B5EF4-FFF2-40B4-BE49-F238E27FC236}">
                <a16:creationId xmlns:a16="http://schemas.microsoft.com/office/drawing/2014/main" id="{E3BC40BB-8388-490D-A82A-6FE45C7E65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4314810"/>
              </p:ext>
            </p:extLst>
          </p:nvPr>
        </p:nvGraphicFramePr>
        <p:xfrm>
          <a:off x="433388" y="1571625"/>
          <a:ext cx="10463974" cy="4743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18961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210C91-A214-4E85-971A-640AA123D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 способом вчинення корупції розрізняють: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8528345-C7C1-468B-98BD-3F7B2C4AC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1" y="1828800"/>
            <a:ext cx="9187053" cy="4495800"/>
          </a:xfrm>
        </p:spPr>
        <p:txBody>
          <a:bodyPr/>
          <a:lstStyle/>
          <a:p>
            <a:pPr marL="342900" indent="-342900">
              <a:buAutoNum type="arabicParenR"/>
            </a:pPr>
            <a:r>
              <a:rPr lang="uk-UA" dirty="0">
                <a:highlight>
                  <a:srgbClr val="A5D2F1"/>
                </a:highlight>
              </a:rPr>
              <a:t>лобізм</a:t>
            </a:r>
            <a:r>
              <a:rPr lang="uk-UA" dirty="0"/>
              <a:t> (полягає в «проштовхуванні» способом прийняття нормативних й інших актів у всіх гілках влади, органах місцевого самоврядування, потрібних окремим кланам, бізнес-групам рішень, які часто суперечать національним інтересам, чинному законодавству, або зміни редакції нормативних актів не на користь інтересам держави та суспільства; </a:t>
            </a:r>
          </a:p>
          <a:p>
            <a:pPr marL="342900" indent="-342900">
              <a:buAutoNum type="arabicParenR"/>
            </a:pPr>
            <a:r>
              <a:rPr lang="uk-UA" dirty="0">
                <a:highlight>
                  <a:srgbClr val="A5D2F1"/>
                </a:highlight>
              </a:rPr>
              <a:t>фаворитизм</a:t>
            </a:r>
            <a:r>
              <a:rPr lang="uk-UA" dirty="0"/>
              <a:t> — надання переваги певним особам;</a:t>
            </a:r>
          </a:p>
          <a:p>
            <a:pPr marL="342900" indent="-342900">
              <a:buAutoNum type="arabicParenR"/>
            </a:pPr>
            <a:r>
              <a:rPr lang="uk-UA" dirty="0" err="1">
                <a:highlight>
                  <a:srgbClr val="A5D2F1"/>
                </a:highlight>
              </a:rPr>
              <a:t>кронізм</a:t>
            </a:r>
            <a:r>
              <a:rPr lang="uk-UA" dirty="0"/>
              <a:t> — це надання посадовою особою переваги, пільги та привілеїв друзям і колегам. </a:t>
            </a:r>
          </a:p>
          <a:p>
            <a:pPr marL="342900" indent="-342900">
              <a:buAutoNum type="arabicParenR"/>
            </a:pPr>
            <a:r>
              <a:rPr lang="uk-UA" dirty="0">
                <a:highlight>
                  <a:srgbClr val="A5D2F1"/>
                </a:highlight>
              </a:rPr>
              <a:t>непотизм</a:t>
            </a:r>
            <a:r>
              <a:rPr lang="uk-UA" dirty="0"/>
              <a:t> — це фактичні або передбачувані переваги, надані членам своєї родини.</a:t>
            </a:r>
          </a:p>
        </p:txBody>
      </p:sp>
    </p:spTree>
    <p:extLst>
      <p:ext uri="{BB962C8B-B14F-4D97-AF65-F5344CB8AC3E}">
        <p14:creationId xmlns:p14="http://schemas.microsoft.com/office/powerpoint/2010/main" val="1653603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AD0E4A-3D6F-40AE-8F5D-749EFC2D5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872" y="-72390"/>
            <a:ext cx="9692640" cy="1325562"/>
          </a:xfrm>
        </p:spPr>
        <p:txBody>
          <a:bodyPr/>
          <a:lstStyle/>
          <a:p>
            <a:r>
              <a:rPr lang="uk-UA" dirty="0">
                <a:highlight>
                  <a:srgbClr val="EDE9DE"/>
                </a:highlight>
              </a:rPr>
              <a:t>Найгучніші випадки корупції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211153-C74D-471C-97AD-D36A1089A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22" y="1695450"/>
            <a:ext cx="4133088" cy="435133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/>
              <a:t>У 2015-2016 </a:t>
            </a:r>
            <a:r>
              <a:rPr lang="ru-RU" dirty="0" err="1"/>
              <a:t>понад</a:t>
            </a:r>
            <a:r>
              <a:rPr lang="ru-RU" dirty="0"/>
              <a:t> 10 </a:t>
            </a:r>
            <a:r>
              <a:rPr lang="ru-RU" dirty="0" err="1"/>
              <a:t>членів</a:t>
            </a:r>
            <a:r>
              <a:rPr lang="ru-RU" dirty="0"/>
              <a:t> </a:t>
            </a:r>
            <a:r>
              <a:rPr lang="ru-RU" dirty="0" err="1"/>
              <a:t>виконкому</a:t>
            </a:r>
            <a:r>
              <a:rPr lang="ru-RU" dirty="0"/>
              <a:t> ФІФА продавали </a:t>
            </a:r>
            <a:r>
              <a:rPr lang="ru-RU" dirty="0" err="1"/>
              <a:t>свої</a:t>
            </a:r>
            <a:r>
              <a:rPr lang="ru-RU" dirty="0"/>
              <a:t> голоси в </a:t>
            </a:r>
            <a:r>
              <a:rPr lang="ru-RU" dirty="0" err="1"/>
              <a:t>найважливіших</a:t>
            </a:r>
            <a:r>
              <a:rPr lang="ru-RU" dirty="0"/>
              <a:t> </a:t>
            </a:r>
            <a:r>
              <a:rPr lang="ru-RU" dirty="0" err="1"/>
              <a:t>рішеннях</a:t>
            </a:r>
            <a:r>
              <a:rPr lang="ru-RU" dirty="0"/>
              <a:t>, як-от </a:t>
            </a:r>
            <a:r>
              <a:rPr lang="ru-RU" dirty="0" err="1"/>
              <a:t>вибори</a:t>
            </a:r>
            <a:r>
              <a:rPr lang="ru-RU" dirty="0"/>
              <a:t> </a:t>
            </a:r>
            <a:r>
              <a:rPr lang="ru-RU" dirty="0" err="1"/>
              <a:t>країни-господарки</a:t>
            </a:r>
            <a:r>
              <a:rPr lang="ru-RU" dirty="0"/>
              <a:t> </a:t>
            </a:r>
            <a:r>
              <a:rPr lang="ru-RU" dirty="0" err="1"/>
              <a:t>Чемпіонатів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, </a:t>
            </a:r>
            <a:r>
              <a:rPr lang="ru-RU" dirty="0" err="1"/>
              <a:t>отримували</a:t>
            </a:r>
            <a:r>
              <a:rPr lang="ru-RU" dirty="0"/>
              <a:t> </a:t>
            </a:r>
            <a:r>
              <a:rPr lang="ru-RU" dirty="0" err="1"/>
              <a:t>кошти</a:t>
            </a:r>
            <a:r>
              <a:rPr lang="ru-RU" dirty="0"/>
              <a:t> за продаж прав на </a:t>
            </a:r>
            <a:r>
              <a:rPr lang="ru-RU" dirty="0" err="1"/>
              <a:t>телетрансляції</a:t>
            </a:r>
            <a:r>
              <a:rPr lang="ru-RU" dirty="0"/>
              <a:t> «</a:t>
            </a:r>
            <a:r>
              <a:rPr lang="ru-RU" dirty="0" err="1"/>
              <a:t>правильним</a:t>
            </a:r>
            <a:r>
              <a:rPr lang="ru-RU" dirty="0"/>
              <a:t>» </a:t>
            </a:r>
            <a:r>
              <a:rPr lang="ru-RU" dirty="0" err="1"/>
              <a:t>компаніям</a:t>
            </a:r>
            <a:r>
              <a:rPr lang="ru-RU" dirty="0"/>
              <a:t>, </a:t>
            </a:r>
            <a:r>
              <a:rPr lang="ru-RU" dirty="0" err="1"/>
              <a:t>закривали</a:t>
            </a:r>
            <a:r>
              <a:rPr lang="ru-RU" dirty="0"/>
              <a:t> </a:t>
            </a:r>
            <a:r>
              <a:rPr lang="ru-RU" dirty="0" err="1"/>
              <a:t>очі</a:t>
            </a:r>
            <a:r>
              <a:rPr lang="ru-RU" dirty="0"/>
              <a:t> на </a:t>
            </a:r>
            <a:r>
              <a:rPr lang="ru-RU" dirty="0" err="1"/>
              <a:t>допінг</a:t>
            </a:r>
            <a:r>
              <a:rPr lang="ru-RU" dirty="0"/>
              <a:t>.</a:t>
            </a:r>
          </a:p>
          <a:p>
            <a:pPr algn="just" fontAlgn="base"/>
            <a:r>
              <a:rPr lang="uk-UA" b="0" i="0" dirty="0">
                <a:solidFill>
                  <a:srgbClr val="313537"/>
                </a:solidFill>
                <a:effectLst/>
              </a:rPr>
              <a:t>Найбільший сплеск корупції спостерігавсь у ФІФА в період з 1998 до 2015 року, коли керівником ще був швейцарець Йозеф </a:t>
            </a:r>
            <a:r>
              <a:rPr lang="uk-UA" b="0" i="0" dirty="0" err="1">
                <a:solidFill>
                  <a:srgbClr val="313537"/>
                </a:solidFill>
                <a:effectLst/>
              </a:rPr>
              <a:t>Блаттер</a:t>
            </a:r>
            <a:r>
              <a:rPr lang="uk-UA" b="0" i="0" dirty="0">
                <a:solidFill>
                  <a:srgbClr val="313537"/>
                </a:solidFill>
                <a:effectLst/>
              </a:rPr>
              <a:t>.</a:t>
            </a:r>
          </a:p>
          <a:p>
            <a:pPr algn="just" fontAlgn="base"/>
            <a:r>
              <a:rPr lang="uk-UA" b="0" i="0" dirty="0">
                <a:solidFill>
                  <a:srgbClr val="313537"/>
                </a:solidFill>
                <a:effectLst/>
              </a:rPr>
              <a:t>Його звинуватили в зловживанні посадовими повноваженнями, незаконному привласненні коштів та усунули від футболу на 8 років.</a:t>
            </a:r>
          </a:p>
          <a:p>
            <a:endParaRPr lang="uk-UA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2DFEF8A-3EF6-4CA8-8648-3CFF7468E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261" y="1594484"/>
            <a:ext cx="7525739" cy="4233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6570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BCE554E-0197-4DBB-82A1-00877B1A5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49" y="1253331"/>
            <a:ext cx="4132707" cy="435133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dirty="0"/>
              <a:t>У 2008 році були викриті подробиці співробітництва </a:t>
            </a:r>
            <a:r>
              <a:rPr lang="en-US" dirty="0"/>
              <a:t>Siemens </a:t>
            </a:r>
            <a:r>
              <a:rPr lang="uk-UA" dirty="0"/>
              <a:t>та уряду Греції на чолі з прем'єр-міністром </a:t>
            </a:r>
            <a:r>
              <a:rPr lang="uk-UA" dirty="0" err="1"/>
              <a:t>Костасом</a:t>
            </a:r>
            <a:r>
              <a:rPr lang="uk-UA" dirty="0"/>
              <a:t> </a:t>
            </a:r>
            <a:r>
              <a:rPr lang="uk-UA" dirty="0" err="1"/>
              <a:t>Сімітісом</a:t>
            </a:r>
            <a:r>
              <a:rPr lang="uk-UA" dirty="0"/>
              <a:t> в період підготовки до Літніх Олімпійських ігор 2004 в Афінах. </a:t>
            </a:r>
          </a:p>
          <a:p>
            <a:pPr algn="just"/>
            <a:r>
              <a:rPr lang="uk-UA" dirty="0"/>
              <a:t>Компанія здійснювала підкуп чиновників для того, щоб безперешкодно отримувати державні контракти на виконання робіт, пов'язаних із переведенням телефонної мережі </a:t>
            </a:r>
            <a:r>
              <a:rPr lang="en-US" dirty="0"/>
              <a:t>OTE </a:t>
            </a:r>
            <a:r>
              <a:rPr lang="uk-UA" dirty="0"/>
              <a:t>на цифровий формат, створення систем комунікації для грецької армії, а також забезпечення систем спостереження для Олімпійських ігор 2004 року.</a:t>
            </a:r>
          </a:p>
          <a:p>
            <a:pPr algn="just"/>
            <a:r>
              <a:rPr lang="uk-UA" dirty="0"/>
              <a:t>Загальна сума хабарів сягала 100 млн. євро.</a:t>
            </a:r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pic>
        <p:nvPicPr>
          <p:cNvPr id="2050" name="Picture 2" descr="Фирменный интернет-магазин SIEMENS О компании SIEMENS">
            <a:extLst>
              <a:ext uri="{FF2B5EF4-FFF2-40B4-BE49-F238E27FC236}">
                <a16:creationId xmlns:a16="http://schemas.microsoft.com/office/drawing/2014/main" id="{D33B89CA-234C-4B8F-B80A-72AD50EEF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"/>
          <a:stretch/>
        </p:blipFill>
        <p:spPr bwMode="auto">
          <a:xfrm>
            <a:off x="0" y="751681"/>
            <a:ext cx="7194847" cy="501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5173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E402261-D717-4ADD-9BE3-A68135C19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1"/>
          <a:stretch/>
        </p:blipFill>
        <p:spPr bwMode="auto">
          <a:xfrm>
            <a:off x="0" y="2447925"/>
            <a:ext cx="12192000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9189BA-7E49-43FD-AF09-B0D1D7517C16}"/>
              </a:ext>
            </a:extLst>
          </p:cNvPr>
          <p:cNvSpPr txBox="1"/>
          <p:nvPr/>
        </p:nvSpPr>
        <p:spPr>
          <a:xfrm>
            <a:off x="600075" y="444401"/>
            <a:ext cx="107823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/>
              <a:t>«Панамські папери» оприлюднили на початку квітня 2016 року журналісти з 76 країн світу.</a:t>
            </a:r>
          </a:p>
          <a:p>
            <a:pPr algn="ctr"/>
            <a:r>
              <a:rPr lang="uk-UA" dirty="0"/>
              <a:t>Розслідування спиралися на витік документів із панамської фірми </a:t>
            </a:r>
            <a:r>
              <a:rPr lang="en-US" dirty="0" err="1"/>
              <a:t>Mossack</a:t>
            </a:r>
            <a:r>
              <a:rPr lang="en-US" dirty="0"/>
              <a:t> Fonseca (</a:t>
            </a:r>
            <a:r>
              <a:rPr lang="uk-UA" dirty="0"/>
              <a:t>компанія, яка реєструвала офшорні компанії).</a:t>
            </a:r>
          </a:p>
          <a:p>
            <a:pPr algn="ctr"/>
            <a:r>
              <a:rPr lang="uk-UA" dirty="0"/>
              <a:t>Після опрацювання документів стало відомо про приховані в офшорах статки 12 нинішніх та колишніх лідерів країн, 128 інших чільних посадовців та цілої низки відомих особистостей (наприклад, </a:t>
            </a:r>
            <a:r>
              <a:rPr lang="uk-UA" dirty="0" err="1"/>
              <a:t>Леонеля</a:t>
            </a:r>
            <a:r>
              <a:rPr lang="uk-UA" dirty="0"/>
              <a:t> </a:t>
            </a:r>
            <a:r>
              <a:rPr lang="uk-UA" dirty="0" err="1"/>
              <a:t>Мессі</a:t>
            </a:r>
            <a:r>
              <a:rPr lang="uk-UA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379149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065F78D-F5B6-44D6-8821-410ABE0A8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819151"/>
            <a:ext cx="9439275" cy="4543424"/>
          </a:xfrm>
        </p:spPr>
        <p:txBody>
          <a:bodyPr>
            <a:normAutofit/>
          </a:bodyPr>
          <a:lstStyle/>
          <a:p>
            <a:pPr algn="just"/>
            <a:r>
              <a:rPr lang="uk-UA" dirty="0"/>
              <a:t>Згідно з оприлюдненими даними, футболісту </a:t>
            </a:r>
            <a:r>
              <a:rPr lang="uk-UA" dirty="0" err="1"/>
              <a:t>Ліонелю</a:t>
            </a:r>
            <a:r>
              <a:rPr lang="uk-UA" dirty="0"/>
              <a:t> </a:t>
            </a:r>
            <a:r>
              <a:rPr lang="uk-UA" dirty="0" err="1"/>
              <a:t>Мессі</a:t>
            </a:r>
            <a:r>
              <a:rPr lang="uk-UA" dirty="0"/>
              <a:t> та його батьку належить офшорна компанія </a:t>
            </a:r>
            <a:r>
              <a:rPr lang="en-US" dirty="0"/>
              <a:t>Mega Star Enterprises, </a:t>
            </a:r>
            <a:r>
              <a:rPr lang="uk-UA" dirty="0"/>
              <a:t>зареєстрована у Панамі. Вперше вона згадується в архівах </a:t>
            </a:r>
            <a:r>
              <a:rPr lang="en-US" dirty="0" err="1"/>
              <a:t>Mossack</a:t>
            </a:r>
            <a:r>
              <a:rPr lang="en-US" dirty="0"/>
              <a:t> Fonseca </a:t>
            </a:r>
            <a:r>
              <a:rPr lang="uk-UA" dirty="0"/>
              <a:t>ще 13 червня 2013 року. На наступний день іспанська прокуратура висунула проти обох </a:t>
            </a:r>
            <a:r>
              <a:rPr lang="uk-UA" dirty="0" err="1"/>
              <a:t>Мессі</a:t>
            </a:r>
            <a:r>
              <a:rPr lang="uk-UA" dirty="0"/>
              <a:t> звинувачення в багатомільйонних податкових махінаціях.</a:t>
            </a:r>
          </a:p>
          <a:p>
            <a:pPr algn="just"/>
            <a:r>
              <a:rPr lang="uk-UA" dirty="0"/>
              <a:t>У 2016 році </a:t>
            </a:r>
            <a:r>
              <a:rPr lang="uk-UA" dirty="0" err="1"/>
              <a:t>Мессі</a:t>
            </a:r>
            <a:r>
              <a:rPr lang="uk-UA" dirty="0"/>
              <a:t> та його батька, Хорхе </a:t>
            </a:r>
            <a:r>
              <a:rPr lang="uk-UA" dirty="0" err="1"/>
              <a:t>Мессі</a:t>
            </a:r>
            <a:r>
              <a:rPr lang="uk-UA" dirty="0"/>
              <a:t>, звинуватили в ухиленні від сплати податків на суму 4,1 мільйона євро за період 2007-2009 років. В Іспанії їх засудили до 21 місяця тюремного ув'язнення. Проте, за іспанським законодавством, покарання терміном менше двох років зазвичай не виконується у вигляді реального ув'язнення для осіб, які вперше вчинили злочин. Тому </a:t>
            </a:r>
            <a:r>
              <a:rPr lang="uk-UA" dirty="0" err="1"/>
              <a:t>Мессі</a:t>
            </a:r>
            <a:r>
              <a:rPr lang="uk-UA" dirty="0"/>
              <a:t> не сидів у в'язниці, натомість він та його батько сплатили великі штрафи, що разом з покриттям боргу становило близько 2 мільйонів євро для </a:t>
            </a:r>
            <a:r>
              <a:rPr lang="uk-UA" dirty="0" err="1"/>
              <a:t>Мессі</a:t>
            </a:r>
            <a:r>
              <a:rPr lang="uk-UA" dirty="0"/>
              <a:t> і 1,5 мільйона євро для його батька.</a:t>
            </a:r>
          </a:p>
          <a:p>
            <a:pPr algn="just"/>
            <a:r>
              <a:rPr lang="uk-UA" dirty="0"/>
              <a:t>Ця справа привернула багато уваги, оскільки </a:t>
            </a:r>
            <a:r>
              <a:rPr lang="uk-UA" dirty="0" err="1"/>
              <a:t>Мессі</a:t>
            </a:r>
            <a:r>
              <a:rPr lang="uk-UA" dirty="0"/>
              <a:t> є відомою публічною фігурою, але ситуація була врегульована через сплату штрафів.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85742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Газета фон текстуры, бизнес фон | Премиум Фото">
            <a:extLst>
              <a:ext uri="{FF2B5EF4-FFF2-40B4-BE49-F238E27FC236}">
                <a16:creationId xmlns:a16="http://schemas.microsoft.com/office/drawing/2014/main" id="{40894479-3F55-4A0D-AC09-4F4FBD278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9" t="9246" r="10345" b="5539"/>
          <a:stretch/>
        </p:blipFill>
        <p:spPr bwMode="auto">
          <a:xfrm>
            <a:off x="0" y="-213360"/>
            <a:ext cx="5963920" cy="707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A2D9233-97CA-4C11-B596-FEE6C53D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812" y="516380"/>
            <a:ext cx="5565648" cy="1325562"/>
          </a:xfrm>
        </p:spPr>
        <p:txBody>
          <a:bodyPr>
            <a:normAutofit fontScale="90000"/>
          </a:bodyPr>
          <a:lstStyle/>
          <a:p>
            <a:r>
              <a:rPr lang="uk-UA" dirty="0">
                <a:highlight>
                  <a:srgbClr val="EDE9DE"/>
                </a:highlight>
              </a:rPr>
              <a:t>Кейс Вільяма Джефферсона (США)</a:t>
            </a: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E05FF872-4360-4A5B-9BDE-C6755A39B9AE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128">
            <a:off x="1279322" y="1253332"/>
            <a:ext cx="3249168" cy="435133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1700" b="1" dirty="0" err="1">
                <a:latin typeface="Arial Black" panose="020B0A04020102020204" pitchFamily="34" charset="0"/>
              </a:rPr>
              <a:t>Екс-конгресменa</a:t>
            </a:r>
            <a:r>
              <a:rPr lang="ru-RU" sz="1700" b="1" dirty="0">
                <a:latin typeface="Arial Black" panose="020B0A04020102020204" pitchFamily="34" charset="0"/>
              </a:rPr>
              <a:t> США </a:t>
            </a:r>
            <a:r>
              <a:rPr lang="ru-RU" sz="1700" b="1" dirty="0" err="1">
                <a:latin typeface="Arial Black" panose="020B0A04020102020204" pitchFamily="34" charset="0"/>
              </a:rPr>
              <a:t>визнано</a:t>
            </a:r>
            <a:r>
              <a:rPr lang="ru-RU" sz="1700" b="1" dirty="0">
                <a:latin typeface="Arial Black" panose="020B0A04020102020204" pitchFamily="34" charset="0"/>
              </a:rPr>
              <a:t> </a:t>
            </a:r>
            <a:r>
              <a:rPr lang="ru-RU" sz="1700" b="1" dirty="0" err="1">
                <a:latin typeface="Arial Black" panose="020B0A04020102020204" pitchFamily="34" charset="0"/>
              </a:rPr>
              <a:t>винним</a:t>
            </a:r>
            <a:r>
              <a:rPr lang="ru-RU" sz="1700" b="1" dirty="0">
                <a:latin typeface="Arial Black" panose="020B0A04020102020204" pitchFamily="34" charset="0"/>
              </a:rPr>
              <a:t> у </a:t>
            </a:r>
            <a:r>
              <a:rPr lang="ru-RU" sz="1700" b="1" dirty="0" err="1">
                <a:latin typeface="Arial Black" panose="020B0A04020102020204" pitchFamily="34" charset="0"/>
              </a:rPr>
              <a:t>корупції</a:t>
            </a:r>
            <a:r>
              <a:rPr lang="ru-RU" sz="1700" b="1" dirty="0">
                <a:latin typeface="Arial Black" panose="020B0A04020102020204" pitchFamily="34" charset="0"/>
              </a:rPr>
              <a:t>!!!!!!!</a:t>
            </a:r>
          </a:p>
          <a:p>
            <a:pPr marL="0" indent="0" algn="just">
              <a:buNone/>
            </a:pPr>
            <a:r>
              <a:rPr lang="uk-UA" sz="1700" b="0" i="0" dirty="0">
                <a:solidFill>
                  <a:srgbClr val="222F3A"/>
                </a:solidFill>
                <a:effectLst/>
              </a:rPr>
              <a:t>Сто п`ятдесят років ув'язнення загрожує колишньому конгресмену США від штату Луїзіана Вільяму Джефферсону, якого визнали винним у хабарництві, шахрайстві та відмиванні грошей. За даними Федерального бюро розслідувань, Джефферсон отримав хабарі на суму понад </a:t>
            </a:r>
            <a:r>
              <a:rPr lang="ru-RU" sz="1600" dirty="0" err="1"/>
              <a:t>понад</a:t>
            </a:r>
            <a:r>
              <a:rPr lang="ru-RU" sz="1600" dirty="0"/>
              <a:t> 478 </a:t>
            </a:r>
            <a:r>
              <a:rPr lang="ru-RU" sz="1600" dirty="0" err="1"/>
              <a:t>тисяч</a:t>
            </a:r>
            <a:r>
              <a:rPr lang="ru-RU" sz="1600" dirty="0"/>
              <a:t> </a:t>
            </a:r>
            <a:r>
              <a:rPr lang="ru-RU" sz="1600" dirty="0" err="1"/>
              <a:t>доларів</a:t>
            </a:r>
            <a:r>
              <a:rPr lang="ru-RU" sz="1600" dirty="0"/>
              <a:t> США. </a:t>
            </a:r>
          </a:p>
          <a:p>
            <a:pPr marL="0" indent="0" algn="just">
              <a:buNone/>
            </a:pPr>
            <a:br>
              <a:rPr lang="uk-UA" dirty="0"/>
            </a:br>
            <a:br>
              <a:rPr lang="uk-UA" dirty="0"/>
            </a:br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F14A22-4E46-49D7-B073-6B9499F20953}"/>
              </a:ext>
            </a:extLst>
          </p:cNvPr>
          <p:cNvSpPr txBox="1"/>
          <p:nvPr/>
        </p:nvSpPr>
        <p:spPr>
          <a:xfrm>
            <a:off x="6309360" y="2262519"/>
            <a:ext cx="4470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У 2005 </a:t>
            </a:r>
            <a:r>
              <a:rPr lang="ru-RU" dirty="0" err="1"/>
              <a:t>році</a:t>
            </a:r>
            <a:r>
              <a:rPr lang="ru-RU" dirty="0"/>
              <a:t> ФБР </a:t>
            </a:r>
            <a:r>
              <a:rPr lang="ru-RU" dirty="0" err="1"/>
              <a:t>отримало</a:t>
            </a:r>
            <a:r>
              <a:rPr lang="ru-RU" dirty="0"/>
              <a:t> </a:t>
            </a:r>
            <a:r>
              <a:rPr lang="ru-RU" dirty="0" err="1"/>
              <a:t>достовірну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 про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чинний</a:t>
            </a:r>
            <a:r>
              <a:rPr lang="ru-RU" dirty="0"/>
              <a:t> на той момент член </a:t>
            </a:r>
            <a:r>
              <a:rPr lang="ru-RU" dirty="0" err="1"/>
              <a:t>Конгресу</a:t>
            </a:r>
            <a:r>
              <a:rPr lang="ru-RU" dirty="0"/>
              <a:t> США </a:t>
            </a:r>
            <a:r>
              <a:rPr lang="ru-RU" dirty="0" err="1"/>
              <a:t>нібито</a:t>
            </a:r>
            <a:r>
              <a:rPr lang="ru-RU" dirty="0"/>
              <a:t> </a:t>
            </a:r>
            <a:r>
              <a:rPr lang="ru-RU" dirty="0" err="1"/>
              <a:t>використовує</a:t>
            </a:r>
            <a:r>
              <a:rPr lang="ru-RU" dirty="0"/>
              <a:t> </a:t>
            </a:r>
            <a:r>
              <a:rPr lang="ru-RU" dirty="0" err="1"/>
              <a:t>своє</a:t>
            </a:r>
            <a:r>
              <a:rPr lang="ru-RU" dirty="0"/>
              <a:t> </a:t>
            </a:r>
            <a:r>
              <a:rPr lang="ru-RU" dirty="0" err="1"/>
              <a:t>службове</a:t>
            </a:r>
            <a:r>
              <a:rPr lang="ru-RU" dirty="0"/>
              <a:t> становище для </a:t>
            </a:r>
            <a:r>
              <a:rPr lang="ru-RU" dirty="0" err="1"/>
              <a:t>вимагання</a:t>
            </a:r>
            <a:r>
              <a:rPr lang="ru-RU" dirty="0"/>
              <a:t> </a:t>
            </a:r>
            <a:r>
              <a:rPr lang="ru-RU" dirty="0" err="1"/>
              <a:t>хабарів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американських</a:t>
            </a:r>
            <a:r>
              <a:rPr lang="ru-RU" dirty="0"/>
              <a:t> </a:t>
            </a:r>
            <a:r>
              <a:rPr lang="ru-RU" dirty="0" err="1"/>
              <a:t>компаній</a:t>
            </a:r>
            <a:r>
              <a:rPr lang="ru-RU" dirty="0"/>
              <a:t>, </a:t>
            </a:r>
            <a:r>
              <a:rPr lang="ru-RU" dirty="0" err="1"/>
              <a:t>зацікавлених</a:t>
            </a:r>
            <a:r>
              <a:rPr lang="ru-RU" dirty="0"/>
              <a:t> у </a:t>
            </a:r>
            <a:r>
              <a:rPr lang="ru-RU" dirty="0" err="1"/>
              <a:t>веденні</a:t>
            </a:r>
            <a:r>
              <a:rPr lang="ru-RU" dirty="0"/>
              <a:t> </a:t>
            </a:r>
            <a:r>
              <a:rPr lang="ru-RU" dirty="0" err="1"/>
              <a:t>бізнесу</a:t>
            </a:r>
            <a:r>
              <a:rPr lang="ru-RU" dirty="0"/>
              <a:t> в </a:t>
            </a:r>
            <a:r>
              <a:rPr lang="ru-RU" dirty="0" err="1"/>
              <a:t>Африці</a:t>
            </a:r>
            <a:r>
              <a:rPr lang="ru-RU" dirty="0"/>
              <a:t>, і </a:t>
            </a:r>
            <a:r>
              <a:rPr lang="ru-RU" dirty="0" err="1"/>
              <a:t>розпочало</a:t>
            </a:r>
            <a:r>
              <a:rPr lang="ru-RU" dirty="0"/>
              <a:t> </a:t>
            </a:r>
            <a:r>
              <a:rPr lang="ru-RU" dirty="0" err="1"/>
              <a:t>розслідування</a:t>
            </a:r>
            <a:r>
              <a:rPr lang="ru-RU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443528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Державний парк-пам'ятка Межигір'я - Туристичне Агентство &quot;Патріот&quot; - Тури  по Україні">
            <a:extLst>
              <a:ext uri="{FF2B5EF4-FFF2-40B4-BE49-F238E27FC236}">
                <a16:creationId xmlns:a16="http://schemas.microsoft.com/office/drawing/2014/main" id="{D5B899C2-F42C-4A53-A7FF-5A8B2FB62A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90550"/>
            <a:ext cx="11401426" cy="760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5DE4D6-745B-4D8B-95CB-4B8390C32C77}"/>
              </a:ext>
            </a:extLst>
          </p:cNvPr>
          <p:cNvSpPr txBox="1"/>
          <p:nvPr/>
        </p:nvSpPr>
        <p:spPr>
          <a:xfrm>
            <a:off x="8264324" y="0"/>
            <a:ext cx="3927676" cy="69865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uk-UA" sz="1600" i="0" dirty="0">
                <a:solidFill>
                  <a:schemeClr val="bg1"/>
                </a:solidFill>
                <a:effectLst/>
              </a:rPr>
              <a:t>Межигір'я стало символом корупції в Україні. З 1935 до 2007 року Межигір'я було державною урядовою резиденцією, поки не було виведено в приватну власність у 2007 році як обмін зі підставною приватною компанією.</a:t>
            </a:r>
            <a:endParaRPr lang="uk-UA" sz="1600" b="0" i="0" dirty="0">
              <a:solidFill>
                <a:schemeClr val="bg1"/>
              </a:solidFill>
              <a:effectLst/>
            </a:endParaRPr>
          </a:p>
          <a:p>
            <a:pPr algn="just" fontAlgn="base"/>
            <a:r>
              <a:rPr lang="uk-UA" sz="1600" b="0" i="0" dirty="0">
                <a:solidFill>
                  <a:schemeClr val="bg1"/>
                </a:solidFill>
                <a:effectLst/>
              </a:rPr>
              <a:t>Водночас держава віддала майна, за підрахунками слідства, на 540 мільйонів гривень. А отримала за це лише 100-річну будівлю колишньої лікарні. Земля в "Межигір’ї" залишалася державною. Але її передали в оренду на 49 років за сміхотворною ціною в 4 гривні за сотку на місяць – у тисячі разів дешевше від реальної вартості.</a:t>
            </a:r>
          </a:p>
          <a:p>
            <a:pPr algn="just" fontAlgn="base"/>
            <a:r>
              <a:rPr lang="uk-UA" sz="1600" b="0" i="0" dirty="0">
                <a:solidFill>
                  <a:schemeClr val="bg1"/>
                </a:solidFill>
                <a:effectLst/>
              </a:rPr>
              <a:t>Поле для гольфу, </a:t>
            </a:r>
            <a:r>
              <a:rPr lang="uk-UA" sz="1600" b="0" i="0" dirty="0" err="1">
                <a:solidFill>
                  <a:schemeClr val="bg1"/>
                </a:solidFill>
                <a:effectLst/>
              </a:rPr>
              <a:t>страусина</a:t>
            </a:r>
            <a:r>
              <a:rPr lang="uk-UA" sz="1600" b="0" i="0" dirty="0">
                <a:solidFill>
                  <a:schemeClr val="bg1"/>
                </a:solidFill>
                <a:effectLst/>
              </a:rPr>
              <a:t> ферма, приватний зоопарк і </a:t>
            </a:r>
            <a:r>
              <a:rPr lang="uk-UA" sz="1600" b="0" i="0" dirty="0" err="1">
                <a:solidFill>
                  <a:schemeClr val="bg1"/>
                </a:solidFill>
                <a:effectLst/>
              </a:rPr>
              <a:t>повнорозмірна</a:t>
            </a:r>
            <a:r>
              <a:rPr lang="uk-UA" sz="1600" b="0" i="0" dirty="0">
                <a:solidFill>
                  <a:schemeClr val="bg1"/>
                </a:solidFill>
                <a:effectLst/>
              </a:rPr>
              <a:t> копія Іспанського </a:t>
            </a:r>
            <a:r>
              <a:rPr lang="uk-UA" sz="1600" b="0" i="0" dirty="0" err="1">
                <a:solidFill>
                  <a:schemeClr val="bg1"/>
                </a:solidFill>
                <a:effectLst/>
              </a:rPr>
              <a:t>Галеона</a:t>
            </a:r>
            <a:r>
              <a:rPr lang="uk-UA" sz="1600" b="0" i="0" dirty="0">
                <a:solidFill>
                  <a:schemeClr val="bg1"/>
                </a:solidFill>
                <a:effectLst/>
              </a:rPr>
              <a:t> – це лише деякі з визначних пам’яток Межигір’я, багатомільйонної садиби колишнього президента України Віктора Януковича площею 137 гектарів. Нині Межигір'я стало туристичною атракцією - справжнім музеєм корупції. </a:t>
            </a:r>
          </a:p>
          <a:p>
            <a:pPr algn="just" fontAlgn="base"/>
            <a:endParaRPr lang="uk-UA" sz="1600" b="0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448562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79FEBF-1FAA-4B09-8183-87930E65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24173" cy="6858000"/>
          </a:xfrm>
          <a:prstGeom prst="rect">
            <a:avLst/>
          </a:prstGeom>
        </p:spPr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7DD9CBD-F002-4142-8844-DA8DA3FE8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6497" y="457200"/>
            <a:ext cx="4405503" cy="4800600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0" indent="0" algn="just" fontAlgn="base">
              <a:buNone/>
            </a:pPr>
            <a:endParaRPr lang="uk-UA" i="0" dirty="0">
              <a:solidFill>
                <a:schemeClr val="bg1"/>
              </a:solidFill>
              <a:effectLst/>
            </a:endParaRPr>
          </a:p>
          <a:p>
            <a:pPr marL="0" indent="0" algn="just" fontAlgn="base">
              <a:buNone/>
            </a:pPr>
            <a:r>
              <a:rPr lang="uk-UA" i="0" dirty="0">
                <a:solidFill>
                  <a:schemeClr val="bg1"/>
                </a:solidFill>
                <a:effectLst/>
              </a:rPr>
              <a:t>У червні 2019 року в Чехії на протести вийшли близько 200 тисяч людей з вимогою відставки прем’єр-міністра </a:t>
            </a:r>
            <a:r>
              <a:rPr lang="uk-UA" i="0" dirty="0" err="1">
                <a:solidFill>
                  <a:schemeClr val="bg1"/>
                </a:solidFill>
                <a:effectLst/>
              </a:rPr>
              <a:t>Андрея</a:t>
            </a:r>
            <a:r>
              <a:rPr lang="uk-UA" i="0" dirty="0">
                <a:solidFill>
                  <a:schemeClr val="bg1"/>
                </a:solidFill>
                <a:effectLst/>
              </a:rPr>
              <a:t> </a:t>
            </a:r>
            <a:r>
              <a:rPr lang="uk-UA" i="0" dirty="0" err="1">
                <a:solidFill>
                  <a:schemeClr val="bg1"/>
                </a:solidFill>
                <a:effectLst/>
              </a:rPr>
              <a:t>Бабиша</a:t>
            </a:r>
            <a:r>
              <a:rPr lang="uk-UA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0" indent="0" algn="just" fontAlgn="base">
              <a:buNone/>
            </a:pPr>
            <a:r>
              <a:rPr lang="uk-UA" i="0" dirty="0">
                <a:solidFill>
                  <a:schemeClr val="bg1"/>
                </a:solidFill>
                <a:effectLst/>
              </a:rPr>
              <a:t>Приводом стала кримінальна справа проти </a:t>
            </a:r>
            <a:r>
              <a:rPr lang="uk-UA" i="0" dirty="0" err="1">
                <a:solidFill>
                  <a:schemeClr val="bg1"/>
                </a:solidFill>
                <a:effectLst/>
              </a:rPr>
              <a:t>Бабиша</a:t>
            </a:r>
            <a:r>
              <a:rPr lang="uk-UA" i="0" dirty="0">
                <a:solidFill>
                  <a:schemeClr val="bg1"/>
                </a:solidFill>
                <a:effectLst/>
              </a:rPr>
              <a:t> за підозрою в шахрайстві з фондами Європейського союзу. Стверджується, що сімейна фірма </a:t>
            </a:r>
            <a:r>
              <a:rPr lang="uk-UA" i="0" dirty="0" err="1">
                <a:solidFill>
                  <a:schemeClr val="bg1"/>
                </a:solidFill>
                <a:effectLst/>
              </a:rPr>
              <a:t>Бабиша</a:t>
            </a:r>
            <a:r>
              <a:rPr lang="uk-UA" i="0" dirty="0">
                <a:solidFill>
                  <a:schemeClr val="bg1"/>
                </a:solidFill>
                <a:effectLst/>
              </a:rPr>
              <a:t> отримала субсидії в розмірі $2 млн від ЄС з порушенням закону.</a:t>
            </a:r>
          </a:p>
          <a:p>
            <a:pPr marL="0" indent="0" algn="just" fontAlgn="base">
              <a:buNone/>
            </a:pPr>
            <a:r>
              <a:rPr lang="uk-UA" i="0" dirty="0">
                <a:solidFill>
                  <a:schemeClr val="bg1"/>
                </a:solidFill>
                <a:effectLst/>
              </a:rPr>
              <a:t>Єврокомісія також звинуватила прем’єра Чехії в конфлікті інтересів при отриманні дотацій для його холдингу </a:t>
            </a:r>
            <a:r>
              <a:rPr lang="en-US" i="0" dirty="0" err="1">
                <a:solidFill>
                  <a:schemeClr val="bg1"/>
                </a:solidFill>
                <a:effectLst/>
              </a:rPr>
              <a:t>Agrofert</a:t>
            </a:r>
            <a:r>
              <a:rPr lang="en-US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0" indent="0">
              <a:buNone/>
            </a:pPr>
            <a:br>
              <a:rPr lang="en-US" b="0" i="0" dirty="0">
                <a:solidFill>
                  <a:srgbClr val="313537"/>
                </a:solidFill>
                <a:effectLst/>
                <a:latin typeface="lato" panose="020F0502020204030203" pitchFamily="34" charset="0"/>
              </a:rPr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67675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4D82DA4-F725-4755-943B-3B4CB259C0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4297" y="-174498"/>
            <a:ext cx="9418320" cy="4041648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  <a:highlight>
                  <a:srgbClr val="EDE9DE"/>
                </a:highlight>
              </a:rPr>
              <a:t>3. Поширеність корупції</a:t>
            </a:r>
          </a:p>
        </p:txBody>
      </p:sp>
      <p:pic>
        <p:nvPicPr>
          <p:cNvPr id="7" name="Графіка 6" descr="Map with pin with solid fill">
            <a:extLst>
              <a:ext uri="{FF2B5EF4-FFF2-40B4-BE49-F238E27FC236}">
                <a16:creationId xmlns:a16="http://schemas.microsoft.com/office/drawing/2014/main" id="{C2A7C4AF-5BDE-419C-B3ED-B9FDBFEF9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05625" y="2362200"/>
            <a:ext cx="4495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66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31C8A68-D09B-4A33-B11B-CDD2F07BF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847" y="638175"/>
            <a:ext cx="4024503" cy="4381500"/>
          </a:xfrm>
        </p:spPr>
        <p:txBody>
          <a:bodyPr/>
          <a:lstStyle/>
          <a:p>
            <a:r>
              <a:rPr lang="uk-UA" b="1" dirty="0"/>
              <a:t>Оцінюючи рівень корупції</a:t>
            </a:r>
            <a:r>
              <a:rPr lang="uk-UA" dirty="0"/>
              <a:t>, традиційно користуються Індексом сприйняття корупції, який із </a:t>
            </a:r>
            <a:r>
              <a:rPr lang="uk-UA" b="1" dirty="0"/>
              <a:t>1995 </a:t>
            </a:r>
            <a:r>
              <a:rPr lang="uk-UA" dirty="0"/>
              <a:t>року розраховує міжнародна антикорупційна неурядова організація </a:t>
            </a:r>
            <a:r>
              <a:rPr lang="en-US" b="1" dirty="0">
                <a:highlight>
                  <a:srgbClr val="EDE9DE"/>
                </a:highlight>
              </a:rPr>
              <a:t>Transparency International</a:t>
            </a:r>
            <a:r>
              <a:rPr lang="en-US" dirty="0"/>
              <a:t>. </a:t>
            </a:r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F4E53D-4F69-41E6-9B7B-A6AD1AC78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607" y="4876800"/>
            <a:ext cx="5095875" cy="15192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14E12C6-AD2E-4C38-A56B-6242A96D7598}"/>
              </a:ext>
            </a:extLst>
          </p:cNvPr>
          <p:cNvSpPr txBox="1"/>
          <p:nvPr/>
        </p:nvSpPr>
        <p:spPr>
          <a:xfrm>
            <a:off x="586004" y="3226951"/>
            <a:ext cx="4652962" cy="2585323"/>
          </a:xfrm>
          <a:prstGeom prst="rect">
            <a:avLst/>
          </a:prstGeom>
          <a:solidFill>
            <a:srgbClr val="A5D2F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b="1" dirty="0">
                <a:solidFill>
                  <a:schemeClr val="tx1"/>
                </a:solidFill>
              </a:rPr>
              <a:t>Трансперенсі Інтернешнл </a:t>
            </a:r>
            <a:r>
              <a:rPr lang="uk-UA" dirty="0">
                <a:solidFill>
                  <a:schemeClr val="tx1"/>
                </a:solidFill>
              </a:rPr>
              <a:t>— антикорупційна організація, заснована 1993 року в Берліні колишнім директором Світового банку Пітером </a:t>
            </a:r>
            <a:r>
              <a:rPr lang="uk-UA" dirty="0" err="1">
                <a:solidFill>
                  <a:schemeClr val="tx1"/>
                </a:solidFill>
              </a:rPr>
              <a:t>Айґеном</a:t>
            </a:r>
            <a:r>
              <a:rPr lang="uk-UA" dirty="0">
                <a:solidFill>
                  <a:schemeClr val="tx1"/>
                </a:solidFill>
              </a:rPr>
              <a:t>. Має представництво більш ніж у 110 країнах світу. Організація найбільш відома Індексом сприйняття корупції та Глобальним корупційним барометром.</a:t>
            </a:r>
          </a:p>
        </p:txBody>
      </p:sp>
      <p:pic>
        <p:nvPicPr>
          <p:cNvPr id="1032" name="Picture 8" descr="Пітер Ейген — Вікіпедія">
            <a:extLst>
              <a:ext uri="{FF2B5EF4-FFF2-40B4-BE49-F238E27FC236}">
                <a16:creationId xmlns:a16="http://schemas.microsoft.com/office/drawing/2014/main" id="{82DBBD43-CE23-4EBA-BA51-02556A76B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8113"/>
            <a:ext cx="4849091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6174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98861DC5-167C-4436-8DA4-4A3B1E290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38" r="9069"/>
          <a:stretch/>
        </p:blipFill>
        <p:spPr>
          <a:xfrm>
            <a:off x="0" y="-127929"/>
            <a:ext cx="11306175" cy="6985929"/>
          </a:xfrm>
        </p:spPr>
      </p:pic>
    </p:spTree>
    <p:extLst>
      <p:ext uri="{BB962C8B-B14F-4D97-AF65-F5344CB8AC3E}">
        <p14:creationId xmlns:p14="http://schemas.microsoft.com/office/powerpoint/2010/main" val="3431307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C9F8697-8E28-48F7-9BB6-C47B36F6C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9" y="115814"/>
            <a:ext cx="5957886" cy="214269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69E4ED-54F5-4071-B3FA-7F49D394A7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47" t="6111" r="1483" b="18056"/>
          <a:stretch/>
        </p:blipFill>
        <p:spPr>
          <a:xfrm>
            <a:off x="6382133" y="329686"/>
            <a:ext cx="4376353" cy="36480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1CA6B6-EFBA-4C9A-95CA-9E59B564C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722365"/>
            <a:ext cx="4177832" cy="37542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A07C14-E0C4-4551-995E-E53BE7F5E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787" y="3977761"/>
            <a:ext cx="5600699" cy="288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671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344064-D70E-4506-B275-A17CBD652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23" y="435888"/>
            <a:ext cx="5778877" cy="5548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75550E-35A2-429E-872C-0030701DD07A}"/>
              </a:ext>
            </a:extLst>
          </p:cNvPr>
          <p:cNvSpPr txBox="1"/>
          <p:nvPr/>
        </p:nvSpPr>
        <p:spPr>
          <a:xfrm>
            <a:off x="6210300" y="629320"/>
            <a:ext cx="493871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Не </a:t>
            </a:r>
            <a:r>
              <a:rPr lang="ru-RU" dirty="0" err="1"/>
              <a:t>бракує</a:t>
            </a:r>
            <a:r>
              <a:rPr lang="ru-RU" dirty="0"/>
              <a:t> </a:t>
            </a:r>
            <a:r>
              <a:rPr lang="ru-RU" dirty="0" err="1"/>
              <a:t>угод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урядами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боротьби</a:t>
            </a:r>
            <a:r>
              <a:rPr lang="ru-RU" dirty="0"/>
              <a:t> з </a:t>
            </a:r>
            <a:r>
              <a:rPr lang="ru-RU" dirty="0" err="1"/>
              <a:t>корупцією</a:t>
            </a:r>
            <a:r>
              <a:rPr lang="ru-RU" dirty="0"/>
              <a:t>. </a:t>
            </a:r>
            <a:r>
              <a:rPr lang="ru-RU" dirty="0" err="1"/>
              <a:t>Чого</a:t>
            </a:r>
            <a:r>
              <a:rPr lang="ru-RU" dirty="0"/>
              <a:t> не </a:t>
            </a:r>
            <a:r>
              <a:rPr lang="ru-RU" dirty="0" err="1"/>
              <a:t>вистачає</a:t>
            </a:r>
            <a:r>
              <a:rPr lang="ru-RU" dirty="0"/>
              <a:t>, так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ефективного</a:t>
            </a:r>
            <a:r>
              <a:rPr lang="ru-RU" dirty="0"/>
              <a:t> та </a:t>
            </a:r>
            <a:r>
              <a:rPr lang="ru-RU" dirty="0" err="1"/>
              <a:t>послідовного</a:t>
            </a:r>
            <a:r>
              <a:rPr lang="ru-RU" dirty="0"/>
              <a:t> </a:t>
            </a:r>
            <a:r>
              <a:rPr lang="ru-RU" dirty="0" err="1"/>
              <a:t>впровадження</a:t>
            </a:r>
            <a:r>
              <a:rPr lang="ru-RU" dirty="0"/>
              <a:t> способами,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принесуть</a:t>
            </a:r>
            <a:r>
              <a:rPr lang="ru-RU" dirty="0"/>
              <a:t> </a:t>
            </a:r>
            <a:r>
              <a:rPr lang="ru-RU" dirty="0" err="1"/>
              <a:t>користь</a:t>
            </a:r>
            <a:r>
              <a:rPr lang="ru-RU" dirty="0"/>
              <a:t> людям у </a:t>
            </a:r>
            <a:r>
              <a:rPr lang="ru-RU" dirty="0" err="1"/>
              <a:t>повсякденному</a:t>
            </a:r>
            <a:r>
              <a:rPr lang="ru-RU" dirty="0"/>
              <a:t> </a:t>
            </a:r>
            <a:r>
              <a:rPr lang="ru-RU" dirty="0" err="1"/>
              <a:t>житті</a:t>
            </a:r>
            <a:r>
              <a:rPr lang="ru-RU" dirty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dirty="0" err="1"/>
              <a:t>Міжнародна</a:t>
            </a:r>
            <a:r>
              <a:rPr lang="ru-RU" dirty="0"/>
              <a:t> </a:t>
            </a:r>
            <a:r>
              <a:rPr lang="ru-RU" dirty="0" err="1"/>
              <a:t>співпраця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важливе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для </a:t>
            </a:r>
            <a:r>
              <a:rPr lang="ru-RU" dirty="0" err="1"/>
              <a:t>боротьби</a:t>
            </a:r>
            <a:r>
              <a:rPr lang="ru-RU" dirty="0"/>
              <a:t> з широкомасштабною </a:t>
            </a:r>
            <a:r>
              <a:rPr lang="ru-RU" dirty="0" err="1"/>
              <a:t>транскордонною</a:t>
            </a:r>
            <a:r>
              <a:rPr lang="ru-RU" dirty="0"/>
              <a:t> </a:t>
            </a:r>
            <a:r>
              <a:rPr lang="ru-RU" dirty="0" err="1"/>
              <a:t>корупцією</a:t>
            </a:r>
            <a:r>
              <a:rPr lang="ru-RU" dirty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Один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найефективніших</a:t>
            </a:r>
            <a:r>
              <a:rPr lang="ru-RU" dirty="0"/>
              <a:t> </a:t>
            </a:r>
            <a:r>
              <a:rPr lang="ru-RU" dirty="0" err="1"/>
              <a:t>способів</a:t>
            </a:r>
            <a:r>
              <a:rPr lang="ru-RU" dirty="0"/>
              <a:t> </a:t>
            </a:r>
            <a:r>
              <a:rPr lang="ru-RU" dirty="0" err="1"/>
              <a:t>тиску</a:t>
            </a:r>
            <a:r>
              <a:rPr lang="ru-RU" dirty="0"/>
              <a:t> на </a:t>
            </a:r>
            <a:r>
              <a:rPr lang="ru-RU" dirty="0" err="1"/>
              <a:t>впливових</a:t>
            </a:r>
            <a:r>
              <a:rPr lang="ru-RU" dirty="0"/>
              <a:t> </a:t>
            </a:r>
            <a:r>
              <a:rPr lang="ru-RU" dirty="0" err="1"/>
              <a:t>акторів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просто </a:t>
            </a:r>
            <a:r>
              <a:rPr lang="ru-RU" dirty="0" err="1"/>
              <a:t>висвітлити</a:t>
            </a:r>
            <a:r>
              <a:rPr lang="ru-RU" dirty="0"/>
              <a:t> </a:t>
            </a:r>
            <a:r>
              <a:rPr lang="ru-RU" dirty="0" err="1"/>
              <a:t>їхній</a:t>
            </a:r>
            <a:r>
              <a:rPr lang="ru-RU" dirty="0"/>
              <a:t> (</a:t>
            </a:r>
            <a:r>
              <a:rPr lang="ru-RU" dirty="0" err="1"/>
              <a:t>недостатній</a:t>
            </a:r>
            <a:r>
              <a:rPr lang="ru-RU" dirty="0"/>
              <a:t>) </a:t>
            </a:r>
            <a:r>
              <a:rPr lang="ru-RU" dirty="0" err="1"/>
              <a:t>прогрес</a:t>
            </a:r>
            <a:r>
              <a:rPr lang="ru-RU" dirty="0"/>
              <a:t> у </a:t>
            </a:r>
            <a:r>
              <a:rPr lang="ru-RU" dirty="0" err="1"/>
              <a:t>виконанні</a:t>
            </a:r>
            <a:r>
              <a:rPr lang="ru-RU" dirty="0"/>
              <a:t> </a:t>
            </a:r>
            <a:r>
              <a:rPr lang="ru-RU" dirty="0" err="1"/>
              <a:t>власних</a:t>
            </a:r>
            <a:r>
              <a:rPr lang="ru-RU" dirty="0"/>
              <a:t> </a:t>
            </a:r>
            <a:r>
              <a:rPr lang="ru-RU" dirty="0" err="1"/>
              <a:t>зобов’язань</a:t>
            </a:r>
            <a:r>
              <a:rPr lang="ru-RU" dirty="0"/>
              <a:t>. Для </a:t>
            </a:r>
            <a:r>
              <a:rPr lang="ru-RU" dirty="0" err="1"/>
              <a:t>цього</a:t>
            </a:r>
            <a:r>
              <a:rPr lang="ru-RU" dirty="0"/>
              <a:t> ми </a:t>
            </a:r>
            <a:r>
              <a:rPr lang="ru-RU" dirty="0" err="1"/>
              <a:t>працюємо</a:t>
            </a:r>
            <a:r>
              <a:rPr lang="ru-RU" dirty="0"/>
              <a:t> з нашими </a:t>
            </a:r>
            <a:r>
              <a:rPr lang="ru-RU" dirty="0" err="1"/>
              <a:t>національними</a:t>
            </a:r>
            <a:r>
              <a:rPr lang="ru-RU" dirty="0"/>
              <a:t> партнерами для </a:t>
            </a:r>
            <a:r>
              <a:rPr lang="ru-RU" dirty="0" err="1"/>
              <a:t>підготовки</a:t>
            </a:r>
            <a:r>
              <a:rPr lang="ru-RU" dirty="0"/>
              <a:t> </a:t>
            </a:r>
            <a:r>
              <a:rPr lang="ru-RU" dirty="0" err="1"/>
              <a:t>незалежних</a:t>
            </a:r>
            <a:r>
              <a:rPr lang="ru-RU" dirty="0"/>
              <a:t> </a:t>
            </a:r>
            <a:r>
              <a:rPr lang="ru-RU" dirty="0" err="1"/>
              <a:t>звітів</a:t>
            </a:r>
            <a:r>
              <a:rPr lang="ru-RU" dirty="0"/>
              <a:t> про </a:t>
            </a:r>
            <a:r>
              <a:rPr lang="ru-RU" dirty="0" err="1"/>
              <a:t>хід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та </a:t>
            </a:r>
            <a:r>
              <a:rPr lang="ru-RU" dirty="0" err="1"/>
              <a:t>представлення</a:t>
            </a:r>
            <a:r>
              <a:rPr lang="ru-RU" dirty="0"/>
              <a:t> </a:t>
            </a:r>
            <a:r>
              <a:rPr lang="ru-RU" dirty="0" err="1"/>
              <a:t>результатів</a:t>
            </a:r>
            <a:r>
              <a:rPr lang="ru-RU" dirty="0"/>
              <a:t> на </a:t>
            </a:r>
            <a:r>
              <a:rPr lang="ru-RU" dirty="0" err="1"/>
              <a:t>публічних</a:t>
            </a:r>
            <a:r>
              <a:rPr lang="ru-RU" dirty="0"/>
              <a:t> заходах і в ЗМІ.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801632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76B88B0A-DEA3-471A-937E-667D7FAB7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648757"/>
            <a:ext cx="10717816" cy="5560486"/>
          </a:xfrm>
        </p:spPr>
      </p:pic>
    </p:spTree>
    <p:extLst>
      <p:ext uri="{BB962C8B-B14F-4D97-AF65-F5344CB8AC3E}">
        <p14:creationId xmlns:p14="http://schemas.microsoft.com/office/powerpoint/2010/main" val="38983062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AB3C2-50F1-4495-B7CA-F44C5485E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highlight>
                  <a:srgbClr val="EDE9DE"/>
                </a:highlight>
              </a:rPr>
              <a:t>Індекс сприйняття корупції</a:t>
            </a:r>
            <a:br>
              <a:rPr lang="uk-UA" dirty="0">
                <a:highlight>
                  <a:srgbClr val="EDE9DE"/>
                </a:highlight>
              </a:rPr>
            </a:br>
            <a:r>
              <a:rPr lang="en-US" dirty="0">
                <a:highlight>
                  <a:srgbClr val="EDE9DE"/>
                </a:highlight>
              </a:rPr>
              <a:t>Corruption Perceptions Index</a:t>
            </a:r>
            <a:endParaRPr lang="uk-UA" dirty="0">
              <a:highlight>
                <a:srgbClr val="EDE9DE"/>
              </a:highlight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7AA9D30-1745-4054-8BBC-BB2A4867A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519" y="2052320"/>
            <a:ext cx="8987155" cy="5029200"/>
          </a:xfrm>
        </p:spPr>
        <p:txBody>
          <a:bodyPr/>
          <a:lstStyle/>
          <a:p>
            <a:pPr algn="just"/>
            <a:r>
              <a:rPr lang="uk-UA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Як розраховуються бали країни?</a:t>
            </a:r>
            <a:endParaRPr lang="uk-UA" dirty="0"/>
          </a:p>
          <a:p>
            <a:pPr algn="just"/>
            <a:r>
              <a:rPr lang="uk-UA" dirty="0"/>
              <a:t>Оцінка кожної країни є комбінацією щонайменше 3 джерел даних, отриманих із 13 різних досліджень і оцінок корупції. Ці джерела даних збирають різноманітні авторитетні установи, зокрема Світовий банк і Всесвітній економічний форум.</a:t>
            </a:r>
          </a:p>
          <a:p>
            <a:pPr algn="just"/>
            <a:r>
              <a:rPr lang="uk-UA" dirty="0"/>
              <a:t>Ключовим показником Індексу є кількість балів, а не місце в рейтингу. Мінімальна оцінка (0 балів) означає, що корупція фактично підміняє собою державу, максимальна (100 балів) свідчить про те, що корупції майже немає житті суспільства.</a:t>
            </a:r>
          </a:p>
        </p:txBody>
      </p:sp>
    </p:spTree>
    <p:extLst>
      <p:ext uri="{BB962C8B-B14F-4D97-AF65-F5344CB8AC3E}">
        <p14:creationId xmlns:p14="http://schemas.microsoft.com/office/powerpoint/2010/main" val="33671728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EF8A5C-EAD4-4770-8D0D-F542A5C5F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5082"/>
            <a:ext cx="9692640" cy="1325562"/>
          </a:xfrm>
        </p:spPr>
        <p:txBody>
          <a:bodyPr/>
          <a:lstStyle/>
          <a:p>
            <a:r>
              <a:rPr lang="uk-UA" b="1" i="0" dirty="0">
                <a:solidFill>
                  <a:srgbClr val="000000"/>
                </a:solidFill>
                <a:effectLst/>
                <a:highlight>
                  <a:srgbClr val="EDE9DE"/>
                </a:highlight>
                <a:latin typeface="Open Sans" panose="020B0606030504020204" pitchFamily="34" charset="0"/>
              </a:rPr>
              <a:t>Яку корупцію вимірює </a:t>
            </a:r>
            <a:r>
              <a:rPr lang="en-US" b="1" i="0" dirty="0">
                <a:solidFill>
                  <a:srgbClr val="000000"/>
                </a:solidFill>
                <a:effectLst/>
                <a:highlight>
                  <a:srgbClr val="EDE9DE"/>
                </a:highlight>
                <a:latin typeface="Open Sans" panose="020B0606030504020204" pitchFamily="34" charset="0"/>
              </a:rPr>
              <a:t>CPI?</a:t>
            </a:r>
            <a:endParaRPr lang="uk-UA" dirty="0">
              <a:highlight>
                <a:srgbClr val="EDE9DE"/>
              </a:highlight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9E15FF3-6570-436C-96A5-9D95A6083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90676"/>
            <a:ext cx="9163050" cy="4914900"/>
          </a:xfrm>
        </p:spPr>
        <p:txBody>
          <a:bodyPr>
            <a:normAutofit fontScale="92500" lnSpcReduction="10000"/>
          </a:bodyPr>
          <a:lstStyle/>
          <a:p>
            <a:pPr algn="l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uk-UA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Хабарництво</a:t>
            </a:r>
          </a:p>
          <a:p>
            <a:pPr algn="l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uk-UA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Нецільове використання державних коштів </a:t>
            </a:r>
          </a:p>
          <a:p>
            <a:pPr algn="l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uk-UA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Чиновники використовують свої державні посади в приватних цілях, не зазнаючи наслідків</a:t>
            </a:r>
          </a:p>
          <a:p>
            <a:pPr algn="l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uk-UA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Здатність урядів стримувати корупцію в державному секторі</a:t>
            </a:r>
          </a:p>
          <a:p>
            <a:pPr algn="l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uk-UA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Надмірна бюрократична тяганина в державному секторі, яка може збільшити можливості для корупції</a:t>
            </a:r>
          </a:p>
          <a:p>
            <a:pPr algn="l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uk-UA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Кумівські призначення на державну службу</a:t>
            </a:r>
          </a:p>
          <a:p>
            <a:pPr algn="l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uk-UA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Закони, які гарантують, що державні службовці повинні розкривати свої фінанси та потенційні конфлікти інтересів</a:t>
            </a:r>
          </a:p>
          <a:p>
            <a:pPr algn="l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uk-UA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Правовий захист осіб, які повідомляють про факти хабарництва та корупції</a:t>
            </a:r>
          </a:p>
          <a:p>
            <a:pPr algn="l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uk-UA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Захоплення держави вузькими інтересами</a:t>
            </a:r>
          </a:p>
          <a:p>
            <a:pPr algn="l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uk-UA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Доступ до інформації про громадські справи/діяльність уряду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89081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D89C358-7738-43B5-AE0B-8145364FE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40" y="720852"/>
            <a:ext cx="9418320" cy="4041648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  <a:highlight>
                  <a:srgbClr val="EDE9DE"/>
                </a:highlight>
              </a:rPr>
              <a:t>1.Корупція: суть та походження</a:t>
            </a:r>
            <a:br>
              <a:rPr lang="uk-UA" dirty="0"/>
            </a:br>
            <a:endParaRPr lang="uk-UA" dirty="0">
              <a:solidFill>
                <a:schemeClr val="bg1"/>
              </a:solidFill>
              <a:highlight>
                <a:srgbClr val="EDE9DE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826417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871493-E333-44F6-88B2-8D92931DA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88" y="0"/>
            <a:ext cx="11295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787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417F76D4-0D92-4CBA-8D42-4E69EEFC3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48443"/>
            <a:ext cx="11267289" cy="6361113"/>
          </a:xfrm>
        </p:spPr>
      </p:pic>
    </p:spTree>
    <p:extLst>
      <p:ext uri="{BB962C8B-B14F-4D97-AF65-F5344CB8AC3E}">
        <p14:creationId xmlns:p14="http://schemas.microsoft.com/office/powerpoint/2010/main" val="17768086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26A02B-ECCD-4EE8-B92E-BED978EBA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97" y="5532438"/>
            <a:ext cx="9692640" cy="1325562"/>
          </a:xfrm>
        </p:spPr>
        <p:txBody>
          <a:bodyPr>
            <a:noAutofit/>
          </a:bodyPr>
          <a:lstStyle/>
          <a:p>
            <a:pPr algn="ctr"/>
            <a:r>
              <a:rPr lang="uk-UA" sz="2000" dirty="0">
                <a:highlight>
                  <a:srgbClr val="EDE9DE"/>
                </a:highlight>
              </a:rPr>
              <a:t>Згідно графіку видно, що Україна має безперервну тенденцію щодо боротьби з корупцією з 2019 по 2023 рік включно. Наша країна демонструє позитивну динаміку, навіть попри військову агресію </a:t>
            </a:r>
            <a:r>
              <a:rPr lang="uk-UA" sz="2000" dirty="0" err="1">
                <a:highlight>
                  <a:srgbClr val="EDE9DE"/>
                </a:highlight>
              </a:rPr>
              <a:t>рф</a:t>
            </a:r>
            <a:r>
              <a:rPr lang="uk-UA" sz="2000" dirty="0">
                <a:highlight>
                  <a:srgbClr val="EDE9DE"/>
                </a:highlight>
              </a:rPr>
              <a:t>. Отже, ми бачимо, що прогрес України у боротьбі з корупцією – це сталий процес, який продовжується навіть у найскладніший період існування держави. </a:t>
            </a:r>
            <a:br>
              <a:rPr lang="uk-UA" sz="3600" dirty="0">
                <a:highlight>
                  <a:srgbClr val="EDE9DE"/>
                </a:highlight>
              </a:rPr>
            </a:br>
            <a:endParaRPr lang="uk-UA" sz="2400" dirty="0">
              <a:highlight>
                <a:srgbClr val="EDE9DE"/>
              </a:highlight>
            </a:endParaRPr>
          </a:p>
        </p:txBody>
      </p:sp>
      <p:graphicFrame>
        <p:nvGraphicFramePr>
          <p:cNvPr id="8" name="Місце для вмісту 7">
            <a:extLst>
              <a:ext uri="{FF2B5EF4-FFF2-40B4-BE49-F238E27FC236}">
                <a16:creationId xmlns:a16="http://schemas.microsoft.com/office/drawing/2014/main" id="{649E4887-0053-4599-9B66-E4DA376CCC9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66281010"/>
              </p:ext>
            </p:extLst>
          </p:nvPr>
        </p:nvGraphicFramePr>
        <p:xfrm>
          <a:off x="685800" y="1322930"/>
          <a:ext cx="91154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2C1798-7128-4167-8EF5-53065D704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389" y="2282041"/>
            <a:ext cx="3010161" cy="2126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5601CA-410A-4498-A643-CF45D4ECA582}"/>
              </a:ext>
            </a:extLst>
          </p:cNvPr>
          <p:cNvSpPr txBox="1"/>
          <p:nvPr/>
        </p:nvSpPr>
        <p:spPr>
          <a:xfrm>
            <a:off x="685800" y="104182"/>
            <a:ext cx="104157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Перші місця в рейтингу незмінно займають Данія, Фінляндія, Нова Зеландія, Норвегія, Сінгапур, Швеція і Швейцарія. У кінці списку опинилися країни, де вже тривалий час нестабільна політична ситуація, а уряди тільки частково контролюють територію країни: Південний Судан, Сирія, Венесуела, Сомалі.</a:t>
            </a:r>
          </a:p>
        </p:txBody>
      </p:sp>
    </p:spTree>
    <p:extLst>
      <p:ext uri="{BB962C8B-B14F-4D97-AF65-F5344CB8AC3E}">
        <p14:creationId xmlns:p14="http://schemas.microsoft.com/office/powerpoint/2010/main" val="31303196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695381D-6FFF-4BD5-8AFA-75E50649C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596" y="1009650"/>
            <a:ext cx="10120503" cy="4351337"/>
          </a:xfrm>
        </p:spPr>
        <p:txBody>
          <a:bodyPr>
            <a:noAutofit/>
          </a:bodyPr>
          <a:lstStyle/>
          <a:p>
            <a:r>
              <a:rPr lang="uk-UA" sz="2800" dirty="0"/>
              <a:t>Лідерами рейтингу знову стали Данія, Норвегія та Фінляндія. На останніх місцях рейтингу опинилися Афганістан, Камбоджа й Венесуела. Важливо зазначити, що перші місця в різноманітних індексах оцінки корумпованості країн не означають, що в цих країнах зовсім немає корупції. На жаль, корупція — настільки поширене явище, що може проявлятися всюди. Різниця полягає в тому, що частина країн та їхніх суспільств не толерують корупції, мають інструменти й інститути для боротьби з нею та застосовують їх, а частина – ні. </a:t>
            </a:r>
          </a:p>
        </p:txBody>
      </p:sp>
    </p:spTree>
    <p:extLst>
      <p:ext uri="{BB962C8B-B14F-4D97-AF65-F5344CB8AC3E}">
        <p14:creationId xmlns:p14="http://schemas.microsoft.com/office/powerpoint/2010/main" val="16917944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46D0F73-E8E1-41A0-ADC3-726CBE086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621" y="158193"/>
            <a:ext cx="9820275" cy="4351337"/>
          </a:xfrm>
        </p:spPr>
        <p:txBody>
          <a:bodyPr/>
          <a:lstStyle/>
          <a:p>
            <a:r>
              <a:rPr lang="uk-UA" sz="1800" dirty="0"/>
              <a:t>Індекс сприйняття корупції від </a:t>
            </a:r>
            <a:r>
              <a:rPr lang="en-US" sz="1800" dirty="0"/>
              <a:t>Transparency International </a:t>
            </a:r>
            <a:r>
              <a:rPr lang="uk-UA" sz="1800" dirty="0"/>
              <a:t>є чи не найбільш відомим дослідженням у цій темі. Водночас важливо згадати про Систему оцінки ефективності державного управління, що включає в себе Індекс верховенства права, який розробив і використовує Світовий банк. Цей Індекс відображає забезпечення законності в країні. Він враховує стан урядових повноважень, рівень корупції, відкритість уряду, забезпечення порядку й безпеки, цивільного та кримінального правосуддя. У 2023 році Україна зайняла 89-ту позицію серед 142 країн світу. </a:t>
            </a:r>
            <a:r>
              <a:rPr lang="ru-RU" sz="1800" dirty="0"/>
              <a:t>В 2023 </a:t>
            </a:r>
            <a:r>
              <a:rPr lang="ru-RU" sz="1800" dirty="0" err="1"/>
              <a:t>році</a:t>
            </a:r>
            <a:r>
              <a:rPr lang="ru-RU" sz="1800" dirty="0"/>
              <a:t> </a:t>
            </a:r>
            <a:r>
              <a:rPr lang="ru-RU" sz="1800" dirty="0" err="1"/>
              <a:t>Україна</a:t>
            </a:r>
            <a:r>
              <a:rPr lang="ru-RU" sz="1800" dirty="0"/>
              <a:t> </a:t>
            </a:r>
            <a:r>
              <a:rPr lang="ru-RU" sz="1800" dirty="0" err="1"/>
              <a:t>посіла</a:t>
            </a:r>
            <a:r>
              <a:rPr lang="ru-RU" sz="1800" dirty="0"/>
              <a:t> 94 </a:t>
            </a:r>
            <a:r>
              <a:rPr lang="ru-RU" sz="1800" dirty="0" err="1"/>
              <a:t>місце</a:t>
            </a:r>
            <a:r>
              <a:rPr lang="ru-RU" sz="1800" dirty="0"/>
              <a:t>. </a:t>
            </a:r>
            <a:endParaRPr lang="uk-UA" sz="1800" dirty="0"/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1EB53C-047F-4922-92BF-CF3456C86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2333862"/>
            <a:ext cx="9820275" cy="452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911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2EFD55-3E5E-4F86-84F2-9C337FA8E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68" y="466913"/>
            <a:ext cx="10398509" cy="63244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9A995-E854-4DB1-AD8D-76CFA7F75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919" y="0"/>
            <a:ext cx="9692640" cy="1325562"/>
          </a:xfrm>
        </p:spPr>
        <p:txBody>
          <a:bodyPr/>
          <a:lstStyle/>
          <a:p>
            <a:pPr algn="ctr"/>
            <a:r>
              <a:rPr lang="uk-UA" dirty="0"/>
              <a:t>Регіон з найвищим та найнижчим балом </a:t>
            </a:r>
          </a:p>
        </p:txBody>
      </p:sp>
    </p:spTree>
    <p:extLst>
      <p:ext uri="{BB962C8B-B14F-4D97-AF65-F5344CB8AC3E}">
        <p14:creationId xmlns:p14="http://schemas.microsoft.com/office/powerpoint/2010/main" val="9237240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CC35D31-0A68-41BE-AA32-1CB866243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7247" y="0"/>
            <a:ext cx="9418320" cy="4041648"/>
          </a:xfrm>
        </p:spPr>
        <p:txBody>
          <a:bodyPr/>
          <a:lstStyle/>
          <a:p>
            <a:r>
              <a:rPr lang="uk-UA" dirty="0"/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4044568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BFC41C-6D7E-497F-B846-FBB8F4521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71" y="758952"/>
            <a:ext cx="10463403" cy="4041648"/>
          </a:xfrm>
        </p:spPr>
        <p:txBody>
          <a:bodyPr>
            <a:noAutofit/>
          </a:bodyPr>
          <a:lstStyle/>
          <a:p>
            <a:br>
              <a:rPr lang="ru-RU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ru-RU" sz="36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«</a:t>
            </a:r>
            <a:r>
              <a:rPr lang="ru-RU" sz="3600" i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Він</a:t>
            </a:r>
            <a:r>
              <a:rPr lang="ru-RU" sz="36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i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використав</a:t>
            </a:r>
            <a:r>
              <a:rPr lang="ru-RU" sz="36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i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свій</a:t>
            </a:r>
            <a:r>
              <a:rPr lang="ru-RU" sz="36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i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вплив</a:t>
            </a:r>
            <a:r>
              <a:rPr lang="ru-RU" sz="36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і свою </a:t>
            </a:r>
            <a:r>
              <a:rPr lang="ru-RU" sz="3600" i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владу</a:t>
            </a:r>
            <a:r>
              <a:rPr lang="ru-RU" sz="36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для </a:t>
            </a:r>
            <a:r>
              <a:rPr lang="ru-RU" sz="3600" i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збагачення</a:t>
            </a:r>
            <a:r>
              <a:rPr lang="ru-RU" sz="36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i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своєї</a:t>
            </a:r>
            <a:r>
              <a:rPr lang="ru-RU" sz="36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i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сім’ї</a:t>
            </a:r>
            <a:r>
              <a:rPr lang="ru-RU" sz="36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 Думаю, </a:t>
            </a:r>
            <a:r>
              <a:rPr lang="ru-RU" sz="3600" i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що</a:t>
            </a:r>
            <a:r>
              <a:rPr lang="ru-RU" sz="36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i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ця</a:t>
            </a:r>
            <a:r>
              <a:rPr lang="ru-RU" sz="36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справа </a:t>
            </a:r>
            <a:r>
              <a:rPr lang="ru-RU" sz="3600" i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ще</a:t>
            </a:r>
            <a:r>
              <a:rPr lang="ru-RU" sz="36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раз показала, </a:t>
            </a:r>
            <a:r>
              <a:rPr lang="ru-RU" sz="3600" i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що</a:t>
            </a:r>
            <a:r>
              <a:rPr lang="ru-RU" sz="36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ми є </a:t>
            </a:r>
            <a:r>
              <a:rPr lang="ru-RU" sz="3600" i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нацією</a:t>
            </a:r>
            <a:r>
              <a:rPr lang="ru-RU" sz="36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закону, і </a:t>
            </a:r>
            <a:r>
              <a:rPr lang="ru-RU" sz="3600" i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жодна</a:t>
            </a:r>
            <a:r>
              <a:rPr lang="ru-RU" sz="36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i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людина</a:t>
            </a:r>
            <a:r>
              <a:rPr lang="ru-RU" sz="36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3600" i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навіть</a:t>
            </a:r>
            <a:r>
              <a:rPr lang="ru-RU" sz="36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i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конгресмен</a:t>
            </a:r>
            <a:r>
              <a:rPr lang="ru-RU" sz="36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не </a:t>
            </a:r>
            <a:r>
              <a:rPr lang="ru-RU" sz="3600" i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може</a:t>
            </a:r>
            <a:r>
              <a:rPr lang="ru-RU" sz="36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бути </a:t>
            </a:r>
            <a:r>
              <a:rPr lang="ru-RU" sz="3600" i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вище</a:t>
            </a:r>
            <a:r>
              <a:rPr lang="ru-RU" sz="36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закону» </a:t>
            </a:r>
            <a:r>
              <a:rPr lang="ru-RU" sz="3600" dirty="0"/>
              <a:t>- прокурор Дана </a:t>
            </a:r>
            <a:r>
              <a:rPr lang="ru-RU" sz="3600" dirty="0" err="1"/>
              <a:t>Бента</a:t>
            </a:r>
            <a:br>
              <a:rPr lang="ru-RU" sz="3600" dirty="0"/>
            </a:br>
            <a:br>
              <a:rPr lang="ru-RU" sz="3600" dirty="0"/>
            </a:b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778555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81BF4-BDED-44B9-B09F-44EBD5BBE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97" y="299085"/>
            <a:ext cx="9692640" cy="1325562"/>
          </a:xfrm>
        </p:spPr>
        <p:txBody>
          <a:bodyPr>
            <a:normAutofit/>
          </a:bodyPr>
          <a:lstStyle/>
          <a:p>
            <a:pPr algn="ctr"/>
            <a:r>
              <a:rPr lang="uk-UA" dirty="0">
                <a:highlight>
                  <a:srgbClr val="EDE9DE"/>
                </a:highlight>
              </a:rPr>
              <a:t>Кейс Вільяма Джефферсона надає кілька важливих уроків: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428DE02-334B-4474-849D-1BFFAC709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4" y="2038350"/>
            <a:ext cx="9839325" cy="4351337"/>
          </a:xfrm>
        </p:spPr>
        <p:txBody>
          <a:bodyPr>
            <a:normAutofit/>
          </a:bodyPr>
          <a:lstStyle/>
          <a:p>
            <a:pPr algn="just">
              <a:buFont typeface="+mj-lt"/>
              <a:buAutoNum type="arabicPeriod"/>
            </a:pPr>
            <a:r>
              <a:rPr lang="uk-UA" sz="2800" b="1" dirty="0"/>
              <a:t>Невідворотність відповідальності</a:t>
            </a:r>
          </a:p>
          <a:p>
            <a:pPr algn="just">
              <a:buFont typeface="+mj-lt"/>
              <a:buAutoNum type="arabicPeriod"/>
            </a:pPr>
            <a:r>
              <a:rPr lang="uk-UA" sz="2800" b="1" dirty="0"/>
              <a:t>Важливість прозорості та етики в політиці</a:t>
            </a:r>
          </a:p>
          <a:p>
            <a:pPr>
              <a:buFont typeface="+mj-lt"/>
              <a:buAutoNum type="arabicPeriod"/>
            </a:pPr>
            <a:r>
              <a:rPr lang="uk-UA" sz="2800" b="1" dirty="0"/>
              <a:t>Негативний вплив корупції на суспільство</a:t>
            </a:r>
            <a:endParaRPr lang="uk-UA" sz="2800" dirty="0"/>
          </a:p>
          <a:p>
            <a:pPr algn="just">
              <a:buFont typeface="+mj-lt"/>
              <a:buAutoNum type="arabicPeriod"/>
            </a:pPr>
            <a:r>
              <a:rPr lang="uk-UA" sz="2800" b="1" dirty="0"/>
              <a:t>Особистий та професійний ризик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174292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D2B84-B55C-49C8-9249-A842F1064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332" y="2218182"/>
            <a:ext cx="9418320" cy="4041648"/>
          </a:xfrm>
        </p:spPr>
        <p:txBody>
          <a:bodyPr>
            <a:normAutofit fontScale="90000"/>
          </a:bodyPr>
          <a:lstStyle/>
          <a:p>
            <a:r>
              <a:rPr lang="en-US" dirty="0">
                <a:highlight>
                  <a:srgbClr val="EDE9DE"/>
                </a:highlight>
              </a:rPr>
              <a:t>Transparency International</a:t>
            </a:r>
            <a:r>
              <a:rPr lang="ru-RU" dirty="0">
                <a:highlight>
                  <a:srgbClr val="EDE9DE"/>
                </a:highlight>
              </a:rPr>
              <a:t>:</a:t>
            </a:r>
            <a:br>
              <a:rPr lang="uk-UA" dirty="0"/>
            </a:br>
            <a:br>
              <a:rPr lang="uk-UA" dirty="0"/>
            </a:br>
            <a:r>
              <a:rPr lang="ru-RU" dirty="0"/>
              <a:t>«</a:t>
            </a:r>
            <a:r>
              <a:rPr lang="ru-RU" dirty="0" err="1"/>
              <a:t>Корупція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зловживання</a:t>
            </a:r>
            <a:r>
              <a:rPr lang="ru-RU" dirty="0"/>
              <a:t> </a:t>
            </a:r>
            <a:r>
              <a:rPr lang="ru-RU" dirty="0" err="1"/>
              <a:t>довіреною</a:t>
            </a:r>
            <a:r>
              <a:rPr lang="ru-RU" dirty="0"/>
              <a:t> </a:t>
            </a:r>
            <a:r>
              <a:rPr lang="ru-RU" dirty="0" err="1"/>
              <a:t>владою</a:t>
            </a:r>
            <a:r>
              <a:rPr lang="ru-RU" dirty="0"/>
              <a:t> для </a:t>
            </a:r>
            <a:r>
              <a:rPr lang="ru-RU" dirty="0" err="1"/>
              <a:t>приватної</a:t>
            </a:r>
            <a:r>
              <a:rPr lang="ru-RU" dirty="0"/>
              <a:t> </a:t>
            </a:r>
            <a:r>
              <a:rPr lang="ru-RU" dirty="0" err="1"/>
              <a:t>вигоди</a:t>
            </a:r>
            <a:r>
              <a:rPr lang="ru-RU" dirty="0"/>
              <a:t>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33971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13097-542E-4822-8A33-4D2794F39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922" y="1063752"/>
            <a:ext cx="9418320" cy="4041648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highlight>
                  <a:srgbClr val="EDE9DE"/>
                </a:highlight>
              </a:rPr>
              <a:t>Світовий</a:t>
            </a:r>
            <a:r>
              <a:rPr lang="ru-RU" dirty="0">
                <a:highlight>
                  <a:srgbClr val="EDE9DE"/>
                </a:highlight>
              </a:rPr>
              <a:t> банк: </a:t>
            </a:r>
            <a:r>
              <a:rPr lang="ru-RU" dirty="0"/>
              <a:t>«</a:t>
            </a:r>
            <a:r>
              <a:rPr lang="ru-RU" dirty="0" err="1"/>
              <a:t>Корупція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зловживання</a:t>
            </a:r>
            <a:r>
              <a:rPr lang="ru-RU" dirty="0"/>
              <a:t> </a:t>
            </a:r>
            <a:r>
              <a:rPr lang="ru-RU" dirty="0" err="1"/>
              <a:t>публічною</a:t>
            </a:r>
            <a:r>
              <a:rPr lang="ru-RU" dirty="0"/>
              <a:t> </a:t>
            </a:r>
            <a:r>
              <a:rPr lang="ru-RU" dirty="0" err="1"/>
              <a:t>посадою</a:t>
            </a:r>
            <a:r>
              <a:rPr lang="ru-RU" dirty="0"/>
              <a:t> для </a:t>
            </a:r>
            <a:r>
              <a:rPr lang="ru-RU" dirty="0" err="1"/>
              <a:t>особистої</a:t>
            </a:r>
            <a:r>
              <a:rPr lang="ru-RU" dirty="0"/>
              <a:t> </a:t>
            </a:r>
            <a:r>
              <a:rPr lang="ru-RU" dirty="0" err="1"/>
              <a:t>вигоди</a:t>
            </a:r>
            <a:r>
              <a:rPr lang="ru-RU" dirty="0"/>
              <a:t>».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881064637"/>
      </p:ext>
    </p:extLst>
  </p:cSld>
  <p:clrMapOvr>
    <a:masterClrMapping/>
  </p:clrMapOvr>
</p:sld>
</file>

<file path=ppt/theme/theme1.xml><?xml version="1.0" encoding="utf-8"?>
<a:theme xmlns:a="http://schemas.openxmlformats.org/drawingml/2006/main" name="Краєвид">
  <a:themeElements>
    <a:clrScheme name="Краєвид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Краєвид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Краєвид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Краєвид</Template>
  <TotalTime>1158</TotalTime>
  <Words>3314</Words>
  <Application>Microsoft Office PowerPoint</Application>
  <PresentationFormat>Широкий екран</PresentationFormat>
  <Paragraphs>156</Paragraphs>
  <Slides>56</Slides>
  <Notes>7</Notes>
  <HiddenSlides>1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56</vt:i4>
      </vt:variant>
    </vt:vector>
  </HeadingPairs>
  <TitlesOfParts>
    <vt:vector size="66" baseType="lpstr">
      <vt:lpstr>Arial</vt:lpstr>
      <vt:lpstr>Arial Black</vt:lpstr>
      <vt:lpstr>Calibri</vt:lpstr>
      <vt:lpstr>Century Schoolbook</vt:lpstr>
      <vt:lpstr>lato</vt:lpstr>
      <vt:lpstr>Open Sans</vt:lpstr>
      <vt:lpstr>Times New Roman</vt:lpstr>
      <vt:lpstr>Wingdings</vt:lpstr>
      <vt:lpstr>Wingdings 2</vt:lpstr>
      <vt:lpstr>Краєвид</vt:lpstr>
      <vt:lpstr>Лекція 1. Корупція на атоми: феномен корупції від історії до сьогодення  </vt:lpstr>
      <vt:lpstr>МЕТА ЛЕКЦІЇ</vt:lpstr>
      <vt:lpstr>План</vt:lpstr>
      <vt:lpstr>Кейс Вільяма Джефферсона (США)</vt:lpstr>
      <vt:lpstr>1.Корупція: суть та походження </vt:lpstr>
      <vt:lpstr> «Він використав свій вплив і свою владу для збагачення своєї сім’ї. Думаю, що ця справа ще раз показала, що ми є нацією закону, і жодна людина, навіть конгресмен, не може бути вище закону» - прокурор Дана Бента  </vt:lpstr>
      <vt:lpstr>Кейс Вільяма Джефферсона надає кілька важливих уроків:</vt:lpstr>
      <vt:lpstr>Transparency International:  «Корупція – це зловживання довіреною владою для приватної вигоди»</vt:lpstr>
      <vt:lpstr>Світовий банк: «Корупція – це зловживання публічною посадою для особистої вигоди».</vt:lpstr>
      <vt:lpstr>Закон України «Про запобігання корупції»:   «Корупція – використання особою наданих їй службових повноважень чи пов’язаних з ними можливостей з метою одержання неправомірної вигоди або прийняття такої вигоди чи прийняття обіцянки/пропозиції такої вигоди для себе чи інших осіб або відповідно обіцянка/пропозиція чи надання неправомірної вигоди особі, зазначеній у частині першій статті 3 цього Закону, або на її вимогу іншим фізичним чи юридичним особам з метою схилити цю особу до протиправного використання наданих їй службових повноважень чи пов’язаних з ними можливостей»</vt:lpstr>
      <vt:lpstr>Презентація PowerPoint</vt:lpstr>
      <vt:lpstr>Історичні витоки корупції   Давні часи</vt:lpstr>
      <vt:lpstr>Презентація PowerPoint</vt:lpstr>
      <vt:lpstr>Презентація PowerPoint</vt:lpstr>
      <vt:lpstr>Презентація PowerPoint</vt:lpstr>
      <vt:lpstr>Стародавня Греція</vt:lpstr>
      <vt:lpstr>Презентація PowerPoint</vt:lpstr>
      <vt:lpstr>Стародавній Рим</vt:lpstr>
      <vt:lpstr>Крах Римської імперії</vt:lpstr>
      <vt:lpstr>Середні віки</vt:lpstr>
      <vt:lpstr>Презентація PowerPoint</vt:lpstr>
      <vt:lpstr>Відродження</vt:lpstr>
      <vt:lpstr>Презентація PowerPoint</vt:lpstr>
      <vt:lpstr>Презентація PowerPoint</vt:lpstr>
      <vt:lpstr>Новий час</vt:lpstr>
      <vt:lpstr>2. Види та форми корупції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Форми корупції</vt:lpstr>
      <vt:lpstr>За способом вчинення корупції розрізняють:</vt:lpstr>
      <vt:lpstr>Найгучніші випадки корупції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3. Поширеність корупції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Індекс сприйняття корупції Corruption Perceptions Index</vt:lpstr>
      <vt:lpstr>Яку корупцію вимірює CPI?</vt:lpstr>
      <vt:lpstr>Презентація PowerPoint</vt:lpstr>
      <vt:lpstr>Презентація PowerPoint</vt:lpstr>
      <vt:lpstr>Згідно графіку видно, що Україна має безперервну тенденцію щодо боротьби з корупцією з 2019 по 2023 рік включно. Наша країна демонструє позитивну динаміку, навіть попри військову агресію рф. Отже, ми бачимо, що прогрес України у боротьбі з корупцією – це сталий процес, який продовжується навіть у найскладніший період існування держави.  </vt:lpstr>
      <vt:lpstr>Презентація PowerPoint</vt:lpstr>
      <vt:lpstr>Презентація PowerPoint</vt:lpstr>
      <vt:lpstr>Регіон з найвищим та найнижчим балом 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1  </dc:title>
  <dc:creator>Admin</dc:creator>
  <cp:lastModifiedBy>Admin</cp:lastModifiedBy>
  <cp:revision>107</cp:revision>
  <dcterms:created xsi:type="dcterms:W3CDTF">2024-08-30T18:13:10Z</dcterms:created>
  <dcterms:modified xsi:type="dcterms:W3CDTF">2024-09-06T12:30:47Z</dcterms:modified>
</cp:coreProperties>
</file>