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392" r:id="rId3"/>
    <p:sldId id="406" r:id="rId4"/>
    <p:sldId id="407" r:id="rId5"/>
    <p:sldId id="426" r:id="rId6"/>
    <p:sldId id="408" r:id="rId7"/>
    <p:sldId id="411" r:id="rId8"/>
    <p:sldId id="412" r:id="rId9"/>
    <p:sldId id="413" r:id="rId10"/>
    <p:sldId id="414" r:id="rId11"/>
    <p:sldId id="415" r:id="rId12"/>
    <p:sldId id="416" r:id="rId13"/>
    <p:sldId id="417" r:id="rId14"/>
    <p:sldId id="418" r:id="rId15"/>
    <p:sldId id="419" r:id="rId16"/>
    <p:sldId id="427" r:id="rId17"/>
    <p:sldId id="420" r:id="rId18"/>
    <p:sldId id="421" r:id="rId19"/>
    <p:sldId id="422" r:id="rId20"/>
    <p:sldId id="423" r:id="rId21"/>
    <p:sldId id="425" r:id="rId22"/>
    <p:sldId id="397" r:id="rId23"/>
    <p:sldId id="424" r:id="rId24"/>
    <p:sldId id="394" r:id="rId25"/>
    <p:sldId id="369" r:id="rId26"/>
    <p:sldId id="370" r:id="rId27"/>
    <p:sldId id="399" r:id="rId28"/>
    <p:sldId id="310" r:id="rId2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40CFEA-F9DD-4FAA-8A89-F5C49BA9A64A}" type="datetimeFigureOut">
              <a:rPr lang="uk-UA" smtClean="0"/>
              <a:t>10.05.2024</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D86FF5-B06B-4D5E-A4DF-6192228041B3}" type="slidenum">
              <a:rPr lang="uk-UA" smtClean="0"/>
              <a:t>‹#›</a:t>
            </a:fld>
            <a:endParaRPr lang="uk-UA"/>
          </a:p>
        </p:txBody>
      </p:sp>
    </p:spTree>
    <p:extLst>
      <p:ext uri="{BB962C8B-B14F-4D97-AF65-F5344CB8AC3E}">
        <p14:creationId xmlns:p14="http://schemas.microsoft.com/office/powerpoint/2010/main" val="1403320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uk-U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uk-UA"/>
          </a:p>
        </p:txBody>
      </p:sp>
      <p:sp>
        <p:nvSpPr>
          <p:cNvPr id="4" name="Date Placeholder 3"/>
          <p:cNvSpPr>
            <a:spLocks noGrp="1"/>
          </p:cNvSpPr>
          <p:nvPr>
            <p:ph type="dt" sz="half" idx="10"/>
          </p:nvPr>
        </p:nvSpPr>
        <p:spPr/>
        <p:txBody>
          <a:bodyPr/>
          <a:lstStyle/>
          <a:p>
            <a:fld id="{93481DD3-158A-4718-959A-B530ED523914}" type="datetimeFigureOut">
              <a:rPr lang="uk-UA" smtClean="0"/>
              <a:t>10.05.2024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2381113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93481DD3-158A-4718-959A-B530ED523914}" type="datetimeFigureOut">
              <a:rPr lang="uk-UA" smtClean="0"/>
              <a:t>10.05.2024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3919308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uk-U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93481DD3-158A-4718-959A-B530ED523914}" type="datetimeFigureOut">
              <a:rPr lang="uk-UA" smtClean="0"/>
              <a:t>10.05.2024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2529136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10"/>
          </p:nvPr>
        </p:nvSpPr>
        <p:spPr/>
        <p:txBody>
          <a:bodyPr/>
          <a:lstStyle/>
          <a:p>
            <a:fld id="{93481DD3-158A-4718-959A-B530ED523914}" type="datetimeFigureOut">
              <a:rPr lang="uk-UA" smtClean="0"/>
              <a:t>10.05.2024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1489643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uk-U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481DD3-158A-4718-959A-B530ED523914}" type="datetimeFigureOut">
              <a:rPr lang="uk-UA" smtClean="0"/>
              <a:t>10.05.2024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426767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Date Placeholder 4"/>
          <p:cNvSpPr>
            <a:spLocks noGrp="1"/>
          </p:cNvSpPr>
          <p:nvPr>
            <p:ph type="dt" sz="half" idx="10"/>
          </p:nvPr>
        </p:nvSpPr>
        <p:spPr/>
        <p:txBody>
          <a:bodyPr/>
          <a:lstStyle/>
          <a:p>
            <a:fld id="{93481DD3-158A-4718-959A-B530ED523914}" type="datetimeFigureOut">
              <a:rPr lang="uk-UA" smtClean="0"/>
              <a:t>10.05.2024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1224846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uk-U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7" name="Date Placeholder 6"/>
          <p:cNvSpPr>
            <a:spLocks noGrp="1"/>
          </p:cNvSpPr>
          <p:nvPr>
            <p:ph type="dt" sz="half" idx="10"/>
          </p:nvPr>
        </p:nvSpPr>
        <p:spPr/>
        <p:txBody>
          <a:bodyPr/>
          <a:lstStyle/>
          <a:p>
            <a:fld id="{93481DD3-158A-4718-959A-B530ED523914}" type="datetimeFigureOut">
              <a:rPr lang="uk-UA" smtClean="0"/>
              <a:t>10.05.2024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868264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uk-UA"/>
          </a:p>
        </p:txBody>
      </p:sp>
      <p:sp>
        <p:nvSpPr>
          <p:cNvPr id="3" name="Date Placeholder 2"/>
          <p:cNvSpPr>
            <a:spLocks noGrp="1"/>
          </p:cNvSpPr>
          <p:nvPr>
            <p:ph type="dt" sz="half" idx="10"/>
          </p:nvPr>
        </p:nvSpPr>
        <p:spPr/>
        <p:txBody>
          <a:bodyPr/>
          <a:lstStyle/>
          <a:p>
            <a:fld id="{93481DD3-158A-4718-959A-B530ED523914}" type="datetimeFigureOut">
              <a:rPr lang="uk-UA" smtClean="0"/>
              <a:t>10.05.2024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2997248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481DD3-158A-4718-959A-B530ED523914}" type="datetimeFigureOut">
              <a:rPr lang="uk-UA" smtClean="0"/>
              <a:t>10.05.2024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277395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481DD3-158A-4718-959A-B530ED523914}" type="datetimeFigureOut">
              <a:rPr lang="uk-UA" smtClean="0"/>
              <a:t>10.05.2024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400267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uk-U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3481DD3-158A-4718-959A-B530ED523914}" type="datetimeFigureOut">
              <a:rPr lang="uk-UA" smtClean="0"/>
              <a:t>10.05.2024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448C2613-3046-40A5-AA42-BA0D7BFB8007}" type="slidenum">
              <a:rPr lang="uk-UA" smtClean="0"/>
              <a:t>‹#›</a:t>
            </a:fld>
            <a:endParaRPr lang="uk-UA"/>
          </a:p>
        </p:txBody>
      </p:sp>
    </p:spTree>
    <p:extLst>
      <p:ext uri="{BB962C8B-B14F-4D97-AF65-F5344CB8AC3E}">
        <p14:creationId xmlns:p14="http://schemas.microsoft.com/office/powerpoint/2010/main" val="3372178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uk-U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481DD3-158A-4718-959A-B530ED523914}" type="datetimeFigureOut">
              <a:rPr lang="uk-UA" smtClean="0"/>
              <a:t>10.05.2024</a:t>
            </a:fld>
            <a:endParaRPr lang="uk-U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8C2613-3046-40A5-AA42-BA0D7BFB8007}" type="slidenum">
              <a:rPr lang="uk-UA" smtClean="0"/>
              <a:t>‹#›</a:t>
            </a:fld>
            <a:endParaRPr lang="uk-UA"/>
          </a:p>
        </p:txBody>
      </p:sp>
    </p:spTree>
    <p:extLst>
      <p:ext uri="{BB962C8B-B14F-4D97-AF65-F5344CB8AC3E}">
        <p14:creationId xmlns:p14="http://schemas.microsoft.com/office/powerpoint/2010/main" val="1453023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5296" y="667969"/>
            <a:ext cx="9412586" cy="3855748"/>
          </a:xfrm>
        </p:spPr>
        <p:txBody>
          <a:bodyPr>
            <a:normAutofit/>
          </a:bodyPr>
          <a:lstStyle/>
          <a:p>
            <a:r>
              <a:rPr lang="uk-UA" dirty="0"/>
              <a:t>ЛЕКЦІЯ </a:t>
            </a:r>
            <a:r>
              <a:rPr lang="en-US" dirty="0"/>
              <a:t>11</a:t>
            </a:r>
            <a:br>
              <a:rPr lang="uk-UA" dirty="0"/>
            </a:br>
            <a:br>
              <a:rPr lang="uk-UA" dirty="0"/>
            </a:br>
            <a:endParaRPr lang="uk-UA" sz="4000" b="1" dirty="0"/>
          </a:p>
        </p:txBody>
      </p:sp>
      <p:sp>
        <p:nvSpPr>
          <p:cNvPr id="3" name="Rectangle 2"/>
          <p:cNvSpPr/>
          <p:nvPr/>
        </p:nvSpPr>
        <p:spPr>
          <a:xfrm>
            <a:off x="4231586" y="3711353"/>
            <a:ext cx="2600007" cy="584775"/>
          </a:xfrm>
          <a:prstGeom prst="rect">
            <a:avLst/>
          </a:prstGeom>
        </p:spPr>
        <p:txBody>
          <a:bodyPr wrap="none">
            <a:spAutoFit/>
          </a:bodyPr>
          <a:lstStyle/>
          <a:p>
            <a:pPr algn="ctr"/>
            <a:r>
              <a:rPr lang="en-US" sz="3200" b="1" dirty="0"/>
              <a:t>Cisco SD-WAN</a:t>
            </a:r>
            <a:endParaRPr lang="uk-UA" sz="3200" dirty="0"/>
          </a:p>
        </p:txBody>
      </p:sp>
    </p:spTree>
    <p:extLst>
      <p:ext uri="{BB962C8B-B14F-4D97-AF65-F5344CB8AC3E}">
        <p14:creationId xmlns:p14="http://schemas.microsoft.com/office/powerpoint/2010/main" val="2918967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298" y="226335"/>
            <a:ext cx="11624650" cy="6473227"/>
          </a:xfrm>
        </p:spPr>
        <p:txBody>
          <a:bodyPr>
            <a:normAutofit/>
          </a:bodyPr>
          <a:lstStyle/>
          <a:p>
            <a:pPr marL="0" indent="0" algn="ctr">
              <a:buNone/>
            </a:pPr>
            <a:r>
              <a:rPr lang="en-US" sz="1600" b="1" dirty="0"/>
              <a:t>Overlay Management Protocol (OMP)</a:t>
            </a:r>
          </a:p>
          <a:p>
            <a:pPr marL="0" indent="0">
              <a:buNone/>
            </a:pPr>
            <a:r>
              <a:rPr lang="uk-UA" sz="1600" dirty="0"/>
              <a:t>Контролери Cisco </a:t>
            </a:r>
            <a:r>
              <a:rPr lang="uk-UA" sz="1600" b="1" dirty="0"/>
              <a:t>vSmart </a:t>
            </a:r>
            <a:r>
              <a:rPr lang="uk-UA" sz="1600" dirty="0"/>
              <a:t>використовують Overlay Management Protocol (OMP) для керування структурою оверлейної мережі. </a:t>
            </a:r>
          </a:p>
          <a:p>
            <a:pPr marL="0" indent="0">
              <a:buNone/>
            </a:pPr>
            <a:r>
              <a:rPr lang="uk-UA" sz="1600" dirty="0"/>
              <a:t>Після приєднання до структури SD-WAN кожен маршрутизатор </a:t>
            </a:r>
            <a:r>
              <a:rPr lang="uk-UA" sz="1600" b="1" dirty="0"/>
              <a:t>vEdge</a:t>
            </a:r>
            <a:r>
              <a:rPr lang="uk-UA" sz="1600" dirty="0"/>
              <a:t> встановлює одне постійне безпечне з’єднання з контролером </a:t>
            </a:r>
            <a:r>
              <a:rPr lang="uk-UA" sz="1600" b="1" dirty="0"/>
              <a:t>vSmart</a:t>
            </a:r>
            <a:r>
              <a:rPr lang="uk-UA" sz="1600" dirty="0"/>
              <a:t> через кожен доступний транспорт. Потім ці з’єднання, зазвичай </a:t>
            </a:r>
            <a:r>
              <a:rPr lang="uk-UA" sz="1600" b="1" dirty="0"/>
              <a:t>DTLS</a:t>
            </a:r>
            <a:r>
              <a:rPr lang="uk-UA" sz="1600" dirty="0"/>
              <a:t>, використовуються vEdge для обміну інформацією про площину керування з контролером такі як префікси, криптографічні ключі та інформація про політику.</a:t>
            </a:r>
            <a:endParaRPr lang="en-US" sz="1600" dirty="0"/>
          </a:p>
          <a:p>
            <a:pPr marL="0" indent="0">
              <a:buNone/>
            </a:pPr>
            <a:endParaRPr lang="uk-UA" sz="1600" dirty="0"/>
          </a:p>
        </p:txBody>
      </p:sp>
      <p:pic>
        <p:nvPicPr>
          <p:cNvPr id="2" name="Picture 1"/>
          <p:cNvPicPr>
            <a:picLocks noChangeAspect="1"/>
          </p:cNvPicPr>
          <p:nvPr/>
        </p:nvPicPr>
        <p:blipFill>
          <a:blip r:embed="rId2"/>
          <a:stretch>
            <a:fillRect/>
          </a:stretch>
        </p:blipFill>
        <p:spPr>
          <a:xfrm>
            <a:off x="523026" y="1964601"/>
            <a:ext cx="5747014" cy="4734961"/>
          </a:xfrm>
          <a:prstGeom prst="rect">
            <a:avLst/>
          </a:prstGeom>
        </p:spPr>
      </p:pic>
      <p:sp>
        <p:nvSpPr>
          <p:cNvPr id="4" name="Rectangle 3"/>
          <p:cNvSpPr/>
          <p:nvPr/>
        </p:nvSpPr>
        <p:spPr>
          <a:xfrm>
            <a:off x="6473227" y="2071229"/>
            <a:ext cx="5540721" cy="4031873"/>
          </a:xfrm>
          <a:prstGeom prst="rect">
            <a:avLst/>
          </a:prstGeom>
        </p:spPr>
        <p:txBody>
          <a:bodyPr wrap="square">
            <a:spAutoFit/>
          </a:bodyPr>
          <a:lstStyle/>
          <a:p>
            <a:r>
              <a:rPr lang="uk-UA" sz="1600" dirty="0"/>
              <a:t>OMP розповсюджує три типи маршрутів:</a:t>
            </a:r>
          </a:p>
          <a:p>
            <a:r>
              <a:rPr lang="uk-UA" sz="1600" dirty="0"/>
              <a:t> </a:t>
            </a:r>
          </a:p>
          <a:p>
            <a:pPr marL="342900" indent="-342900">
              <a:buAutoNum type="arabicPeriod"/>
            </a:pPr>
            <a:r>
              <a:rPr lang="uk-UA" sz="1600" b="1" dirty="0"/>
              <a:t>Маршрути OMP (vRouter) </a:t>
            </a:r>
            <a:r>
              <a:rPr lang="uk-UA" sz="1600" dirty="0"/>
              <a:t>— це префікси на локальному сайті, які перерозподіляються в OMP і рекламуються контролерам. Це можуть бути маршрути OSPF або BGP або будь-яка інша інформація про маршрутизацію, наявна на сайті. </a:t>
            </a:r>
          </a:p>
          <a:p>
            <a:pPr marL="342900" indent="-342900">
              <a:buAutoNum type="arabicPeriod"/>
            </a:pPr>
            <a:r>
              <a:rPr lang="uk-UA" sz="1600" b="1" dirty="0"/>
              <a:t>Маршрути TLOC </a:t>
            </a:r>
            <a:r>
              <a:rPr lang="uk-UA" sz="1600" dirty="0"/>
              <a:t>(</a:t>
            </a:r>
            <a:r>
              <a:rPr lang="en-US" sz="1600" b="1" dirty="0"/>
              <a:t>Transport locations</a:t>
            </a:r>
            <a:r>
              <a:rPr lang="uk-UA" sz="1600" dirty="0"/>
              <a:t>) — це кінцеві точки тунелів на маршрутизаторах WAN Edge, які підключаються до транспортних мереж. Ці маршрути представлені трьома компонентами: IP-адресою системи, кольором посилання та типом інкапсуляції. </a:t>
            </a:r>
          </a:p>
          <a:p>
            <a:pPr marL="342900" indent="-342900">
              <a:buAutoNum type="arabicPeriod"/>
            </a:pPr>
            <a:r>
              <a:rPr lang="uk-UA" sz="1600" b="1" dirty="0"/>
              <a:t>Маршрути служб </a:t>
            </a:r>
            <a:r>
              <a:rPr lang="uk-UA" sz="1600" dirty="0"/>
              <a:t>(</a:t>
            </a:r>
            <a:r>
              <a:rPr lang="en-US" sz="1600" b="1" dirty="0"/>
              <a:t>Service routes</a:t>
            </a:r>
            <a:r>
              <a:rPr lang="uk-UA" sz="1600" b="1" dirty="0"/>
              <a:t>)</a:t>
            </a:r>
            <a:r>
              <a:rPr lang="uk-UA" sz="1600" dirty="0"/>
              <a:t>використовуються для обміну такими службами, як брандмауер, IPS, оптимізація для окремих програм і балансувальники навантаження.</a:t>
            </a:r>
          </a:p>
        </p:txBody>
      </p:sp>
    </p:spTree>
    <p:extLst>
      <p:ext uri="{BB962C8B-B14F-4D97-AF65-F5344CB8AC3E}">
        <p14:creationId xmlns:p14="http://schemas.microsoft.com/office/powerpoint/2010/main" val="532800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299" y="226336"/>
            <a:ext cx="11624650" cy="6473227"/>
          </a:xfrm>
        </p:spPr>
        <p:txBody>
          <a:bodyPr>
            <a:normAutofit/>
          </a:bodyPr>
          <a:lstStyle/>
          <a:p>
            <a:pPr marL="0" indent="0">
              <a:buNone/>
            </a:pPr>
            <a:r>
              <a:rPr lang="uk-UA" sz="1600" dirty="0"/>
              <a:t>Коли контролери запущені, вони повинні встановити безпечні з’єднання між собою. На даний момент є два варіанти на вибір, коли мова йде про базовий безпечний протокол: </a:t>
            </a:r>
          </a:p>
          <a:p>
            <a:r>
              <a:rPr lang="uk-UA" sz="1600" dirty="0"/>
              <a:t>TLS, який використовує транспорт TCP,</a:t>
            </a:r>
          </a:p>
          <a:p>
            <a:r>
              <a:rPr lang="uk-UA" sz="1600" dirty="0"/>
              <a:t>DTLS, який використовує транспорт UDP. За замовчуванням усі контролери використовують параметр DTLS. </a:t>
            </a:r>
          </a:p>
          <a:p>
            <a:pPr marL="0" indent="0">
              <a:buNone/>
            </a:pPr>
            <a:endParaRPr lang="uk-UA" sz="1600" dirty="0"/>
          </a:p>
          <a:p>
            <a:pPr marL="0" indent="0">
              <a:buNone/>
            </a:pPr>
            <a:r>
              <a:rPr lang="uk-UA" sz="1600" dirty="0"/>
              <a:t>На прикладі нижче кожне ядро на vManage та vSmart створює постійне з’єднання DTLS з vBond, що призводить до чотирьох з’єднань між vManage та vBond і двох з’єднань між vSmart і vBond.</a:t>
            </a:r>
          </a:p>
        </p:txBody>
      </p:sp>
      <p:pic>
        <p:nvPicPr>
          <p:cNvPr id="2" name="Picture 1"/>
          <p:cNvPicPr>
            <a:picLocks noChangeAspect="1"/>
          </p:cNvPicPr>
          <p:nvPr/>
        </p:nvPicPr>
        <p:blipFill>
          <a:blip r:embed="rId2"/>
          <a:stretch>
            <a:fillRect/>
          </a:stretch>
        </p:blipFill>
        <p:spPr>
          <a:xfrm>
            <a:off x="461725" y="2604383"/>
            <a:ext cx="5984341" cy="4230028"/>
          </a:xfrm>
          <a:prstGeom prst="rect">
            <a:avLst/>
          </a:prstGeom>
        </p:spPr>
      </p:pic>
    </p:spTree>
    <p:extLst>
      <p:ext uri="{BB962C8B-B14F-4D97-AF65-F5344CB8AC3E}">
        <p14:creationId xmlns:p14="http://schemas.microsoft.com/office/powerpoint/2010/main" val="2889343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299" y="226336"/>
            <a:ext cx="11624650" cy="6473227"/>
          </a:xfrm>
        </p:spPr>
        <p:txBody>
          <a:bodyPr>
            <a:normAutofit/>
          </a:bodyPr>
          <a:lstStyle/>
          <a:p>
            <a:pPr marL="0" indent="0">
              <a:buNone/>
            </a:pPr>
            <a:r>
              <a:rPr lang="uk-UA" sz="1600" dirty="0"/>
              <a:t>Коли контролери SD-WAN розгорнуті та отримають дійсні сертифікати, периферійні маршрутизатори WAN можуть почати процес адаптації. На цьому етапі найважливіше — переконатися, що пристрої vEdge мають доступ до всіх контролерів через усі доступні транспортні засоби. </a:t>
            </a:r>
          </a:p>
        </p:txBody>
      </p:sp>
      <p:pic>
        <p:nvPicPr>
          <p:cNvPr id="2" name="Picture 1"/>
          <p:cNvPicPr>
            <a:picLocks noChangeAspect="1"/>
          </p:cNvPicPr>
          <p:nvPr/>
        </p:nvPicPr>
        <p:blipFill>
          <a:blip r:embed="rId2"/>
          <a:stretch>
            <a:fillRect/>
          </a:stretch>
        </p:blipFill>
        <p:spPr>
          <a:xfrm>
            <a:off x="512322" y="1366271"/>
            <a:ext cx="7038975" cy="3781425"/>
          </a:xfrm>
          <a:prstGeom prst="rect">
            <a:avLst/>
          </a:prstGeom>
        </p:spPr>
      </p:pic>
    </p:spTree>
    <p:extLst>
      <p:ext uri="{BB962C8B-B14F-4D97-AF65-F5344CB8AC3E}">
        <p14:creationId xmlns:p14="http://schemas.microsoft.com/office/powerpoint/2010/main" val="672774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299" y="226336"/>
            <a:ext cx="11624650" cy="6473227"/>
          </a:xfrm>
        </p:spPr>
        <p:txBody>
          <a:bodyPr>
            <a:normAutofit/>
          </a:bodyPr>
          <a:lstStyle/>
          <a:p>
            <a:pPr marL="0" indent="0" algn="ctr">
              <a:buNone/>
            </a:pPr>
            <a:r>
              <a:rPr lang="uk-UA" sz="1800" b="1" dirty="0"/>
              <a:t>Основні принципи Cisco SD-WAN</a:t>
            </a:r>
          </a:p>
        </p:txBody>
      </p:sp>
      <p:sp>
        <p:nvSpPr>
          <p:cNvPr id="2" name="Rectangle 1"/>
          <p:cNvSpPr/>
          <p:nvPr/>
        </p:nvSpPr>
        <p:spPr>
          <a:xfrm>
            <a:off x="569996" y="655043"/>
            <a:ext cx="5472780" cy="338554"/>
          </a:xfrm>
          <a:prstGeom prst="rect">
            <a:avLst/>
          </a:prstGeom>
        </p:spPr>
        <p:txBody>
          <a:bodyPr wrap="none">
            <a:spAutoFit/>
          </a:bodyPr>
          <a:lstStyle/>
          <a:p>
            <a:r>
              <a:rPr lang="uk-UA" sz="1600" b="1" dirty="0"/>
              <a:t>1. Відокремлення транспорту від сервісної сторони мережі</a:t>
            </a:r>
          </a:p>
        </p:txBody>
      </p:sp>
      <p:sp>
        <p:nvSpPr>
          <p:cNvPr id="4" name="Rectangle 3"/>
          <p:cNvSpPr/>
          <p:nvPr/>
        </p:nvSpPr>
        <p:spPr>
          <a:xfrm>
            <a:off x="389299" y="3990377"/>
            <a:ext cx="6096000" cy="523220"/>
          </a:xfrm>
          <a:prstGeom prst="rect">
            <a:avLst/>
          </a:prstGeom>
        </p:spPr>
        <p:txBody>
          <a:bodyPr>
            <a:spAutoFit/>
          </a:bodyPr>
          <a:lstStyle/>
          <a:p>
            <a:r>
              <a:rPr lang="uk-UA" sz="1400" i="1" dirty="0"/>
              <a:t>Традиційна WAN без чіткого поділу між сервісною та транспортною сторонами та основні неефективності.</a:t>
            </a:r>
          </a:p>
        </p:txBody>
      </p:sp>
      <p:pic>
        <p:nvPicPr>
          <p:cNvPr id="5" name="Picture 4"/>
          <p:cNvPicPr>
            <a:picLocks noChangeAspect="1"/>
          </p:cNvPicPr>
          <p:nvPr/>
        </p:nvPicPr>
        <p:blipFill>
          <a:blip r:embed="rId2"/>
          <a:stretch>
            <a:fillRect/>
          </a:stretch>
        </p:blipFill>
        <p:spPr>
          <a:xfrm>
            <a:off x="389299" y="1128750"/>
            <a:ext cx="5604000" cy="2726474"/>
          </a:xfrm>
          <a:prstGeom prst="rect">
            <a:avLst/>
          </a:prstGeom>
        </p:spPr>
      </p:pic>
      <p:sp>
        <p:nvSpPr>
          <p:cNvPr id="6" name="Rectangle 5"/>
          <p:cNvSpPr/>
          <p:nvPr/>
        </p:nvSpPr>
        <p:spPr>
          <a:xfrm>
            <a:off x="6201624" y="4006142"/>
            <a:ext cx="6096000" cy="1600438"/>
          </a:xfrm>
          <a:prstGeom prst="rect">
            <a:avLst/>
          </a:prstGeom>
        </p:spPr>
        <p:txBody>
          <a:bodyPr>
            <a:spAutoFit/>
          </a:bodyPr>
          <a:lstStyle/>
          <a:p>
            <a:r>
              <a:rPr lang="uk-UA" sz="1400" i="1" dirty="0"/>
              <a:t>Cisco SD-WAN розділяє транспортну частину мережі на виділений транспортний сегмент - VPN0. Функція транспортної сторони полягає в маршрутизації пакетів від одного транспортного маршрутизатора до іншого. Маршрутизатор на транспортній стороні повинен знати лише те, як дістатися до маршрутизатора призначення з іншого боку транспортної хмари. Йому не потрібно знати про будь-які префікси на стороні служби.</a:t>
            </a:r>
          </a:p>
        </p:txBody>
      </p:sp>
      <p:pic>
        <p:nvPicPr>
          <p:cNvPr id="7" name="Picture 6"/>
          <p:cNvPicPr>
            <a:picLocks noChangeAspect="1"/>
          </p:cNvPicPr>
          <p:nvPr/>
        </p:nvPicPr>
        <p:blipFill>
          <a:blip r:embed="rId3"/>
          <a:stretch>
            <a:fillRect/>
          </a:stretch>
        </p:blipFill>
        <p:spPr>
          <a:xfrm>
            <a:off x="6420964" y="993596"/>
            <a:ext cx="5507912" cy="2464827"/>
          </a:xfrm>
          <a:prstGeom prst="rect">
            <a:avLst/>
          </a:prstGeom>
        </p:spPr>
      </p:pic>
    </p:spTree>
    <p:extLst>
      <p:ext uri="{BB962C8B-B14F-4D97-AF65-F5344CB8AC3E}">
        <p14:creationId xmlns:p14="http://schemas.microsoft.com/office/powerpoint/2010/main" val="1326541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299" y="226336"/>
            <a:ext cx="11624650" cy="6473227"/>
          </a:xfrm>
        </p:spPr>
        <p:txBody>
          <a:bodyPr>
            <a:normAutofit/>
          </a:bodyPr>
          <a:lstStyle/>
          <a:p>
            <a:pPr marL="0" indent="0">
              <a:buNone/>
            </a:pPr>
            <a:r>
              <a:rPr lang="uk-UA" sz="1600" b="1" dirty="0"/>
              <a:t>2. Розділення площин контролю, даних і керування</a:t>
            </a:r>
          </a:p>
        </p:txBody>
      </p:sp>
      <p:pic>
        <p:nvPicPr>
          <p:cNvPr id="2" name="Picture 1"/>
          <p:cNvPicPr>
            <a:picLocks noChangeAspect="1"/>
          </p:cNvPicPr>
          <p:nvPr/>
        </p:nvPicPr>
        <p:blipFill>
          <a:blip r:embed="rId2"/>
          <a:stretch>
            <a:fillRect/>
          </a:stretch>
        </p:blipFill>
        <p:spPr>
          <a:xfrm>
            <a:off x="389299" y="746775"/>
            <a:ext cx="4637167" cy="2739020"/>
          </a:xfrm>
          <a:prstGeom prst="rect">
            <a:avLst/>
          </a:prstGeom>
        </p:spPr>
      </p:pic>
      <p:sp>
        <p:nvSpPr>
          <p:cNvPr id="4" name="Rectangle 3"/>
          <p:cNvSpPr/>
          <p:nvPr/>
        </p:nvSpPr>
        <p:spPr>
          <a:xfrm>
            <a:off x="324132" y="3735965"/>
            <a:ext cx="11400105" cy="3046988"/>
          </a:xfrm>
          <a:prstGeom prst="rect">
            <a:avLst/>
          </a:prstGeom>
        </p:spPr>
        <p:txBody>
          <a:bodyPr wrap="square">
            <a:spAutoFit/>
          </a:bodyPr>
          <a:lstStyle/>
          <a:p>
            <a:r>
              <a:rPr lang="uk-UA" sz="1600" dirty="0"/>
              <a:t>Реалізація площини контролю та керування в централізованих контролерах має багато додаткових переваг порівняно з традиційною децентралізованою архітектурою:</a:t>
            </a:r>
            <a:endParaRPr lang="en-US" sz="1600" dirty="0"/>
          </a:p>
          <a:p>
            <a:r>
              <a:rPr lang="uk-UA" sz="1600" dirty="0"/>
              <a:t> </a:t>
            </a:r>
            <a:endParaRPr lang="en-US" sz="1600" dirty="0"/>
          </a:p>
          <a:p>
            <a:pPr marL="285750" indent="-285750">
              <a:buFont typeface="Arial" panose="020B0604020202020204" pitchFamily="34" charset="0"/>
              <a:buChar char="•"/>
            </a:pPr>
            <a:r>
              <a:rPr lang="uk-UA" sz="1600" dirty="0"/>
              <a:t>Централізовані контролери не повинні лежати на шляху передачі даних, і вони можуть бути де завгодно на транспортній стороні - локально, у постачальника приватної хмари або використовуватися як SaaS від MSP. </a:t>
            </a:r>
            <a:endParaRPr lang="en-US" sz="1600" dirty="0"/>
          </a:p>
          <a:p>
            <a:pPr marL="285750" indent="-285750">
              <a:buFont typeface="Arial" panose="020B0604020202020204" pitchFamily="34" charset="0"/>
              <a:buChar char="•"/>
            </a:pPr>
            <a:r>
              <a:rPr lang="uk-UA" sz="1600" dirty="0"/>
              <a:t>Централізованими контролерами можуть бути віртуальні пристрої (ВМ) або програмні контейнери, які використовують готове обладнання для обчислень і зберігання даних. </a:t>
            </a:r>
            <a:endParaRPr lang="en-US" sz="1600" dirty="0"/>
          </a:p>
          <a:p>
            <a:pPr marL="285750" indent="-285750">
              <a:buFont typeface="Arial" panose="020B0604020202020204" pitchFamily="34" charset="0"/>
              <a:buChar char="•"/>
            </a:pPr>
            <a:r>
              <a:rPr lang="uk-UA" sz="1600" dirty="0"/>
              <a:t>Проблеми з масштабуванням, пов’язані з протоколами розподіленої маршрутизації, такими як OSPF, IS-IS і BGP із повною сіткою, на транспортній стороні мережі усуваються. Однак пристрої роботи в режимі SD-WAN все ще можуть запускати ці протоколи з іншими пристроями, що не є SD, якщо це необхідно. </a:t>
            </a:r>
            <a:endParaRPr lang="en-US" sz="1600" dirty="0"/>
          </a:p>
          <a:p>
            <a:pPr marL="285750" indent="-285750">
              <a:buFont typeface="Arial" panose="020B0604020202020204" pitchFamily="34" charset="0"/>
              <a:buChar char="•"/>
            </a:pPr>
            <a:r>
              <a:rPr lang="uk-UA" sz="1600" dirty="0"/>
              <a:t>Мережа може досягти сегментації без необхідності використання складних протоколів сигналізації, таких як MP-BGP, VRF, MPLS тощо.</a:t>
            </a:r>
          </a:p>
        </p:txBody>
      </p:sp>
    </p:spTree>
    <p:extLst>
      <p:ext uri="{BB962C8B-B14F-4D97-AF65-F5344CB8AC3E}">
        <p14:creationId xmlns:p14="http://schemas.microsoft.com/office/powerpoint/2010/main" val="425419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299" y="226336"/>
            <a:ext cx="11624650" cy="6473227"/>
          </a:xfrm>
        </p:spPr>
        <p:txBody>
          <a:bodyPr>
            <a:normAutofit/>
          </a:bodyPr>
          <a:lstStyle/>
          <a:p>
            <a:pPr marL="0" indent="0">
              <a:buNone/>
            </a:pPr>
            <a:r>
              <a:rPr lang="en-US" sz="1600" b="1" dirty="0"/>
              <a:t>3</a:t>
            </a:r>
            <a:r>
              <a:rPr lang="uk-UA" sz="1600" b="1" dirty="0"/>
              <a:t>. Автоматично захищена площина даних</a:t>
            </a:r>
          </a:p>
        </p:txBody>
      </p:sp>
      <p:sp>
        <p:nvSpPr>
          <p:cNvPr id="2" name="Rectangle 1"/>
          <p:cNvSpPr/>
          <p:nvPr/>
        </p:nvSpPr>
        <p:spPr>
          <a:xfrm>
            <a:off x="304800" y="3867551"/>
            <a:ext cx="11347010" cy="2308324"/>
          </a:xfrm>
          <a:prstGeom prst="rect">
            <a:avLst/>
          </a:prstGeom>
        </p:spPr>
        <p:txBody>
          <a:bodyPr wrap="square">
            <a:spAutoFit/>
          </a:bodyPr>
          <a:lstStyle/>
          <a:p>
            <a:r>
              <a:rPr lang="uk-UA" sz="1600" dirty="0"/>
              <a:t>Cisco SD-WAN використовує автоматичне встановлення тунелів IPsec над кожним транспортом WAN. Коли маршрутизатор vEdge крайнього пристрою приєднується до рівня керування Cisco SD-WAN, він автоматично намагається сформувати тунель IPsec до будь-якого іншого транспортного інтерфейсу vEdge, про який йому відомо.</a:t>
            </a:r>
          </a:p>
          <a:p>
            <a:r>
              <a:rPr lang="uk-UA" sz="1600" dirty="0"/>
              <a:t> Така поведінка призводить до </a:t>
            </a:r>
            <a:r>
              <a:rPr lang="uk-UA" sz="1600" b="1" dirty="0"/>
              <a:t>повної сітки тунелів IPsec між усіма транспортними посиланнями всіх vEdges</a:t>
            </a:r>
            <a:r>
              <a:rPr lang="uk-UA" sz="1600" dirty="0"/>
              <a:t>, які не знаходяться в тому самому місці (з однаковим ідентифікатором сайту). Тунелі IPSEC використовують </a:t>
            </a:r>
            <a:r>
              <a:rPr lang="en-US" sz="1600" dirty="0"/>
              <a:t>PSK </a:t>
            </a:r>
            <a:r>
              <a:rPr lang="uk-UA" sz="1600" dirty="0"/>
              <a:t>для кращої продуктивності. Контролер vSmart надсилає </a:t>
            </a:r>
            <a:r>
              <a:rPr lang="uk-UA" sz="1600" dirty="0" err="1"/>
              <a:t>сетифікати</a:t>
            </a:r>
            <a:r>
              <a:rPr lang="uk-UA" sz="1600" dirty="0"/>
              <a:t> на пристрої та регулярно змінюєє їх. Він використовує захищений канал встановленого з’єднання DTLS для завантаження ключів на всі краї. </a:t>
            </a:r>
          </a:p>
          <a:p>
            <a:r>
              <a:rPr lang="uk-UA" sz="1600" dirty="0"/>
              <a:t>Крім того, маршрутизатори vEdge обмінюються ключами шифрування, пов’язаними з цими тунелями IPsec, через контролер vSmart, що є значним покращенням порівняно з традиційною глобальною мережею.</a:t>
            </a:r>
          </a:p>
        </p:txBody>
      </p:sp>
      <p:pic>
        <p:nvPicPr>
          <p:cNvPr id="4" name="Picture 3"/>
          <p:cNvPicPr>
            <a:picLocks noChangeAspect="1"/>
          </p:cNvPicPr>
          <p:nvPr/>
        </p:nvPicPr>
        <p:blipFill>
          <a:blip r:embed="rId2"/>
          <a:stretch>
            <a:fillRect/>
          </a:stretch>
        </p:blipFill>
        <p:spPr>
          <a:xfrm>
            <a:off x="78321" y="527706"/>
            <a:ext cx="7381875" cy="3038475"/>
          </a:xfrm>
          <a:prstGeom prst="rect">
            <a:avLst/>
          </a:prstGeom>
        </p:spPr>
      </p:pic>
    </p:spTree>
    <p:extLst>
      <p:ext uri="{BB962C8B-B14F-4D97-AF65-F5344CB8AC3E}">
        <p14:creationId xmlns:p14="http://schemas.microsoft.com/office/powerpoint/2010/main" val="135481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85853" y="386124"/>
            <a:ext cx="9574558" cy="4351338"/>
          </a:xfrm>
          <a:prstGeom prst="rect">
            <a:avLst/>
          </a:prstGeom>
        </p:spPr>
      </p:pic>
    </p:spTree>
    <p:extLst>
      <p:ext uri="{BB962C8B-B14F-4D97-AF65-F5344CB8AC3E}">
        <p14:creationId xmlns:p14="http://schemas.microsoft.com/office/powerpoint/2010/main" val="1000084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299" y="226336"/>
            <a:ext cx="11624650" cy="6473227"/>
          </a:xfrm>
        </p:spPr>
        <p:txBody>
          <a:bodyPr>
            <a:normAutofit/>
          </a:bodyPr>
          <a:lstStyle/>
          <a:p>
            <a:pPr marL="0" indent="0">
              <a:buNone/>
            </a:pPr>
            <a:r>
              <a:rPr lang="uk-UA" sz="1600" dirty="0"/>
              <a:t>4. </a:t>
            </a:r>
            <a:r>
              <a:rPr lang="uk-UA" sz="1600" b="1" dirty="0"/>
              <a:t>Керування оверлейною мережею крізь централізовані політики</a:t>
            </a:r>
            <a:endParaRPr lang="en-US" sz="1600" b="1" dirty="0"/>
          </a:p>
          <a:p>
            <a:pPr marL="0" indent="0">
              <a:buNone/>
            </a:pPr>
            <a:endParaRPr lang="uk-UA" sz="1600" dirty="0"/>
          </a:p>
        </p:txBody>
      </p:sp>
      <p:pic>
        <p:nvPicPr>
          <p:cNvPr id="2" name="Picture 1"/>
          <p:cNvPicPr>
            <a:picLocks noChangeAspect="1"/>
          </p:cNvPicPr>
          <p:nvPr/>
        </p:nvPicPr>
        <p:blipFill>
          <a:blip r:embed="rId2"/>
          <a:stretch>
            <a:fillRect/>
          </a:stretch>
        </p:blipFill>
        <p:spPr>
          <a:xfrm>
            <a:off x="516047" y="791284"/>
            <a:ext cx="5604632" cy="3364258"/>
          </a:xfrm>
          <a:prstGeom prst="rect">
            <a:avLst/>
          </a:prstGeom>
        </p:spPr>
      </p:pic>
      <p:sp>
        <p:nvSpPr>
          <p:cNvPr id="4" name="Rectangle 3"/>
          <p:cNvSpPr/>
          <p:nvPr/>
        </p:nvSpPr>
        <p:spPr>
          <a:xfrm>
            <a:off x="389299" y="4550389"/>
            <a:ext cx="11443580" cy="830997"/>
          </a:xfrm>
          <a:prstGeom prst="rect">
            <a:avLst/>
          </a:prstGeom>
        </p:spPr>
        <p:txBody>
          <a:bodyPr wrap="square">
            <a:spAutoFit/>
          </a:bodyPr>
          <a:lstStyle/>
          <a:p>
            <a:r>
              <a:rPr lang="uk-UA" sz="1600" dirty="0"/>
              <a:t>Централізована політика, налаштована на vSmart, впливає на те, як інформація про маршрутизацію контролера розміщується між периферійними маршрутизаторами WAN. Це дозволяє адміністраторам мережі застосовувати зміни маршрутизації всієї мережі без необхідності налаштовувати кожен пристрій вручну.</a:t>
            </a:r>
          </a:p>
        </p:txBody>
      </p:sp>
    </p:spTree>
    <p:extLst>
      <p:ext uri="{BB962C8B-B14F-4D97-AF65-F5344CB8AC3E}">
        <p14:creationId xmlns:p14="http://schemas.microsoft.com/office/powerpoint/2010/main" val="1920123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032" y="304045"/>
            <a:ext cx="11624650" cy="6473227"/>
          </a:xfrm>
        </p:spPr>
        <p:txBody>
          <a:bodyPr>
            <a:normAutofit/>
          </a:bodyPr>
          <a:lstStyle/>
          <a:p>
            <a:pPr marL="0" indent="0">
              <a:buNone/>
            </a:pPr>
            <a:r>
              <a:rPr lang="uk-UA" sz="1600" dirty="0"/>
              <a:t>Cisco SD-WAN було розроблено з урахуванням автоматизації та розширюваності. Cisco vManage надає </a:t>
            </a:r>
            <a:r>
              <a:rPr lang="uk-UA" sz="1600" b="1" dirty="0"/>
              <a:t>північний RESTful API</a:t>
            </a:r>
            <a:r>
              <a:rPr lang="uk-UA" sz="1600" dirty="0"/>
              <a:t>, які дозволяють клієнтам створювати власну унікальну бізнес-логіку на основі рішення SD-WAN. Наприклад, підприємства можуть інтегрувати свої існуючі інструменти OSS (</a:t>
            </a:r>
            <a:r>
              <a:rPr lang="en-US" sz="1600" dirty="0"/>
              <a:t>Operational Support System</a:t>
            </a:r>
            <a:r>
              <a:rPr lang="uk-UA" sz="1600" dirty="0"/>
              <a:t>) і BSS (</a:t>
            </a:r>
            <a:r>
              <a:rPr lang="en-US" sz="1600" dirty="0"/>
              <a:t>Billing Support System</a:t>
            </a:r>
            <a:r>
              <a:rPr lang="uk-UA" sz="1600" dirty="0"/>
              <a:t>) і використовувати телеметричні дані, автоматизувати створення і життєвий цикл інцидентів, а також автоматизувати розгортання нових послуг.</a:t>
            </a:r>
          </a:p>
        </p:txBody>
      </p:sp>
      <p:pic>
        <p:nvPicPr>
          <p:cNvPr id="2" name="Picture 1"/>
          <p:cNvPicPr>
            <a:picLocks noChangeAspect="1"/>
          </p:cNvPicPr>
          <p:nvPr/>
        </p:nvPicPr>
        <p:blipFill>
          <a:blip r:embed="rId2"/>
          <a:stretch>
            <a:fillRect/>
          </a:stretch>
        </p:blipFill>
        <p:spPr>
          <a:xfrm>
            <a:off x="214548" y="1511473"/>
            <a:ext cx="6530284" cy="5265799"/>
          </a:xfrm>
          <a:prstGeom prst="rect">
            <a:avLst/>
          </a:prstGeom>
        </p:spPr>
      </p:pic>
      <p:sp>
        <p:nvSpPr>
          <p:cNvPr id="4" name="Rectangle 3"/>
          <p:cNvSpPr/>
          <p:nvPr/>
        </p:nvSpPr>
        <p:spPr>
          <a:xfrm>
            <a:off x="7191470" y="3658353"/>
            <a:ext cx="4906696" cy="2800767"/>
          </a:xfrm>
          <a:prstGeom prst="rect">
            <a:avLst/>
          </a:prstGeom>
        </p:spPr>
        <p:txBody>
          <a:bodyPr wrap="square">
            <a:spAutoFit/>
          </a:bodyPr>
          <a:lstStyle/>
          <a:p>
            <a:r>
              <a:rPr lang="uk-UA" sz="1600" i="1" dirty="0"/>
              <a:t>Північний API також відкриває новий світ можливостей для мережевих інженерів. Багато тривіальних операційних завдань, які потребують багато часу та зусиль у великомасштабному середовищі, можна легко автоматизувати. </a:t>
            </a:r>
          </a:p>
          <a:p>
            <a:endParaRPr lang="uk-UA" sz="1600" i="1" dirty="0"/>
          </a:p>
          <a:p>
            <a:r>
              <a:rPr lang="uk-UA" sz="1600" i="1" dirty="0"/>
              <a:t>Наприклад, аудит конфігурації, аудит мережі/безпеки, звіти про інвентаризацію, автоматичне резервне копіювання/відновлення, інтеграція інструментів сторонніх розробників тощо.</a:t>
            </a:r>
          </a:p>
        </p:txBody>
      </p:sp>
    </p:spTree>
    <p:extLst>
      <p:ext uri="{BB962C8B-B14F-4D97-AF65-F5344CB8AC3E}">
        <p14:creationId xmlns:p14="http://schemas.microsoft.com/office/powerpoint/2010/main" val="4265414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299" y="226336"/>
            <a:ext cx="11624650" cy="6473227"/>
          </a:xfrm>
        </p:spPr>
        <p:txBody>
          <a:bodyPr>
            <a:normAutofit/>
          </a:bodyPr>
          <a:lstStyle/>
          <a:p>
            <a:pPr marL="0" indent="0">
              <a:buNone/>
            </a:pPr>
            <a:r>
              <a:rPr lang="uk-UA" sz="1600" dirty="0"/>
              <a:t>API vManage REST надають безмежні можливості для автоматизації</a:t>
            </a:r>
            <a:r>
              <a:rPr lang="en-US" sz="1600" dirty="0"/>
              <a:t> </a:t>
            </a:r>
            <a:r>
              <a:rPr lang="uk-UA" sz="1600" dirty="0"/>
              <a:t>користувацьких завдань. По суті, ви можете написати програмне забезпечення, яке може взаємодіяти з рішенням Cisco SD-WAN без нагляду людини. У найпростіших випадках це програмне забезпечення буде сценарієм python. Однак для більш просунутих сценаріїв можна використовувати складні </a:t>
            </a:r>
            <a:r>
              <a:rPr lang="uk-UA" sz="1600" dirty="0" err="1"/>
              <a:t>плейбуки</a:t>
            </a:r>
            <a:r>
              <a:rPr lang="uk-UA" sz="1600" dirty="0"/>
              <a:t> Ansible.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9299" y="4520039"/>
            <a:ext cx="6201624" cy="210453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8271" y="1358410"/>
            <a:ext cx="5085678" cy="316162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299" y="1258823"/>
            <a:ext cx="4788148" cy="2996696"/>
          </a:xfrm>
          <a:prstGeom prst="rect">
            <a:avLst/>
          </a:prstGeom>
        </p:spPr>
      </p:pic>
    </p:spTree>
    <p:extLst>
      <p:ext uri="{BB962C8B-B14F-4D97-AF65-F5344CB8AC3E}">
        <p14:creationId xmlns:p14="http://schemas.microsoft.com/office/powerpoint/2010/main" val="816856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lgn="ctr">
              <a:buNone/>
            </a:pPr>
            <a:r>
              <a:rPr lang="en-US" sz="1600" b="1" dirty="0"/>
              <a:t>Cisco SD-WAN</a:t>
            </a:r>
          </a:p>
          <a:p>
            <a:pPr marL="0" indent="0">
              <a:buNone/>
            </a:pPr>
            <a:r>
              <a:rPr lang="en-US" sz="1600" b="1" dirty="0"/>
              <a:t>Cisco Software-Defined - Wide Area Networking </a:t>
            </a:r>
            <a:r>
              <a:rPr lang="uk-UA" sz="1600" dirty="0"/>
              <a:t>– це оверлейна архітектура </a:t>
            </a:r>
            <a:r>
              <a:rPr lang="en-US" sz="1600" dirty="0"/>
              <a:t>WAN</a:t>
            </a:r>
            <a:r>
              <a:rPr lang="uk-UA" sz="1600" dirty="0"/>
              <a:t>-мережі, що застосовує </a:t>
            </a:r>
            <a:r>
              <a:rPr lang="en-US" sz="1600" dirty="0"/>
              <a:t>SD</a:t>
            </a:r>
            <a:r>
              <a:rPr lang="uk-UA" sz="1600" dirty="0"/>
              <a:t> (програмно керований) підхід у традиційній </a:t>
            </a:r>
            <a:r>
              <a:rPr lang="en-US" sz="1600" dirty="0"/>
              <a:t>WAN</a:t>
            </a:r>
            <a:r>
              <a:rPr lang="uk-UA" sz="1600" dirty="0"/>
              <a:t>-мережі. </a:t>
            </a:r>
            <a:endParaRPr lang="en-US" sz="1600" dirty="0"/>
          </a:p>
          <a:p>
            <a:pPr marL="0" indent="0">
              <a:buNone/>
            </a:pPr>
            <a:endParaRPr lang="en-US" sz="1600" dirty="0"/>
          </a:p>
          <a:p>
            <a:pPr marL="0" indent="0">
              <a:buNone/>
            </a:pPr>
            <a:endParaRPr lang="ru-RU" sz="1600" dirty="0"/>
          </a:p>
        </p:txBody>
      </p:sp>
      <p:pic>
        <p:nvPicPr>
          <p:cNvPr id="4" name="Picture 3"/>
          <p:cNvPicPr>
            <a:picLocks noChangeAspect="1"/>
          </p:cNvPicPr>
          <p:nvPr/>
        </p:nvPicPr>
        <p:blipFill>
          <a:blip r:embed="rId2"/>
          <a:stretch>
            <a:fillRect/>
          </a:stretch>
        </p:blipFill>
        <p:spPr>
          <a:xfrm>
            <a:off x="257975" y="1593409"/>
            <a:ext cx="4918171" cy="5119735"/>
          </a:xfrm>
          <a:prstGeom prst="rect">
            <a:avLst/>
          </a:prstGeom>
        </p:spPr>
      </p:pic>
      <p:pic>
        <p:nvPicPr>
          <p:cNvPr id="6" name="Picture 5"/>
          <p:cNvPicPr>
            <a:picLocks noChangeAspect="1"/>
          </p:cNvPicPr>
          <p:nvPr/>
        </p:nvPicPr>
        <p:blipFill>
          <a:blip r:embed="rId3"/>
          <a:stretch>
            <a:fillRect/>
          </a:stretch>
        </p:blipFill>
        <p:spPr>
          <a:xfrm>
            <a:off x="5444512" y="877864"/>
            <a:ext cx="5549634" cy="2566979"/>
          </a:xfrm>
          <a:prstGeom prst="rect">
            <a:avLst/>
          </a:prstGeom>
        </p:spPr>
      </p:pic>
      <p:sp>
        <p:nvSpPr>
          <p:cNvPr id="7" name="Rectangle 6"/>
          <p:cNvSpPr/>
          <p:nvPr/>
        </p:nvSpPr>
        <p:spPr>
          <a:xfrm>
            <a:off x="5444512" y="3389157"/>
            <a:ext cx="6599976" cy="3323987"/>
          </a:xfrm>
          <a:prstGeom prst="rect">
            <a:avLst/>
          </a:prstGeom>
        </p:spPr>
        <p:txBody>
          <a:bodyPr wrap="square">
            <a:spAutoFit/>
          </a:bodyPr>
          <a:lstStyle/>
          <a:p>
            <a:r>
              <a:rPr lang="uk-UA" sz="1400" b="1" dirty="0"/>
              <a:t>Cisco Viptela SD-WAN </a:t>
            </a:r>
            <a:r>
              <a:rPr lang="uk-UA" sz="1400" dirty="0"/>
              <a:t>забезпечує наступні покращення порівняно з традиційним дизайном WAN: </a:t>
            </a:r>
            <a:endParaRPr lang="en-US" sz="1400" dirty="0"/>
          </a:p>
          <a:p>
            <a:pPr marL="285750" indent="-285750">
              <a:buFont typeface="Arial" panose="020B0604020202020204" pitchFamily="34" charset="0"/>
              <a:buChar char="•"/>
            </a:pPr>
            <a:r>
              <a:rPr lang="uk-UA" sz="1400" dirty="0"/>
              <a:t>Швидке, безпечне та високодоступне підключення будь-якого місця за допомогою </a:t>
            </a:r>
            <a:r>
              <a:rPr lang="uk-UA" sz="1400" b="1" dirty="0"/>
              <a:t>Zero-Touch Provisioning </a:t>
            </a:r>
            <a:r>
              <a:rPr lang="uk-UA" sz="1400" dirty="0"/>
              <a:t>(ZTP). </a:t>
            </a:r>
            <a:endParaRPr lang="en-US" sz="1400" dirty="0"/>
          </a:p>
          <a:p>
            <a:pPr marL="285750" indent="-285750">
              <a:buFont typeface="Arial" panose="020B0604020202020204" pitchFamily="34" charset="0"/>
              <a:buChar char="•"/>
            </a:pPr>
            <a:r>
              <a:rPr lang="uk-UA" sz="1400" dirty="0"/>
              <a:t>Створення незалежної від транспорту глобальної мережі з використанням будь-якого типу основного транспорту. </a:t>
            </a:r>
            <a:endParaRPr lang="en-US" sz="1400" dirty="0"/>
          </a:p>
          <a:p>
            <a:pPr marL="285750" indent="-285750">
              <a:buFont typeface="Arial" panose="020B0604020202020204" pitchFamily="34" charset="0"/>
              <a:buChar char="•"/>
            </a:pPr>
            <a:r>
              <a:rPr lang="uk-UA" sz="1400" dirty="0"/>
              <a:t>Абстрагування </a:t>
            </a:r>
            <a:r>
              <a:rPr lang="en-US" sz="1400" dirty="0"/>
              <a:t>underlying</a:t>
            </a:r>
            <a:r>
              <a:rPr lang="uk-UA" sz="1400" dirty="0"/>
              <a:t> інфраструктури WAN від служб і програм, які працюють у мережі, таких як WAN Routing, Segmentations, Analytics, IaaS і Multitency. </a:t>
            </a:r>
            <a:endParaRPr lang="en-US" sz="1400" dirty="0"/>
          </a:p>
          <a:p>
            <a:pPr marL="285750" indent="-285750">
              <a:buFont typeface="Arial" panose="020B0604020202020204" pitchFamily="34" charset="0"/>
              <a:buChar char="•"/>
            </a:pPr>
            <a:r>
              <a:rPr lang="uk-UA" sz="1400" dirty="0"/>
              <a:t>Забезпечення наскрізної безпеки від віддалених сайтів до Інтернету, хмарних додатків і програм SaaS. </a:t>
            </a:r>
            <a:endParaRPr lang="en-US" sz="1400" dirty="0"/>
          </a:p>
          <a:p>
            <a:pPr marL="285750" indent="-285750">
              <a:buFont typeface="Arial" panose="020B0604020202020204" pitchFamily="34" charset="0"/>
              <a:buChar char="•"/>
            </a:pPr>
            <a:r>
              <a:rPr lang="uk-UA" sz="1400" dirty="0"/>
              <a:t>Надання </a:t>
            </a:r>
            <a:r>
              <a:rPr lang="uk-UA" sz="1400" b="1" dirty="0"/>
              <a:t>єдиного дашборду </a:t>
            </a:r>
            <a:r>
              <a:rPr lang="uk-UA" sz="1400" dirty="0"/>
              <a:t>для управління, аналітики та політики конфігурації в глобальній мережі підприємства. </a:t>
            </a:r>
          </a:p>
          <a:p>
            <a:pPr marL="285750" indent="-285750">
              <a:buFont typeface="Arial" panose="020B0604020202020204" pitchFamily="34" charset="0"/>
              <a:buChar char="•"/>
            </a:pPr>
            <a:r>
              <a:rPr lang="uk-UA" sz="1400" dirty="0"/>
              <a:t>Надання </a:t>
            </a:r>
            <a:r>
              <a:rPr lang="uk-UA" sz="1400" b="1" dirty="0"/>
              <a:t>API REST для «південного напрямку»</a:t>
            </a:r>
            <a:r>
              <a:rPr lang="uk-UA" sz="1400" dirty="0"/>
              <a:t>, які дозволяють підприємствам створювати власні унікальні служби та відповідати будь-яким вимогам ніші.</a:t>
            </a:r>
          </a:p>
        </p:txBody>
      </p:sp>
    </p:spTree>
    <p:extLst>
      <p:ext uri="{BB962C8B-B14F-4D97-AF65-F5344CB8AC3E}">
        <p14:creationId xmlns:p14="http://schemas.microsoft.com/office/powerpoint/2010/main" val="3534481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299" y="226336"/>
            <a:ext cx="11624650" cy="6473227"/>
          </a:xfrm>
        </p:spPr>
        <p:txBody>
          <a:bodyPr>
            <a:normAutofit/>
          </a:bodyPr>
          <a:lstStyle/>
          <a:p>
            <a:pPr marL="0" indent="0">
              <a:buNone/>
            </a:pPr>
            <a:r>
              <a:rPr lang="uk-UA" sz="1600" dirty="0"/>
              <a:t>Одна з переваг </a:t>
            </a:r>
            <a:r>
              <a:rPr lang="uk-UA" sz="1600" b="1" dirty="0"/>
              <a:t>vManage RESTful API </a:t>
            </a:r>
            <a:r>
              <a:rPr lang="uk-UA" sz="1600" dirty="0"/>
              <a:t>полягає в тому, що їх можна </a:t>
            </a:r>
            <a:r>
              <a:rPr lang="uk-UA" sz="1600" b="1" dirty="0"/>
              <a:t>використовувати іншими контролерами домену</a:t>
            </a:r>
            <a:r>
              <a:rPr lang="uk-UA" sz="1600" dirty="0"/>
              <a:t>, такими як Cisco </a:t>
            </a:r>
            <a:r>
              <a:rPr lang="uk-UA" sz="1600" b="1" dirty="0"/>
              <a:t>DNA Center </a:t>
            </a:r>
            <a:r>
              <a:rPr lang="uk-UA" sz="1600" dirty="0"/>
              <a:t>або </a:t>
            </a:r>
            <a:r>
              <a:rPr lang="uk-UA" sz="1600" b="1" dirty="0"/>
              <a:t>Cisco ACI</a:t>
            </a:r>
            <a:r>
              <a:rPr lang="uk-UA" sz="1600" dirty="0"/>
              <a:t>, щоб забезпечити єдину площину управління для кількох технологічних вертикалей. Це дозволяє створити єдиний інструмент для оркестровки послуг, налаштування, адміністрування та усунення несправностей. Така інтеграція може нарешті дозволити повномасштабну мережу на основі намірів, яка зможе реалізувати бізнес-наміри по всій інфраструктурі від користувача до додатків і хмари.</a:t>
            </a:r>
            <a:endParaRPr lang="en-US" sz="1600" dirty="0"/>
          </a:p>
          <a:p>
            <a:pPr marL="0" indent="0">
              <a:buNone/>
            </a:pPr>
            <a:r>
              <a:rPr lang="uk-UA" sz="1600" dirty="0"/>
              <a:t> </a:t>
            </a: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uk-UA" sz="1600" dirty="0"/>
              <a:t>Технічно API REST також дозволяють інтегрувати контролери SD-WAN, що не належать Cisco, але на поточному етапі взаємодія між постачальниками SD-WAN відсутня.</a:t>
            </a:r>
          </a:p>
        </p:txBody>
      </p:sp>
      <p:pic>
        <p:nvPicPr>
          <p:cNvPr id="2" name="Picture 1"/>
          <p:cNvPicPr>
            <a:picLocks noChangeAspect="1"/>
          </p:cNvPicPr>
          <p:nvPr/>
        </p:nvPicPr>
        <p:blipFill>
          <a:blip r:embed="rId2"/>
          <a:stretch>
            <a:fillRect/>
          </a:stretch>
        </p:blipFill>
        <p:spPr>
          <a:xfrm>
            <a:off x="389299" y="1591099"/>
            <a:ext cx="8610600" cy="3476625"/>
          </a:xfrm>
          <a:prstGeom prst="rect">
            <a:avLst/>
          </a:prstGeom>
        </p:spPr>
      </p:pic>
    </p:spTree>
    <p:extLst>
      <p:ext uri="{BB962C8B-B14F-4D97-AF65-F5344CB8AC3E}">
        <p14:creationId xmlns:p14="http://schemas.microsoft.com/office/powerpoint/2010/main" val="3427619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299" y="226336"/>
            <a:ext cx="11624650" cy="6473227"/>
          </a:xfrm>
        </p:spPr>
        <p:txBody>
          <a:bodyPr>
            <a:normAutofit/>
          </a:bodyPr>
          <a:lstStyle/>
          <a:p>
            <a:pPr marL="0" indent="0">
              <a:buNone/>
            </a:pPr>
            <a:r>
              <a:rPr lang="en-US" sz="1600" b="1" dirty="0"/>
              <a:t>Cisco SD-WAN Python SDK</a:t>
            </a:r>
          </a:p>
          <a:p>
            <a:pPr marL="0" indent="0">
              <a:buNone/>
            </a:pPr>
            <a:endParaRPr lang="uk-UA" sz="1600" dirty="0"/>
          </a:p>
        </p:txBody>
      </p:sp>
      <p:pic>
        <p:nvPicPr>
          <p:cNvPr id="2" name="Picture 1"/>
          <p:cNvPicPr>
            <a:picLocks noChangeAspect="1"/>
          </p:cNvPicPr>
          <p:nvPr/>
        </p:nvPicPr>
        <p:blipFill>
          <a:blip r:embed="rId2"/>
          <a:stretch>
            <a:fillRect/>
          </a:stretch>
        </p:blipFill>
        <p:spPr>
          <a:xfrm>
            <a:off x="389299" y="601113"/>
            <a:ext cx="7419975" cy="4152900"/>
          </a:xfrm>
          <a:prstGeom prst="rect">
            <a:avLst/>
          </a:prstGeom>
        </p:spPr>
      </p:pic>
      <p:sp>
        <p:nvSpPr>
          <p:cNvPr id="4" name="Rectangle 3"/>
          <p:cNvSpPr/>
          <p:nvPr/>
        </p:nvSpPr>
        <p:spPr>
          <a:xfrm>
            <a:off x="389299" y="5043958"/>
            <a:ext cx="9660048" cy="1815882"/>
          </a:xfrm>
          <a:prstGeom prst="rect">
            <a:avLst/>
          </a:prstGeom>
        </p:spPr>
        <p:txBody>
          <a:bodyPr wrap="square">
            <a:spAutoFit/>
          </a:bodyPr>
          <a:lstStyle/>
          <a:p>
            <a:r>
              <a:rPr lang="uk-UA" sz="1600" dirty="0"/>
              <a:t>Кілька типових випадків використання: </a:t>
            </a:r>
            <a:endParaRPr lang="en-US" sz="1600" dirty="0"/>
          </a:p>
          <a:p>
            <a:pPr marL="285750" indent="-285750">
              <a:buFont typeface="Arial" panose="020B0604020202020204" pitchFamily="34" charset="0"/>
              <a:buChar char="•"/>
            </a:pPr>
            <a:r>
              <a:rPr lang="uk-UA" sz="1600" dirty="0"/>
              <a:t>Інтеграція програмного забезпечення з іншими платформами; </a:t>
            </a:r>
            <a:endParaRPr lang="en-US" sz="1600" dirty="0"/>
          </a:p>
          <a:p>
            <a:pPr marL="285750" indent="-285750">
              <a:buFont typeface="Arial" panose="020B0604020202020204" pitchFamily="34" charset="0"/>
              <a:buChar char="•"/>
            </a:pPr>
            <a:r>
              <a:rPr lang="uk-UA" sz="1600" dirty="0"/>
              <a:t>Програмне відстеження стану пристрою та реагування на зміни; </a:t>
            </a:r>
            <a:endParaRPr lang="en-US" sz="1600" dirty="0"/>
          </a:p>
          <a:p>
            <a:pPr marL="285750" indent="-285750">
              <a:buFont typeface="Arial" panose="020B0604020202020204" pitchFamily="34" charset="0"/>
              <a:buChar char="•"/>
            </a:pPr>
            <a:r>
              <a:rPr lang="uk-UA" sz="1600" dirty="0"/>
              <a:t>Управління політиками та шаблонами пристроїв в автоматизованому режимі; </a:t>
            </a:r>
            <a:endParaRPr lang="en-US" sz="1600" dirty="0"/>
          </a:p>
          <a:p>
            <a:pPr marL="285750" indent="-285750">
              <a:buFont typeface="Arial" panose="020B0604020202020204" pitchFamily="34" charset="0"/>
              <a:buChar char="•"/>
            </a:pPr>
            <a:r>
              <a:rPr lang="uk-UA" sz="1600" dirty="0"/>
              <a:t>Автоматичне резервне копіювання та відновлення; </a:t>
            </a:r>
            <a:endParaRPr lang="en-US" sz="1600" dirty="0"/>
          </a:p>
          <a:p>
            <a:pPr marL="285750" indent="-285750">
              <a:buFont typeface="Arial" panose="020B0604020202020204" pitchFamily="34" charset="0"/>
              <a:buChar char="•"/>
            </a:pPr>
            <a:r>
              <a:rPr lang="uk-UA" sz="1600" dirty="0"/>
              <a:t>інтеграції CI/CD; </a:t>
            </a:r>
            <a:endParaRPr lang="en-US" sz="1600" dirty="0"/>
          </a:p>
          <a:p>
            <a:pPr marL="285750" indent="-285750">
              <a:buFont typeface="Arial" panose="020B0604020202020204" pitchFamily="34" charset="0"/>
              <a:buChar char="•"/>
            </a:pPr>
            <a:r>
              <a:rPr lang="uk-UA" sz="1600" dirty="0"/>
              <a:t>Автоматичний запит і агрегування статистики пристроїв і трафіку.</a:t>
            </a:r>
          </a:p>
        </p:txBody>
      </p:sp>
    </p:spTree>
    <p:extLst>
      <p:ext uri="{BB962C8B-B14F-4D97-AF65-F5344CB8AC3E}">
        <p14:creationId xmlns:p14="http://schemas.microsoft.com/office/powerpoint/2010/main" val="3319197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0"/>
            <a:ext cx="11497901" cy="6346479"/>
          </a:xfrm>
        </p:spPr>
        <p:txBody>
          <a:bodyPr>
            <a:normAutofit/>
          </a:bodyPr>
          <a:lstStyle/>
          <a:p>
            <a:pPr marL="0" indent="0">
              <a:buNone/>
            </a:pPr>
            <a:r>
              <a:rPr lang="en-US" sz="1600" b="1" dirty="0"/>
              <a:t>Cisco SD-WAN API</a:t>
            </a:r>
            <a:endParaRPr lang="en-US" sz="1600" dirty="0"/>
          </a:p>
          <a:p>
            <a:pPr marL="0" indent="0">
              <a:buNone/>
            </a:pPr>
            <a:r>
              <a:rPr lang="ru-RU" sz="1600" dirty="0"/>
              <a:t>Програмне забезпечення </a:t>
            </a:r>
            <a:r>
              <a:rPr lang="en-US" sz="1600" dirty="0"/>
              <a:t>Cisco SD-WAN </a:t>
            </a:r>
            <a:r>
              <a:rPr lang="ru-RU" sz="1600" dirty="0"/>
              <a:t>надає </a:t>
            </a:r>
            <a:r>
              <a:rPr lang="en-US" sz="1600" dirty="0"/>
              <a:t>REST API, </a:t>
            </a:r>
            <a:r>
              <a:rPr lang="ru-RU" sz="1600" dirty="0"/>
              <a:t>який є програмним інтерфейсом для керування, налаштування та моніторингу пристроїв у накладеній мережі. Ви отримуєте доступ до </a:t>
            </a:r>
            <a:r>
              <a:rPr lang="en-US" sz="1600" dirty="0"/>
              <a:t>REST API </a:t>
            </a:r>
            <a:r>
              <a:rPr lang="ru-RU" sz="1600" dirty="0"/>
              <a:t>через веб-сервер </a:t>
            </a:r>
            <a:r>
              <a:rPr lang="en-US" sz="1600" dirty="0" err="1"/>
              <a:t>vManage</a:t>
            </a:r>
            <a:r>
              <a:rPr lang="en-US" sz="1600" dirty="0"/>
              <a:t>.</a:t>
            </a:r>
          </a:p>
          <a:p>
            <a:pPr marL="0" indent="0">
              <a:buNone/>
            </a:pPr>
            <a:r>
              <a:rPr lang="ru-RU" sz="1600" dirty="0"/>
              <a:t>Виклики </a:t>
            </a:r>
            <a:r>
              <a:rPr lang="en-US" sz="1600" dirty="0"/>
              <a:t>Cisco SD-WAN REST API </a:t>
            </a:r>
            <a:r>
              <a:rPr lang="ru-RU" sz="1600" dirty="0"/>
              <a:t>розкривають функціональні можливості програмного та апаратного забезпечення, а також звичайних операцій, які ви виконуєте для обслуговування пристроїв </a:t>
            </a:r>
            <a:r>
              <a:rPr lang="en-US" sz="1600" dirty="0"/>
              <a:t>SD-WAN </a:t>
            </a:r>
            <a:r>
              <a:rPr lang="ru-RU" sz="1600" dirty="0"/>
              <a:t>та самої накладеної мережі. У термінології </a:t>
            </a:r>
            <a:r>
              <a:rPr lang="en-US" sz="1600" dirty="0"/>
              <a:t>REST API </a:t>
            </a:r>
            <a:r>
              <a:rPr lang="ru-RU" sz="1600" dirty="0"/>
              <a:t>кожна з цих функцій або операцій називається ресурсом. Ресурс - це об’єкт із типом, пов’язані дані, взаємозв’язки з іншими ресурсами та набір методів, які із ним працюють.</a:t>
            </a:r>
          </a:p>
          <a:p>
            <a:pPr marL="0" indent="0">
              <a:buNone/>
            </a:pPr>
            <a:r>
              <a:rPr lang="ru-RU" sz="1600" dirty="0"/>
              <a:t>Ресурси згруповані в колекції. Кожна колекція містить один тип ресурсу, тому є однорідною. У </a:t>
            </a:r>
            <a:r>
              <a:rPr lang="en-US" sz="1600" dirty="0"/>
              <a:t>REST API </a:t>
            </a:r>
            <a:r>
              <a:rPr lang="ru-RU" sz="1600" dirty="0"/>
              <a:t>колекція ресурсів присутня на верхньому рівні </a:t>
            </a:r>
            <a:r>
              <a:rPr lang="en-US" sz="1600" dirty="0"/>
              <a:t>API. </a:t>
            </a:r>
            <a:r>
              <a:rPr lang="ru-RU" sz="1600" dirty="0"/>
              <a:t>Ресурси </a:t>
            </a:r>
            <a:r>
              <a:rPr lang="en-US" sz="1600" dirty="0"/>
              <a:t>SD-WAN REST API </a:t>
            </a:r>
            <a:r>
              <a:rPr lang="ru-RU" sz="1600" dirty="0"/>
              <a:t>згруповані у наступні колекції:</a:t>
            </a:r>
          </a:p>
          <a:p>
            <a:r>
              <a:rPr lang="ru-RU" sz="1600" dirty="0"/>
              <a:t>Адміністрування</a:t>
            </a:r>
          </a:p>
          <a:p>
            <a:r>
              <a:rPr lang="ru-RU" sz="1600" dirty="0"/>
              <a:t>Керування сертифікатами</a:t>
            </a:r>
          </a:p>
          <a:p>
            <a:r>
              <a:rPr lang="ru-RU" sz="1600" dirty="0"/>
              <a:t>Конфігурація</a:t>
            </a:r>
          </a:p>
          <a:p>
            <a:r>
              <a:rPr lang="ru-RU" sz="1600" dirty="0"/>
              <a:t>Інвентаризація пристрою</a:t>
            </a:r>
          </a:p>
          <a:p>
            <a:r>
              <a:rPr lang="ru-RU" sz="1600" dirty="0"/>
              <a:t>Моніторинг</a:t>
            </a:r>
          </a:p>
          <a:p>
            <a:r>
              <a:rPr lang="ru-RU" sz="1600" dirty="0"/>
              <a:t>Моніторинг у реальному часі</a:t>
            </a:r>
          </a:p>
          <a:p>
            <a:r>
              <a:rPr lang="ru-RU" sz="1600" dirty="0"/>
              <a:t>Інструменти для пошуку та усунення несправностей</a:t>
            </a:r>
          </a:p>
          <a:p>
            <a:pPr marL="0" indent="0">
              <a:buNone/>
            </a:pPr>
            <a:r>
              <a:rPr lang="ru-RU" sz="1600" b="1" dirty="0"/>
              <a:t>Вивчення </a:t>
            </a:r>
            <a:r>
              <a:rPr lang="en-US" sz="1600" b="1" dirty="0"/>
              <a:t>API </a:t>
            </a:r>
            <a:r>
              <a:rPr lang="ru-RU" sz="1600" b="1" dirty="0"/>
              <a:t>за допомогою </a:t>
            </a:r>
            <a:r>
              <a:rPr lang="en-US" sz="1600" b="1" dirty="0" err="1"/>
              <a:t>vManage</a:t>
            </a:r>
            <a:r>
              <a:rPr lang="en-US" sz="1600" b="1" dirty="0"/>
              <a:t> API Explorer</a:t>
            </a:r>
            <a:endParaRPr lang="en-US" sz="1600" dirty="0"/>
          </a:p>
          <a:p>
            <a:pPr marL="0" indent="0">
              <a:buNone/>
            </a:pPr>
            <a:r>
              <a:rPr lang="ru-RU" sz="1600" dirty="0"/>
              <a:t>Ви можете вивчити документацію </a:t>
            </a:r>
            <a:r>
              <a:rPr lang="en-US" sz="1600" dirty="0"/>
              <a:t>API </a:t>
            </a:r>
            <a:r>
              <a:rPr lang="ru-RU" sz="1600" dirty="0"/>
              <a:t>і навіть випробувати її, увійшовши до ресурсу </a:t>
            </a:r>
            <a:r>
              <a:rPr lang="en-US" sz="1600" b="1" dirty="0" err="1"/>
              <a:t>apidocs</a:t>
            </a:r>
            <a:r>
              <a:rPr lang="en-US" sz="1600" b="1" dirty="0"/>
              <a:t> </a:t>
            </a:r>
            <a:r>
              <a:rPr lang="ru-RU" sz="1600" dirty="0"/>
              <a:t>на вашій платформі vManage як:</a:t>
            </a:r>
            <a:endParaRPr lang="ru-RU" sz="1600" b="1" dirty="0"/>
          </a:p>
          <a:p>
            <a:pPr marL="0" indent="0">
              <a:buNone/>
            </a:pPr>
            <a:endParaRPr lang="ru-RU" sz="1600" dirty="0"/>
          </a:p>
        </p:txBody>
      </p:sp>
      <p:pic>
        <p:nvPicPr>
          <p:cNvPr id="2" name="Picture 1"/>
          <p:cNvPicPr>
            <a:picLocks noChangeAspect="1"/>
          </p:cNvPicPr>
          <p:nvPr/>
        </p:nvPicPr>
        <p:blipFill>
          <a:blip r:embed="rId2"/>
          <a:stretch>
            <a:fillRect/>
          </a:stretch>
        </p:blipFill>
        <p:spPr>
          <a:xfrm>
            <a:off x="401181" y="5494227"/>
            <a:ext cx="4762500" cy="323850"/>
          </a:xfrm>
          <a:prstGeom prst="rect">
            <a:avLst/>
          </a:prstGeom>
        </p:spPr>
      </p:pic>
      <p:sp>
        <p:nvSpPr>
          <p:cNvPr id="5" name="Rectangle 4"/>
          <p:cNvSpPr/>
          <p:nvPr/>
        </p:nvSpPr>
        <p:spPr>
          <a:xfrm>
            <a:off x="310835" y="5860043"/>
            <a:ext cx="11881165" cy="923330"/>
          </a:xfrm>
          <a:prstGeom prst="rect">
            <a:avLst/>
          </a:prstGeom>
        </p:spPr>
        <p:txBody>
          <a:bodyPr wrap="square">
            <a:spAutoFit/>
          </a:bodyPr>
          <a:lstStyle/>
          <a:p>
            <a:r>
              <a:rPr lang="uk-UA" i="1" dirty="0"/>
              <a:t>Спробуйте: </a:t>
            </a:r>
            <a:r>
              <a:rPr lang="uk-UA" b="1" i="1" dirty="0"/>
              <a:t>https://devasc-sdwan-1.cisco.com/apidocs/</a:t>
            </a:r>
          </a:p>
          <a:p>
            <a:r>
              <a:rPr lang="uk-UA" i="1" dirty="0"/>
              <a:t>Увійдіть, використовуючи ім'я користувача </a:t>
            </a:r>
            <a:r>
              <a:rPr lang="uk-UA" b="1" i="1" dirty="0"/>
              <a:t>devnetuser</a:t>
            </a:r>
            <a:r>
              <a:rPr lang="uk-UA" i="1" dirty="0"/>
              <a:t> та пароль </a:t>
            </a:r>
            <a:r>
              <a:rPr lang="uk-UA" b="1" i="1" dirty="0"/>
              <a:t>RE!_Yw519_27</a:t>
            </a:r>
            <a:r>
              <a:rPr lang="uk-UA" i="1" dirty="0"/>
              <a:t>.</a:t>
            </a:r>
          </a:p>
          <a:p>
            <a:r>
              <a:rPr lang="uk-UA" i="1" dirty="0"/>
              <a:t>Після входу в систему ви побачите список функціональних груп API.</a:t>
            </a:r>
          </a:p>
        </p:txBody>
      </p:sp>
    </p:spTree>
    <p:extLst>
      <p:ext uri="{BB962C8B-B14F-4D97-AF65-F5344CB8AC3E}">
        <p14:creationId xmlns:p14="http://schemas.microsoft.com/office/powerpoint/2010/main" val="2879137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498" y="108641"/>
            <a:ext cx="11624650" cy="6473227"/>
          </a:xfrm>
        </p:spPr>
        <p:txBody>
          <a:bodyPr>
            <a:normAutofit/>
          </a:bodyPr>
          <a:lstStyle/>
          <a:p>
            <a:pPr marL="0" indent="0">
              <a:buNone/>
            </a:pPr>
            <a:r>
              <a:rPr lang="en-US" sz="1600" b="1" dirty="0" err="1"/>
              <a:t>vManage's</a:t>
            </a:r>
            <a:r>
              <a:rPr lang="en-US" sz="1600" b="1" dirty="0"/>
              <a:t> Embedded API Library</a:t>
            </a:r>
          </a:p>
          <a:p>
            <a:pPr marL="0" indent="0">
              <a:buNone/>
            </a:pPr>
            <a:endParaRPr lang="uk-UA" sz="1600" dirty="0"/>
          </a:p>
        </p:txBody>
      </p:sp>
      <p:pic>
        <p:nvPicPr>
          <p:cNvPr id="2" name="Picture 1"/>
          <p:cNvPicPr>
            <a:picLocks noChangeAspect="1"/>
          </p:cNvPicPr>
          <p:nvPr/>
        </p:nvPicPr>
        <p:blipFill>
          <a:blip r:embed="rId2"/>
          <a:stretch>
            <a:fillRect/>
          </a:stretch>
        </p:blipFill>
        <p:spPr>
          <a:xfrm>
            <a:off x="306498" y="520573"/>
            <a:ext cx="6688448" cy="6160883"/>
          </a:xfrm>
          <a:prstGeom prst="rect">
            <a:avLst/>
          </a:prstGeom>
        </p:spPr>
      </p:pic>
      <p:sp>
        <p:nvSpPr>
          <p:cNvPr id="4" name="Rectangle 3"/>
          <p:cNvSpPr/>
          <p:nvPr/>
        </p:nvSpPr>
        <p:spPr>
          <a:xfrm>
            <a:off x="7306145" y="958427"/>
            <a:ext cx="4739791" cy="2800767"/>
          </a:xfrm>
          <a:prstGeom prst="rect">
            <a:avLst/>
          </a:prstGeom>
        </p:spPr>
        <p:txBody>
          <a:bodyPr wrap="square">
            <a:spAutoFit/>
          </a:bodyPr>
          <a:lstStyle/>
          <a:p>
            <a:r>
              <a:rPr lang="uk-UA" sz="1600" dirty="0"/>
              <a:t>Документацію поділено на кілька основних категорій викликів API: </a:t>
            </a:r>
            <a:endParaRPr lang="en-US" sz="1600" dirty="0"/>
          </a:p>
          <a:p>
            <a:pPr marL="285750" indent="-285750">
              <a:buFont typeface="Arial" panose="020B0604020202020204" pitchFamily="34" charset="0"/>
              <a:buChar char="•"/>
            </a:pPr>
            <a:r>
              <a:rPr lang="uk-UA" sz="1600" dirty="0"/>
              <a:t>Керування сертифікатами </a:t>
            </a:r>
            <a:endParaRPr lang="en-US" sz="1600" dirty="0"/>
          </a:p>
          <a:p>
            <a:pPr marL="285750" indent="-285750">
              <a:buFont typeface="Arial" panose="020B0604020202020204" pitchFamily="34" charset="0"/>
              <a:buChar char="•"/>
            </a:pPr>
            <a:r>
              <a:rPr lang="uk-UA" sz="1600" dirty="0"/>
              <a:t>Конфігурація </a:t>
            </a:r>
            <a:endParaRPr lang="en-US" sz="1600" dirty="0"/>
          </a:p>
          <a:p>
            <a:pPr marL="285750" indent="-285750">
              <a:buFont typeface="Arial" panose="020B0604020202020204" pitchFamily="34" charset="0"/>
              <a:buChar char="•"/>
            </a:pPr>
            <a:r>
              <a:rPr lang="uk-UA" sz="1600" dirty="0"/>
              <a:t>Інвентаризація пристроїв </a:t>
            </a:r>
            <a:endParaRPr lang="en-US" sz="1600" dirty="0"/>
          </a:p>
          <a:p>
            <a:pPr marL="285750" indent="-285750">
              <a:buFont typeface="Arial" panose="020B0604020202020204" pitchFamily="34" charset="0"/>
              <a:buChar char="•"/>
            </a:pPr>
            <a:r>
              <a:rPr lang="uk-UA" sz="1600" dirty="0"/>
              <a:t>Моніторинг у реальному часі </a:t>
            </a:r>
            <a:endParaRPr lang="en-US" sz="1600" dirty="0"/>
          </a:p>
          <a:p>
            <a:pPr marL="285750" indent="-285750">
              <a:buFont typeface="Arial" panose="020B0604020202020204" pitchFamily="34" charset="0"/>
              <a:buChar char="•"/>
            </a:pPr>
            <a:r>
              <a:rPr lang="uk-UA" sz="1600" dirty="0"/>
              <a:t>Інструменти усунення несправностей </a:t>
            </a:r>
            <a:endParaRPr lang="en-US" sz="1600" dirty="0"/>
          </a:p>
          <a:p>
            <a:endParaRPr lang="en-US" sz="1600" dirty="0"/>
          </a:p>
          <a:p>
            <a:r>
              <a:rPr lang="uk-UA" sz="1600" dirty="0"/>
              <a:t>Коли ви вибираєте певний клас API. У документації показано його клас відповіді, необхідні параметри та повернуті коди стану.</a:t>
            </a:r>
          </a:p>
        </p:txBody>
      </p:sp>
    </p:spTree>
    <p:extLst>
      <p:ext uri="{BB962C8B-B14F-4D97-AF65-F5344CB8AC3E}">
        <p14:creationId xmlns:p14="http://schemas.microsoft.com/office/powerpoint/2010/main" val="657262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384293" y="217143"/>
            <a:ext cx="6346825" cy="6346825"/>
          </a:xfrm>
          <a:prstGeom prst="rect">
            <a:avLst/>
          </a:prstGeom>
        </p:spPr>
      </p:pic>
      <p:sp>
        <p:nvSpPr>
          <p:cNvPr id="4" name="Rectangle 3"/>
          <p:cNvSpPr/>
          <p:nvPr/>
        </p:nvSpPr>
        <p:spPr>
          <a:xfrm>
            <a:off x="6980222" y="767343"/>
            <a:ext cx="5211778" cy="738664"/>
          </a:xfrm>
          <a:prstGeom prst="rect">
            <a:avLst/>
          </a:prstGeom>
        </p:spPr>
        <p:txBody>
          <a:bodyPr wrap="square">
            <a:spAutoFit/>
          </a:bodyPr>
          <a:lstStyle/>
          <a:p>
            <a:r>
              <a:rPr lang="uk-UA" sz="1400" dirty="0"/>
              <a:t>Вибір </a:t>
            </a:r>
            <a:r>
              <a:rPr lang="uk-UA" sz="1400" b="1" dirty="0"/>
              <a:t>GET /system/device/{deviceCategory}</a:t>
            </a:r>
            <a:r>
              <a:rPr lang="uk-UA" sz="1400" dirty="0"/>
              <a:t> покаже детальну інформацію про те, як використовувати API для отримання списку пристроїв для цієї категорії.</a:t>
            </a:r>
          </a:p>
        </p:txBody>
      </p:sp>
    </p:spTree>
    <p:extLst>
      <p:ext uri="{BB962C8B-B14F-4D97-AF65-F5344CB8AC3E}">
        <p14:creationId xmlns:p14="http://schemas.microsoft.com/office/powerpoint/2010/main" val="3984722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216829" y="511175"/>
            <a:ext cx="6355827" cy="6346825"/>
          </a:xfrm>
          <a:prstGeom prst="rect">
            <a:avLst/>
          </a:prstGeom>
        </p:spPr>
      </p:pic>
      <p:sp>
        <p:nvSpPr>
          <p:cNvPr id="4" name="Rectangle 3"/>
          <p:cNvSpPr/>
          <p:nvPr/>
        </p:nvSpPr>
        <p:spPr>
          <a:xfrm>
            <a:off x="216829" y="91031"/>
            <a:ext cx="9343630" cy="369332"/>
          </a:xfrm>
          <a:prstGeom prst="rect">
            <a:avLst/>
          </a:prstGeom>
        </p:spPr>
        <p:txBody>
          <a:bodyPr wrap="square">
            <a:spAutoFit/>
          </a:bodyPr>
          <a:lstStyle/>
          <a:p>
            <a:r>
              <a:rPr lang="ru-RU" b="1" dirty="0"/>
              <a:t>Створення списків Деталей інвентаризації пристрою за допомогою методу GET</a:t>
            </a:r>
          </a:p>
        </p:txBody>
      </p:sp>
    </p:spTree>
    <p:extLst>
      <p:ext uri="{BB962C8B-B14F-4D97-AF65-F5344CB8AC3E}">
        <p14:creationId xmlns:p14="http://schemas.microsoft.com/office/powerpoint/2010/main" val="3953824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5" y="271604"/>
            <a:ext cx="11497901" cy="6346479"/>
          </a:xfrm>
        </p:spPr>
        <p:txBody>
          <a:bodyPr>
            <a:normAutofit/>
          </a:bodyPr>
          <a:lstStyle/>
          <a:p>
            <a:pPr marL="0" indent="0">
              <a:buNone/>
            </a:pPr>
            <a:r>
              <a:rPr lang="ru-RU" sz="1600" dirty="0"/>
              <a:t>Важливими моментами, на які слід звернути увагу на цьому зображенні, є наступні:</a:t>
            </a:r>
          </a:p>
          <a:p>
            <a:pPr marL="0" indent="0">
              <a:buNone/>
            </a:pPr>
            <a:endParaRPr lang="ru-RU" sz="1600" dirty="0"/>
          </a:p>
          <a:p>
            <a:r>
              <a:rPr lang="ru-RU" sz="1600" dirty="0"/>
              <a:t>    </a:t>
            </a:r>
            <a:r>
              <a:rPr lang="ru-RU" sz="1600" b="1" dirty="0"/>
              <a:t>Тип вмісту відповіді (</a:t>
            </a:r>
            <a:r>
              <a:rPr lang="en-US" sz="1600" b="1" dirty="0"/>
              <a:t>Response Content Type)</a:t>
            </a:r>
            <a:r>
              <a:rPr lang="en-US" sz="1600" dirty="0"/>
              <a:t> - </a:t>
            </a:r>
            <a:r>
              <a:rPr lang="ru-RU" sz="1600" dirty="0"/>
              <a:t>В даному випадку відповідь буде у форматі </a:t>
            </a:r>
            <a:r>
              <a:rPr lang="en-US" sz="1600" dirty="0"/>
              <a:t>JSON, </a:t>
            </a:r>
            <a:r>
              <a:rPr lang="ru-RU" sz="1600" dirty="0"/>
              <a:t>тому вам слід бути готовими до синтаксичного аналізу </a:t>
            </a:r>
            <a:r>
              <a:rPr lang="en-US" sz="1600" dirty="0"/>
              <a:t>JSON.</a:t>
            </a:r>
          </a:p>
          <a:p>
            <a:r>
              <a:rPr lang="en-US" sz="1600" b="1" dirty="0"/>
              <a:t>    </a:t>
            </a:r>
            <a:r>
              <a:rPr lang="ru-RU" sz="1600" b="1" dirty="0"/>
              <a:t>Параметри (</a:t>
            </a:r>
            <a:r>
              <a:rPr lang="en-US" sz="1600" b="1" dirty="0"/>
              <a:t>Parameters)</a:t>
            </a:r>
            <a:r>
              <a:rPr lang="en-US" sz="1600" dirty="0"/>
              <a:t> - </a:t>
            </a:r>
            <a:r>
              <a:rPr lang="ru-RU" sz="1600" dirty="0"/>
              <a:t>Це параметри, які ви можете передати у виклик </a:t>
            </a:r>
            <a:r>
              <a:rPr lang="en-US" sz="1600" dirty="0"/>
              <a:t>API </a:t>
            </a:r>
            <a:r>
              <a:rPr lang="ru-RU" sz="1600" dirty="0"/>
              <a:t>для фільтрації повернутих даних.</a:t>
            </a:r>
          </a:p>
          <a:p>
            <a:r>
              <a:rPr lang="ru-RU" sz="1600" dirty="0"/>
              <a:t>    </a:t>
            </a:r>
            <a:r>
              <a:rPr lang="ru-RU" sz="1600" b="1" dirty="0"/>
              <a:t>Повідомлення відповідей (</a:t>
            </a:r>
            <a:r>
              <a:rPr lang="en-US" sz="1600" b="1" dirty="0"/>
              <a:t>Response Messages)</a:t>
            </a:r>
            <a:r>
              <a:rPr lang="en-US" sz="1600" dirty="0"/>
              <a:t> - </a:t>
            </a:r>
            <a:r>
              <a:rPr lang="ru-RU" sz="1600" dirty="0"/>
              <a:t>Список </a:t>
            </a:r>
            <a:r>
              <a:rPr lang="en-US" sz="1600" dirty="0"/>
              <a:t>HTTP-</a:t>
            </a:r>
            <a:r>
              <a:rPr lang="ru-RU" sz="1600" dirty="0"/>
              <a:t>кодів, які можна повернути.</a:t>
            </a:r>
          </a:p>
          <a:p>
            <a:r>
              <a:rPr lang="ru-RU" sz="1600" dirty="0"/>
              <a:t>    </a:t>
            </a:r>
            <a:r>
              <a:rPr lang="ru-RU" sz="1600" b="1" dirty="0"/>
              <a:t>«Спробуйте!» (</a:t>
            </a:r>
            <a:r>
              <a:rPr lang="en-US" sz="1600" b="1" dirty="0"/>
              <a:t>Try it out!)</a:t>
            </a:r>
            <a:r>
              <a:rPr lang="en-US" sz="1600" dirty="0"/>
              <a:t> - </a:t>
            </a:r>
            <a:r>
              <a:rPr lang="ru-RU" sz="1600" dirty="0"/>
              <a:t>Це кнопка активації внизу сторінки.</a:t>
            </a:r>
          </a:p>
          <a:p>
            <a:pPr marL="0" indent="0">
              <a:buNone/>
            </a:pPr>
            <a:endParaRPr lang="ru-RU" sz="1600" dirty="0"/>
          </a:p>
          <a:p>
            <a:pPr marL="0" indent="0">
              <a:buNone/>
            </a:pPr>
            <a:r>
              <a:rPr lang="ru-RU" sz="1600" dirty="0"/>
              <a:t>Встановіть для параметра </a:t>
            </a:r>
            <a:r>
              <a:rPr lang="en-US" sz="1600" b="1" dirty="0" err="1"/>
              <a:t>deviceCategory</a:t>
            </a:r>
            <a:r>
              <a:rPr lang="en-US" sz="1600" dirty="0"/>
              <a:t> </a:t>
            </a:r>
            <a:r>
              <a:rPr lang="ru-RU" sz="1600" dirty="0"/>
              <a:t>значення </a:t>
            </a:r>
            <a:r>
              <a:rPr lang="en-US" sz="1600" b="1" dirty="0" err="1"/>
              <a:t>vedges</a:t>
            </a:r>
            <a:r>
              <a:rPr lang="en-US" sz="1600" dirty="0"/>
              <a:t>, </a:t>
            </a:r>
            <a:r>
              <a:rPr lang="ru-RU" sz="1600" dirty="0"/>
              <a:t>а для параметра </a:t>
            </a:r>
            <a:r>
              <a:rPr lang="en-US" sz="1600" b="1" dirty="0"/>
              <a:t>model - </a:t>
            </a:r>
            <a:r>
              <a:rPr lang="en-US" sz="1600" b="1" dirty="0" err="1"/>
              <a:t>vedge</a:t>
            </a:r>
            <a:r>
              <a:rPr lang="en-US" sz="1600" b="1" dirty="0"/>
              <a:t>-cloud</a:t>
            </a:r>
            <a:r>
              <a:rPr lang="en-US" sz="1600" dirty="0"/>
              <a:t>, </a:t>
            </a:r>
            <a:r>
              <a:rPr lang="ru-RU" sz="1600" dirty="0"/>
              <a:t>а потім натисніть </a:t>
            </a:r>
            <a:r>
              <a:rPr lang="en-US" sz="1600" b="1" dirty="0"/>
              <a:t>Try it out!</a:t>
            </a:r>
            <a:r>
              <a:rPr lang="en-US" sz="1600" dirty="0"/>
              <a:t>. </a:t>
            </a:r>
            <a:r>
              <a:rPr lang="ru-RU" sz="1600" dirty="0"/>
              <a:t>Натискання цієї кнопки виконує виклик </a:t>
            </a:r>
            <a:r>
              <a:rPr lang="en-US" sz="1600" dirty="0"/>
              <a:t>API </a:t>
            </a:r>
            <a:r>
              <a:rPr lang="ru-RU" sz="1600" dirty="0"/>
              <a:t>та передає параметри для фільтрування результатів лише для моделей </a:t>
            </a:r>
            <a:r>
              <a:rPr lang="en-US" sz="1600" dirty="0" err="1"/>
              <a:t>vEdge</a:t>
            </a:r>
            <a:r>
              <a:rPr lang="en-US" sz="1600" dirty="0"/>
              <a:t> Cloud </a:t>
            </a:r>
            <a:r>
              <a:rPr lang="ru-RU" sz="1600" dirty="0"/>
              <a:t>в інвентаризації пристрою.</a:t>
            </a:r>
          </a:p>
          <a:p>
            <a:pPr marL="0" indent="0">
              <a:buNone/>
            </a:pPr>
            <a:r>
              <a:rPr lang="ru-RU" sz="1600" dirty="0"/>
              <a:t>Примітка: Аутентифікація не потрібна при використанні «Спробуйте!» від </a:t>
            </a:r>
            <a:r>
              <a:rPr lang="en-US" sz="1600" dirty="0" err="1"/>
              <a:t>vManage</a:t>
            </a:r>
            <a:r>
              <a:rPr lang="en-US" sz="1600" dirty="0"/>
              <a:t>, </a:t>
            </a:r>
            <a:r>
              <a:rPr lang="ru-RU" sz="1600" dirty="0"/>
              <a:t>оскільки ви вже ввійшли в користувацький інтерфейс </a:t>
            </a:r>
            <a:r>
              <a:rPr lang="en-US" sz="1600" dirty="0" err="1"/>
              <a:t>vManage</a:t>
            </a:r>
            <a:r>
              <a:rPr lang="en-US" sz="1600" dirty="0"/>
              <a:t> </a:t>
            </a:r>
            <a:r>
              <a:rPr lang="ru-RU" sz="1600" dirty="0"/>
              <a:t>і маєте відповідні привілеї.</a:t>
            </a:r>
          </a:p>
        </p:txBody>
      </p:sp>
    </p:spTree>
    <p:extLst>
      <p:ext uri="{BB962C8B-B14F-4D97-AF65-F5344CB8AC3E}">
        <p14:creationId xmlns:p14="http://schemas.microsoft.com/office/powerpoint/2010/main" val="1980289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2135" y="216395"/>
            <a:ext cx="6715125" cy="5953125"/>
          </a:xfrm>
          <a:prstGeom prst="rect">
            <a:avLst/>
          </a:prstGeom>
        </p:spPr>
      </p:pic>
      <p:sp>
        <p:nvSpPr>
          <p:cNvPr id="5" name="Rectangle 4"/>
          <p:cNvSpPr/>
          <p:nvPr/>
        </p:nvSpPr>
        <p:spPr>
          <a:xfrm>
            <a:off x="6817260" y="1173974"/>
            <a:ext cx="5106154" cy="2246769"/>
          </a:xfrm>
          <a:prstGeom prst="rect">
            <a:avLst/>
          </a:prstGeom>
        </p:spPr>
        <p:txBody>
          <a:bodyPr wrap="square">
            <a:spAutoFit/>
          </a:bodyPr>
          <a:lstStyle/>
          <a:p>
            <a:r>
              <a:rPr lang="uk-UA" sz="1400" dirty="0"/>
              <a:t>Області цього подання, на які слід звернути особливу увагу:</a:t>
            </a:r>
          </a:p>
          <a:p>
            <a:endParaRPr lang="uk-UA" sz="1400" dirty="0"/>
          </a:p>
          <a:p>
            <a:pPr marL="285750" indent="-285750">
              <a:buFont typeface="Arial" panose="020B0604020202020204" pitchFamily="34" charset="0"/>
              <a:buChar char="•"/>
            </a:pPr>
            <a:r>
              <a:rPr lang="uk-UA" sz="1400" b="1" dirty="0"/>
              <a:t>URL-адреса запиту (Request URL)</a:t>
            </a:r>
            <a:r>
              <a:rPr lang="uk-UA" sz="1400" dirty="0"/>
              <a:t> - Це URL-адреса, яка використовується для надсилання запиту. Ім'я вузла, яке відображається в цій URL-адресі, є IP-адресою цього вузла vManage.</a:t>
            </a:r>
          </a:p>
          <a:p>
            <a:pPr marL="285750" indent="-285750">
              <a:buFont typeface="Arial" panose="020B0604020202020204" pitchFamily="34" charset="0"/>
              <a:buChar char="•"/>
            </a:pPr>
            <a:r>
              <a:rPr lang="uk-UA" sz="1400" b="1" dirty="0"/>
              <a:t>Тіло відповіді (Response Body)</a:t>
            </a:r>
            <a:r>
              <a:rPr lang="uk-UA" sz="1400" dirty="0"/>
              <a:t> - У цьому випадку зверніть увагу на host-name, system-ip і version.</a:t>
            </a:r>
          </a:p>
          <a:p>
            <a:pPr marL="285750" indent="-285750">
              <a:buFont typeface="Arial" panose="020B0604020202020204" pitchFamily="34" charset="0"/>
              <a:buChar char="•"/>
            </a:pPr>
            <a:r>
              <a:rPr lang="uk-UA" sz="1400" b="1" dirty="0"/>
              <a:t>Код відповіді (Response Code) </a:t>
            </a:r>
            <a:r>
              <a:rPr lang="uk-UA" sz="1400" dirty="0"/>
              <a:t>- В даному випадку ми отримали «200», що означає «Успіх».</a:t>
            </a:r>
          </a:p>
        </p:txBody>
      </p:sp>
    </p:spTree>
    <p:extLst>
      <p:ext uri="{BB962C8B-B14F-4D97-AF65-F5344CB8AC3E}">
        <p14:creationId xmlns:p14="http://schemas.microsoft.com/office/powerpoint/2010/main" val="3136941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4516" y="2634558"/>
            <a:ext cx="5432079" cy="769545"/>
          </a:xfrm>
        </p:spPr>
        <p:txBody>
          <a:bodyPr>
            <a:normAutofit/>
          </a:bodyPr>
          <a:lstStyle/>
          <a:p>
            <a:pPr marL="0" indent="0" algn="ctr">
              <a:buNone/>
            </a:pPr>
            <a:r>
              <a:rPr lang="uk-UA" sz="4400" b="1" dirty="0"/>
              <a:t>Дякую за увагу!</a:t>
            </a:r>
          </a:p>
        </p:txBody>
      </p:sp>
    </p:spTree>
    <p:extLst>
      <p:ext uri="{BB962C8B-B14F-4D97-AF65-F5344CB8AC3E}">
        <p14:creationId xmlns:p14="http://schemas.microsoft.com/office/powerpoint/2010/main" val="1295378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299" y="226336"/>
            <a:ext cx="11624650" cy="6473227"/>
          </a:xfrm>
        </p:spPr>
        <p:txBody>
          <a:bodyPr>
            <a:normAutofit/>
          </a:bodyPr>
          <a:lstStyle/>
          <a:p>
            <a:pPr marL="0" indent="0">
              <a:buNone/>
            </a:pPr>
            <a:r>
              <a:rPr lang="uk-UA" sz="1600" dirty="0"/>
              <a:t>Cisco Viptela SD-WAN складається з </a:t>
            </a:r>
            <a:r>
              <a:rPr lang="uk-UA" sz="1600" b="1" dirty="0"/>
              <a:t>чотирьох відокремлених рівнів</a:t>
            </a:r>
            <a:r>
              <a:rPr lang="uk-UA" sz="1600" dirty="0"/>
              <a:t>: площини оркестровки, площини керування, площини контролю та площини даних. Кожна площина має свої власні функції та обов’язки та є абстрагованою від інших площин. Наприклад, якщо ви замінюєте пристрій у площині даних, це не впливає на площину контролю/керування чи оркестровки. Те саме стосується, якщо ви замінюєте контролер у площині контролю або площині керування.</a:t>
            </a:r>
          </a:p>
        </p:txBody>
      </p:sp>
      <p:pic>
        <p:nvPicPr>
          <p:cNvPr id="2" name="Picture 1"/>
          <p:cNvPicPr>
            <a:picLocks noChangeAspect="1"/>
          </p:cNvPicPr>
          <p:nvPr/>
        </p:nvPicPr>
        <p:blipFill>
          <a:blip r:embed="rId2"/>
          <a:stretch>
            <a:fillRect/>
          </a:stretch>
        </p:blipFill>
        <p:spPr>
          <a:xfrm>
            <a:off x="525102" y="1385180"/>
            <a:ext cx="6750208" cy="5382285"/>
          </a:xfrm>
          <a:prstGeom prst="rect">
            <a:avLst/>
          </a:prstGeom>
        </p:spPr>
      </p:pic>
    </p:spTree>
    <p:extLst>
      <p:ext uri="{BB962C8B-B14F-4D97-AF65-F5344CB8AC3E}">
        <p14:creationId xmlns:p14="http://schemas.microsoft.com/office/powerpoint/2010/main" val="2121206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299" y="226336"/>
            <a:ext cx="11624650" cy="6473227"/>
          </a:xfrm>
        </p:spPr>
        <p:txBody>
          <a:bodyPr>
            <a:normAutofit/>
          </a:bodyPr>
          <a:lstStyle/>
          <a:p>
            <a:pPr marL="0" indent="0" algn="ctr">
              <a:buNone/>
            </a:pPr>
            <a:r>
              <a:rPr lang="uk-UA" sz="1600" b="1" dirty="0"/>
              <a:t>Cisco vManage </a:t>
            </a:r>
          </a:p>
          <a:p>
            <a:pPr marL="0" indent="0">
              <a:buNone/>
            </a:pPr>
            <a:r>
              <a:rPr lang="uk-UA" sz="1600" dirty="0"/>
              <a:t>Cisco vMange — це площина управління системи SD-WAN. Він запускає інтерфейс користувача системи та є інформаційною панеллю, з якою адміністратори мережі взаємодіють щодня. Він відповідає за збір мережевих телеметричних даних, запуск аналітики та сповіщення про події в структурі SD-WAN. Це також інструмент, за допомогою якого адміністратори створюють шаблони пристроїв, надсилають конфігурації та здійснюють проектування </a:t>
            </a:r>
            <a:r>
              <a:rPr lang="uk-UA" sz="1600" dirty="0" err="1"/>
              <a:t>оверлейного</a:t>
            </a:r>
            <a:r>
              <a:rPr lang="uk-UA" sz="1600" dirty="0"/>
              <a:t> трафіку.</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299" y="1620433"/>
            <a:ext cx="9544726" cy="5079130"/>
          </a:xfrm>
          <a:prstGeom prst="rect">
            <a:avLst/>
          </a:prstGeom>
        </p:spPr>
      </p:pic>
    </p:spTree>
    <p:extLst>
      <p:ext uri="{BB962C8B-B14F-4D97-AF65-F5344CB8AC3E}">
        <p14:creationId xmlns:p14="http://schemas.microsoft.com/office/powerpoint/2010/main" val="2485368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5527" y="232215"/>
            <a:ext cx="10515600" cy="480131"/>
          </a:xfrm>
          <a:prstGeom prst="rect">
            <a:avLst/>
          </a:prstGeom>
        </p:spPr>
        <p:txBody>
          <a:bodyPr wrap="square">
            <a:spAutoFit/>
          </a:bodyPr>
          <a:lstStyle/>
          <a:p>
            <a:pPr marL="0" indent="0">
              <a:buNone/>
            </a:pPr>
            <a:r>
              <a:rPr lang="uk-UA" sz="1400" i="1" dirty="0"/>
              <a:t>Cisco vManage</a:t>
            </a:r>
            <a:r>
              <a:rPr lang="en-US" sz="1400" i="1" dirty="0"/>
              <a:t>, </a:t>
            </a:r>
            <a:r>
              <a:rPr lang="en-US" sz="1400" i="1" dirty="0" err="1"/>
              <a:t>vBond</a:t>
            </a:r>
            <a:r>
              <a:rPr lang="en-US" sz="1400" i="1" dirty="0"/>
              <a:t>, </a:t>
            </a:r>
            <a:r>
              <a:rPr lang="en-US" sz="1400" i="1" dirty="0" err="1"/>
              <a:t>vSmart</a:t>
            </a:r>
            <a:r>
              <a:rPr lang="uk-UA" sz="1400" i="1" dirty="0"/>
              <a:t> можна розгорнути локально, у загальнодоступній хмарі або в хмарному середовищі Cisco. Це ресурсомістке</a:t>
            </a:r>
            <a:r>
              <a:rPr lang="en-US" sz="1400" i="1" dirty="0"/>
              <a:t> </a:t>
            </a:r>
            <a:r>
              <a:rPr lang="uk-UA" sz="1400" i="1" dirty="0"/>
              <a:t>рішення, а тому більшість клієнтів вибирають хмарні варіанти.</a:t>
            </a:r>
          </a:p>
        </p:txBody>
      </p:sp>
      <p:pic>
        <p:nvPicPr>
          <p:cNvPr id="5" name="Picture 4"/>
          <p:cNvPicPr>
            <a:picLocks noChangeAspect="1"/>
          </p:cNvPicPr>
          <p:nvPr/>
        </p:nvPicPr>
        <p:blipFill>
          <a:blip r:embed="rId2"/>
          <a:stretch>
            <a:fillRect/>
          </a:stretch>
        </p:blipFill>
        <p:spPr>
          <a:xfrm>
            <a:off x="684292" y="843765"/>
            <a:ext cx="6015273" cy="2640584"/>
          </a:xfrm>
          <a:prstGeom prst="rect">
            <a:avLst/>
          </a:prstGeom>
        </p:spPr>
      </p:pic>
      <p:pic>
        <p:nvPicPr>
          <p:cNvPr id="7" name="Picture 6"/>
          <p:cNvPicPr>
            <a:picLocks noChangeAspect="1"/>
          </p:cNvPicPr>
          <p:nvPr/>
        </p:nvPicPr>
        <p:blipFill>
          <a:blip r:embed="rId3"/>
          <a:stretch>
            <a:fillRect/>
          </a:stretch>
        </p:blipFill>
        <p:spPr>
          <a:xfrm>
            <a:off x="7074670" y="897232"/>
            <a:ext cx="3438525" cy="2533650"/>
          </a:xfrm>
          <a:prstGeom prst="rect">
            <a:avLst/>
          </a:prstGeom>
        </p:spPr>
      </p:pic>
      <p:pic>
        <p:nvPicPr>
          <p:cNvPr id="8" name="Picture 7"/>
          <p:cNvPicPr>
            <a:picLocks noChangeAspect="1"/>
          </p:cNvPicPr>
          <p:nvPr/>
        </p:nvPicPr>
        <p:blipFill>
          <a:blip r:embed="rId4"/>
          <a:stretch>
            <a:fillRect/>
          </a:stretch>
        </p:blipFill>
        <p:spPr>
          <a:xfrm>
            <a:off x="6898457" y="712347"/>
            <a:ext cx="352425" cy="3044842"/>
          </a:xfrm>
          <a:prstGeom prst="rect">
            <a:avLst/>
          </a:prstGeom>
        </p:spPr>
      </p:pic>
    </p:spTree>
    <p:extLst>
      <p:ext uri="{BB962C8B-B14F-4D97-AF65-F5344CB8AC3E}">
        <p14:creationId xmlns:p14="http://schemas.microsoft.com/office/powerpoint/2010/main" val="1288680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299" y="226336"/>
            <a:ext cx="11624650" cy="6473227"/>
          </a:xfrm>
        </p:spPr>
        <p:txBody>
          <a:bodyPr>
            <a:normAutofit/>
          </a:bodyPr>
          <a:lstStyle/>
          <a:p>
            <a:pPr marL="0" indent="0" algn="ctr">
              <a:buNone/>
            </a:pPr>
            <a:r>
              <a:rPr lang="uk-UA" sz="2000" b="1" dirty="0"/>
              <a:t>Cisco vBond</a:t>
            </a:r>
          </a:p>
          <a:p>
            <a:pPr marL="0" indent="0">
              <a:buNone/>
            </a:pPr>
            <a:r>
              <a:rPr lang="uk-UA" sz="1600" b="1" dirty="0"/>
              <a:t>Cisco vBond </a:t>
            </a:r>
            <a:r>
              <a:rPr lang="uk-UA" sz="1600" dirty="0"/>
              <a:t>— це площина оркестровки системи SD-WAN. Його завдання полягає в тому, щоб організовувати процес підключення нових неналаштованих пристроїв до мережі SD-WAN. Він відповідає за автентифікацію та додавання в білий список маршрутизаторів vEdge та розповсюдження інформації про контроль/управління</a:t>
            </a:r>
          </a:p>
        </p:txBody>
      </p:sp>
      <p:pic>
        <p:nvPicPr>
          <p:cNvPr id="4" name="Picture 3"/>
          <p:cNvPicPr>
            <a:picLocks noChangeAspect="1"/>
          </p:cNvPicPr>
          <p:nvPr/>
        </p:nvPicPr>
        <p:blipFill>
          <a:blip r:embed="rId2"/>
          <a:stretch>
            <a:fillRect/>
          </a:stretch>
        </p:blipFill>
        <p:spPr>
          <a:xfrm>
            <a:off x="389299" y="1515498"/>
            <a:ext cx="4725909" cy="5251968"/>
          </a:xfrm>
          <a:prstGeom prst="rect">
            <a:avLst/>
          </a:prstGeom>
        </p:spPr>
      </p:pic>
      <p:pic>
        <p:nvPicPr>
          <p:cNvPr id="5" name="Picture 4"/>
          <p:cNvPicPr>
            <a:picLocks noChangeAspect="1"/>
          </p:cNvPicPr>
          <p:nvPr/>
        </p:nvPicPr>
        <p:blipFill>
          <a:blip r:embed="rId3"/>
          <a:stretch>
            <a:fillRect/>
          </a:stretch>
        </p:blipFill>
        <p:spPr>
          <a:xfrm>
            <a:off x="7276771" y="1305240"/>
            <a:ext cx="3771900" cy="2247900"/>
          </a:xfrm>
          <a:prstGeom prst="rect">
            <a:avLst/>
          </a:prstGeom>
        </p:spPr>
      </p:pic>
      <p:pic>
        <p:nvPicPr>
          <p:cNvPr id="6" name="Picture 5"/>
          <p:cNvPicPr>
            <a:picLocks noChangeAspect="1"/>
          </p:cNvPicPr>
          <p:nvPr/>
        </p:nvPicPr>
        <p:blipFill>
          <a:blip r:embed="rId4"/>
          <a:stretch>
            <a:fillRect/>
          </a:stretch>
        </p:blipFill>
        <p:spPr>
          <a:xfrm>
            <a:off x="6597856" y="3553140"/>
            <a:ext cx="4544182" cy="3304860"/>
          </a:xfrm>
          <a:prstGeom prst="rect">
            <a:avLst/>
          </a:prstGeom>
        </p:spPr>
      </p:pic>
    </p:spTree>
    <p:extLst>
      <p:ext uri="{BB962C8B-B14F-4D97-AF65-F5344CB8AC3E}">
        <p14:creationId xmlns:p14="http://schemas.microsoft.com/office/powerpoint/2010/main" val="3808395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299" y="226336"/>
            <a:ext cx="11624650" cy="6473227"/>
          </a:xfrm>
        </p:spPr>
        <p:txBody>
          <a:bodyPr>
            <a:normAutofit/>
          </a:bodyPr>
          <a:lstStyle/>
          <a:p>
            <a:pPr marL="0" indent="0" algn="ctr">
              <a:buNone/>
            </a:pPr>
            <a:r>
              <a:rPr lang="uk-UA" sz="1600" b="1" dirty="0"/>
              <a:t>Cisco vSmart </a:t>
            </a:r>
            <a:endParaRPr lang="en-US" sz="1600" b="1" dirty="0"/>
          </a:p>
          <a:p>
            <a:pPr marL="0" indent="0">
              <a:buNone/>
            </a:pPr>
            <a:r>
              <a:rPr lang="uk-UA" sz="1600" b="1" dirty="0"/>
              <a:t>Cisco vSmart </a:t>
            </a:r>
            <a:r>
              <a:rPr lang="uk-UA" sz="1600" dirty="0"/>
              <a:t>— це площина контролю системи SD-WAN. Контролери vSmart — це мозок оверлейної мережі («</a:t>
            </a:r>
            <a:r>
              <a:rPr lang="en-US" sz="1600" dirty="0"/>
              <a:t>overlay fabric</a:t>
            </a:r>
            <a:r>
              <a:rPr lang="uk-UA" sz="1600" dirty="0"/>
              <a:t>»). Вони надають маршрутизацію, політику та безпеку. Вони позиціонуються як маршрутизатори-концентратори в топології площини керування, і всі маршрутизатори vEdge взаємодіють з усіма контролерами vSmart. </a:t>
            </a:r>
          </a:p>
        </p:txBody>
      </p:sp>
      <p:pic>
        <p:nvPicPr>
          <p:cNvPr id="2" name="Picture 1"/>
          <p:cNvPicPr>
            <a:picLocks noChangeAspect="1"/>
          </p:cNvPicPr>
          <p:nvPr/>
        </p:nvPicPr>
        <p:blipFill>
          <a:blip r:embed="rId2"/>
          <a:stretch>
            <a:fillRect/>
          </a:stretch>
        </p:blipFill>
        <p:spPr>
          <a:xfrm>
            <a:off x="663402" y="1785324"/>
            <a:ext cx="7153275" cy="4591050"/>
          </a:xfrm>
          <a:prstGeom prst="rect">
            <a:avLst/>
          </a:prstGeom>
        </p:spPr>
      </p:pic>
    </p:spTree>
    <p:extLst>
      <p:ext uri="{BB962C8B-B14F-4D97-AF65-F5344CB8AC3E}">
        <p14:creationId xmlns:p14="http://schemas.microsoft.com/office/powerpoint/2010/main" val="2680711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299" y="226336"/>
            <a:ext cx="11624650" cy="6473227"/>
          </a:xfrm>
        </p:spPr>
        <p:txBody>
          <a:bodyPr>
            <a:normAutofit/>
          </a:bodyPr>
          <a:lstStyle/>
          <a:p>
            <a:pPr marL="0" indent="0" algn="ctr">
              <a:buNone/>
            </a:pPr>
            <a:r>
              <a:rPr lang="uk-UA" sz="1600" b="1" dirty="0"/>
              <a:t>Cisco vEdge </a:t>
            </a:r>
            <a:endParaRPr lang="en-US" sz="1600" b="1" dirty="0"/>
          </a:p>
          <a:p>
            <a:pPr marL="0" indent="0">
              <a:buNone/>
            </a:pPr>
            <a:r>
              <a:rPr lang="uk-UA" sz="1600" dirty="0"/>
              <a:t>Пристрої </a:t>
            </a:r>
            <a:r>
              <a:rPr lang="uk-UA" sz="1600" b="1" dirty="0"/>
              <a:t>Cisco vEdge </a:t>
            </a:r>
            <a:r>
              <a:rPr lang="uk-UA" sz="1600" dirty="0"/>
              <a:t>представляють площину даних системи SD-WAN. Вони розташовані на межі глобальної мережі, створюють структуру мережі та приєднуються до накладання SD-WAN. Маршрутизатори vEdge обмінюються інформацією про маршрутизацію з контролерами vSmart через </a:t>
            </a:r>
            <a:r>
              <a:rPr lang="en-US" sz="1600" b="1" dirty="0"/>
              <a:t>Overlay Management Protocol </a:t>
            </a:r>
            <a:r>
              <a:rPr lang="uk-UA" sz="1600" dirty="0"/>
              <a:t>(OMP). Якщо, наприклад, у нас є кампусна мережа з OSPF. На пристроях vEdge маршрути OSPF перерозподіляються в структуру SD-WAN до контролерів vSmart через OMP, а потім контролери vSmart заповнюють цю інформацію про маршрутизацію на інших пристроях vEdge, якщо це вимагається топологією WAN.</a:t>
            </a:r>
          </a:p>
        </p:txBody>
      </p:sp>
      <p:sp>
        <p:nvSpPr>
          <p:cNvPr id="2" name="Rectangle 1"/>
          <p:cNvSpPr/>
          <p:nvPr/>
        </p:nvSpPr>
        <p:spPr>
          <a:xfrm>
            <a:off x="389299" y="2101861"/>
            <a:ext cx="8522329" cy="1077218"/>
          </a:xfrm>
          <a:prstGeom prst="rect">
            <a:avLst/>
          </a:prstGeom>
        </p:spPr>
        <p:txBody>
          <a:bodyPr wrap="square">
            <a:spAutoFit/>
          </a:bodyPr>
          <a:lstStyle/>
          <a:p>
            <a:r>
              <a:rPr lang="uk-UA" sz="1600" dirty="0"/>
              <a:t>• Встановлює безпечну площину керування за допомогою контролерів vSmart</a:t>
            </a:r>
            <a:endParaRPr lang="en-US" sz="1600" dirty="0"/>
          </a:p>
          <a:p>
            <a:r>
              <a:rPr lang="uk-UA" sz="1600" dirty="0"/>
              <a:t>• Реалізує політику маршрутизації з урахуванням рівня даних і програм </a:t>
            </a:r>
            <a:endParaRPr lang="en-US" sz="1600" dirty="0"/>
          </a:p>
          <a:p>
            <a:r>
              <a:rPr lang="uk-UA" sz="1600" dirty="0"/>
              <a:t>• Експорт статистики продуктивності </a:t>
            </a:r>
            <a:endParaRPr lang="en-US" sz="1600" dirty="0"/>
          </a:p>
          <a:p>
            <a:r>
              <a:rPr lang="uk-UA" sz="1600" dirty="0"/>
              <a:t>• Фізичний (100 МБ, 1 ГБ, 10 ГБ, 20+ ГБ) або віртуальний форм-фактор</a:t>
            </a:r>
          </a:p>
        </p:txBody>
      </p:sp>
      <p:sp>
        <p:nvSpPr>
          <p:cNvPr id="4" name="Rectangle 3"/>
          <p:cNvSpPr/>
          <p:nvPr/>
        </p:nvSpPr>
        <p:spPr>
          <a:xfrm>
            <a:off x="389299" y="1822940"/>
            <a:ext cx="1394100" cy="369332"/>
          </a:xfrm>
          <a:prstGeom prst="rect">
            <a:avLst/>
          </a:prstGeom>
        </p:spPr>
        <p:txBody>
          <a:bodyPr wrap="none">
            <a:spAutoFit/>
          </a:bodyPr>
          <a:lstStyle/>
          <a:p>
            <a:r>
              <a:rPr lang="uk-UA" dirty="0"/>
              <a:t>Cisco vEdge</a:t>
            </a:r>
            <a:r>
              <a:rPr lang="en-US" dirty="0"/>
              <a:t>:</a:t>
            </a:r>
            <a:r>
              <a:rPr lang="uk-UA" dirty="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9299" y="3703374"/>
            <a:ext cx="9338951" cy="2702459"/>
          </a:xfrm>
          <a:prstGeom prst="rect">
            <a:avLst/>
          </a:prstGeom>
        </p:spPr>
      </p:pic>
    </p:spTree>
    <p:extLst>
      <p:ext uri="{BB962C8B-B14F-4D97-AF65-F5344CB8AC3E}">
        <p14:creationId xmlns:p14="http://schemas.microsoft.com/office/powerpoint/2010/main" val="2241567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924" y="371191"/>
            <a:ext cx="5477347" cy="3666656"/>
          </a:xfrm>
          <a:solidFill>
            <a:schemeClr val="accent6">
              <a:lumMod val="20000"/>
              <a:lumOff val="80000"/>
            </a:schemeClr>
          </a:solidFill>
        </p:spPr>
        <p:txBody>
          <a:bodyPr>
            <a:normAutofit/>
          </a:bodyPr>
          <a:lstStyle/>
          <a:p>
            <a:pPr marL="0" indent="0">
              <a:buNone/>
            </a:pPr>
            <a:r>
              <a:rPr lang="en-US" sz="1600" dirty="0" err="1"/>
              <a:t>Viptela</a:t>
            </a:r>
            <a:r>
              <a:rPr lang="en-US" sz="1600" dirty="0"/>
              <a:t> OS Routers</a:t>
            </a:r>
          </a:p>
          <a:p>
            <a:pPr marL="0" indent="0">
              <a:buNone/>
            </a:pPr>
            <a:r>
              <a:rPr lang="en-US" sz="1600" dirty="0"/>
              <a:t>1.     </a:t>
            </a:r>
            <a:r>
              <a:rPr lang="en-US" sz="1600" b="1" dirty="0"/>
              <a:t>vEdge-100:</a:t>
            </a:r>
            <a:r>
              <a:rPr lang="en-US" sz="1600" dirty="0"/>
              <a:t> five fixed 10/100/1000 Mbps ports. Comes in three different flavors:</a:t>
            </a:r>
          </a:p>
          <a:p>
            <a:pPr marL="0" indent="0">
              <a:buNone/>
            </a:pPr>
            <a:r>
              <a:rPr lang="en-US" sz="1600" dirty="0"/>
              <a:t>●      </a:t>
            </a:r>
            <a:r>
              <a:rPr lang="en-US" sz="1600" b="1" dirty="0" err="1"/>
              <a:t>vEdge</a:t>
            </a:r>
            <a:r>
              <a:rPr lang="en-US" sz="1600" b="1" dirty="0"/>
              <a:t> 100b:</a:t>
            </a:r>
            <a:r>
              <a:rPr lang="en-US" sz="1600" dirty="0"/>
              <a:t> Ethernet only</a:t>
            </a:r>
          </a:p>
          <a:p>
            <a:pPr marL="0" indent="0">
              <a:buNone/>
            </a:pPr>
            <a:r>
              <a:rPr lang="en-US" sz="1600" dirty="0"/>
              <a:t>●      </a:t>
            </a:r>
            <a:r>
              <a:rPr lang="en-US" sz="1600" b="1" dirty="0" err="1"/>
              <a:t>vEdge</a:t>
            </a:r>
            <a:r>
              <a:rPr lang="en-US" sz="1600" b="1" dirty="0"/>
              <a:t> 100m:</a:t>
            </a:r>
            <a:r>
              <a:rPr lang="en-US" sz="1600" dirty="0"/>
              <a:t> Ethernet and integrated 2G/3G/4G modem</a:t>
            </a:r>
          </a:p>
          <a:p>
            <a:pPr marL="0" indent="0">
              <a:buNone/>
            </a:pPr>
            <a:r>
              <a:rPr lang="en-US" sz="1600" dirty="0"/>
              <a:t>2.     </a:t>
            </a:r>
            <a:r>
              <a:rPr lang="en-US" sz="1600" b="1" dirty="0"/>
              <a:t>vEdge-1000:</a:t>
            </a:r>
            <a:r>
              <a:rPr lang="en-US" sz="1600" dirty="0"/>
              <a:t> 8 ports of fixed GE SFP</a:t>
            </a:r>
          </a:p>
          <a:p>
            <a:pPr marL="0" indent="0">
              <a:buNone/>
            </a:pPr>
            <a:r>
              <a:rPr lang="en-US" sz="1600" dirty="0"/>
              <a:t>3.     </a:t>
            </a:r>
            <a:r>
              <a:rPr lang="en-US" sz="1600" b="1" dirty="0"/>
              <a:t>vEdge-2000:</a:t>
            </a:r>
            <a:r>
              <a:rPr lang="en-US" sz="1600" dirty="0"/>
              <a:t> 2 Pluggable Interface Modules</a:t>
            </a:r>
          </a:p>
          <a:p>
            <a:pPr marL="0" indent="0">
              <a:buNone/>
            </a:pPr>
            <a:r>
              <a:rPr lang="en-US" sz="1600" dirty="0"/>
              <a:t>4.     </a:t>
            </a:r>
            <a:r>
              <a:rPr lang="en-US" sz="1600" b="1" dirty="0"/>
              <a:t>vEdge-5000:</a:t>
            </a:r>
            <a:r>
              <a:rPr lang="en-US" sz="1600" dirty="0"/>
              <a:t> 4 Network Interface Modules</a:t>
            </a:r>
          </a:p>
          <a:p>
            <a:pPr marL="0" indent="0">
              <a:buNone/>
            </a:pPr>
            <a:r>
              <a:rPr lang="en-US" sz="1600" dirty="0"/>
              <a:t>5.     </a:t>
            </a:r>
            <a:r>
              <a:rPr lang="en-US" sz="1600" b="1" dirty="0"/>
              <a:t>ISR 1100-4G:</a:t>
            </a:r>
            <a:r>
              <a:rPr lang="en-US" sz="1600" dirty="0"/>
              <a:t> 4 GE WAN ports</a:t>
            </a:r>
          </a:p>
          <a:p>
            <a:pPr marL="0" indent="0">
              <a:buNone/>
            </a:pPr>
            <a:r>
              <a:rPr lang="en-US" sz="1600" dirty="0"/>
              <a:t>6.     </a:t>
            </a:r>
            <a:r>
              <a:rPr lang="en-US" sz="1600" b="1" dirty="0"/>
              <a:t>ISR 1100-</a:t>
            </a:r>
            <a:r>
              <a:rPr lang="en-US" sz="1600" dirty="0"/>
              <a:t>4GLTE: 4 GE WAN ports, 4G LTE (CAT4)</a:t>
            </a:r>
          </a:p>
          <a:p>
            <a:pPr marL="0" indent="0">
              <a:buNone/>
            </a:pPr>
            <a:r>
              <a:rPr lang="en-US" sz="1600" dirty="0"/>
              <a:t>7.     </a:t>
            </a:r>
            <a:r>
              <a:rPr lang="en-US" sz="1600" b="1" dirty="0"/>
              <a:t>ISR 1100-6G:</a:t>
            </a:r>
            <a:r>
              <a:rPr lang="en-US" sz="1600" dirty="0"/>
              <a:t> 6 GE WAN ports (4 GE and 2 SFP)</a:t>
            </a:r>
            <a:endParaRPr lang="uk-UA" sz="1600" dirty="0"/>
          </a:p>
        </p:txBody>
      </p:sp>
      <p:sp>
        <p:nvSpPr>
          <p:cNvPr id="2" name="Rectangle 1"/>
          <p:cNvSpPr/>
          <p:nvPr/>
        </p:nvSpPr>
        <p:spPr>
          <a:xfrm>
            <a:off x="5999430" y="371190"/>
            <a:ext cx="6096000" cy="2062103"/>
          </a:xfrm>
          <a:prstGeom prst="rect">
            <a:avLst/>
          </a:prstGeom>
          <a:solidFill>
            <a:schemeClr val="accent4">
              <a:lumMod val="20000"/>
              <a:lumOff val="80000"/>
            </a:schemeClr>
          </a:solidFill>
        </p:spPr>
        <p:txBody>
          <a:bodyPr>
            <a:spAutoFit/>
          </a:bodyPr>
          <a:lstStyle/>
          <a:p>
            <a:pPr>
              <a:spcBef>
                <a:spcPts val="700"/>
              </a:spcBef>
            </a:pPr>
            <a:r>
              <a:rPr lang="en-US" sz="1600" dirty="0"/>
              <a:t>IOS XE SD-WAN Routers</a:t>
            </a:r>
          </a:p>
          <a:p>
            <a:r>
              <a:rPr lang="en-US" sz="1600" dirty="0"/>
              <a:t>1.     </a:t>
            </a:r>
            <a:r>
              <a:rPr lang="en-US" sz="1600" b="1" dirty="0"/>
              <a:t>ISR &amp; ASR Series:</a:t>
            </a:r>
            <a:r>
              <a:rPr lang="en-US" sz="1600" dirty="0"/>
              <a:t> With IOS XE SD-WAN software image, SD-WAN capability can be enabled on select </a:t>
            </a:r>
            <a:r>
              <a:rPr lang="en-US" sz="1600" b="1" dirty="0"/>
              <a:t>ISR 1000 </a:t>
            </a:r>
            <a:r>
              <a:rPr lang="en-US" sz="1600" dirty="0"/>
              <a:t>series, </a:t>
            </a:r>
            <a:r>
              <a:rPr lang="en-US" sz="1600" b="1" dirty="0"/>
              <a:t>ISR 4000 </a:t>
            </a:r>
            <a:r>
              <a:rPr lang="en-US" sz="1600" dirty="0"/>
              <a:t>series and </a:t>
            </a:r>
            <a:r>
              <a:rPr lang="en-US" sz="1600" b="1" dirty="0"/>
              <a:t>ASR 1000 </a:t>
            </a:r>
            <a:r>
              <a:rPr lang="en-US" sz="1600" dirty="0"/>
              <a:t>series routers.</a:t>
            </a:r>
          </a:p>
          <a:p>
            <a:r>
              <a:rPr lang="en-US" sz="1600" dirty="0"/>
              <a:t>2.     </a:t>
            </a:r>
            <a:r>
              <a:rPr lang="en-US" sz="1600" b="1" dirty="0"/>
              <a:t>ENCS:</a:t>
            </a:r>
            <a:r>
              <a:rPr lang="en-US" sz="1600" dirty="0"/>
              <a:t> With IOS XE SD-WAN software image, SD-WAN capability can be enabled on select ENCS 5000 series platforms.</a:t>
            </a:r>
          </a:p>
          <a:p>
            <a:r>
              <a:rPr lang="en-US" sz="1600" dirty="0"/>
              <a:t>3.     </a:t>
            </a:r>
            <a:r>
              <a:rPr lang="en-US" sz="1600" b="1" dirty="0" err="1"/>
              <a:t>vEdge</a:t>
            </a:r>
            <a:r>
              <a:rPr lang="en-US" sz="1600" b="1" dirty="0"/>
              <a:t> Cloud</a:t>
            </a:r>
            <a:r>
              <a:rPr lang="en-US" sz="1600" dirty="0"/>
              <a:t> and </a:t>
            </a:r>
            <a:r>
              <a:rPr lang="en-US" sz="1600" b="1" dirty="0"/>
              <a:t>CSR</a:t>
            </a:r>
            <a:r>
              <a:rPr lang="en-US" sz="1600" dirty="0"/>
              <a:t> </a:t>
            </a:r>
            <a:r>
              <a:rPr lang="en-US" sz="1600" b="1" dirty="0"/>
              <a:t>1000V</a:t>
            </a:r>
            <a:r>
              <a:rPr lang="en-US" sz="1600" dirty="0"/>
              <a:t> are the cloud elements of the SD-WAN solution.</a:t>
            </a:r>
          </a:p>
        </p:txBody>
      </p:sp>
      <p:pic>
        <p:nvPicPr>
          <p:cNvPr id="4" name="Picture 3"/>
          <p:cNvPicPr>
            <a:picLocks noChangeAspect="1"/>
          </p:cNvPicPr>
          <p:nvPr/>
        </p:nvPicPr>
        <p:blipFill>
          <a:blip r:embed="rId2"/>
          <a:stretch>
            <a:fillRect/>
          </a:stretch>
        </p:blipFill>
        <p:spPr>
          <a:xfrm>
            <a:off x="325924" y="4076021"/>
            <a:ext cx="5359652" cy="2781979"/>
          </a:xfrm>
          <a:prstGeom prst="rect">
            <a:avLst/>
          </a:prstGeom>
        </p:spPr>
      </p:pic>
      <p:pic>
        <p:nvPicPr>
          <p:cNvPr id="6" name="Picture 5"/>
          <p:cNvPicPr>
            <a:picLocks noChangeAspect="1"/>
          </p:cNvPicPr>
          <p:nvPr/>
        </p:nvPicPr>
        <p:blipFill>
          <a:blip r:embed="rId3"/>
          <a:stretch>
            <a:fillRect/>
          </a:stretch>
        </p:blipFill>
        <p:spPr>
          <a:xfrm>
            <a:off x="6290243" y="3011260"/>
            <a:ext cx="5387626" cy="2589734"/>
          </a:xfrm>
          <a:prstGeom prst="rect">
            <a:avLst/>
          </a:prstGeom>
        </p:spPr>
      </p:pic>
      <p:pic>
        <p:nvPicPr>
          <p:cNvPr id="7" name="Picture 6"/>
          <p:cNvPicPr>
            <a:picLocks noChangeAspect="1"/>
          </p:cNvPicPr>
          <p:nvPr/>
        </p:nvPicPr>
        <p:blipFill>
          <a:blip r:embed="rId4"/>
          <a:stretch>
            <a:fillRect/>
          </a:stretch>
        </p:blipFill>
        <p:spPr>
          <a:xfrm>
            <a:off x="5983069" y="5686519"/>
            <a:ext cx="6208931" cy="1046030"/>
          </a:xfrm>
          <a:prstGeom prst="rect">
            <a:avLst/>
          </a:prstGeom>
        </p:spPr>
      </p:pic>
    </p:spTree>
    <p:extLst>
      <p:ext uri="{BB962C8B-B14F-4D97-AF65-F5344CB8AC3E}">
        <p14:creationId xmlns:p14="http://schemas.microsoft.com/office/powerpoint/2010/main" val="4207990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3008</TotalTime>
  <Words>2339</Words>
  <Application>Microsoft Office PowerPoint</Application>
  <PresentationFormat>Широкоэкранный</PresentationFormat>
  <Paragraphs>141</Paragraphs>
  <Slides>28</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28</vt:i4>
      </vt:variant>
    </vt:vector>
  </HeadingPairs>
  <TitlesOfParts>
    <vt:vector size="32" baseType="lpstr">
      <vt:lpstr>Arial</vt:lpstr>
      <vt:lpstr>Calibri</vt:lpstr>
      <vt:lpstr>Calibri Light</vt:lpstr>
      <vt:lpstr>Office Theme</vt:lpstr>
      <vt:lpstr>ЛЕКЦІЯ 11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11  </dc:title>
  <cp:lastModifiedBy>ADMIN</cp:lastModifiedBy>
  <cp:revision>3</cp:revision>
  <dcterms:created xsi:type="dcterms:W3CDTF">2022-02-18T10:35:48Z</dcterms:created>
  <dcterms:modified xsi:type="dcterms:W3CDTF">2024-05-10T08:54:30Z</dcterms:modified>
</cp:coreProperties>
</file>