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317" r:id="rId5"/>
    <p:sldId id="260" r:id="rId6"/>
    <p:sldId id="261" r:id="rId7"/>
    <p:sldId id="266" r:id="rId8"/>
    <p:sldId id="321" r:id="rId9"/>
    <p:sldId id="324" r:id="rId10"/>
    <p:sldId id="320" r:id="rId11"/>
    <p:sldId id="322" r:id="rId12"/>
    <p:sldId id="264" r:id="rId13"/>
    <p:sldId id="271" r:id="rId14"/>
    <p:sldId id="318" r:id="rId15"/>
    <p:sldId id="319" r:id="rId16"/>
    <p:sldId id="288" r:id="rId17"/>
    <p:sldId id="289" r:id="rId18"/>
    <p:sldId id="315" r:id="rId19"/>
    <p:sldId id="316" r:id="rId20"/>
    <p:sldId id="314" r:id="rId21"/>
    <p:sldId id="293" r:id="rId22"/>
    <p:sldId id="294" r:id="rId23"/>
    <p:sldId id="297" r:id="rId24"/>
    <p:sldId id="299" r:id="rId25"/>
    <p:sldId id="300" r:id="rId26"/>
    <p:sldId id="323" r:id="rId27"/>
    <p:sldId id="302" r:id="rId28"/>
    <p:sldId id="303" r:id="rId29"/>
    <p:sldId id="304" r:id="rId30"/>
    <p:sldId id="308" r:id="rId31"/>
    <p:sldId id="309" r:id="rId32"/>
    <p:sldId id="305" r:id="rId33"/>
    <p:sldId id="306" r:id="rId34"/>
    <p:sldId id="282" r:id="rId35"/>
    <p:sldId id="284" r:id="rId36"/>
    <p:sldId id="286" r:id="rId37"/>
    <p:sldId id="307" r:id="rId3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0E1927-2594-4B76-9505-D3EEEC4CED54}">
  <a:tblStyle styleId="{6B0E1927-2594-4B76-9505-D3EEEC4CED5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7304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74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153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29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937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065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354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461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546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6392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7279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427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9534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953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1741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566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363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89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54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974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340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92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246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54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0031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050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41597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846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62419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11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4401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2721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1683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9627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0382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3762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213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7302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102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0803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1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push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ibrary.gov.ua/naukova-publikatsiia-mify-ta-realnis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bmi.kpi.ua/scientific-journals/" TargetMode="External"/><Relationship Id="rId7" Type="http://schemas.openxmlformats.org/officeDocument/2006/relationships/hyperlink" Target="https://nti.ukrintei.u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kntu.net.ua/ukr/IInformacijni-resursi/Elektronna-biblioteka-HNTU/Periodichni-vidannya-HNTU/Biomedichna-inzheneriya-ta-elektronika-arhiv/IInformaciya-pro-zhurnal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n.ztu.edu.ua/issue/view/1818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gov.ua/naukova-publikatsiia-mify-ta-realnis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.detector.media/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nf.ztu.edu.ua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gov.ua/naukova-publikatsiia-mify-ta-realnist" TargetMode="External"/><Relationship Id="rId7" Type="http://schemas.openxmlformats.org/officeDocument/2006/relationships/hyperlink" Target="https://conf.ztu.edu.ua/" TargetMode="External"/><Relationship Id="rId2" Type="http://schemas.openxmlformats.org/officeDocument/2006/relationships/hyperlink" Target="https://ms.detector.med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.ztu.edu.ua/?q=ua/redakciyno-vydavnychyy-sektor" TargetMode="External"/><Relationship Id="rId5" Type="http://schemas.openxmlformats.org/officeDocument/2006/relationships/hyperlink" Target="http://ten.ztu.edu.ua/" TargetMode="External"/><Relationship Id="rId4" Type="http://schemas.openxmlformats.org/officeDocument/2006/relationships/hyperlink" Target="https://lib.ztu.edu.u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be.nlu.org.ua/article/%D0%9C%D1%96%D0%B6%D0%BD%D0%B0%D1%80%D0%BE%D0%B4%D0%BD%D0%B8%D0%B9%20%D1%81%D1%82%D0%B0%D0%BD%D0%B4%D0%B0%D1%80%D1%82%D0%BD%D0%B8%D0%B9%20%D0%BD%D0%BE%D0%BC%D0%B5%D1%80%20ISB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be.nlu.org.ua/" TargetMode="External"/><Relationship Id="rId5" Type="http://schemas.openxmlformats.org/officeDocument/2006/relationships/hyperlink" Target="https://ube.nlu.org.ua/article/%D0%9C%D1%96%D0%B6%D0%BD%D0%B0%D1%80%D0%BE%D0%B4%D0%BD%D0%B8%D0%B9%20%D1%81%D1%82%D0%B0%D0%BD%D0%B4%D0%B0%D1%80%D1%82%D0%BD%D0%B8%D0%B9%20%D0%BD%D0%BE%D0%BC%D0%B5%D1%80%20ISMN" TargetMode="External"/><Relationship Id="rId4" Type="http://schemas.openxmlformats.org/officeDocument/2006/relationships/hyperlink" Target="https://ube.nlu.org.ua/article/%D0%9C%D1%96%D0%B6%D0%BD%D0%B0%D1%80%D0%BE%D0%B4%D0%BD%D0%B8%D0%B9%20%D1%81%D1%82%D0%B0%D0%BD%D0%B4%D0%B0%D1%80%D1%82%D0%BD%D0%B8%D0%B9%20%D0%BD%D0%BE%D0%BC%D0%B5%D1%80%20ISS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be.nlu.org.u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record/display.uri?eid=2-s2.0-85184998095&amp;origin=resultslis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001199" y="1257221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dirty="0" smtClean="0"/>
              <a:t>Наукова публікація: поняття, функції, </a:t>
            </a:r>
            <a:br>
              <a:rPr lang="uk-UA" sz="4800" b="1" dirty="0" smtClean="0"/>
            </a:br>
            <a:r>
              <a:rPr lang="uk-UA" sz="4800" b="1" dirty="0" smtClean="0"/>
              <a:t>основні види</a:t>
            </a:r>
            <a:br>
              <a:rPr lang="uk-UA" sz="4800" b="1" dirty="0" smtClean="0"/>
            </a:br>
            <a:endParaRPr lang="uk-UA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765" y="3671333"/>
            <a:ext cx="4327585" cy="24159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20547" y="6087324"/>
            <a:ext cx="29562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" dirty="0" smtClean="0"/>
              <a:t>Фото: </a:t>
            </a:r>
            <a:r>
              <a:rPr lang="pl-PL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https://library.gov.ua/naukova-publikatsiia-mify-ta-realnist </a:t>
            </a:r>
            <a:r>
              <a:rPr lang="uk-UA" sz="800" dirty="0" smtClean="0"/>
              <a:t>/</a:t>
            </a:r>
            <a:endParaRPr lang="uk-UA" sz="800" dirty="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Видання</a:t>
            </a:r>
            <a:endParaRPr lang="uk-UA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73857" y="1561381"/>
            <a:ext cx="1138686" cy="131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674853" y="1613140"/>
            <a:ext cx="181155" cy="1621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42095" y="1596290"/>
            <a:ext cx="871268" cy="2572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08406" y="4782083"/>
            <a:ext cx="215660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Друковані (паперові) 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871932" y="3367024"/>
            <a:ext cx="231187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Неперіодичні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90423" y="2992305"/>
            <a:ext cx="231187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Періодичні</a:t>
            </a:r>
            <a:endParaRPr lang="uk-UA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569898" y="1530231"/>
            <a:ext cx="2749724" cy="3155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2520" y="4377814"/>
            <a:ext cx="231187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Електронні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79717" y="3852347"/>
            <a:ext cx="4004094" cy="307777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За періодичністю</a:t>
            </a:r>
            <a:endParaRPr lang="uk-UA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380226" y="1613140"/>
            <a:ext cx="1647645" cy="506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700" y="2212611"/>
            <a:ext cx="189781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Серійне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12520" y="5239578"/>
            <a:ext cx="3752490" cy="52322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202122"/>
                </a:solidFill>
                <a:latin typeface="Arial" panose="020B0604020202020204" pitchFamily="34" charset="0"/>
              </a:rPr>
              <a:t>за носієм інформації та матеріалом, на якому її відтворюють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2297545"/>
      </p:ext>
    </p:extLst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938" y="314539"/>
            <a:ext cx="6347714" cy="3136758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СЕРІЙНЕ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виходить протягом часу, тривалість якого заздалегідь не визначена, як правило, нумерованими чи датованими випусками (томами) з постійною спільною назвою;</a:t>
            </a:r>
          </a:p>
          <a:p>
            <a:r>
              <a:rPr lang="uk-UA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НЕПЕРІОДИЧНЕ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виходить одноразово і продовження якого не передбачене;</a:t>
            </a:r>
          </a:p>
          <a:p>
            <a:r>
              <a:rPr lang="uk-UA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ПЕРІОДИЧНЕ –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 через певні проміжки часу, має заздалегідь визначену постійну щорічну кількість і назву нумерованих чи датованих,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однотипно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оформлених випусків, які не повторюються за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 (газета, журнал, бюлетень)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46;p22"/>
          <p:cNvSpPr txBox="1">
            <a:spLocks noGrp="1"/>
          </p:cNvSpPr>
          <p:nvPr>
            <p:ph type="title"/>
          </p:nvPr>
        </p:nvSpPr>
        <p:spPr>
          <a:xfrm>
            <a:off x="393937" y="3400338"/>
            <a:ext cx="4678393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smtClean="0"/>
              <a:t>Серед наукових неперіодичних видань можна виділити:</a:t>
            </a:r>
            <a:endParaRPr lang="uk-UA" sz="1800" b="1" dirty="0"/>
          </a:p>
        </p:txBody>
      </p:sp>
      <p:sp>
        <p:nvSpPr>
          <p:cNvPr id="5" name="Google Shape;147;p22"/>
          <p:cNvSpPr txBox="1">
            <a:spLocks/>
          </p:cNvSpPr>
          <p:nvPr/>
        </p:nvSpPr>
        <p:spPr>
          <a:xfrm>
            <a:off x="644104" y="4025726"/>
            <a:ext cx="3444156" cy="10476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buClr>
                <a:schemeClr val="accent2"/>
              </a:buClr>
              <a:buSzPts val="3200"/>
              <a:buFont typeface="Wingdings" panose="05000000000000000000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(книжкове видання обсягом понад 48 сторінок);</a:t>
            </a:r>
          </a:p>
          <a:p>
            <a:pPr marL="0">
              <a:spcBef>
                <a:spcPts val="640"/>
              </a:spcBef>
              <a:buClr>
                <a:schemeClr val="accent2"/>
              </a:buClr>
              <a:buSzPts val="3200"/>
              <a:buFont typeface="Wingdings" panose="05000000000000000000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брошури (книжкове видання обсягом від 4 до 48 сторінок).</a:t>
            </a:r>
          </a:p>
          <a:p>
            <a:pPr indent="-139700">
              <a:spcBef>
                <a:spcPts val="640"/>
              </a:spcBef>
              <a:buClr>
                <a:schemeClr val="dk1"/>
              </a:buClr>
              <a:buSzPts val="3200"/>
              <a:buFont typeface="Wingdings 3" charset="2"/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15" y="3594739"/>
            <a:ext cx="1915799" cy="11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23" y="4930544"/>
            <a:ext cx="2653391" cy="157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146;p22"/>
          <p:cNvSpPr txBox="1">
            <a:spLocks/>
          </p:cNvSpPr>
          <p:nvPr/>
        </p:nvSpPr>
        <p:spPr>
          <a:xfrm>
            <a:off x="281794" y="5073389"/>
            <a:ext cx="4678393" cy="66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buClrTx/>
              <a:buFontTx/>
            </a:pPr>
            <a:r>
              <a:rPr lang="uk-UA" sz="1800" b="1" dirty="0" smtClean="0"/>
              <a:t>Серед наукових періодичних видань можна виділити:</a:t>
            </a:r>
            <a:endParaRPr lang="uk-UA" sz="1800" b="1" dirty="0"/>
          </a:p>
        </p:txBody>
      </p:sp>
      <p:sp>
        <p:nvSpPr>
          <p:cNvPr id="9" name="Google Shape;147;p22"/>
          <p:cNvSpPr txBox="1">
            <a:spLocks/>
          </p:cNvSpPr>
          <p:nvPr/>
        </p:nvSpPr>
        <p:spPr>
          <a:xfrm>
            <a:off x="644104" y="5647289"/>
            <a:ext cx="3444156" cy="10476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buClr>
                <a:schemeClr val="accent2"/>
              </a:buClr>
              <a:buSzPts val="3200"/>
              <a:buFont typeface="Wingdings" panose="05000000000000000000" pitchFamily="2" charset="2"/>
              <a:buChar char="§"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азета;</a:t>
            </a:r>
          </a:p>
          <a:p>
            <a:pPr marL="0">
              <a:spcBef>
                <a:spcPts val="640"/>
              </a:spcBef>
              <a:buClr>
                <a:schemeClr val="accent2"/>
              </a:buClr>
              <a:buSzPts val="3200"/>
              <a:buFont typeface="Wingdings" panose="05000000000000000000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журнал;</a:t>
            </a:r>
          </a:p>
          <a:p>
            <a:pPr marL="0">
              <a:spcBef>
                <a:spcPts val="640"/>
              </a:spcBef>
              <a:buClr>
                <a:schemeClr val="accent2"/>
              </a:buClr>
              <a:buSzPts val="3200"/>
              <a:buFont typeface="Wingdings" panose="05000000000000000000" pitchFamily="2" charset="2"/>
              <a:buChar char="§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бюлетень</a:t>
            </a:r>
          </a:p>
          <a:p>
            <a:pPr indent="-139700">
              <a:spcBef>
                <a:spcPts val="640"/>
              </a:spcBef>
              <a:buClr>
                <a:schemeClr val="dk1"/>
              </a:buClr>
              <a:buSzPts val="3200"/>
              <a:buFont typeface="Wingdings 3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295841"/>
      </p:ext>
    </p:extLst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Google Shape;141;p21"/>
          <p:cNvGraphicFramePr/>
          <p:nvPr>
            <p:extLst>
              <p:ext uri="{D42A27DB-BD31-4B8C-83A1-F6EECF244321}">
                <p14:modId xmlns:p14="http://schemas.microsoft.com/office/powerpoint/2010/main" val="299727312"/>
              </p:ext>
            </p:extLst>
          </p:nvPr>
        </p:nvGraphicFramePr>
        <p:xfrm>
          <a:off x="396814" y="489849"/>
          <a:ext cx="7970807" cy="5594781"/>
        </p:xfrm>
        <a:graphic>
          <a:graphicData uri="http://schemas.openxmlformats.org/drawingml/2006/table">
            <a:tbl>
              <a:tblPr firstRow="1" bandRow="1">
                <a:tableStyleId>{6B0E1927-2594-4B76-9505-D3EEEC4CED54}</a:tableStyleId>
              </a:tblPr>
              <a:tblGrid>
                <a:gridCol w="7970807"/>
              </a:tblGrid>
              <a:tr h="4556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200" noProof="0" dirty="0" smtClean="0"/>
                        <a:t>Різновиди наукових видань</a:t>
                      </a:r>
                      <a:endParaRPr lang="uk-UA" sz="2200" b="0" noProof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7246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200" b="1" noProof="0" dirty="0" smtClean="0"/>
                        <a:t>Монографія</a:t>
                      </a:r>
                      <a:r>
                        <a:rPr lang="uk-UA" sz="2200" baseline="0" noProof="0" dirty="0" smtClean="0"/>
                        <a:t> – </a:t>
                      </a:r>
                      <a:r>
                        <a:rPr lang="uk-UA" sz="2200" noProof="0" dirty="0" smtClean="0"/>
                        <a:t>наукова праця (книга), присвячена дослідженню однієї теми (проблеми) і належить одному чи декільком авторам</a:t>
                      </a:r>
                      <a:endParaRPr lang="uk-UA" sz="2200" b="0" noProof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10852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200" b="1" noProof="0" dirty="0" smtClean="0"/>
                        <a:t>Науковий реферат </a:t>
                      </a:r>
                      <a:r>
                        <a:rPr lang="uk-UA" sz="2200" noProof="0" dirty="0" smtClean="0"/>
                        <a:t>(автореферат дисертації) </a:t>
                      </a:r>
                      <a:r>
                        <a:rPr lang="uk-UA" sz="2200" baseline="0" noProof="0" dirty="0" smtClean="0"/>
                        <a:t>– </a:t>
                      </a:r>
                      <a:r>
                        <a:rPr lang="uk-UA" sz="2200" noProof="0" dirty="0" smtClean="0"/>
                        <a:t>коротке викладення автором змісту наукового дослідження, дисертаційної роботи перед поданням її до захисту</a:t>
                      </a:r>
                      <a:endParaRPr lang="uk-UA" sz="2200" b="0" noProof="0" dirty="0"/>
                    </a:p>
                  </a:txBody>
                  <a:tcPr marL="91450" marR="91450" marT="45725" marB="45725"/>
                </a:tc>
              </a:tr>
              <a:tr h="10852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200" b="1" noProof="0" dirty="0" smtClean="0"/>
                        <a:t>Препринт</a:t>
                      </a:r>
                      <a:r>
                        <a:rPr lang="uk-UA" sz="2200" noProof="0" dirty="0" smtClean="0"/>
                        <a:t> </a:t>
                      </a:r>
                      <a:r>
                        <a:rPr lang="uk-UA" sz="2200" baseline="0" noProof="0" dirty="0" smtClean="0"/>
                        <a:t>–</a:t>
                      </a:r>
                      <a:r>
                        <a:rPr lang="uk-UA" sz="2200" noProof="0" dirty="0" smtClean="0"/>
                        <a:t> коротке письмове викладення однієї наукової праці, що стисло висвітлює її зміст</a:t>
                      </a:r>
                      <a:r>
                        <a:rPr lang="uk-UA" sz="2200" baseline="0" noProof="0" dirty="0" smtClean="0"/>
                        <a:t> </a:t>
                      </a:r>
                      <a:endParaRPr lang="uk-UA" sz="2200" b="0" noProof="0" dirty="0"/>
                    </a:p>
                  </a:txBody>
                  <a:tcPr marL="91450" marR="91450" marT="45725" marB="45725"/>
                </a:tc>
              </a:tr>
              <a:tr h="10852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200" b="1" noProof="0" dirty="0" smtClean="0"/>
                        <a:t>Тези доповідей</a:t>
                      </a:r>
                      <a:r>
                        <a:rPr lang="uk-UA" sz="2200" noProof="0" dirty="0" smtClean="0"/>
                        <a:t>, а також </a:t>
                      </a:r>
                      <a:r>
                        <a:rPr lang="uk-UA" sz="2200" b="1" noProof="0" dirty="0" smtClean="0"/>
                        <a:t>матеріали наукових конференцій</a:t>
                      </a:r>
                      <a:r>
                        <a:rPr lang="uk-UA" sz="2200" b="1" baseline="0" noProof="0" dirty="0" smtClean="0"/>
                        <a:t> </a:t>
                      </a:r>
                      <a:r>
                        <a:rPr lang="uk-UA" sz="2200" baseline="0" noProof="0" dirty="0" smtClean="0"/>
                        <a:t>– </a:t>
                      </a:r>
                      <a:r>
                        <a:rPr lang="uk-UA" sz="2200" noProof="0" dirty="0" smtClean="0"/>
                        <a:t>неперіодичний збірник підсумків конференції, доповідей, рекомендацій та рішень</a:t>
                      </a:r>
                      <a:endParaRPr lang="uk-UA" sz="2200" b="0" noProof="0" dirty="0"/>
                    </a:p>
                  </a:txBody>
                  <a:tcPr marL="91450" marR="91450" marT="45725" marB="45725"/>
                </a:tc>
              </a:tr>
              <a:tr h="10435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200" b="1" noProof="0" dirty="0" smtClean="0"/>
                        <a:t>Збірники наукових праць</a:t>
                      </a:r>
                      <a:r>
                        <a:rPr lang="uk-UA" sz="2200" noProof="0" dirty="0" smtClean="0"/>
                        <a:t> або </a:t>
                      </a:r>
                      <a:r>
                        <a:rPr lang="uk-UA" sz="2200" b="1" noProof="0" dirty="0" smtClean="0"/>
                        <a:t>журнали</a:t>
                      </a:r>
                      <a:r>
                        <a:rPr lang="uk-UA" sz="2200" baseline="0" noProof="0" dirty="0" smtClean="0"/>
                        <a:t> – </a:t>
                      </a:r>
                      <a:r>
                        <a:rPr lang="uk-UA" sz="2200" noProof="0" dirty="0" smtClean="0"/>
                        <a:t>збірники матеріалів досліджень наукових статей, виконаних у наукових установах, навчальних закладах)</a:t>
                      </a:r>
                      <a:endParaRPr lang="uk-UA" sz="2200" b="0" noProof="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338917" y="59678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/>
              <a:t>Статті наукового характеру друкуються переважно в збірниках або журналах</a:t>
            </a:r>
            <a:endParaRPr lang="uk-UA" sz="3600" dirty="0"/>
          </a:p>
        </p:txBody>
      </p:sp>
      <p:sp>
        <p:nvSpPr>
          <p:cNvPr id="185" name="Google Shape;185;p28"/>
          <p:cNvSpPr txBox="1">
            <a:spLocks noGrp="1"/>
          </p:cNvSpPr>
          <p:nvPr>
            <p:ph idx="1"/>
          </p:nvPr>
        </p:nvSpPr>
        <p:spPr>
          <a:xfrm>
            <a:off x="595223" y="2122308"/>
            <a:ext cx="4978400" cy="333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журнал –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видання, що містить статті та матеріали досліджень теоретичного чи прикладного характеру і призначений переважно для фахівців певної галузі 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601" y="3446823"/>
            <a:ext cx="2059408" cy="2876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3306" y="6336825"/>
            <a:ext cx="65788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" dirty="0" smtClean="0"/>
              <a:t>Фото: https</a:t>
            </a:r>
            <a:r>
              <a:rPr lang="uk-UA" sz="800" dirty="0"/>
              <a:t>://pt.nure.ua/wp-content/uploads/2023/12/PT-132-2023-mini_.pdf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11" y="3446823"/>
            <a:ext cx="2145244" cy="2876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379" y="2061370"/>
            <a:ext cx="2645138" cy="37818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40014" y="5857074"/>
            <a:ext cx="16321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" dirty="0" smtClean="0"/>
              <a:t>Фото: https</a:t>
            </a:r>
            <a:r>
              <a:rPr lang="uk-UA" sz="800" dirty="0"/>
              <a:t>://kpi.ua/biomedtech</a:t>
            </a:r>
          </a:p>
        </p:txBody>
      </p:sp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60" y="170930"/>
            <a:ext cx="2371725" cy="3095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090" y="3266555"/>
            <a:ext cx="21387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" dirty="0" smtClean="0"/>
              <a:t>Фото: </a:t>
            </a:r>
            <a:r>
              <a:rPr lang="uk-UA" sz="800" dirty="0" smtClean="0">
                <a:hlinkClick r:id="rId3"/>
              </a:rPr>
              <a:t>https</a:t>
            </a:r>
            <a:r>
              <a:rPr lang="uk-UA" sz="800" dirty="0">
                <a:hlinkClick r:id="rId3"/>
              </a:rPr>
              <a:t>://fbmi.kpi.ua/scientific-journals</a:t>
            </a:r>
            <a:r>
              <a:rPr lang="uk-UA" sz="800" dirty="0" smtClean="0">
                <a:hlinkClick r:id="rId3"/>
              </a:rPr>
              <a:t>/</a:t>
            </a:r>
            <a:endParaRPr lang="uk-UA" sz="800" dirty="0" smtClean="0"/>
          </a:p>
          <a:p>
            <a:endParaRPr lang="uk-UA" sz="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786" y="2705908"/>
            <a:ext cx="2592592" cy="3316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55011" y="597981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800" dirty="0">
                <a:hlinkClick r:id="rId5"/>
              </a:rPr>
              <a:t>https://</a:t>
            </a:r>
            <a:r>
              <a:rPr lang="uk-UA" sz="800" dirty="0" smtClean="0">
                <a:hlinkClick r:id="rId5"/>
              </a:rPr>
              <a:t>kntu.net.ua/ukr/IInformacijni-resursi/Elektronna-biblioteka-HNTU/Periodichni-vidannya-HNTU/Biomedichna-inzheneriya-ta-elektronika-arhiv/IInformaciya-pro-zhurnal</a:t>
            </a:r>
            <a:endParaRPr lang="uk-UA" sz="800" dirty="0" smtClean="0"/>
          </a:p>
          <a:p>
            <a:endParaRPr lang="uk-UA" sz="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7811" y="477120"/>
            <a:ext cx="2438400" cy="3429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51347" y="3934925"/>
            <a:ext cx="1436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" dirty="0" smtClean="0"/>
              <a:t>Фото: </a:t>
            </a:r>
            <a:r>
              <a:rPr lang="uk-UA" sz="800" dirty="0" smtClean="0">
                <a:hlinkClick r:id="rId7"/>
              </a:rPr>
              <a:t>https</a:t>
            </a:r>
            <a:r>
              <a:rPr lang="uk-UA" sz="800" dirty="0">
                <a:hlinkClick r:id="rId7"/>
              </a:rPr>
              <a:t>://nti.ukrintei.ua</a:t>
            </a:r>
            <a:r>
              <a:rPr lang="uk-UA" sz="800" dirty="0" smtClean="0">
                <a:hlinkClick r:id="rId7"/>
              </a:rPr>
              <a:t>/</a:t>
            </a:r>
            <a:endParaRPr lang="uk-UA" sz="800" dirty="0" smtClean="0"/>
          </a:p>
          <a:p>
            <a:endParaRPr lang="uk-UA" sz="800" dirty="0"/>
          </a:p>
        </p:txBody>
      </p:sp>
    </p:spTree>
    <p:extLst>
      <p:ext uri="{BB962C8B-B14F-4D97-AF65-F5344CB8AC3E}">
        <p14:creationId xmlns:p14="http://schemas.microsoft.com/office/powerpoint/2010/main" val="96024666"/>
      </p:ext>
    </p:extLst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63" y="1194001"/>
            <a:ext cx="3980199" cy="48991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31137" y="2345986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http://</a:t>
            </a:r>
            <a:r>
              <a:rPr lang="uk-UA" dirty="0" smtClean="0">
                <a:hlinkClick r:id="rId3"/>
              </a:rPr>
              <a:t>ten.ztu.edu.ua/issue/view/18180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078" y="551983"/>
            <a:ext cx="3802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Вісник Житомирської політехніки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64795"/>
      </p:ext>
    </p:extLst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монографія, наукова стаття, тези доповіді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1" name="Google Shape;291;p45"/>
          <p:cNvSpPr/>
          <p:nvPr/>
        </p:nvSpPr>
        <p:spPr>
          <a:xfrm>
            <a:off x="500331" y="1730106"/>
            <a:ext cx="6756011" cy="3126566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Монографія – це наукова праця, яка містить повне або поглиблене дослідження однієї проблеми чи теми, що належить одному або декільком авторам.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uk-UA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Є два види монографій: наукові і практичні.</a:t>
            </a:r>
            <a:endParaRPr lang="uk-UA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2589" y="4720794"/>
            <a:ext cx="53828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>
              <a:buClr>
                <a:schemeClr val="dk1"/>
              </a:buClr>
              <a:buSzPts val="3200"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монографія </a:t>
            </a:r>
            <a:r>
              <a:rPr lang="uk-UA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 науково-дослідницька праця, предметом якої є вичерпне узагальнення теоретичного матеріалу з наукової проблеми або теми з критичним його аналізом, визначенням вагомості, формулюванням нових наукових концепцій. Монографія фіксує науковий пріоритет, слугує висвітленню основного змісту і результатів наукового, дисертаційного дослідження.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8941" y="831311"/>
            <a:ext cx="6951662" cy="500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49215"/>
            <a:ext cx="6347713" cy="1320800"/>
          </a:xfrm>
        </p:spPr>
        <p:txBody>
          <a:bodyPr/>
          <a:lstStyle/>
          <a:p>
            <a:r>
              <a:rPr lang="uk-UA" dirty="0" smtClean="0"/>
              <a:t>Структура наукової монографії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480866" y="3169879"/>
            <a:ext cx="5860213" cy="346383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титульний аркуш,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анотація,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-перелік умовних скорочень (за необхідності),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-вступ або передмова,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-основна частина,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-висновки або післямова,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література,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-допоміжні покажчики,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додатки,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зміст.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15;p49"/>
          <p:cNvSpPr txBox="1">
            <a:spLocks/>
          </p:cNvSpPr>
          <p:nvPr/>
        </p:nvSpPr>
        <p:spPr>
          <a:xfrm>
            <a:off x="874402" y="2025291"/>
            <a:ext cx="6082910" cy="12786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Монографія призначена перш за все для вчених і має відповідати за змістом і формою жанру публікації. </a:t>
            </a:r>
          </a:p>
          <a:p>
            <a:pPr marL="0" indent="34290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 значення тут мають чіткість формулювань і викладу матеріалу, логіка висвітлення основних ідей, концепцій, висновків. її обсяг має бути не менший 6 друкованих аркушів. 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5253"/>
      </p:ext>
    </p:extLst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9400"/>
            <a:ext cx="6347713" cy="1320800"/>
          </a:xfrm>
        </p:spPr>
        <p:txBody>
          <a:bodyPr/>
          <a:lstStyle/>
          <a:p>
            <a:r>
              <a:rPr lang="uk-UA" dirty="0" smtClean="0"/>
              <a:t>Вимоги до розділів монографії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343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вступі або передмов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розкривається значення проблеми, її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актуальність, мета і завдання, які поставлені автором при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написанні роботи, огляд основних публікацій з теми, перелік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використаних джерел, організацій та осіб, що сприяли виконанню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її читацька адреса тощо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монографії залежить від змісту й структури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 роботи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складається з розділів, підрозділів,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пунктів, підпунктів. У логічній послідовності викладаються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наукові дослідження, ідеї, концепції, експериментальні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дані, наукові факти та висновки.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висновках або післямові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узагальнюються найсуттєвіші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наукового дослідження, підводяться основні підсумки,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доводиться достовірність та обґрунтованість нових наукових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положень, визначаються проблеми, які потребують подальшого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62622"/>
      </p:ext>
    </p:extLst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Питання, які розглядаються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idx="1"/>
          </p:nvPr>
        </p:nvSpPr>
        <p:spPr>
          <a:xfrm>
            <a:off x="395288" y="1628775"/>
            <a:ext cx="8220075" cy="367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та функції наукової публікації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 наукових публікацій/наукових видань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монографія, наукова стаття, тези доповіді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Реферат, доповідь, книги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публікація: міфи та реальність  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://library.gov.ua/naukova-publikatsiia-mify-ta-realnist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953" y="3954942"/>
            <a:ext cx="3870072" cy="2549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6504318"/>
            <a:ext cx="1670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" dirty="0" smtClean="0"/>
              <a:t>Фото: </a:t>
            </a:r>
            <a:r>
              <a:rPr lang="uk-UA" sz="800" dirty="0" smtClean="0">
                <a:hlinkClick r:id="rId5"/>
              </a:rPr>
              <a:t>https</a:t>
            </a:r>
            <a:r>
              <a:rPr lang="uk-UA" sz="800" dirty="0">
                <a:hlinkClick r:id="rId5"/>
              </a:rPr>
              <a:t>://ms.detector.media</a:t>
            </a:r>
            <a:r>
              <a:rPr lang="uk-UA" sz="800" dirty="0" smtClean="0">
                <a:hlinkClick r:id="rId5"/>
              </a:rPr>
              <a:t>/</a:t>
            </a:r>
            <a:endParaRPr lang="uk-UA" sz="800" dirty="0" smtClean="0"/>
          </a:p>
          <a:p>
            <a:endParaRPr lang="uk-UA" sz="800" dirty="0"/>
          </a:p>
        </p:txBody>
      </p:sp>
    </p:spTree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21" y="605088"/>
            <a:ext cx="5441296" cy="334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03" y="4387255"/>
            <a:ext cx="36195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42" y="4387255"/>
            <a:ext cx="14573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136768"/>
      </p:ext>
    </p:extLst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2" name="Google Shape;322;p50"/>
          <p:cNvSpPr/>
          <p:nvPr/>
        </p:nvSpPr>
        <p:spPr>
          <a:xfrm>
            <a:off x="715993" y="1802013"/>
            <a:ext cx="6814807" cy="283899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Наукова стаття є одним із видів публікацій, в якій подаються проміжні або кінцеві результати, висвітлюються конкретні окремі питання за темою дослідження, фіксується науковий пріоритет автора, робить її матеріал надбанням фахівців.</a:t>
            </a:r>
            <a:endParaRPr lang="uk-UA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"/>
          <p:cNvSpPr txBox="1">
            <a:spLocks noGrp="1"/>
          </p:cNvSpPr>
          <p:nvPr>
            <p:ph type="title"/>
          </p:nvPr>
        </p:nvSpPr>
        <p:spPr>
          <a:xfrm>
            <a:off x="695863" y="161026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має просту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Google Shape;328;p51"/>
          <p:cNvSpPr txBox="1">
            <a:spLocks noGrp="1"/>
          </p:cNvSpPr>
          <p:nvPr>
            <p:ph idx="1"/>
          </p:nvPr>
        </p:nvSpPr>
        <p:spPr>
          <a:xfrm>
            <a:off x="465826" y="1481826"/>
            <a:ext cx="7116793" cy="505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Wingdings" panose="05000000000000000000" pitchFamily="2" charset="2"/>
              <a:buChar char="ü"/>
            </a:pPr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 (постановка наукової проблеми, актуальність, зв´язок з найважливішими завданнями, що постають перед Україною, значення для розвитку певної галузі науки)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Wingdings" panose="05000000000000000000" pitchFamily="2" charset="2"/>
              <a:buChar char="ü"/>
            </a:pPr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дослідження і публікації з проблеми, за останній час, на яких спирається автор, проблеми виділення невирішених питань, яким присвячена стаття;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uk-UA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960"/>
              <a:buFont typeface="Wingdings" panose="05000000000000000000" pitchFamily="2" charset="2"/>
              <a:buChar char="ü"/>
            </a:pPr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 мети статті (постановка завдання) - висловлюється головна ідея даної публікації, яка суттєво відрізняється від сучасних уявлень про проблему, доповнює або поглиблює вже відомі підходи; звертається увага на введення до наукового обігу нових фактів, висновків, рекомендацій, закономірностей або уточнення відомих раніше, але недостатньо вивчених. Мета статті випливає з постановки наукової проблеми та огляду основних публікацій з тем;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960"/>
              <a:buNone/>
            </a:pPr>
            <a:endParaRPr lang="uk-UA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960"/>
              <a:buFont typeface="Wingdings" panose="05000000000000000000" pitchFamily="2" charset="2"/>
              <a:buChar char="ü"/>
            </a:pPr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 змісту власного дослідження – основна частина статті. В ній висвітлюються основні положення і результати наукового дослідження, особисті ідеї, думки, отримані наукові факти, програма експерименту. Аналіз отриманих результатів, особистий внесок автора в реалізацію основних висновків тощо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960"/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960"/>
              <a:buFont typeface="Wingdings" panose="05000000000000000000" pitchFamily="2" charset="2"/>
              <a:buChar char="ü"/>
            </a:pPr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висновок, в якому </a:t>
            </a:r>
            <a:r>
              <a:rPr lang="uk-UA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формулюється</a:t>
            </a:r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основний умовивід автора, зміст висновків і рекомендацій, їх значення для теорії і практики, суспільна значущість та перспективи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960"/>
              <a:buFont typeface="Wingdings" panose="05000000000000000000" pitchFamily="2" charset="2"/>
              <a:buChar char="ü"/>
            </a:pPr>
            <a:endParaRPr lang="uk-UA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4"/>
          <p:cNvSpPr txBox="1">
            <a:spLocks noGrp="1"/>
          </p:cNvSpPr>
          <p:nvPr>
            <p:ph type="title"/>
          </p:nvPr>
        </p:nvSpPr>
        <p:spPr>
          <a:xfrm>
            <a:off x="799380" y="281796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написанні наукової статті слід дотримуватись певних правил: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6" name="Google Shape;346;p54"/>
          <p:cNvSpPr txBox="1">
            <a:spLocks noGrp="1"/>
          </p:cNvSpPr>
          <p:nvPr>
            <p:ph idx="1"/>
          </p:nvPr>
        </p:nvSpPr>
        <p:spPr>
          <a:xfrm>
            <a:off x="368059" y="1806908"/>
            <a:ext cx="7714891" cy="486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правому верхньому куті розміщується прізвище та ініціали автора; за необхідністю вказуються відомості, що доповнюють дані про автора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 статті стисло відбиває її головну ідею, думку (краще до п´яти слів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ініціали ставлять перед прізвищем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уникати стилю наукового звіту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недоцільно ставити риторичні запитання; більше користуватись розповідними реченнями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перевантажувати текст цифрами при переліках тих чи інших думок, положень, вимог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прийнятним у тексті є використання словосполучень переліку: «спочатку», «зрозуміло що», «на початку», «спершу», «потім», «дійсно», «далі», «нарешті», «по-перше», «по-друге», «можливо», «задумкою», «заданими», «між іншим», «в зв´язку з тим», «на відміну», «поряд з цим»  тощо;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lang="uk-UA" sz="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цитати в статті використовуються дуже </a:t>
            </a:r>
            <a:r>
              <a:rPr lang="uk-UA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(можна в дужках зробити посилання на ученого, який вперше дослідив проблему);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Wingdings" panose="05000000000000000000" pitchFamily="2" charset="2"/>
              <a:buChar char="ü"/>
            </a:pPr>
            <a:endParaRPr lang="uk-UA" sz="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усі посилання на авторитети подаються на початку статті, основний обсяг присвячується викладу власних думок автора;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lang="uk-UA" sz="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має завершуватись конкретними висновками і рекомендаціями;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lang="uk-UA" sz="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додається список використаних джерел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Wingdings" panose="05000000000000000000" pitchFamily="2" charset="2"/>
              <a:buChar char="ü"/>
            </a:pPr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8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" name="Google Shape;358;p56"/>
          <p:cNvSpPr txBox="1">
            <a:spLocks noGrp="1"/>
          </p:cNvSpPr>
          <p:nvPr>
            <p:ph idx="1"/>
          </p:nvPr>
        </p:nvSpPr>
        <p:spPr>
          <a:xfrm>
            <a:off x="854015" y="4766125"/>
            <a:ext cx="6193766" cy="125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42900" algn="just">
              <a:spcBef>
                <a:spcPts val="0"/>
              </a:spcBef>
              <a:buClr>
                <a:schemeClr val="dk1"/>
              </a:buClr>
              <a:buSzPts val="2960"/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 доповіді – це опубліковані на початку наукової конференції (з´їзду, симпозіуму) матеріали попереднього характеру, що містять виклад основних аспектів наукової доповіді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тез може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2-3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 друкованого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22;p50"/>
          <p:cNvSpPr/>
          <p:nvPr/>
        </p:nvSpPr>
        <p:spPr>
          <a:xfrm>
            <a:off x="457200" y="1562051"/>
            <a:ext cx="6814807" cy="283899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indent="342900" algn="just">
              <a:buClr>
                <a:schemeClr val="dk1"/>
              </a:buClr>
              <a:buSzPts val="2960"/>
            </a:pPr>
            <a:r>
              <a:rPr lang="uk-UA" sz="2000" dirty="0" smtClean="0"/>
              <a:t>Тези</a:t>
            </a:r>
            <a:r>
              <a:rPr lang="ru-RU" sz="2000" dirty="0" smtClean="0"/>
              <a:t> (</a:t>
            </a:r>
            <a:r>
              <a:rPr lang="uk-UA" sz="2000" dirty="0" smtClean="0"/>
              <a:t>від</a:t>
            </a:r>
            <a:r>
              <a:rPr lang="ru-RU" sz="2000" dirty="0" smtClean="0"/>
              <a:t> </a:t>
            </a:r>
            <a:r>
              <a:rPr lang="pl-PL" sz="2000" dirty="0"/>
              <a:t>thesis </a:t>
            </a:r>
            <a:r>
              <a:rPr lang="uk-UA" sz="2000" dirty="0" smtClean="0"/>
              <a:t>–</a:t>
            </a:r>
            <a:r>
              <a:rPr lang="pl-PL" sz="2000" dirty="0" smtClean="0"/>
              <a:t> </a:t>
            </a:r>
            <a:r>
              <a:rPr lang="uk-UA" sz="2000" dirty="0" smtClean="0"/>
              <a:t>положення</a:t>
            </a:r>
            <a:r>
              <a:rPr lang="ru-RU" sz="2000" dirty="0" smtClean="0"/>
              <a:t>, </a:t>
            </a:r>
            <a:r>
              <a:rPr lang="uk-UA" sz="2000" dirty="0" smtClean="0"/>
              <a:t>твердження</a:t>
            </a:r>
            <a:r>
              <a:rPr lang="ru-RU" sz="2000" dirty="0" smtClean="0"/>
              <a:t>) </a:t>
            </a:r>
            <a:r>
              <a:rPr lang="uk-UA" sz="2000" dirty="0"/>
              <a:t>–</a:t>
            </a:r>
            <a:r>
              <a:rPr lang="ru-RU" sz="2000" dirty="0" smtClean="0"/>
              <a:t> </a:t>
            </a:r>
            <a:r>
              <a:rPr lang="uk-UA" sz="2000" dirty="0" smtClean="0"/>
              <a:t>це</a:t>
            </a:r>
            <a:r>
              <a:rPr lang="ru-RU" sz="2000" dirty="0" smtClean="0"/>
              <a:t> </a:t>
            </a:r>
            <a:r>
              <a:rPr lang="uk-UA" sz="2000" dirty="0" smtClean="0"/>
              <a:t>коротко, точно, послідовно сформульовані ідеї, думки, положення наукової доповіді, повідомлення, статті або іншої наукової праці.</a:t>
            </a:r>
            <a:endParaRPr lang="uk-UA" sz="2000" dirty="0"/>
          </a:p>
        </p:txBody>
      </p:sp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/>
              <a:t>Алгоритм тези можна подати так:</a:t>
            </a:r>
            <a:endParaRPr/>
          </a:p>
        </p:txBody>
      </p:sp>
      <p:sp>
        <p:nvSpPr>
          <p:cNvPr id="364" name="Google Shape;364;p57"/>
          <p:cNvSpPr txBox="1">
            <a:spLocks noGrp="1"/>
          </p:cNvSpPr>
          <p:nvPr>
            <p:ph idx="1"/>
          </p:nvPr>
        </p:nvSpPr>
        <p:spPr>
          <a:xfrm>
            <a:off x="317890" y="2199736"/>
            <a:ext cx="7454510" cy="60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теза -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аргумент - результат – перспектива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5927" y="2891909"/>
            <a:ext cx="6721416" cy="326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 доповіді оформляють згідно до вимог, наприклад: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3200"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90000"/>
              </a:lnSpc>
              <a:buClr>
                <a:schemeClr val="dk1"/>
              </a:buClr>
              <a:buSzPts val="3200"/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правому верхньому куті розміщують прізвище автора та його ініціали та доповнюють відомостями про нього;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3200"/>
            </a:pPr>
            <a:endParaRPr lang="uk-UA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3200"/>
            </a:pPr>
            <a:endParaRPr lang="uk-UA" sz="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90000"/>
              </a:lnSpc>
              <a:buClr>
                <a:schemeClr val="dk1"/>
              </a:buClr>
              <a:buSzPts val="3200"/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 тез доповіді коротко відображає головну ідею, думку, положення (2-5 слів);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3200"/>
            </a:pPr>
            <a:endParaRPr lang="uk-UA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Clr>
                <a:schemeClr val="dk1"/>
              </a:buClr>
              <a:buSzPts val="3200"/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викладу змісту може бути наступна: актуальність, проблеми; стан розробки проблеми в науці і практиці; основна ідея, положення, висновки дослідження; основні результати та їх практичне значення. В тезах зазвичай не використовують цитати, цифровий матеріал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90000"/>
              </a:lnSpc>
              <a:buClr>
                <a:schemeClr val="dk1"/>
              </a:buClr>
              <a:buSzPts val="3200"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Clr>
                <a:schemeClr val="dk1"/>
              </a:buClr>
              <a:buSzPts val="3200"/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ормулювання кожної тези починається з нового рядка, кожна теза має самостійну думку, висловлену в одному або кількох реченнях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Clr>
                <a:schemeClr val="dk1"/>
              </a:buClr>
              <a:buSzPts val="3200"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Clr>
                <a:schemeClr val="dk1"/>
              </a:buClr>
              <a:buSzPts val="3200"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289" y="544002"/>
            <a:ext cx="7671759" cy="13208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 доповідей – як матеріали конференцій Житомирської політехніки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0257" y="2119172"/>
            <a:ext cx="2307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https://conf.ztu.edu.ua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65" y="2627912"/>
            <a:ext cx="6735199" cy="37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50985"/>
      </p:ext>
    </p:extLst>
  </p:cSld>
  <p:clrMapOvr>
    <a:masterClrMapping/>
  </p:clrMapOvr>
  <p:transition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/>
              <a:t>4. Реферат, доповідь, книги</a:t>
            </a:r>
            <a:endParaRPr/>
          </a:p>
        </p:txBody>
      </p:sp>
      <p:sp>
        <p:nvSpPr>
          <p:cNvPr id="377" name="Google Shape;377;p59"/>
          <p:cNvSpPr/>
          <p:nvPr/>
        </p:nvSpPr>
        <p:spPr>
          <a:xfrm>
            <a:off x="609599" y="1764372"/>
            <a:ext cx="7325355" cy="3282081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Реферат (лат, </a:t>
            </a:r>
            <a:r>
              <a:rPr lang="uk-UA" sz="1600" b="0" i="0" u="none" strike="noStrike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referre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b="0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доповідати, повідомляти) короткий виклад змісту одного або декількох документів з певної теми. При індивідуальній роботі з літературою реферат є короткий збагачений запис ідей з декількох джерел.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Часто реферат готують для того, щоб передати ці ідеї аудиторії.</a:t>
            </a:r>
            <a:endParaRPr lang="uk-UA" sz="1600" b="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 smtClean="0"/>
              <a:t>Доповідь</a:t>
            </a:r>
            <a:endParaRPr lang="uk-UA" dirty="0"/>
          </a:p>
        </p:txBody>
      </p:sp>
      <p:sp>
        <p:nvSpPr>
          <p:cNvPr id="384" name="Google Shape;384;p60"/>
          <p:cNvSpPr/>
          <p:nvPr/>
        </p:nvSpPr>
        <p:spPr>
          <a:xfrm>
            <a:off x="793631" y="1930400"/>
            <a:ext cx="6605348" cy="304674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Наукова доповідь – це публічно виголошене повідомлення, розгорнутий виклад певної наукової проблеми (теми, питання), одна із форм оприлюднення результатів наукової роботи, можливості за короткий проміжок часу «увійти» в наукове товариство за умови яскравого виступу.</a:t>
            </a:r>
            <a:endParaRPr lang="uk-UA" sz="16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такі види доповідей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0" name="Google Shape;390;p61"/>
          <p:cNvSpPr txBox="1">
            <a:spLocks noGrp="1"/>
          </p:cNvSpPr>
          <p:nvPr>
            <p:ph idx="1"/>
          </p:nvPr>
        </p:nvSpPr>
        <p:spPr>
          <a:xfrm>
            <a:off x="464463" y="2391862"/>
            <a:ext cx="5770563" cy="16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1.  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Звітні (узагальнення стану справ, ходу роботи за певний час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2.  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Поточні (інформація про хід роботи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3.  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теми наукових досліджень (наукова доповідь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26" y="1569473"/>
            <a:ext cx="24860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78" y="4191588"/>
            <a:ext cx="27813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50825" y="274638"/>
            <a:ext cx="85693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/>
              <a:t>1. Поняття та функції наукової публікації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науково-дослідної роботи оформляють не лише у вигляді курсової або дипломної (кваліфікаційної) роботи. Вони узагальнюються також у кандидатських і докторських дисертаціях, авторефератах дисертацій, тезах доповідей, статтях, монографіях, методичних і практичних матеріалах, підручниках, навчальних посібниках тощо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42900" algn="just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публікація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опублікований опис наукового дослідження, що містить аналіз сутності певної наукової проблеми, методи і результати її дослідження, науково обґрунтовані висновки. Завданням наукових публікацій є знайомити науковий світ з результатами досліджень окремих вчених та груп науковців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9"/>
          <a:stretch/>
        </p:blipFill>
        <p:spPr bwMode="auto">
          <a:xfrm>
            <a:off x="1751687" y="1841326"/>
            <a:ext cx="5713826" cy="349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Наукова доповідь (допис)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85444968"/>
      </p:ext>
    </p:extLst>
  </p:cSld>
  <p:clrMapOvr>
    <a:masterClrMapping/>
  </p:clrMapOvr>
  <p:transition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Написання доповіді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63" y="1529519"/>
            <a:ext cx="6298309" cy="432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013791"/>
      </p:ext>
    </p:extLst>
  </p:cSld>
  <p:clrMapOvr>
    <a:masterClrMapping/>
  </p:clrMapOvr>
  <p:transition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"/>
          <p:cNvSpPr txBox="1">
            <a:spLocks noGrp="1"/>
          </p:cNvSpPr>
          <p:nvPr>
            <p:ph idx="1"/>
          </p:nvPr>
        </p:nvSpPr>
        <p:spPr>
          <a:xfrm>
            <a:off x="1000663" y="1545926"/>
            <a:ext cx="6047117" cy="415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наукового дослідження можуть завершуватись написанням </a:t>
            </a: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книг,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зокрема підручників і навчальних посібників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навчальне видання, що містить систематизований виклад змісту навчальної дисципліни, відповідає програмі та офіційно затверджений як такий вид видання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42900" algn="just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посібник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навчальне видання, що частково чи повністю замінює або доповнює підручник та офіційно затверджене як такий вид видання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</p:txBody>
      </p:sp>
    </p:spTree>
  </p:cSld>
  <p:clrMapOvr>
    <a:masterClrMapping/>
  </p:clrMapOvr>
  <p:transition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2" y="916554"/>
            <a:ext cx="24098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69" y="1163029"/>
            <a:ext cx="25146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0" y="3226887"/>
            <a:ext cx="2191533" cy="316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38" y="682996"/>
            <a:ext cx="2190564" cy="304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38" y="4399833"/>
            <a:ext cx="2405062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idx="1"/>
          </p:nvPr>
        </p:nvSpPr>
        <p:spPr>
          <a:xfrm>
            <a:off x="462950" y="392174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 труднощі у авторів виникають при визначенні обсягу праць, що зумовлено недостатнім знанням основних одиниць обчислення наукової інформації, поширюваних засобами друку.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До них належать:</a:t>
            </a:r>
            <a:endPara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oogle Shape;260;p40"/>
          <p:cNvGraphicFramePr/>
          <p:nvPr>
            <p:extLst>
              <p:ext uri="{D42A27DB-BD31-4B8C-83A1-F6EECF244321}">
                <p14:modId xmlns:p14="http://schemas.microsoft.com/office/powerpoint/2010/main" val="2419049453"/>
              </p:ext>
            </p:extLst>
          </p:nvPr>
        </p:nvGraphicFramePr>
        <p:xfrm>
          <a:off x="799379" y="4447906"/>
          <a:ext cx="6464062" cy="1745859"/>
        </p:xfrm>
        <a:graphic>
          <a:graphicData uri="http://schemas.openxmlformats.org/drawingml/2006/table">
            <a:tbl>
              <a:tblPr firstRow="1" bandRow="1">
                <a:noFill/>
                <a:tableStyleId>{6B0E1927-2594-4B76-9505-D3EEEC4CED54}</a:tableStyleId>
              </a:tblPr>
              <a:tblGrid>
                <a:gridCol w="6464062"/>
              </a:tblGrid>
              <a:tr h="5819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3200" b="0" noProof="0" dirty="0" smtClean="0"/>
                        <a:t>Авторський аркуш;</a:t>
                      </a:r>
                      <a:endParaRPr lang="uk-UA" sz="3200" b="0" noProof="0" dirty="0"/>
                    </a:p>
                  </a:txBody>
                  <a:tcPr marL="91450" marR="91450" marT="45725" marB="45725"/>
                </a:tc>
              </a:tr>
              <a:tr h="5819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3200" b="0" noProof="0" dirty="0" smtClean="0"/>
                        <a:t>Друкований аркуш;</a:t>
                      </a:r>
                      <a:endParaRPr lang="uk-UA" sz="3200" b="0" noProof="0" dirty="0"/>
                    </a:p>
                  </a:txBody>
                  <a:tcPr marL="91450" marR="91450" marT="45725" marB="45725"/>
                </a:tc>
              </a:tr>
              <a:tr h="5819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3200" b="0" noProof="0" dirty="0" smtClean="0"/>
                        <a:t>Обліково-видавничий аркуш.</a:t>
                      </a:r>
                      <a:endParaRPr lang="uk-UA" sz="3200" b="0" noProof="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Авторський аркуш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Google Shape;266;p41"/>
          <p:cNvSpPr txBox="1">
            <a:spLocks noGrp="1"/>
          </p:cNvSpPr>
          <p:nvPr>
            <p:ph idx="1"/>
          </p:nvPr>
        </p:nvSpPr>
        <p:spPr>
          <a:xfrm>
            <a:off x="1035169" y="1930400"/>
            <a:ext cx="5848710" cy="329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вживаним в практиці є авторський аркуш – це одиниця обсягу друкованого твору, що дорівнює 40.000 друкованих знаків (літери, цифри, розділові знаки, кожен пробіл між словами тощо), один авторський аркуш дорівнює 24 сторінкам машинописного тексту, надрукованого через 2 інтервали на стандартному аркуші формату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7261" y="448702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Clr>
                <a:schemeClr val="dk1"/>
              </a:buClr>
              <a:buSzPts val="2700"/>
            </a:pP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оригіналу в авторських аркушах можна приблизно визначити, розділивши загальну кількість сторінок машинописного тексту на 24.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Обліково-видавничий аркуш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Google Shape;278;p43"/>
          <p:cNvSpPr txBox="1">
            <a:spLocks noGrp="1"/>
          </p:cNvSpPr>
          <p:nvPr>
            <p:ph idx="1"/>
          </p:nvPr>
        </p:nvSpPr>
        <p:spPr>
          <a:xfrm>
            <a:off x="373422" y="2235292"/>
            <a:ext cx="6501831" cy="310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Обліково-видавничий аркуш – це одиниця обліку друкованого твору, що дорівнює, як авторський аркуш, 40 000 друкованих знаків прозового тексту, 700 рядкам віршованого тексту або 3000 см2 рекламного ілюстрованого тексту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5669" y="378752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обліково-видавничих аркушах враховуються ті частини видання, які не є результатом авторської праці (видавнича анотація, зміст, вихідні відомості на обкладинці, справі, випускні дані, порядкові номери сторінок, редакційна передмова, рисунок та ін.).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4322" y="1499080"/>
            <a:ext cx="7318078" cy="4996611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Юринець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В. Є.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Юринець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ЛНУ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Франка,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178 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Антонюк В.С. Полонський Л.Г.,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Аверченков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В.І. Методологія наукових досліджень :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посібник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 с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Данильян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О. Г.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Данильян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О. П.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Дзьобань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Право, 2019. – 368 с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ms.detector.media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library.gov.ua/naukova-publikatsiia-mify-ta-realnist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Бібліотека Державного університету «Житомирська політехніка» </a:t>
            </a: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://lib.ztu.edu.ua</a:t>
            </a: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uk-UA" sz="2000" b="1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«Технічна інженерія»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http://ten.ztu.edu.ua</a:t>
            </a: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Редакційно-видавничий сектор</a:t>
            </a: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://lib.ztu.edu.ua/?</a:t>
            </a: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q=ua/redakciyno-vydavnychyy-sektor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політехніці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://conf.ztu.edu.ua</a:t>
            </a: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01314"/>
      </p:ext>
    </p:extLst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805" y="538824"/>
            <a:ext cx="7024779" cy="3880773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Публікація 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оголошую всенародно, оприлюднюю)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 доведення до загального відома за допомогою преси відповідної інформації (в даному випадку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наукової).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10;p16"/>
          <p:cNvSpPr/>
          <p:nvPr/>
        </p:nvSpPr>
        <p:spPr>
          <a:xfrm>
            <a:off x="655608" y="1912488"/>
            <a:ext cx="6795130" cy="3893089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Науковим вважається видання результатів теоретичних або емпіричних досліджень, підготовлених науковцями до публікації, що призначене для фахівців відповідної галузі та наукової роботи. </a:t>
            </a:r>
            <a:endParaRPr lang="uk-UA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382752"/>
      </p:ext>
    </p:extLst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/>
              <a:t>Головні функції публікацій:</a:t>
            </a:r>
            <a:endParaRPr/>
          </a:p>
        </p:txBody>
      </p:sp>
      <p:graphicFrame>
        <p:nvGraphicFramePr>
          <p:cNvPr id="116" name="Google Shape;116;p17"/>
          <p:cNvGraphicFramePr/>
          <p:nvPr/>
        </p:nvGraphicFramePr>
        <p:xfrm>
          <a:off x="468313" y="1196975"/>
          <a:ext cx="8424925" cy="5213175"/>
        </p:xfrm>
        <a:graphic>
          <a:graphicData uri="http://schemas.openxmlformats.org/drawingml/2006/table">
            <a:tbl>
              <a:tblPr firstRow="1" bandRow="1">
                <a:noFill/>
                <a:tableStyleId>{6B0E1927-2594-4B76-9505-D3EEEC4CED54}</a:tableStyleId>
              </a:tblPr>
              <a:tblGrid>
                <a:gridCol w="8424925"/>
              </a:tblGrid>
              <a:tr h="50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</a:rPr>
                        <a:t>Оприлюднення результатів наукової роботи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74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Сприяння встановленню пріоритету автора при аналогічних за змістом наукових статтях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48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Свідчення про особистий внесок дослідника в розробку наукової проблеми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74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Підтвердження достовірності основних результатів і висновків наукової роботи, її новизни та наукового рівня, оскільки після виходу в світ публікація стає об´єктом вивчення й оцінки широкою науковою громадськістю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74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Підтвердження факту апробації та впровадження результатів і висновків дисертації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427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Відображення основного змісту, наукового рівня та новизни дослідження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74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Забезпечення первинною науковою інформацією суспільства, повідомлення про появу нового наукового знання, передача його у загальне користування</a:t>
                      </a:r>
                      <a:endParaRPr sz="20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368060" y="212785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/>
              <a:t>2. </a:t>
            </a:r>
            <a:r>
              <a:rPr lang="uk-UA" sz="3600" b="1" dirty="0" smtClean="0"/>
              <a:t>Різновиди наукових видань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694" y="2585253"/>
            <a:ext cx="5104502" cy="2829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Google Shape;103;p15"/>
          <p:cNvSpPr txBox="1">
            <a:spLocks noGrp="1"/>
          </p:cNvSpPr>
          <p:nvPr>
            <p:ph idx="1"/>
          </p:nvPr>
        </p:nvSpPr>
        <p:spPr>
          <a:xfrm>
            <a:off x="462950" y="1533585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наукових досліджень подають у вигляді тез доповідей на конференціях, у статтях, монографіях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дисертаційних роботах, які входять до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видань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9728" y="5498664"/>
            <a:ext cx="8514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основний вид опублікованого, друкованого, поліграфічного документа. Це документ, призначений для поширення в ньому інформації, що пройшов редакційно-видавничу обробку, отриманий друкуванням або тисненням, </a:t>
            </a: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поліграфічно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самостійно оформлений, має вихідні відомості.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/>
              <a:t>Статус наукового видання потребує суворого дотримання вимог видавничого оформлення видання</a:t>
            </a:r>
            <a:r>
              <a:rPr lang="ru-RU" sz="3200" b="1" dirty="0" smtClean="0"/>
              <a:t>. </a:t>
            </a:r>
            <a:endParaRPr sz="3200" b="1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idx="1"/>
          </p:nvPr>
        </p:nvSpPr>
        <p:spPr>
          <a:xfrm>
            <a:off x="457200" y="2044460"/>
            <a:ext cx="6901132" cy="408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 відомості - сукупність даних, які характеризують видання і призначені для його оформлення, бібліографічної обробки, статистичного обліку й інформування читача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342900" algn="just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42900" algn="just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 відомості: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3600"/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про авторів;              заголовок видання (назва); </a:t>
            </a:r>
          </a:p>
          <a:p>
            <a:pPr marL="0" lvl="0" indent="0">
              <a:spcBef>
                <a:spcPts val="720"/>
              </a:spcBef>
              <a:buClr>
                <a:schemeClr val="dk1"/>
              </a:buClr>
              <a:buSzPts val="3600"/>
              <a:buNone/>
            </a:pP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надзаголовні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дані;                    підзаголовні дані; </a:t>
            </a:r>
          </a:p>
          <a:p>
            <a:pPr marL="0" lvl="0" indent="0">
              <a:spcBef>
                <a:spcPts val="720"/>
              </a:spcBef>
              <a:buClr>
                <a:schemeClr val="dk1"/>
              </a:buClr>
              <a:buSzPts val="3600"/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нумерація;                                 шифр зберігання видання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>
              <a:spcBef>
                <a:spcPts val="720"/>
              </a:spcBef>
              <a:buClr>
                <a:schemeClr val="dk1"/>
              </a:buClr>
              <a:buSzPts val="3600"/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УДК;                               індекс ББК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720"/>
              </a:spcBef>
              <a:buClr>
                <a:schemeClr val="dk1"/>
              </a:buClr>
              <a:buSzPts val="3600"/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авторський знак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		       мак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 анотованої каталожної картки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720"/>
              </a:spcBef>
              <a:buClr>
                <a:schemeClr val="dk1"/>
              </a:buClr>
              <a:buSzPts val="3600"/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охорони авторського права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0" lvl="0" indent="0">
              <a:spcBef>
                <a:spcPts val="720"/>
              </a:spcBef>
              <a:buClr>
                <a:schemeClr val="dk1"/>
              </a:buClr>
              <a:buSzPts val="3600"/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стандартний номер </a:t>
            </a:r>
            <a:r>
              <a:rPr lang="ru-RU" sz="1600" dirty="0" smtClean="0"/>
              <a:t>(</a:t>
            </a:r>
            <a:r>
              <a:rPr lang="ru-RU" sz="1600" i="1" dirty="0" smtClean="0">
                <a:hlinkClick r:id="rId3"/>
              </a:rPr>
              <a:t>ISBN</a:t>
            </a:r>
            <a:r>
              <a:rPr lang="ru-RU" sz="1600" dirty="0"/>
              <a:t>, </a:t>
            </a:r>
            <a:r>
              <a:rPr lang="ru-RU" sz="1600" i="1" dirty="0">
                <a:hlinkClick r:id="rId4"/>
              </a:rPr>
              <a:t>ISSN</a:t>
            </a:r>
            <a:r>
              <a:rPr lang="ru-RU" sz="1600" dirty="0"/>
              <a:t>, </a:t>
            </a:r>
            <a:r>
              <a:rPr lang="ru-RU" sz="1600" i="1" dirty="0">
                <a:hlinkClick r:id="rId5"/>
              </a:rPr>
              <a:t>ISMN</a:t>
            </a:r>
            <a:r>
              <a:rPr lang="ru-RU" sz="1600" dirty="0"/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720"/>
              </a:spcBef>
              <a:buClr>
                <a:schemeClr val="dk1"/>
              </a:buClr>
              <a:buSzPts val="3600"/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42900" algn="just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ube.nlu.org.ua/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42900" algn="just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048" y="374922"/>
            <a:ext cx="3263661" cy="3880773"/>
          </a:xfrm>
        </p:spPr>
        <p:txBody>
          <a:bodyPr>
            <a:normAutofit/>
          </a:bodyPr>
          <a:lstStyle/>
          <a:p>
            <a:r>
              <a:rPr lang="uk-UA" dirty="0" smtClean="0"/>
              <a:t>За відсутності титульного аркуша (наприклад, у виданнях малого обсягу) зазначені елементи вихідних відомостей слід подавати на першій сторінці обкладинки чи на суміщеній титульній сторінці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329" y="177035"/>
            <a:ext cx="4487374" cy="64412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7807" y="3243749"/>
            <a:ext cx="2111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42900" algn="just">
              <a:buClr>
                <a:schemeClr val="dk1"/>
              </a:buClr>
              <a:buSzPts val="3200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https://ube.nlu.org.ua/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8793"/>
      </p:ext>
    </p:extLst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Бібліографічні дані електронного видання, наприклад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35" y="1733461"/>
            <a:ext cx="8226801" cy="38219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2642" y="566042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hlinkClick r:id="rId3"/>
              </a:rPr>
              <a:t>https://</a:t>
            </a:r>
            <a:r>
              <a:rPr lang="uk-UA" dirty="0" smtClean="0">
                <a:hlinkClick r:id="rId3"/>
              </a:rPr>
              <a:t>www.scopus.com/record/display.uri?eid=2-s2.0-85184998095&amp;origin=resultslist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1546223"/>
      </p:ext>
    </p:extLst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9212</TotalTime>
  <Words>2017</Words>
  <Application>Microsoft Office PowerPoint</Application>
  <PresentationFormat>Экран (4:3)</PresentationFormat>
  <Paragraphs>180</Paragraphs>
  <Slides>37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Наукова публікація: поняття, функції,  основні види </vt:lpstr>
      <vt:lpstr>Питання, які розглядаються</vt:lpstr>
      <vt:lpstr>1. Поняття та функції наукової публікації</vt:lpstr>
      <vt:lpstr>Презентация PowerPoint</vt:lpstr>
      <vt:lpstr>Головні функції публікацій:</vt:lpstr>
      <vt:lpstr>2. Різновиди наукових видань</vt:lpstr>
      <vt:lpstr>Статус наукового видання потребує суворого дотримання вимог видавничого оформлення видання. </vt:lpstr>
      <vt:lpstr>Презентация PowerPoint</vt:lpstr>
      <vt:lpstr>Бібліографічні дані електронного видання, наприклад</vt:lpstr>
      <vt:lpstr>Видання</vt:lpstr>
      <vt:lpstr>Серед наукових неперіодичних видань можна виділити:</vt:lpstr>
      <vt:lpstr>Презентация PowerPoint</vt:lpstr>
      <vt:lpstr>Статті наукового характеру друкуються переважно в збірниках або журналах</vt:lpstr>
      <vt:lpstr>Презентация PowerPoint</vt:lpstr>
      <vt:lpstr>Презентация PowerPoint</vt:lpstr>
      <vt:lpstr>3. Наукова монографія, наукова стаття, тези доповіді</vt:lpstr>
      <vt:lpstr>Презентация PowerPoint</vt:lpstr>
      <vt:lpstr>Структура наукової монографії</vt:lpstr>
      <vt:lpstr>Вимоги до розділів монографії</vt:lpstr>
      <vt:lpstr>Презентация PowerPoint</vt:lpstr>
      <vt:lpstr>Стаття</vt:lpstr>
      <vt:lpstr>Стаття має просту структуру:</vt:lpstr>
      <vt:lpstr>При написанні наукової статті слід дотримуватись певних правил:</vt:lpstr>
      <vt:lpstr>Тези</vt:lpstr>
      <vt:lpstr>Алгоритм тези можна подати так:</vt:lpstr>
      <vt:lpstr>Тези доповідей – як матеріали конференцій Житомирської політехніки</vt:lpstr>
      <vt:lpstr>4. Реферат, доповідь, книги</vt:lpstr>
      <vt:lpstr>Доповідь</vt:lpstr>
      <vt:lpstr>Розрізняють такі види доповідей:</vt:lpstr>
      <vt:lpstr>Наукова доповідь (допис)</vt:lpstr>
      <vt:lpstr>Написання доповіді</vt:lpstr>
      <vt:lpstr>Презентация PowerPoint</vt:lpstr>
      <vt:lpstr>Презентация PowerPoint</vt:lpstr>
      <vt:lpstr>Презентация PowerPoint</vt:lpstr>
      <vt:lpstr>Авторський аркуш</vt:lpstr>
      <vt:lpstr>Обліково-видавничий аркуш</vt:lpstr>
      <vt:lpstr>Література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Наукова публікація: поняття, функції,  основні види</dc:title>
  <dc:creator>НСМ</dc:creator>
  <cp:lastModifiedBy>S</cp:lastModifiedBy>
  <cp:revision>39</cp:revision>
  <dcterms:modified xsi:type="dcterms:W3CDTF">2024-10-05T11:29:47Z</dcterms:modified>
</cp:coreProperties>
</file>