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72" r:id="rId17"/>
    <p:sldId id="273" r:id="rId18"/>
    <p:sldId id="267" r:id="rId19"/>
    <p:sldId id="274" r:id="rId20"/>
    <p:sldId id="275" r:id="rId21"/>
    <p:sldId id="276" r:id="rId22"/>
    <p:sldId id="277" r:id="rId23"/>
    <p:sldId id="278" r:id="rId24"/>
    <p:sldId id="279" r:id="rId25"/>
    <p:sldId id="280" r:id="rId26"/>
    <p:sldId id="281" r:id="rId27"/>
    <p:sldId id="283" r:id="rId28"/>
    <p:sldId id="284" r:id="rId29"/>
    <p:sldId id="282" r:id="rId30"/>
    <p:sldId id="285" r:id="rId31"/>
    <p:sldId id="286" r:id="rId32"/>
    <p:sldId id="287" r:id="rId33"/>
    <p:sldId id="288" r:id="rId34"/>
    <p:sldId id="290" r:id="rId35"/>
    <p:sldId id="289" r:id="rId36"/>
    <p:sldId id="291" r:id="rId37"/>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480" y="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7" name="6 Imagen" descr="Dibujo.bmp"/>
          <p:cNvPicPr>
            <a:picLocks noChangeAspect="1"/>
          </p:cNvPicPr>
          <p:nvPr/>
        </p:nvPicPr>
        <p:blipFill>
          <a:blip r:embed="rId2" cstate="print"/>
          <a:stretch>
            <a:fillRect/>
          </a:stretch>
        </p:blipFill>
        <p:spPr>
          <a:xfrm>
            <a:off x="0" y="0"/>
            <a:ext cx="12192000" cy="6858000"/>
          </a:xfrm>
          <a:prstGeom prst="rect">
            <a:avLst/>
          </a:prstGeom>
        </p:spPr>
      </p:pic>
      <p:sp>
        <p:nvSpPr>
          <p:cNvPr id="2" name="1 Título"/>
          <p:cNvSpPr>
            <a:spLocks noGrp="1"/>
          </p:cNvSpPr>
          <p:nvPr>
            <p:ph type="ctrTitle"/>
          </p:nvPr>
        </p:nvSpPr>
        <p:spPr>
          <a:xfrm>
            <a:off x="914400" y="2130426"/>
            <a:ext cx="10363200" cy="1470025"/>
          </a:xfrm>
        </p:spPr>
        <p:txBody>
          <a:bodyPr/>
          <a:lstStyle>
            <a:lvl1pPr>
              <a:defRPr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r>
              <a:rPr lang="ru-RU"/>
              <a:t>Образец заголовка</a:t>
            </a:r>
            <a:endParaRPr lang="es-ES" dirty="0"/>
          </a:p>
        </p:txBody>
      </p:sp>
      <p:sp>
        <p:nvSpPr>
          <p:cNvPr id="3" name="2 Subtítulo"/>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s-ES" dirty="0"/>
          </a:p>
        </p:txBody>
      </p:sp>
      <p:sp>
        <p:nvSpPr>
          <p:cNvPr id="4" name="3 Marcador de fecha"/>
          <p:cNvSpPr>
            <a:spLocks noGrp="1"/>
          </p:cNvSpPr>
          <p:nvPr>
            <p:ph type="dt" sz="half" idx="10"/>
          </p:nvPr>
        </p:nvSpPr>
        <p:spPr/>
        <p:txBody>
          <a:bodyPr/>
          <a:lstStyle/>
          <a:p>
            <a:fld id="{6A407FE7-4030-4B42-B32F-084122453BBA}" type="datetimeFigureOut">
              <a:rPr lang="uk-UA" smtClean="0"/>
              <a:t>19.09.2022</a:t>
            </a:fld>
            <a:endParaRPr lang="uk-UA"/>
          </a:p>
        </p:txBody>
      </p:sp>
      <p:sp>
        <p:nvSpPr>
          <p:cNvPr id="5" name="4 Marcador de pie de página"/>
          <p:cNvSpPr>
            <a:spLocks noGrp="1"/>
          </p:cNvSpPr>
          <p:nvPr>
            <p:ph type="ftr" sz="quarter" idx="11"/>
          </p:nvPr>
        </p:nvSpPr>
        <p:spPr/>
        <p:txBody>
          <a:bodyPr/>
          <a:lstStyle/>
          <a:p>
            <a:endParaRPr lang="uk-UA"/>
          </a:p>
        </p:txBody>
      </p:sp>
      <p:sp>
        <p:nvSpPr>
          <p:cNvPr id="6" name="5 Marcador de número de diapositiva"/>
          <p:cNvSpPr>
            <a:spLocks noGrp="1"/>
          </p:cNvSpPr>
          <p:nvPr>
            <p:ph type="sldNum" sz="quarter" idx="12"/>
          </p:nvPr>
        </p:nvSpPr>
        <p:spPr/>
        <p:txBody>
          <a:bodyPr/>
          <a:lstStyle/>
          <a:p>
            <a:fld id="{47964E50-96D9-4448-8E1E-E61615E034A3}" type="slidenum">
              <a:rPr lang="uk-UA" smtClean="0"/>
              <a:t>‹#›</a:t>
            </a:fld>
            <a:endParaRPr lang="uk-UA"/>
          </a:p>
        </p:txBody>
      </p:sp>
    </p:spTree>
    <p:extLst>
      <p:ext uri="{BB962C8B-B14F-4D97-AF65-F5344CB8AC3E}">
        <p14:creationId xmlns:p14="http://schemas.microsoft.com/office/powerpoint/2010/main" val="37831641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ru-RU"/>
              <a:t>Образец заголовка</a:t>
            </a:r>
            <a:endParaRPr lang="es-ES"/>
          </a:p>
        </p:txBody>
      </p:sp>
      <p:sp>
        <p:nvSpPr>
          <p:cNvPr id="3" name="2 Marcador de texto vertical"/>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a:p>
        </p:txBody>
      </p:sp>
      <p:sp>
        <p:nvSpPr>
          <p:cNvPr id="4" name="3 Marcador de fecha"/>
          <p:cNvSpPr>
            <a:spLocks noGrp="1"/>
          </p:cNvSpPr>
          <p:nvPr>
            <p:ph type="dt" sz="half" idx="10"/>
          </p:nvPr>
        </p:nvSpPr>
        <p:spPr/>
        <p:txBody>
          <a:bodyPr/>
          <a:lstStyle/>
          <a:p>
            <a:fld id="{6A407FE7-4030-4B42-B32F-084122453BBA}" type="datetimeFigureOut">
              <a:rPr lang="uk-UA" smtClean="0"/>
              <a:t>19.09.2022</a:t>
            </a:fld>
            <a:endParaRPr lang="uk-UA"/>
          </a:p>
        </p:txBody>
      </p:sp>
      <p:sp>
        <p:nvSpPr>
          <p:cNvPr id="5" name="4 Marcador de pie de página"/>
          <p:cNvSpPr>
            <a:spLocks noGrp="1"/>
          </p:cNvSpPr>
          <p:nvPr>
            <p:ph type="ftr" sz="quarter" idx="11"/>
          </p:nvPr>
        </p:nvSpPr>
        <p:spPr/>
        <p:txBody>
          <a:bodyPr/>
          <a:lstStyle/>
          <a:p>
            <a:endParaRPr lang="uk-UA"/>
          </a:p>
        </p:txBody>
      </p:sp>
      <p:sp>
        <p:nvSpPr>
          <p:cNvPr id="6" name="5 Marcador de número de diapositiva"/>
          <p:cNvSpPr>
            <a:spLocks noGrp="1"/>
          </p:cNvSpPr>
          <p:nvPr>
            <p:ph type="sldNum" sz="quarter" idx="12"/>
          </p:nvPr>
        </p:nvSpPr>
        <p:spPr/>
        <p:txBody>
          <a:bodyPr/>
          <a:lstStyle/>
          <a:p>
            <a:fld id="{47964E50-96D9-4448-8E1E-E61615E034A3}" type="slidenum">
              <a:rPr lang="uk-UA" smtClean="0"/>
              <a:t>‹#›</a:t>
            </a:fld>
            <a:endParaRPr lang="uk-UA"/>
          </a:p>
        </p:txBody>
      </p:sp>
    </p:spTree>
    <p:extLst>
      <p:ext uri="{BB962C8B-B14F-4D97-AF65-F5344CB8AC3E}">
        <p14:creationId xmlns:p14="http://schemas.microsoft.com/office/powerpoint/2010/main" val="3060654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ru-RU"/>
              <a:t>Образец заголовка</a:t>
            </a:r>
            <a:endParaRPr lang="es-ES"/>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a:p>
        </p:txBody>
      </p:sp>
      <p:sp>
        <p:nvSpPr>
          <p:cNvPr id="4" name="3 Marcador de fecha"/>
          <p:cNvSpPr>
            <a:spLocks noGrp="1"/>
          </p:cNvSpPr>
          <p:nvPr>
            <p:ph type="dt" sz="half" idx="10"/>
          </p:nvPr>
        </p:nvSpPr>
        <p:spPr/>
        <p:txBody>
          <a:bodyPr/>
          <a:lstStyle/>
          <a:p>
            <a:fld id="{6A407FE7-4030-4B42-B32F-084122453BBA}" type="datetimeFigureOut">
              <a:rPr lang="uk-UA" smtClean="0"/>
              <a:t>19.09.2022</a:t>
            </a:fld>
            <a:endParaRPr lang="uk-UA"/>
          </a:p>
        </p:txBody>
      </p:sp>
      <p:sp>
        <p:nvSpPr>
          <p:cNvPr id="5" name="4 Marcador de pie de página"/>
          <p:cNvSpPr>
            <a:spLocks noGrp="1"/>
          </p:cNvSpPr>
          <p:nvPr>
            <p:ph type="ftr" sz="quarter" idx="11"/>
          </p:nvPr>
        </p:nvSpPr>
        <p:spPr/>
        <p:txBody>
          <a:bodyPr/>
          <a:lstStyle/>
          <a:p>
            <a:endParaRPr lang="uk-UA"/>
          </a:p>
        </p:txBody>
      </p:sp>
      <p:sp>
        <p:nvSpPr>
          <p:cNvPr id="6" name="5 Marcador de número de diapositiva"/>
          <p:cNvSpPr>
            <a:spLocks noGrp="1"/>
          </p:cNvSpPr>
          <p:nvPr>
            <p:ph type="sldNum" sz="quarter" idx="12"/>
          </p:nvPr>
        </p:nvSpPr>
        <p:spPr/>
        <p:txBody>
          <a:bodyPr/>
          <a:lstStyle/>
          <a:p>
            <a:fld id="{47964E50-96D9-4448-8E1E-E61615E034A3}" type="slidenum">
              <a:rPr lang="uk-UA" smtClean="0"/>
              <a:t>‹#›</a:t>
            </a:fld>
            <a:endParaRPr lang="uk-UA"/>
          </a:p>
        </p:txBody>
      </p:sp>
    </p:spTree>
    <p:extLst>
      <p:ext uri="{BB962C8B-B14F-4D97-AF65-F5344CB8AC3E}">
        <p14:creationId xmlns:p14="http://schemas.microsoft.com/office/powerpoint/2010/main" val="203620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b="1" cap="none" spc="0">
                <a:ln w="18415" cmpd="sng">
                  <a:solidFill>
                    <a:srgbClr val="0066FF"/>
                  </a:solidFill>
                  <a:prstDash val="solid"/>
                </a:ln>
                <a:solidFill>
                  <a:srgbClr val="FFFFFF"/>
                </a:solidFill>
                <a:effectLst>
                  <a:outerShdw blurRad="63500" dir="3600000" algn="tl" rotWithShape="0">
                    <a:srgbClr val="000000">
                      <a:alpha val="70000"/>
                    </a:srgbClr>
                  </a:outerShdw>
                </a:effectLst>
              </a:defRPr>
            </a:lvl1pPr>
          </a:lstStyle>
          <a:p>
            <a:r>
              <a:rPr lang="ru-RU"/>
              <a:t>Образец заголовка</a:t>
            </a:r>
            <a:endParaRPr lang="es-ES" dirty="0"/>
          </a:p>
        </p:txBody>
      </p:sp>
      <p:sp>
        <p:nvSpPr>
          <p:cNvPr id="3" name="2 Marcador de contenido"/>
          <p:cNvSpPr>
            <a:spLocks noGrp="1"/>
          </p:cNvSpPr>
          <p:nvPr>
            <p:ph idx="1"/>
          </p:nvPr>
        </p:nvSpPr>
        <p:spPr/>
        <p:txBody>
          <a:bodyPr/>
          <a:lstStyle>
            <a:lvl1pPr>
              <a:defRPr sz="2800">
                <a:ln>
                  <a:noFill/>
                </a:ln>
                <a:solidFill>
                  <a:srgbClr val="0000CC"/>
                </a:solidFill>
              </a:defRPr>
            </a:lvl1pPr>
            <a:lvl2pPr>
              <a:defRPr>
                <a:ln>
                  <a:noFill/>
                </a:ln>
                <a:solidFill>
                  <a:srgbClr val="0000CC"/>
                </a:solidFill>
              </a:defRPr>
            </a:lvl2pPr>
            <a:lvl3pPr>
              <a:defRPr>
                <a:ln>
                  <a:noFill/>
                </a:ln>
                <a:solidFill>
                  <a:srgbClr val="0000CC"/>
                </a:solidFill>
              </a:defRPr>
            </a:lvl3pPr>
            <a:lvl4pPr>
              <a:defRPr>
                <a:ln>
                  <a:noFill/>
                </a:ln>
                <a:solidFill>
                  <a:srgbClr val="0000CC"/>
                </a:solidFill>
              </a:defRPr>
            </a:lvl4pPr>
            <a:lvl5pPr>
              <a:defRPr>
                <a:ln>
                  <a:noFill/>
                </a:ln>
                <a:solidFill>
                  <a:srgbClr val="0000CC"/>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dirty="0"/>
          </a:p>
        </p:txBody>
      </p:sp>
      <p:sp>
        <p:nvSpPr>
          <p:cNvPr id="4" name="3 Marcador de fecha"/>
          <p:cNvSpPr>
            <a:spLocks noGrp="1"/>
          </p:cNvSpPr>
          <p:nvPr>
            <p:ph type="dt" sz="half" idx="10"/>
          </p:nvPr>
        </p:nvSpPr>
        <p:spPr/>
        <p:txBody>
          <a:bodyPr/>
          <a:lstStyle/>
          <a:p>
            <a:fld id="{6A407FE7-4030-4B42-B32F-084122453BBA}" type="datetimeFigureOut">
              <a:rPr lang="uk-UA" smtClean="0"/>
              <a:t>19.09.2022</a:t>
            </a:fld>
            <a:endParaRPr lang="uk-UA"/>
          </a:p>
        </p:txBody>
      </p:sp>
      <p:sp>
        <p:nvSpPr>
          <p:cNvPr id="5" name="4 Marcador de pie de página"/>
          <p:cNvSpPr>
            <a:spLocks noGrp="1"/>
          </p:cNvSpPr>
          <p:nvPr>
            <p:ph type="ftr" sz="quarter" idx="11"/>
          </p:nvPr>
        </p:nvSpPr>
        <p:spPr/>
        <p:txBody>
          <a:bodyPr/>
          <a:lstStyle/>
          <a:p>
            <a:endParaRPr lang="uk-UA"/>
          </a:p>
        </p:txBody>
      </p:sp>
      <p:sp>
        <p:nvSpPr>
          <p:cNvPr id="6" name="5 Marcador de número de diapositiva"/>
          <p:cNvSpPr>
            <a:spLocks noGrp="1"/>
          </p:cNvSpPr>
          <p:nvPr>
            <p:ph type="sldNum" sz="quarter" idx="12"/>
          </p:nvPr>
        </p:nvSpPr>
        <p:spPr/>
        <p:txBody>
          <a:bodyPr/>
          <a:lstStyle/>
          <a:p>
            <a:fld id="{47964E50-96D9-4448-8E1E-E61615E034A3}" type="slidenum">
              <a:rPr lang="uk-UA" smtClean="0"/>
              <a:t>‹#›</a:t>
            </a:fld>
            <a:endParaRPr lang="uk-UA"/>
          </a:p>
        </p:txBody>
      </p:sp>
    </p:spTree>
    <p:extLst>
      <p:ext uri="{BB962C8B-B14F-4D97-AF65-F5344CB8AC3E}">
        <p14:creationId xmlns:p14="http://schemas.microsoft.com/office/powerpoint/2010/main" val="833972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endParaRPr lang="es-ES"/>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3 Marcador de fecha"/>
          <p:cNvSpPr>
            <a:spLocks noGrp="1"/>
          </p:cNvSpPr>
          <p:nvPr>
            <p:ph type="dt" sz="half" idx="10"/>
          </p:nvPr>
        </p:nvSpPr>
        <p:spPr/>
        <p:txBody>
          <a:bodyPr/>
          <a:lstStyle/>
          <a:p>
            <a:fld id="{6A407FE7-4030-4B42-B32F-084122453BBA}" type="datetimeFigureOut">
              <a:rPr lang="uk-UA" smtClean="0"/>
              <a:t>19.09.2022</a:t>
            </a:fld>
            <a:endParaRPr lang="uk-UA"/>
          </a:p>
        </p:txBody>
      </p:sp>
      <p:sp>
        <p:nvSpPr>
          <p:cNvPr id="5" name="4 Marcador de pie de página"/>
          <p:cNvSpPr>
            <a:spLocks noGrp="1"/>
          </p:cNvSpPr>
          <p:nvPr>
            <p:ph type="ftr" sz="quarter" idx="11"/>
          </p:nvPr>
        </p:nvSpPr>
        <p:spPr/>
        <p:txBody>
          <a:bodyPr/>
          <a:lstStyle/>
          <a:p>
            <a:endParaRPr lang="uk-UA"/>
          </a:p>
        </p:txBody>
      </p:sp>
      <p:sp>
        <p:nvSpPr>
          <p:cNvPr id="6" name="5 Marcador de número de diapositiva"/>
          <p:cNvSpPr>
            <a:spLocks noGrp="1"/>
          </p:cNvSpPr>
          <p:nvPr>
            <p:ph type="sldNum" sz="quarter" idx="12"/>
          </p:nvPr>
        </p:nvSpPr>
        <p:spPr/>
        <p:txBody>
          <a:bodyPr/>
          <a:lstStyle/>
          <a:p>
            <a:fld id="{47964E50-96D9-4448-8E1E-E61615E034A3}" type="slidenum">
              <a:rPr lang="uk-UA" smtClean="0"/>
              <a:t>‹#›</a:t>
            </a:fld>
            <a:endParaRPr lang="uk-UA"/>
          </a:p>
        </p:txBody>
      </p:sp>
    </p:spTree>
    <p:extLst>
      <p:ext uri="{BB962C8B-B14F-4D97-AF65-F5344CB8AC3E}">
        <p14:creationId xmlns:p14="http://schemas.microsoft.com/office/powerpoint/2010/main" val="28117335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ru-RU"/>
              <a:t>Образец заголовка</a:t>
            </a:r>
            <a:endParaRPr lang="es-ES"/>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a:p>
        </p:txBody>
      </p:sp>
      <p:sp>
        <p:nvSpPr>
          <p:cNvPr id="5" name="4 Marcador de fecha"/>
          <p:cNvSpPr>
            <a:spLocks noGrp="1"/>
          </p:cNvSpPr>
          <p:nvPr>
            <p:ph type="dt" sz="half" idx="10"/>
          </p:nvPr>
        </p:nvSpPr>
        <p:spPr/>
        <p:txBody>
          <a:bodyPr/>
          <a:lstStyle/>
          <a:p>
            <a:fld id="{6A407FE7-4030-4B42-B32F-084122453BBA}" type="datetimeFigureOut">
              <a:rPr lang="uk-UA" smtClean="0"/>
              <a:t>19.09.2022</a:t>
            </a:fld>
            <a:endParaRPr lang="uk-UA"/>
          </a:p>
        </p:txBody>
      </p:sp>
      <p:sp>
        <p:nvSpPr>
          <p:cNvPr id="6" name="5 Marcador de pie de página"/>
          <p:cNvSpPr>
            <a:spLocks noGrp="1"/>
          </p:cNvSpPr>
          <p:nvPr>
            <p:ph type="ftr" sz="quarter" idx="11"/>
          </p:nvPr>
        </p:nvSpPr>
        <p:spPr/>
        <p:txBody>
          <a:bodyPr/>
          <a:lstStyle/>
          <a:p>
            <a:endParaRPr lang="uk-UA"/>
          </a:p>
        </p:txBody>
      </p:sp>
      <p:sp>
        <p:nvSpPr>
          <p:cNvPr id="7" name="6 Marcador de número de diapositiva"/>
          <p:cNvSpPr>
            <a:spLocks noGrp="1"/>
          </p:cNvSpPr>
          <p:nvPr>
            <p:ph type="sldNum" sz="quarter" idx="12"/>
          </p:nvPr>
        </p:nvSpPr>
        <p:spPr/>
        <p:txBody>
          <a:bodyPr/>
          <a:lstStyle/>
          <a:p>
            <a:fld id="{47964E50-96D9-4448-8E1E-E61615E034A3}" type="slidenum">
              <a:rPr lang="uk-UA" smtClean="0"/>
              <a:t>‹#›</a:t>
            </a:fld>
            <a:endParaRPr lang="uk-UA"/>
          </a:p>
        </p:txBody>
      </p:sp>
    </p:spTree>
    <p:extLst>
      <p:ext uri="{BB962C8B-B14F-4D97-AF65-F5344CB8AC3E}">
        <p14:creationId xmlns:p14="http://schemas.microsoft.com/office/powerpoint/2010/main" val="3711399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ru-RU"/>
              <a:t>Образец заголовка</a:t>
            </a:r>
            <a:endParaRPr lang="es-ES"/>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a:p>
        </p:txBody>
      </p:sp>
      <p:sp>
        <p:nvSpPr>
          <p:cNvPr id="7" name="6 Marcador de fecha"/>
          <p:cNvSpPr>
            <a:spLocks noGrp="1"/>
          </p:cNvSpPr>
          <p:nvPr>
            <p:ph type="dt" sz="half" idx="10"/>
          </p:nvPr>
        </p:nvSpPr>
        <p:spPr/>
        <p:txBody>
          <a:bodyPr/>
          <a:lstStyle/>
          <a:p>
            <a:fld id="{6A407FE7-4030-4B42-B32F-084122453BBA}" type="datetimeFigureOut">
              <a:rPr lang="uk-UA" smtClean="0"/>
              <a:t>19.09.2022</a:t>
            </a:fld>
            <a:endParaRPr lang="uk-UA"/>
          </a:p>
        </p:txBody>
      </p:sp>
      <p:sp>
        <p:nvSpPr>
          <p:cNvPr id="8" name="7 Marcador de pie de página"/>
          <p:cNvSpPr>
            <a:spLocks noGrp="1"/>
          </p:cNvSpPr>
          <p:nvPr>
            <p:ph type="ftr" sz="quarter" idx="11"/>
          </p:nvPr>
        </p:nvSpPr>
        <p:spPr/>
        <p:txBody>
          <a:bodyPr/>
          <a:lstStyle/>
          <a:p>
            <a:endParaRPr lang="uk-UA"/>
          </a:p>
        </p:txBody>
      </p:sp>
      <p:sp>
        <p:nvSpPr>
          <p:cNvPr id="9" name="8 Marcador de número de diapositiva"/>
          <p:cNvSpPr>
            <a:spLocks noGrp="1"/>
          </p:cNvSpPr>
          <p:nvPr>
            <p:ph type="sldNum" sz="quarter" idx="12"/>
          </p:nvPr>
        </p:nvSpPr>
        <p:spPr/>
        <p:txBody>
          <a:bodyPr/>
          <a:lstStyle/>
          <a:p>
            <a:fld id="{47964E50-96D9-4448-8E1E-E61615E034A3}" type="slidenum">
              <a:rPr lang="uk-UA" smtClean="0"/>
              <a:t>‹#›</a:t>
            </a:fld>
            <a:endParaRPr lang="uk-UA"/>
          </a:p>
        </p:txBody>
      </p:sp>
    </p:spTree>
    <p:extLst>
      <p:ext uri="{BB962C8B-B14F-4D97-AF65-F5344CB8AC3E}">
        <p14:creationId xmlns:p14="http://schemas.microsoft.com/office/powerpoint/2010/main" val="2427551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ru-RU"/>
              <a:t>Образец заголовка</a:t>
            </a:r>
            <a:endParaRPr lang="es-ES"/>
          </a:p>
        </p:txBody>
      </p:sp>
      <p:sp>
        <p:nvSpPr>
          <p:cNvPr id="3" name="2 Marcador de fecha"/>
          <p:cNvSpPr>
            <a:spLocks noGrp="1"/>
          </p:cNvSpPr>
          <p:nvPr>
            <p:ph type="dt" sz="half" idx="10"/>
          </p:nvPr>
        </p:nvSpPr>
        <p:spPr/>
        <p:txBody>
          <a:bodyPr/>
          <a:lstStyle/>
          <a:p>
            <a:fld id="{6A407FE7-4030-4B42-B32F-084122453BBA}" type="datetimeFigureOut">
              <a:rPr lang="uk-UA" smtClean="0"/>
              <a:t>19.09.2022</a:t>
            </a:fld>
            <a:endParaRPr lang="uk-UA"/>
          </a:p>
        </p:txBody>
      </p:sp>
      <p:sp>
        <p:nvSpPr>
          <p:cNvPr id="4" name="3 Marcador de pie de página"/>
          <p:cNvSpPr>
            <a:spLocks noGrp="1"/>
          </p:cNvSpPr>
          <p:nvPr>
            <p:ph type="ftr" sz="quarter" idx="11"/>
          </p:nvPr>
        </p:nvSpPr>
        <p:spPr/>
        <p:txBody>
          <a:bodyPr/>
          <a:lstStyle/>
          <a:p>
            <a:endParaRPr lang="uk-UA"/>
          </a:p>
        </p:txBody>
      </p:sp>
      <p:sp>
        <p:nvSpPr>
          <p:cNvPr id="5" name="4 Marcador de número de diapositiva"/>
          <p:cNvSpPr>
            <a:spLocks noGrp="1"/>
          </p:cNvSpPr>
          <p:nvPr>
            <p:ph type="sldNum" sz="quarter" idx="12"/>
          </p:nvPr>
        </p:nvSpPr>
        <p:spPr/>
        <p:txBody>
          <a:bodyPr/>
          <a:lstStyle/>
          <a:p>
            <a:fld id="{47964E50-96D9-4448-8E1E-E61615E034A3}" type="slidenum">
              <a:rPr lang="uk-UA" smtClean="0"/>
              <a:t>‹#›</a:t>
            </a:fld>
            <a:endParaRPr lang="uk-UA"/>
          </a:p>
        </p:txBody>
      </p:sp>
    </p:spTree>
    <p:extLst>
      <p:ext uri="{BB962C8B-B14F-4D97-AF65-F5344CB8AC3E}">
        <p14:creationId xmlns:p14="http://schemas.microsoft.com/office/powerpoint/2010/main" val="678764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6A407FE7-4030-4B42-B32F-084122453BBA}" type="datetimeFigureOut">
              <a:rPr lang="uk-UA" smtClean="0"/>
              <a:t>19.09.2022</a:t>
            </a:fld>
            <a:endParaRPr lang="uk-UA"/>
          </a:p>
        </p:txBody>
      </p:sp>
      <p:sp>
        <p:nvSpPr>
          <p:cNvPr id="3" name="2 Marcador de pie de página"/>
          <p:cNvSpPr>
            <a:spLocks noGrp="1"/>
          </p:cNvSpPr>
          <p:nvPr>
            <p:ph type="ftr" sz="quarter" idx="11"/>
          </p:nvPr>
        </p:nvSpPr>
        <p:spPr/>
        <p:txBody>
          <a:bodyPr/>
          <a:lstStyle/>
          <a:p>
            <a:endParaRPr lang="uk-UA"/>
          </a:p>
        </p:txBody>
      </p:sp>
      <p:sp>
        <p:nvSpPr>
          <p:cNvPr id="4" name="3 Marcador de número de diapositiva"/>
          <p:cNvSpPr>
            <a:spLocks noGrp="1"/>
          </p:cNvSpPr>
          <p:nvPr>
            <p:ph type="sldNum" sz="quarter" idx="12"/>
          </p:nvPr>
        </p:nvSpPr>
        <p:spPr/>
        <p:txBody>
          <a:bodyPr/>
          <a:lstStyle/>
          <a:p>
            <a:fld id="{47964E50-96D9-4448-8E1E-E61615E034A3}" type="slidenum">
              <a:rPr lang="uk-UA" smtClean="0"/>
              <a:t>‹#›</a:t>
            </a:fld>
            <a:endParaRPr lang="uk-UA"/>
          </a:p>
        </p:txBody>
      </p:sp>
    </p:spTree>
    <p:extLst>
      <p:ext uri="{BB962C8B-B14F-4D97-AF65-F5344CB8AC3E}">
        <p14:creationId xmlns:p14="http://schemas.microsoft.com/office/powerpoint/2010/main" val="299712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ru-RU"/>
              <a:t>Образец заголовка</a:t>
            </a:r>
            <a:endParaRPr lang="es-ES"/>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4 Marcador de fecha"/>
          <p:cNvSpPr>
            <a:spLocks noGrp="1"/>
          </p:cNvSpPr>
          <p:nvPr>
            <p:ph type="dt" sz="half" idx="10"/>
          </p:nvPr>
        </p:nvSpPr>
        <p:spPr/>
        <p:txBody>
          <a:bodyPr/>
          <a:lstStyle/>
          <a:p>
            <a:fld id="{6A407FE7-4030-4B42-B32F-084122453BBA}" type="datetimeFigureOut">
              <a:rPr lang="uk-UA" smtClean="0"/>
              <a:t>19.09.2022</a:t>
            </a:fld>
            <a:endParaRPr lang="uk-UA"/>
          </a:p>
        </p:txBody>
      </p:sp>
      <p:sp>
        <p:nvSpPr>
          <p:cNvPr id="6" name="5 Marcador de pie de página"/>
          <p:cNvSpPr>
            <a:spLocks noGrp="1"/>
          </p:cNvSpPr>
          <p:nvPr>
            <p:ph type="ftr" sz="quarter" idx="11"/>
          </p:nvPr>
        </p:nvSpPr>
        <p:spPr/>
        <p:txBody>
          <a:bodyPr/>
          <a:lstStyle/>
          <a:p>
            <a:endParaRPr lang="uk-UA"/>
          </a:p>
        </p:txBody>
      </p:sp>
      <p:sp>
        <p:nvSpPr>
          <p:cNvPr id="7" name="6 Marcador de número de diapositiva"/>
          <p:cNvSpPr>
            <a:spLocks noGrp="1"/>
          </p:cNvSpPr>
          <p:nvPr>
            <p:ph type="sldNum" sz="quarter" idx="12"/>
          </p:nvPr>
        </p:nvSpPr>
        <p:spPr/>
        <p:txBody>
          <a:bodyPr/>
          <a:lstStyle/>
          <a:p>
            <a:fld id="{47964E50-96D9-4448-8E1E-E61615E034A3}" type="slidenum">
              <a:rPr lang="uk-UA" smtClean="0"/>
              <a:t>‹#›</a:t>
            </a:fld>
            <a:endParaRPr lang="uk-UA"/>
          </a:p>
        </p:txBody>
      </p:sp>
    </p:spTree>
    <p:extLst>
      <p:ext uri="{BB962C8B-B14F-4D97-AF65-F5344CB8AC3E}">
        <p14:creationId xmlns:p14="http://schemas.microsoft.com/office/powerpoint/2010/main" val="2226455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endParaRPr lang="es-ES"/>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s-ES"/>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4 Marcador de fecha"/>
          <p:cNvSpPr>
            <a:spLocks noGrp="1"/>
          </p:cNvSpPr>
          <p:nvPr>
            <p:ph type="dt" sz="half" idx="10"/>
          </p:nvPr>
        </p:nvSpPr>
        <p:spPr/>
        <p:txBody>
          <a:bodyPr/>
          <a:lstStyle/>
          <a:p>
            <a:fld id="{6A407FE7-4030-4B42-B32F-084122453BBA}" type="datetimeFigureOut">
              <a:rPr lang="uk-UA" smtClean="0"/>
              <a:t>19.09.2022</a:t>
            </a:fld>
            <a:endParaRPr lang="uk-UA"/>
          </a:p>
        </p:txBody>
      </p:sp>
      <p:sp>
        <p:nvSpPr>
          <p:cNvPr id="6" name="5 Marcador de pie de página"/>
          <p:cNvSpPr>
            <a:spLocks noGrp="1"/>
          </p:cNvSpPr>
          <p:nvPr>
            <p:ph type="ftr" sz="quarter" idx="11"/>
          </p:nvPr>
        </p:nvSpPr>
        <p:spPr/>
        <p:txBody>
          <a:bodyPr/>
          <a:lstStyle/>
          <a:p>
            <a:endParaRPr lang="uk-UA"/>
          </a:p>
        </p:txBody>
      </p:sp>
      <p:sp>
        <p:nvSpPr>
          <p:cNvPr id="7" name="6 Marcador de número de diapositiva"/>
          <p:cNvSpPr>
            <a:spLocks noGrp="1"/>
          </p:cNvSpPr>
          <p:nvPr>
            <p:ph type="sldNum" sz="quarter" idx="12"/>
          </p:nvPr>
        </p:nvSpPr>
        <p:spPr/>
        <p:txBody>
          <a:bodyPr/>
          <a:lstStyle/>
          <a:p>
            <a:fld id="{47964E50-96D9-4448-8E1E-E61615E034A3}" type="slidenum">
              <a:rPr lang="uk-UA" smtClean="0"/>
              <a:t>‹#›</a:t>
            </a:fld>
            <a:endParaRPr lang="uk-UA"/>
          </a:p>
        </p:txBody>
      </p:sp>
    </p:spTree>
    <p:extLst>
      <p:ext uri="{BB962C8B-B14F-4D97-AF65-F5344CB8AC3E}">
        <p14:creationId xmlns:p14="http://schemas.microsoft.com/office/powerpoint/2010/main" val="497169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407FE7-4030-4B42-B32F-084122453BBA}" type="datetimeFigureOut">
              <a:rPr lang="uk-UA" smtClean="0"/>
              <a:t>19.09.2022</a:t>
            </a:fld>
            <a:endParaRPr lang="uk-UA"/>
          </a:p>
        </p:txBody>
      </p:sp>
      <p:sp>
        <p:nvSpPr>
          <p:cNvPr id="5" name="4 Marcador de pie de página"/>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5 Marcador de número de diapositiva"/>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964E50-96D9-4448-8E1E-E61615E034A3}" type="slidenum">
              <a:rPr lang="uk-UA" smtClean="0"/>
              <a:t>‹#›</a:t>
            </a:fld>
            <a:endParaRPr lang="uk-UA"/>
          </a:p>
        </p:txBody>
      </p:sp>
      <p:pic>
        <p:nvPicPr>
          <p:cNvPr id="7" name="6 Imagen" descr="Dibujo.bmp"/>
          <p:cNvPicPr>
            <a:picLocks noChangeAspect="1"/>
          </p:cNvPicPr>
          <p:nvPr/>
        </p:nvPicPr>
        <p:blipFill>
          <a:blip r:embed="rId13" cstate="print"/>
          <a:stretch>
            <a:fillRect/>
          </a:stretch>
        </p:blipFill>
        <p:spPr>
          <a:xfrm>
            <a:off x="0" y="0"/>
            <a:ext cx="12192000" cy="6858000"/>
          </a:xfrm>
          <a:prstGeom prst="rect">
            <a:avLst/>
          </a:prstGeom>
        </p:spPr>
      </p:pic>
      <p:sp>
        <p:nvSpPr>
          <p:cNvPr id="9" name="Rectangle 10"/>
          <p:cNvSpPr>
            <a:spLocks noChangeArrowheads="1"/>
          </p:cNvSpPr>
          <p:nvPr/>
        </p:nvSpPr>
        <p:spPr bwMode="auto">
          <a:xfrm>
            <a:off x="0" y="0"/>
            <a:ext cx="12192000" cy="7010400"/>
          </a:xfrm>
          <a:prstGeom prst="rect">
            <a:avLst/>
          </a:prstGeom>
          <a:gradFill flip="none" rotWithShape="1">
            <a:gsLst>
              <a:gs pos="100000">
                <a:srgbClr val="03D4A8">
                  <a:alpha val="18000"/>
                </a:srgbClr>
              </a:gs>
              <a:gs pos="25000">
                <a:srgbClr val="21D6E0">
                  <a:alpha val="23000"/>
                </a:srgbClr>
              </a:gs>
              <a:gs pos="75000">
                <a:srgbClr val="0087E6">
                  <a:alpha val="25000"/>
                </a:srgbClr>
              </a:gs>
              <a:gs pos="100000">
                <a:srgbClr val="005CBF">
                  <a:alpha val="25999"/>
                </a:srgbClr>
              </a:gs>
            </a:gsLst>
            <a:lin ang="2700000" scaled="1"/>
            <a:tileRect/>
          </a:gradFill>
          <a:ln w="9525">
            <a:noFill/>
            <a:miter lim="800000"/>
            <a:headEnd/>
            <a:tailEnd/>
          </a:ln>
          <a:effectLst/>
        </p:spPr>
        <p:txBody>
          <a:bodyPr wrap="none" anchor="ctr"/>
          <a:lstStyle/>
          <a:p>
            <a:pPr>
              <a:defRPr/>
            </a:pPr>
            <a:endParaRPr lang="es-ES" sz="1800"/>
          </a:p>
        </p:txBody>
      </p:sp>
    </p:spTree>
    <p:extLst>
      <p:ext uri="{BB962C8B-B14F-4D97-AF65-F5344CB8AC3E}">
        <p14:creationId xmlns:p14="http://schemas.microsoft.com/office/powerpoint/2010/main" val="3696753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3C65E0-9E5B-436A-B647-1B0489675AE6}"/>
              </a:ext>
            </a:extLst>
          </p:cNvPr>
          <p:cNvSpPr>
            <a:spLocks noGrp="1"/>
          </p:cNvSpPr>
          <p:nvPr>
            <p:ph type="ctrTitle"/>
          </p:nvPr>
        </p:nvSpPr>
        <p:spPr/>
        <p:txBody>
          <a:bodyPr/>
          <a:lstStyle/>
          <a:p>
            <a:r>
              <a:rPr lang="ru-RU" dirty="0"/>
              <a:t>ОРГАНІЗАЦІЯ УПРАВЛІНСЬКОГО ОБЛІКУ В СИСТЕМІ КОНТРОЛІНГУ</a:t>
            </a:r>
            <a:endParaRPr lang="uk-UA" dirty="0"/>
          </a:p>
        </p:txBody>
      </p:sp>
      <p:sp>
        <p:nvSpPr>
          <p:cNvPr id="3" name="Подзаголовок 2">
            <a:extLst>
              <a:ext uri="{FF2B5EF4-FFF2-40B4-BE49-F238E27FC236}">
                <a16:creationId xmlns:a16="http://schemas.microsoft.com/office/drawing/2014/main" id="{5850C7D6-82EA-483E-BBF0-8B10A69B9BDF}"/>
              </a:ext>
            </a:extLst>
          </p:cNvPr>
          <p:cNvSpPr>
            <a:spLocks noGrp="1"/>
          </p:cNvSpPr>
          <p:nvPr>
            <p:ph type="subTitle" idx="1"/>
          </p:nvPr>
        </p:nvSpPr>
        <p:spPr/>
        <p:txBody>
          <a:bodyPr/>
          <a:lstStyle/>
          <a:p>
            <a:r>
              <a:rPr lang="uk-UA" dirty="0"/>
              <a:t>Лекція з навчальної дисципліни «Контролінг»</a:t>
            </a:r>
          </a:p>
        </p:txBody>
      </p:sp>
    </p:spTree>
    <p:extLst>
      <p:ext uri="{BB962C8B-B14F-4D97-AF65-F5344CB8AC3E}">
        <p14:creationId xmlns:p14="http://schemas.microsoft.com/office/powerpoint/2010/main" val="1876293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FB40D33-FB3F-4316-8EC2-A8757EE84534}"/>
              </a:ext>
            </a:extLst>
          </p:cNvPr>
          <p:cNvSpPr/>
          <p:nvPr/>
        </p:nvSpPr>
        <p:spPr>
          <a:xfrm>
            <a:off x="2140298" y="1643896"/>
            <a:ext cx="7275007" cy="1785104"/>
          </a:xfrm>
          <a:prstGeom prst="rect">
            <a:avLst/>
          </a:prstGeom>
        </p:spPr>
        <p:txBody>
          <a:bodyPr wrap="square">
            <a:spAutoFit/>
          </a:bodyPr>
          <a:lstStyle/>
          <a:p>
            <a:r>
              <a:rPr lang="uk-UA" sz="2000" dirty="0">
                <a:solidFill>
                  <a:srgbClr val="000000"/>
                </a:solidFill>
                <a:latin typeface="Times New Roman" panose="02020603050405020304" pitchFamily="18" charset="0"/>
              </a:rPr>
              <a:t>Розрізняють дві системи: </a:t>
            </a:r>
          </a:p>
          <a:p>
            <a:r>
              <a:rPr lang="uk-UA" dirty="0">
                <a:solidFill>
                  <a:srgbClr val="000000"/>
                </a:solidFill>
                <a:latin typeface="Times New Roman" panose="02020603050405020304" pitchFamily="18" charset="0"/>
              </a:rPr>
              <a:t>• систему внутрішнього фінансового контролю; </a:t>
            </a:r>
          </a:p>
          <a:p>
            <a:r>
              <a:rPr lang="uk-UA" dirty="0">
                <a:solidFill>
                  <a:srgbClr val="000000"/>
                </a:solidFill>
                <a:latin typeface="Times New Roman" panose="02020603050405020304" pitchFamily="18" charset="0"/>
              </a:rPr>
              <a:t>• систему внутрішнього управлінського контролю.</a:t>
            </a:r>
          </a:p>
          <a:p>
            <a:endParaRPr lang="uk-UA" dirty="0">
              <a:solidFill>
                <a:srgbClr val="000000"/>
              </a:solidFill>
              <a:latin typeface="Times New Roman" panose="02020603050405020304" pitchFamily="18" charset="0"/>
            </a:endParaRPr>
          </a:p>
          <a:p>
            <a:r>
              <a:rPr lang="uk-UA" dirty="0"/>
              <a:t>Об’єктами внутрішнього контролю є функціональні цикли діяльності організації – постачання, виробництво та реалізація. </a:t>
            </a:r>
            <a:r>
              <a:rPr lang="uk-UA" dirty="0">
                <a:solidFill>
                  <a:srgbClr val="000000"/>
                </a:solidFill>
                <a:latin typeface="Times New Roman" panose="02020603050405020304" pitchFamily="18" charset="0"/>
              </a:rPr>
              <a:t> </a:t>
            </a:r>
          </a:p>
        </p:txBody>
      </p:sp>
    </p:spTree>
    <p:extLst>
      <p:ext uri="{BB962C8B-B14F-4D97-AF65-F5344CB8AC3E}">
        <p14:creationId xmlns:p14="http://schemas.microsoft.com/office/powerpoint/2010/main" val="2956416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5629A19-6316-4B1A-A479-0D2D49106DBF}"/>
              </a:ext>
            </a:extLst>
          </p:cNvPr>
          <p:cNvSpPr/>
          <p:nvPr/>
        </p:nvSpPr>
        <p:spPr>
          <a:xfrm>
            <a:off x="1075173" y="1577591"/>
            <a:ext cx="9475595" cy="4247317"/>
          </a:xfrm>
          <a:prstGeom prst="rect">
            <a:avLst/>
          </a:prstGeom>
        </p:spPr>
        <p:txBody>
          <a:bodyPr wrap="square">
            <a:spAutoFit/>
          </a:bodyPr>
          <a:lstStyle/>
          <a:p>
            <a:r>
              <a:rPr lang="uk-UA" dirty="0">
                <a:solidFill>
                  <a:srgbClr val="000000"/>
                </a:solidFill>
                <a:latin typeface="Times New Roman" panose="02020603050405020304" pitchFamily="18" charset="0"/>
              </a:rPr>
              <a:t>Однією з </a:t>
            </a:r>
            <a:r>
              <a:rPr lang="uk-UA" b="1" dirty="0">
                <a:solidFill>
                  <a:srgbClr val="000000"/>
                </a:solidFill>
                <a:latin typeface="Times New Roman" panose="02020603050405020304" pitchFamily="18" charset="0"/>
              </a:rPr>
              <a:t>найважливіших функцій внутрішнього контролю </a:t>
            </a:r>
            <a:r>
              <a:rPr lang="uk-UA" dirty="0">
                <a:solidFill>
                  <a:srgbClr val="000000"/>
                </a:solidFill>
                <a:latin typeface="Times New Roman" panose="02020603050405020304" pitchFamily="18" charset="0"/>
              </a:rPr>
              <a:t>є безумовне забезпечення виконання працівниками підприємства своїх посадових обов’язків. </a:t>
            </a:r>
          </a:p>
          <a:p>
            <a:endParaRPr lang="ru-RU" dirty="0">
              <a:solidFill>
                <a:srgbClr val="000000"/>
              </a:solidFill>
              <a:latin typeface="Times New Roman" panose="02020603050405020304" pitchFamily="18" charset="0"/>
            </a:endParaRPr>
          </a:p>
          <a:p>
            <a:r>
              <a:rPr lang="ru-RU" dirty="0" err="1">
                <a:solidFill>
                  <a:srgbClr val="000000"/>
                </a:solidFill>
                <a:latin typeface="Times New Roman" panose="02020603050405020304" pitchFamily="18" charset="0"/>
              </a:rPr>
              <a:t>Методи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що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використовуються</a:t>
            </a:r>
            <a:r>
              <a:rPr lang="ru-RU" dirty="0">
                <a:solidFill>
                  <a:srgbClr val="000000"/>
                </a:solidFill>
                <a:latin typeface="Times New Roman" panose="02020603050405020304" pitchFamily="18" charset="0"/>
              </a:rPr>
              <a:t> при </a:t>
            </a:r>
            <a:r>
              <a:rPr lang="ru-RU" dirty="0" err="1">
                <a:solidFill>
                  <a:srgbClr val="000000"/>
                </a:solidFill>
                <a:latin typeface="Times New Roman" panose="02020603050405020304" pitchFamily="18" charset="0"/>
              </a:rPr>
              <a:t>здійсненні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внутрішнього</a:t>
            </a:r>
            <a:r>
              <a:rPr lang="ru-RU" dirty="0">
                <a:solidFill>
                  <a:srgbClr val="000000"/>
                </a:solidFill>
                <a:latin typeface="Times New Roman" panose="02020603050405020304" pitchFamily="18" charset="0"/>
              </a:rPr>
              <a:t> контролю, </a:t>
            </a:r>
            <a:r>
              <a:rPr lang="ru-RU" dirty="0" err="1">
                <a:solidFill>
                  <a:srgbClr val="000000"/>
                </a:solidFill>
                <a:latin typeface="Times New Roman" panose="02020603050405020304" pitchFamily="18" charset="0"/>
              </a:rPr>
              <a:t>мають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різноманітний</a:t>
            </a:r>
            <a:r>
              <a:rPr lang="ru-RU" dirty="0">
                <a:solidFill>
                  <a:srgbClr val="000000"/>
                </a:solidFill>
                <a:latin typeface="Times New Roman" panose="02020603050405020304" pitchFamily="18" charset="0"/>
              </a:rPr>
              <a:t> характер та </a:t>
            </a:r>
            <a:r>
              <a:rPr lang="ru-RU" dirty="0" err="1">
                <a:solidFill>
                  <a:srgbClr val="000000"/>
                </a:solidFill>
                <a:latin typeface="Times New Roman" panose="02020603050405020304" pitchFamily="18" charset="0"/>
              </a:rPr>
              <a:t>включають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такі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елементи</a:t>
            </a:r>
            <a:r>
              <a:rPr lang="ru-RU" dirty="0">
                <a:solidFill>
                  <a:srgbClr val="000000"/>
                </a:solidFill>
                <a:latin typeface="Times New Roman" panose="02020603050405020304" pitchFamily="18" charset="0"/>
              </a:rPr>
              <a:t>: </a:t>
            </a:r>
          </a:p>
          <a:p>
            <a:r>
              <a:rPr lang="uk-UA" sz="1600" dirty="0">
                <a:solidFill>
                  <a:srgbClr val="000000"/>
                </a:solidFill>
                <a:latin typeface="Times New Roman" panose="02020603050405020304" pitchFamily="18" charset="0"/>
              </a:rPr>
              <a:t>• </a:t>
            </a:r>
            <a:r>
              <a:rPr lang="uk-UA" dirty="0">
                <a:solidFill>
                  <a:srgbClr val="000000"/>
                </a:solidFill>
                <a:latin typeface="Times New Roman" panose="02020603050405020304" pitchFamily="18" charset="0"/>
              </a:rPr>
              <a:t>бухгалтерський (фінансовий) облік (рахунки і подвійний запис, інвентаризація та документація, балансове узагальнення); </a:t>
            </a:r>
          </a:p>
          <a:p>
            <a:r>
              <a:rPr lang="uk-UA" sz="1600" dirty="0">
                <a:solidFill>
                  <a:srgbClr val="000000"/>
                </a:solidFill>
                <a:latin typeface="Times New Roman" panose="02020603050405020304" pitchFamily="18" charset="0"/>
              </a:rPr>
              <a:t>• </a:t>
            </a:r>
            <a:r>
              <a:rPr lang="uk-UA" dirty="0">
                <a:solidFill>
                  <a:srgbClr val="000000"/>
                </a:solidFill>
                <a:latin typeface="Times New Roman" panose="02020603050405020304" pitchFamily="18" charset="0"/>
              </a:rPr>
              <a:t>управлінський облік (виділення центрів відповідальності, об’єктів виникнення та формування витрат); </a:t>
            </a:r>
          </a:p>
          <a:p>
            <a:r>
              <a:rPr lang="ru-RU" sz="1600"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ревізія</a:t>
            </a:r>
            <a:r>
              <a:rPr lang="ru-RU" dirty="0">
                <a:solidFill>
                  <a:srgbClr val="000000"/>
                </a:solidFill>
                <a:latin typeface="Times New Roman" panose="02020603050405020304" pitchFamily="18" charset="0"/>
              </a:rPr>
              <a:t>, контроль, аудит (</a:t>
            </a:r>
            <a:r>
              <a:rPr lang="ru-RU" dirty="0" err="1">
                <a:solidFill>
                  <a:srgbClr val="000000"/>
                </a:solidFill>
                <a:latin typeface="Times New Roman" panose="02020603050405020304" pitchFamily="18" charset="0"/>
              </a:rPr>
              <a:t>перевірка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документів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перевірка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арифметичних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розрахунків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перевірка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дотримання</a:t>
            </a:r>
            <a:r>
              <a:rPr lang="ru-RU" dirty="0">
                <a:solidFill>
                  <a:srgbClr val="000000"/>
                </a:solidFill>
                <a:latin typeface="Times New Roman" panose="02020603050405020304" pitchFamily="18" charset="0"/>
              </a:rPr>
              <a:t> правил </a:t>
            </a:r>
            <a:r>
              <a:rPr lang="ru-RU" dirty="0" err="1">
                <a:solidFill>
                  <a:srgbClr val="000000"/>
                </a:solidFill>
                <a:latin typeface="Times New Roman" panose="02020603050405020304" pitchFamily="18" charset="0"/>
              </a:rPr>
              <a:t>обліку</a:t>
            </a:r>
            <a:r>
              <a:rPr lang="ru-RU" dirty="0">
                <a:solidFill>
                  <a:srgbClr val="000000"/>
                </a:solidFill>
                <a:latin typeface="Times New Roman" panose="02020603050405020304" pitchFamily="18" charset="0"/>
              </a:rPr>
              <a:t> за </a:t>
            </a:r>
            <a:r>
              <a:rPr lang="ru-RU" dirty="0" err="1">
                <a:solidFill>
                  <a:srgbClr val="000000"/>
                </a:solidFill>
                <a:latin typeface="Times New Roman" panose="02020603050405020304" pitchFamily="18" charset="0"/>
              </a:rPr>
              <a:t>окремими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господарськими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операціями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інвентаризація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усне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опитування</a:t>
            </a:r>
            <a:r>
              <a:rPr lang="ru-RU" dirty="0">
                <a:solidFill>
                  <a:srgbClr val="000000"/>
                </a:solidFill>
                <a:latin typeface="Times New Roman" panose="02020603050405020304" pitchFamily="18" charset="0"/>
              </a:rPr>
              <a:t> персоналу, </a:t>
            </a:r>
            <a:r>
              <a:rPr lang="ru-RU" dirty="0" err="1">
                <a:solidFill>
                  <a:srgbClr val="000000"/>
                </a:solidFill>
                <a:latin typeface="Times New Roman" panose="02020603050405020304" pitchFamily="18" charset="0"/>
              </a:rPr>
              <a:t>підтвердження</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відстеження</a:t>
            </a:r>
            <a:r>
              <a:rPr lang="ru-RU" dirty="0">
                <a:solidFill>
                  <a:srgbClr val="000000"/>
                </a:solidFill>
                <a:latin typeface="Times New Roman" panose="02020603050405020304" pitchFamily="18" charset="0"/>
              </a:rPr>
              <a:t>). </a:t>
            </a:r>
          </a:p>
          <a:p>
            <a:endParaRPr lang="ru-RU" dirty="0">
              <a:solidFill>
                <a:srgbClr val="000000"/>
              </a:solidFill>
              <a:latin typeface="Times New Roman" panose="02020603050405020304" pitchFamily="18" charset="0"/>
            </a:endParaRPr>
          </a:p>
          <a:p>
            <a:r>
              <a:rPr lang="ru-RU" dirty="0" err="1"/>
              <a:t>Усі</a:t>
            </a:r>
            <a:r>
              <a:rPr lang="ru-RU" dirty="0"/>
              <a:t> </a:t>
            </a:r>
            <a:r>
              <a:rPr lang="ru-RU" dirty="0" err="1"/>
              <a:t>перераховані</a:t>
            </a:r>
            <a:r>
              <a:rPr lang="ru-RU" dirty="0"/>
              <a:t> </a:t>
            </a:r>
            <a:r>
              <a:rPr lang="ru-RU" dirty="0" err="1"/>
              <a:t>вище</a:t>
            </a:r>
            <a:r>
              <a:rPr lang="ru-RU" dirty="0"/>
              <a:t> </a:t>
            </a:r>
            <a:r>
              <a:rPr lang="ru-RU" dirty="0" err="1"/>
              <a:t>методи</a:t>
            </a:r>
            <a:r>
              <a:rPr lang="ru-RU" dirty="0"/>
              <a:t> </a:t>
            </a:r>
            <a:r>
              <a:rPr lang="ru-RU" dirty="0" err="1"/>
              <a:t>інтегруються</a:t>
            </a:r>
            <a:r>
              <a:rPr lang="ru-RU" dirty="0"/>
              <a:t> в </a:t>
            </a:r>
            <a:r>
              <a:rPr lang="ru-RU" dirty="0" err="1"/>
              <a:t>єдину</a:t>
            </a:r>
            <a:r>
              <a:rPr lang="ru-RU" dirty="0"/>
              <a:t> систему та </a:t>
            </a:r>
            <a:r>
              <a:rPr lang="ru-RU" dirty="0" err="1"/>
              <a:t>використовуються</a:t>
            </a:r>
            <a:r>
              <a:rPr lang="ru-RU" dirty="0"/>
              <a:t> з метою </a:t>
            </a:r>
            <a:r>
              <a:rPr lang="ru-RU" dirty="0" err="1"/>
              <a:t>оптимізації</a:t>
            </a:r>
            <a:r>
              <a:rPr lang="ru-RU" dirty="0"/>
              <a:t> </a:t>
            </a:r>
            <a:r>
              <a:rPr lang="ru-RU" dirty="0" err="1"/>
              <a:t>управління</a:t>
            </a:r>
            <a:r>
              <a:rPr lang="ru-RU" dirty="0"/>
              <a:t> </a:t>
            </a:r>
            <a:r>
              <a:rPr lang="ru-RU" dirty="0" err="1"/>
              <a:t>підприємством</a:t>
            </a:r>
            <a:r>
              <a:rPr lang="ru-RU" dirty="0"/>
              <a:t>. </a:t>
            </a:r>
            <a:endParaRPr lang="ru-RU"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5631728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083114E-FDF7-4BFF-97A5-6A14A60A162A}"/>
              </a:ext>
            </a:extLst>
          </p:cNvPr>
          <p:cNvSpPr/>
          <p:nvPr/>
        </p:nvSpPr>
        <p:spPr>
          <a:xfrm>
            <a:off x="1245996" y="1939332"/>
            <a:ext cx="9555982" cy="2308324"/>
          </a:xfrm>
          <a:prstGeom prst="rect">
            <a:avLst/>
          </a:prstGeom>
        </p:spPr>
        <p:txBody>
          <a:bodyPr wrap="square">
            <a:spAutoFit/>
          </a:bodyPr>
          <a:lstStyle/>
          <a:p>
            <a:r>
              <a:rPr lang="uk-UA" dirty="0">
                <a:solidFill>
                  <a:srgbClr val="000000"/>
                </a:solidFill>
                <a:latin typeface="Times New Roman" panose="02020603050405020304" pitchFamily="18" charset="0"/>
              </a:rPr>
              <a:t>Зовнішній і внутрішній види контролю поєднуються, виходячи з загальної мети, що полягає у правильному та своєчасному відображенні господарських операцій у бухгалтерському обліку і звітності, законності господарських операцій та їхній доцільності для конкретного підприємства. Так, дані внутрішнього контролю надають можливість керівництву підприємства та іншому управлінському персоналу одержувати оперативну інформацію щодо відхилень від прогнозованих умов здійснення господарських операцій, а дані зовнішнього контролю забезпечують інформацією як про допущені протягом звітного періоду відхилення та порушення, так і про недоліки в організації самого внутрішнього контролю. </a:t>
            </a:r>
          </a:p>
        </p:txBody>
      </p:sp>
    </p:spTree>
    <p:extLst>
      <p:ext uri="{BB962C8B-B14F-4D97-AF65-F5344CB8AC3E}">
        <p14:creationId xmlns:p14="http://schemas.microsoft.com/office/powerpoint/2010/main" val="39869532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5C99EF8-D3D7-415D-97C4-638BFAFFCA68}"/>
              </a:ext>
            </a:extLst>
          </p:cNvPr>
          <p:cNvSpPr/>
          <p:nvPr/>
        </p:nvSpPr>
        <p:spPr>
          <a:xfrm>
            <a:off x="1266092" y="1396722"/>
            <a:ext cx="8621486" cy="3139321"/>
          </a:xfrm>
          <a:prstGeom prst="rect">
            <a:avLst/>
          </a:prstGeom>
        </p:spPr>
        <p:txBody>
          <a:bodyPr wrap="square">
            <a:spAutoFit/>
          </a:bodyPr>
          <a:lstStyle/>
          <a:p>
            <a:pPr algn="ctr"/>
            <a:r>
              <a:rPr lang="ru-RU" b="1" dirty="0">
                <a:solidFill>
                  <a:srgbClr val="000000"/>
                </a:solidFill>
                <a:latin typeface="Times New Roman" panose="02020603050405020304" pitchFamily="18" charset="0"/>
                <a:cs typeface="Times New Roman" panose="02020603050405020304" pitchFamily="18" charset="0"/>
              </a:rPr>
              <a:t>2. УПРАВЛІНСЬКИЙ ОБЛІК ЯК ВИХІДНИЙ ЕЛЕМЕНТ СИСТЕМИ КОНТРОЛІНГУ </a:t>
            </a:r>
            <a:endParaRPr lang="ru-RU" dirty="0">
              <a:solidFill>
                <a:srgbClr val="000000"/>
              </a:solidFill>
              <a:latin typeface="Times New Roman" panose="02020603050405020304" pitchFamily="18" charset="0"/>
              <a:cs typeface="Times New Roman" panose="02020603050405020304" pitchFamily="18" charset="0"/>
            </a:endParaRPr>
          </a:p>
          <a:p>
            <a:endParaRPr lang="uk-UA" dirty="0">
              <a:solidFill>
                <a:srgbClr val="000000"/>
              </a:solidFill>
              <a:latin typeface="Times New Roman" panose="02020603050405020304" pitchFamily="18" charset="0"/>
              <a:cs typeface="Times New Roman" panose="02020603050405020304" pitchFamily="18" charset="0"/>
            </a:endParaRPr>
          </a:p>
          <a:p>
            <a:r>
              <a:rPr lang="uk-UA" dirty="0">
                <a:solidFill>
                  <a:srgbClr val="000000"/>
                </a:solidFill>
                <a:latin typeface="Times New Roman" panose="02020603050405020304" pitchFamily="18" charset="0"/>
                <a:cs typeface="Times New Roman" panose="02020603050405020304" pitchFamily="18" charset="0"/>
              </a:rPr>
              <a:t>Сучасні методи управління виробничо-господарською діяльністю вимагають більш детальної організації бухгалтерського обліку на підприємствах. Основним завданням бухгалтерського обліку є формування повної та достовірної інформації про діяльність організації і її майнове положення, що необхідна внутрішнім користувачам бухгалтерської звітності – керівникам, засновникам, учасникам і власникам майна організації, а також зовнішнім – інвесторам, кредиторам і іншим користувачам бухгалтерської </a:t>
            </a:r>
            <a:r>
              <a:rPr lang="uk-UA" dirty="0">
                <a:latin typeface="Times New Roman" panose="02020603050405020304" pitchFamily="18" charset="0"/>
                <a:cs typeface="Times New Roman" panose="02020603050405020304" pitchFamily="18" charset="0"/>
              </a:rPr>
              <a:t>звітності. Ту частину системи бухгалтерського обліку, що забезпечує потребу керівництва в інформації, називають управлінським обліком. </a:t>
            </a:r>
          </a:p>
        </p:txBody>
      </p:sp>
    </p:spTree>
    <p:extLst>
      <p:ext uri="{BB962C8B-B14F-4D97-AF65-F5344CB8AC3E}">
        <p14:creationId xmlns:p14="http://schemas.microsoft.com/office/powerpoint/2010/main" val="32547825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A2AC169-72AF-4A68-BFE0-B3F051955A84}"/>
              </a:ext>
            </a:extLst>
          </p:cNvPr>
          <p:cNvSpPr/>
          <p:nvPr/>
        </p:nvSpPr>
        <p:spPr>
          <a:xfrm>
            <a:off x="1879043" y="928078"/>
            <a:ext cx="7666892" cy="923330"/>
          </a:xfrm>
          <a:prstGeom prst="rect">
            <a:avLst/>
          </a:prstGeom>
        </p:spPr>
        <p:txBody>
          <a:bodyPr wrap="square">
            <a:spAutoFit/>
          </a:bodyPr>
          <a:lstStyle/>
          <a:p>
            <a:r>
              <a:rPr lang="uk-UA" b="1" dirty="0">
                <a:solidFill>
                  <a:srgbClr val="000000"/>
                </a:solidFill>
                <a:latin typeface="Times New Roman" panose="02020603050405020304" pitchFamily="18" charset="0"/>
              </a:rPr>
              <a:t>Управлінський облік </a:t>
            </a:r>
            <a:r>
              <a:rPr lang="uk-UA" dirty="0">
                <a:solidFill>
                  <a:srgbClr val="000000"/>
                </a:solidFill>
                <a:latin typeface="Times New Roman" panose="02020603050405020304" pitchFamily="18" charset="0"/>
              </a:rPr>
              <a:t>– це процес виявлення, вимірювання, накопичення, аналізу та передачі інформації, що використовується управлінською ланкою для планування, оцінки та контролю діяльності підприємства. </a:t>
            </a:r>
            <a:endParaRPr lang="uk-UA" dirty="0"/>
          </a:p>
        </p:txBody>
      </p:sp>
      <p:pic>
        <p:nvPicPr>
          <p:cNvPr id="6" name="Рисунок 5">
            <a:extLst>
              <a:ext uri="{FF2B5EF4-FFF2-40B4-BE49-F238E27FC236}">
                <a16:creationId xmlns:a16="http://schemas.microsoft.com/office/drawing/2014/main" id="{4101DE5C-85DA-48E8-A1FC-12343E9E1A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35" y="2368039"/>
            <a:ext cx="10515529" cy="2977683"/>
          </a:xfrm>
          <a:prstGeom prst="rect">
            <a:avLst/>
          </a:prstGeom>
        </p:spPr>
      </p:pic>
    </p:spTree>
    <p:extLst>
      <p:ext uri="{BB962C8B-B14F-4D97-AF65-F5344CB8AC3E}">
        <p14:creationId xmlns:p14="http://schemas.microsoft.com/office/powerpoint/2010/main" val="29977959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7092111-497E-4AFA-8867-4378141092AD}"/>
              </a:ext>
            </a:extLst>
          </p:cNvPr>
          <p:cNvSpPr/>
          <p:nvPr/>
        </p:nvSpPr>
        <p:spPr>
          <a:xfrm>
            <a:off x="1366576" y="773723"/>
            <a:ext cx="8742066" cy="923330"/>
          </a:xfrm>
          <a:prstGeom prst="rect">
            <a:avLst/>
          </a:prstGeom>
        </p:spPr>
        <p:txBody>
          <a:bodyPr wrap="square">
            <a:spAutoFit/>
          </a:bodyPr>
          <a:lstStyle/>
          <a:p>
            <a:r>
              <a:rPr lang="uk-UA" dirty="0">
                <a:solidFill>
                  <a:srgbClr val="000000"/>
                </a:solidFill>
                <a:latin typeface="Times New Roman" panose="02020603050405020304" pitchFamily="18" charset="0"/>
              </a:rPr>
              <a:t>Управлінський облік покликаний забезпечити фінансову і господарську самостійність підприємства. Розрізняють три рівні споживачів результатів діяльності управлінського обліку </a:t>
            </a:r>
            <a:endParaRPr lang="uk-UA" dirty="0"/>
          </a:p>
        </p:txBody>
      </p:sp>
      <p:pic>
        <p:nvPicPr>
          <p:cNvPr id="4" name="Рисунок 3">
            <a:extLst>
              <a:ext uri="{FF2B5EF4-FFF2-40B4-BE49-F238E27FC236}">
                <a16:creationId xmlns:a16="http://schemas.microsoft.com/office/drawing/2014/main" id="{44F4D96E-A1F9-4768-860E-0724330D58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3637" y="1697053"/>
            <a:ext cx="8824725" cy="4633362"/>
          </a:xfrm>
          <a:prstGeom prst="rect">
            <a:avLst/>
          </a:prstGeom>
        </p:spPr>
      </p:pic>
    </p:spTree>
    <p:extLst>
      <p:ext uri="{BB962C8B-B14F-4D97-AF65-F5344CB8AC3E}">
        <p14:creationId xmlns:p14="http://schemas.microsoft.com/office/powerpoint/2010/main" val="24754544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3492775-C0D2-4003-9806-2FEEAB638ECA}"/>
              </a:ext>
            </a:extLst>
          </p:cNvPr>
          <p:cNvSpPr/>
          <p:nvPr/>
        </p:nvSpPr>
        <p:spPr>
          <a:xfrm>
            <a:off x="1406769" y="2100106"/>
            <a:ext cx="8621486" cy="1754326"/>
          </a:xfrm>
          <a:prstGeom prst="rect">
            <a:avLst/>
          </a:prstGeom>
        </p:spPr>
        <p:txBody>
          <a:bodyPr wrap="square">
            <a:spAutoFit/>
          </a:bodyPr>
          <a:lstStyle/>
          <a:p>
            <a:r>
              <a:rPr lang="uk-UA" dirty="0">
                <a:solidFill>
                  <a:srgbClr val="000000"/>
                </a:solidFill>
                <a:latin typeface="Times New Roman" panose="02020603050405020304" pitchFamily="18" charset="0"/>
              </a:rPr>
              <a:t>У процесі планування діяльності підприємства управлінський облік надає інформацію про минулі події для розробки стандартів витрат і розрахунків, які стосуються можливих сценаріїв майбутніх подій. Відображаючи операції, які здійснює підприємство, в управлінському обліку накопичується дані про витрати і доходи структурних підрозділів підприємства, розробляється система звітності, що дає можливість оцінити результати їх діяльності. </a:t>
            </a:r>
            <a:endParaRPr lang="uk-UA" dirty="0"/>
          </a:p>
        </p:txBody>
      </p:sp>
    </p:spTree>
    <p:extLst>
      <p:ext uri="{BB962C8B-B14F-4D97-AF65-F5344CB8AC3E}">
        <p14:creationId xmlns:p14="http://schemas.microsoft.com/office/powerpoint/2010/main" val="4071565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C2A7914-5DA5-40DF-A7C1-41622EA61995}"/>
              </a:ext>
            </a:extLst>
          </p:cNvPr>
          <p:cNvSpPr/>
          <p:nvPr/>
        </p:nvSpPr>
        <p:spPr>
          <a:xfrm>
            <a:off x="2955336" y="682004"/>
            <a:ext cx="5336782" cy="369332"/>
          </a:xfrm>
          <a:prstGeom prst="rect">
            <a:avLst/>
          </a:prstGeom>
        </p:spPr>
        <p:txBody>
          <a:bodyPr wrap="none">
            <a:spAutoFit/>
          </a:bodyPr>
          <a:lstStyle/>
          <a:p>
            <a:r>
              <a:rPr lang="ru-RU" dirty="0" err="1">
                <a:solidFill>
                  <a:srgbClr val="000000"/>
                </a:solidFill>
                <a:latin typeface="Times New Roman" panose="02020603050405020304" pitchFamily="18" charset="0"/>
              </a:rPr>
              <a:t>Взаємозв’язок</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системи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обліку</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функцій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управління</a:t>
            </a:r>
            <a:r>
              <a:rPr lang="ru-RU" dirty="0">
                <a:solidFill>
                  <a:srgbClr val="000000"/>
                </a:solidFill>
                <a:latin typeface="Times New Roman" panose="02020603050405020304" pitchFamily="18" charset="0"/>
              </a:rPr>
              <a:t> </a:t>
            </a:r>
            <a:endParaRPr lang="uk-UA" dirty="0"/>
          </a:p>
        </p:txBody>
      </p:sp>
      <p:pic>
        <p:nvPicPr>
          <p:cNvPr id="4" name="Рисунок 3">
            <a:extLst>
              <a:ext uri="{FF2B5EF4-FFF2-40B4-BE49-F238E27FC236}">
                <a16:creationId xmlns:a16="http://schemas.microsoft.com/office/drawing/2014/main" id="{AC39C18C-4E83-4737-9D30-6B3C3DDAB6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351" y="1358728"/>
            <a:ext cx="9812724" cy="4298494"/>
          </a:xfrm>
          <a:prstGeom prst="rect">
            <a:avLst/>
          </a:prstGeom>
        </p:spPr>
      </p:pic>
    </p:spTree>
    <p:extLst>
      <p:ext uri="{BB962C8B-B14F-4D97-AF65-F5344CB8AC3E}">
        <p14:creationId xmlns:p14="http://schemas.microsoft.com/office/powerpoint/2010/main" val="11571173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149CBF9-EE40-40D3-BCA0-706F0731D947}"/>
              </a:ext>
            </a:extLst>
          </p:cNvPr>
          <p:cNvSpPr/>
          <p:nvPr/>
        </p:nvSpPr>
        <p:spPr>
          <a:xfrm>
            <a:off x="2170442" y="2421653"/>
            <a:ext cx="7264959" cy="1477328"/>
          </a:xfrm>
          <a:prstGeom prst="rect">
            <a:avLst/>
          </a:prstGeom>
        </p:spPr>
        <p:txBody>
          <a:bodyPr wrap="square">
            <a:spAutoFit/>
          </a:bodyPr>
          <a:lstStyle/>
          <a:p>
            <a:r>
              <a:rPr lang="ru-RU" dirty="0" err="1"/>
              <a:t>Об’єкти</a:t>
            </a:r>
            <a:r>
              <a:rPr lang="ru-RU" dirty="0"/>
              <a:t> </a:t>
            </a:r>
            <a:r>
              <a:rPr lang="ru-RU" dirty="0" err="1"/>
              <a:t>управлінського</a:t>
            </a:r>
            <a:r>
              <a:rPr lang="ru-RU" dirty="0"/>
              <a:t> </a:t>
            </a:r>
            <a:r>
              <a:rPr lang="ru-RU" dirty="0" err="1"/>
              <a:t>обліку</a:t>
            </a:r>
            <a:r>
              <a:rPr lang="ru-RU" dirty="0"/>
              <a:t> </a:t>
            </a:r>
            <a:r>
              <a:rPr lang="ru-RU" dirty="0" err="1"/>
              <a:t>поділяються</a:t>
            </a:r>
            <a:r>
              <a:rPr lang="ru-RU" dirty="0"/>
              <a:t> на </a:t>
            </a:r>
            <a:r>
              <a:rPr lang="ru-RU" dirty="0" err="1"/>
              <a:t>дві</a:t>
            </a:r>
            <a:r>
              <a:rPr lang="ru-RU" dirty="0"/>
              <a:t> </a:t>
            </a:r>
            <a:r>
              <a:rPr lang="ru-RU" dirty="0" err="1"/>
              <a:t>групи</a:t>
            </a:r>
            <a:r>
              <a:rPr lang="ru-RU" dirty="0"/>
              <a:t>: </a:t>
            </a:r>
          </a:p>
          <a:p>
            <a:endParaRPr lang="ru-RU" dirty="0"/>
          </a:p>
          <a:p>
            <a:pPr marL="342900" indent="-342900">
              <a:buAutoNum type="arabicPeriod"/>
            </a:pPr>
            <a:r>
              <a:rPr lang="ru-RU" dirty="0" err="1"/>
              <a:t>активи</a:t>
            </a:r>
            <a:r>
              <a:rPr lang="ru-RU" dirty="0"/>
              <a:t> </a:t>
            </a:r>
            <a:r>
              <a:rPr lang="ru-RU" dirty="0" err="1"/>
              <a:t>підприємств</a:t>
            </a:r>
            <a:r>
              <a:rPr lang="ru-RU" dirty="0"/>
              <a:t> та </a:t>
            </a:r>
            <a:r>
              <a:rPr lang="ru-RU" dirty="0" err="1"/>
              <a:t>джерела</a:t>
            </a:r>
            <a:r>
              <a:rPr lang="ru-RU" dirty="0"/>
              <a:t> </a:t>
            </a:r>
            <a:r>
              <a:rPr lang="ru-RU" dirty="0" err="1"/>
              <a:t>їх</a:t>
            </a:r>
            <a:r>
              <a:rPr lang="ru-RU" dirty="0"/>
              <a:t> </a:t>
            </a:r>
            <a:r>
              <a:rPr lang="ru-RU" dirty="0" err="1"/>
              <a:t>утворення</a:t>
            </a:r>
            <a:r>
              <a:rPr lang="ru-RU" dirty="0"/>
              <a:t> (</a:t>
            </a:r>
            <a:r>
              <a:rPr lang="ru-RU" dirty="0" err="1"/>
              <a:t>пасиви</a:t>
            </a:r>
            <a:r>
              <a:rPr lang="ru-RU" dirty="0"/>
              <a:t>)</a:t>
            </a:r>
          </a:p>
          <a:p>
            <a:endParaRPr lang="ru-RU" dirty="0"/>
          </a:p>
          <a:p>
            <a:r>
              <a:rPr lang="ru-RU" dirty="0"/>
              <a:t>2. </a:t>
            </a:r>
            <a:r>
              <a:rPr lang="ru-RU" dirty="0" err="1"/>
              <a:t>господарські</a:t>
            </a:r>
            <a:r>
              <a:rPr lang="ru-RU" dirty="0"/>
              <a:t> </a:t>
            </a:r>
            <a:r>
              <a:rPr lang="ru-RU" dirty="0" err="1"/>
              <a:t>процеси</a:t>
            </a:r>
            <a:r>
              <a:rPr lang="ru-RU" dirty="0"/>
              <a:t> та </a:t>
            </a:r>
            <a:r>
              <a:rPr lang="ru-RU" dirty="0" err="1"/>
              <a:t>їх</a:t>
            </a:r>
            <a:r>
              <a:rPr lang="ru-RU" dirty="0"/>
              <a:t> </a:t>
            </a:r>
            <a:r>
              <a:rPr lang="ru-RU" dirty="0" err="1"/>
              <a:t>результати</a:t>
            </a:r>
            <a:endParaRPr lang="uk-UA" dirty="0"/>
          </a:p>
        </p:txBody>
      </p:sp>
    </p:spTree>
    <p:extLst>
      <p:ext uri="{BB962C8B-B14F-4D97-AF65-F5344CB8AC3E}">
        <p14:creationId xmlns:p14="http://schemas.microsoft.com/office/powerpoint/2010/main" val="31392919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A5981BA-8042-46B4-B657-C4EB6BCFE348}"/>
              </a:ext>
            </a:extLst>
          </p:cNvPr>
          <p:cNvSpPr/>
          <p:nvPr/>
        </p:nvSpPr>
        <p:spPr>
          <a:xfrm>
            <a:off x="2150347" y="2642716"/>
            <a:ext cx="7646796" cy="1200329"/>
          </a:xfrm>
          <a:prstGeom prst="rect">
            <a:avLst/>
          </a:prstGeom>
        </p:spPr>
        <p:txBody>
          <a:bodyPr wrap="square">
            <a:spAutoFit/>
          </a:bodyPr>
          <a:lstStyle/>
          <a:p>
            <a:r>
              <a:rPr lang="uk-UA" b="1" dirty="0">
                <a:solidFill>
                  <a:srgbClr val="000000"/>
                </a:solidFill>
                <a:latin typeface="Times New Roman" panose="02020603050405020304" pitchFamily="18" charset="0"/>
              </a:rPr>
              <a:t>Принципи управлінського обліку</a:t>
            </a:r>
            <a:r>
              <a:rPr lang="uk-UA" dirty="0">
                <a:solidFill>
                  <a:srgbClr val="000000"/>
                </a:solidFill>
                <a:latin typeface="Times New Roman" panose="02020603050405020304" pitchFamily="18" charset="0"/>
              </a:rPr>
              <a:t>, які необхідно враховувати в системі контролінгу: безперервність діяльності підприємств; єдиний грошовий вимірник; повнота та систематичність обліку; комплексність. Управлінський облік пов’язує обліковий процес з процесом управління. </a:t>
            </a:r>
            <a:endParaRPr lang="uk-UA" dirty="0"/>
          </a:p>
        </p:txBody>
      </p:sp>
    </p:spTree>
    <p:extLst>
      <p:ext uri="{BB962C8B-B14F-4D97-AF65-F5344CB8AC3E}">
        <p14:creationId xmlns:p14="http://schemas.microsoft.com/office/powerpoint/2010/main" val="1049966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87C1440C-7B09-4F50-A0D8-EFE04E9C69CA}"/>
              </a:ext>
            </a:extLst>
          </p:cNvPr>
          <p:cNvSpPr/>
          <p:nvPr/>
        </p:nvSpPr>
        <p:spPr>
          <a:xfrm>
            <a:off x="1939333" y="1798655"/>
            <a:ext cx="8199454" cy="2031325"/>
          </a:xfrm>
          <a:prstGeom prst="rect">
            <a:avLst/>
          </a:prstGeom>
        </p:spPr>
        <p:txBody>
          <a:bodyPr wrap="square">
            <a:spAutoFit/>
          </a:bodyPr>
          <a:lstStyle/>
          <a:p>
            <a:pPr algn="ctr"/>
            <a:r>
              <a:rPr lang="ru-RU" b="1" dirty="0"/>
              <a:t>План</a:t>
            </a:r>
          </a:p>
          <a:p>
            <a:pPr algn="ctr"/>
            <a:endParaRPr lang="ru-RU" dirty="0"/>
          </a:p>
          <a:p>
            <a:pPr marL="342900" indent="-342900">
              <a:buAutoNum type="arabicPeriod"/>
            </a:pPr>
            <a:r>
              <a:rPr lang="ru-RU" dirty="0" err="1"/>
              <a:t>Внутрішній</a:t>
            </a:r>
            <a:r>
              <a:rPr lang="ru-RU" dirty="0"/>
              <a:t> контроль </a:t>
            </a:r>
            <a:r>
              <a:rPr lang="ru-RU" dirty="0" err="1"/>
              <a:t>діяльності</a:t>
            </a:r>
            <a:r>
              <a:rPr lang="ru-RU" dirty="0"/>
              <a:t> </a:t>
            </a:r>
            <a:r>
              <a:rPr lang="ru-RU" dirty="0" err="1"/>
              <a:t>підприємства</a:t>
            </a:r>
            <a:endParaRPr lang="ru-RU" dirty="0"/>
          </a:p>
          <a:p>
            <a:endParaRPr lang="ru-RU" dirty="0"/>
          </a:p>
          <a:p>
            <a:r>
              <a:rPr lang="ru-RU" dirty="0"/>
              <a:t>2. </a:t>
            </a:r>
            <a:r>
              <a:rPr lang="ru-RU" dirty="0" err="1"/>
              <a:t>Управлінський</a:t>
            </a:r>
            <a:r>
              <a:rPr lang="ru-RU" dirty="0"/>
              <a:t> </a:t>
            </a:r>
            <a:r>
              <a:rPr lang="ru-RU" dirty="0" err="1"/>
              <a:t>облік</a:t>
            </a:r>
            <a:r>
              <a:rPr lang="ru-RU" dirty="0"/>
              <a:t> як </a:t>
            </a:r>
            <a:r>
              <a:rPr lang="ru-RU" dirty="0" err="1"/>
              <a:t>вихідний</a:t>
            </a:r>
            <a:r>
              <a:rPr lang="ru-RU" dirty="0"/>
              <a:t> </a:t>
            </a:r>
            <a:r>
              <a:rPr lang="ru-RU" dirty="0" err="1"/>
              <a:t>елемент</a:t>
            </a:r>
            <a:r>
              <a:rPr lang="ru-RU" dirty="0"/>
              <a:t> </a:t>
            </a:r>
            <a:r>
              <a:rPr lang="ru-RU" dirty="0" err="1"/>
              <a:t>системи</a:t>
            </a:r>
            <a:r>
              <a:rPr lang="ru-RU" dirty="0"/>
              <a:t> </a:t>
            </a:r>
            <a:r>
              <a:rPr lang="ru-RU" dirty="0" err="1"/>
              <a:t>контролінгу</a:t>
            </a:r>
            <a:endParaRPr lang="ru-RU" dirty="0"/>
          </a:p>
          <a:p>
            <a:endParaRPr lang="ru-RU" dirty="0"/>
          </a:p>
          <a:p>
            <a:r>
              <a:rPr lang="ru-RU" dirty="0"/>
              <a:t>3. </a:t>
            </a:r>
            <a:r>
              <a:rPr lang="ru-RU" dirty="0" err="1"/>
              <a:t>Методи</a:t>
            </a:r>
            <a:r>
              <a:rPr lang="ru-RU" dirty="0"/>
              <a:t> </a:t>
            </a:r>
            <a:r>
              <a:rPr lang="ru-RU" dirty="0" err="1"/>
              <a:t>управлінського</a:t>
            </a:r>
            <a:r>
              <a:rPr lang="ru-RU" dirty="0"/>
              <a:t> </a:t>
            </a:r>
            <a:r>
              <a:rPr lang="ru-RU" dirty="0" err="1"/>
              <a:t>обліку</a:t>
            </a:r>
            <a:endParaRPr lang="ru-RU" dirty="0"/>
          </a:p>
        </p:txBody>
      </p:sp>
    </p:spTree>
    <p:extLst>
      <p:ext uri="{BB962C8B-B14F-4D97-AF65-F5344CB8AC3E}">
        <p14:creationId xmlns:p14="http://schemas.microsoft.com/office/powerpoint/2010/main" val="30696831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55F43D1-3268-4E07-8DE5-B8227CF0EF86}"/>
              </a:ext>
            </a:extLst>
          </p:cNvPr>
          <p:cNvSpPr/>
          <p:nvPr/>
        </p:nvSpPr>
        <p:spPr>
          <a:xfrm>
            <a:off x="1788607" y="1627389"/>
            <a:ext cx="7506119" cy="1477328"/>
          </a:xfrm>
          <a:prstGeom prst="rect">
            <a:avLst/>
          </a:prstGeom>
        </p:spPr>
        <p:txBody>
          <a:bodyPr wrap="square">
            <a:spAutoFit/>
          </a:bodyPr>
          <a:lstStyle/>
          <a:p>
            <a:r>
              <a:rPr lang="ru-RU" dirty="0" err="1">
                <a:solidFill>
                  <a:srgbClr val="000000"/>
                </a:solidFill>
                <a:latin typeface="Times New Roman" panose="02020603050405020304" pitchFamily="18" charset="0"/>
              </a:rPr>
              <a:t>Виділяють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наступні</a:t>
            </a:r>
            <a:r>
              <a:rPr lang="ru-RU"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функції</a:t>
            </a:r>
            <a:r>
              <a:rPr lang="ru-RU" b="1"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управлінського</a:t>
            </a:r>
            <a:r>
              <a:rPr lang="ru-RU" b="1"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обліку</a:t>
            </a:r>
            <a:r>
              <a:rPr lang="ru-RU" dirty="0">
                <a:solidFill>
                  <a:srgbClr val="000000"/>
                </a:solidFill>
                <a:latin typeface="Times New Roman" panose="02020603050405020304" pitchFamily="18" charset="0"/>
              </a:rPr>
              <a:t>: </a:t>
            </a:r>
          </a:p>
          <a:p>
            <a:endParaRPr lang="uk-UA" dirty="0">
              <a:solidFill>
                <a:srgbClr val="000000"/>
              </a:solidFill>
              <a:latin typeface="Times New Roman" panose="02020603050405020304" pitchFamily="18" charset="0"/>
            </a:endParaRPr>
          </a:p>
          <a:p>
            <a:r>
              <a:rPr lang="uk-UA" i="1" dirty="0">
                <a:solidFill>
                  <a:srgbClr val="000000"/>
                </a:solidFill>
                <a:latin typeface="Times New Roman" panose="02020603050405020304" pitchFamily="18" charset="0"/>
              </a:rPr>
              <a:t>1. Інформаційна функція </a:t>
            </a:r>
            <a:r>
              <a:rPr lang="uk-UA" dirty="0">
                <a:solidFill>
                  <a:srgbClr val="000000"/>
                </a:solidFill>
                <a:latin typeface="Times New Roman" panose="02020603050405020304" pitchFamily="18" charset="0"/>
              </a:rPr>
              <a:t>передбачає забезпечення керівників усіх рівнів управління інформацією, яка необхідна для поточного планування, контролю і прийняття необхідних оперативних управлінських рішень. </a:t>
            </a:r>
            <a:endParaRPr lang="uk-UA" dirty="0"/>
          </a:p>
        </p:txBody>
      </p:sp>
    </p:spTree>
    <p:extLst>
      <p:ext uri="{BB962C8B-B14F-4D97-AF65-F5344CB8AC3E}">
        <p14:creationId xmlns:p14="http://schemas.microsoft.com/office/powerpoint/2010/main" val="792255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5A15DC0-AA14-4114-87C6-AF825599807B}"/>
              </a:ext>
            </a:extLst>
          </p:cNvPr>
          <p:cNvSpPr/>
          <p:nvPr/>
        </p:nvSpPr>
        <p:spPr>
          <a:xfrm>
            <a:off x="1657977" y="2582426"/>
            <a:ext cx="7847763" cy="1200329"/>
          </a:xfrm>
          <a:prstGeom prst="rect">
            <a:avLst/>
          </a:prstGeom>
        </p:spPr>
        <p:txBody>
          <a:bodyPr wrap="square">
            <a:spAutoFit/>
          </a:bodyPr>
          <a:lstStyle/>
          <a:p>
            <a:r>
              <a:rPr lang="uk-UA" i="1" dirty="0">
                <a:solidFill>
                  <a:srgbClr val="000000"/>
                </a:solidFill>
                <a:latin typeface="Times New Roman" panose="02020603050405020304" pitchFamily="18" charset="0"/>
              </a:rPr>
              <a:t>2. Комунікаційна функція </a:t>
            </a:r>
            <a:r>
              <a:rPr lang="uk-UA" dirty="0">
                <a:solidFill>
                  <a:srgbClr val="000000"/>
                </a:solidFill>
                <a:latin typeface="Times New Roman" panose="02020603050405020304" pitchFamily="18" charset="0"/>
              </a:rPr>
              <a:t>забезпечує формування інформації, яка є засобом внутрішнього комунікаційного зв’язку між рівнями управління і різними структурними підрозділами одного рівня (вертикальні та горизонтальні зв’язки). </a:t>
            </a:r>
            <a:endParaRPr lang="uk-UA" dirty="0"/>
          </a:p>
        </p:txBody>
      </p:sp>
    </p:spTree>
    <p:extLst>
      <p:ext uri="{BB962C8B-B14F-4D97-AF65-F5344CB8AC3E}">
        <p14:creationId xmlns:p14="http://schemas.microsoft.com/office/powerpoint/2010/main" val="35133269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4B641BF-0DA5-4549-8E80-F81958B8801C}"/>
              </a:ext>
            </a:extLst>
          </p:cNvPr>
          <p:cNvSpPr/>
          <p:nvPr/>
        </p:nvSpPr>
        <p:spPr>
          <a:xfrm>
            <a:off x="1647930" y="2505670"/>
            <a:ext cx="8470760" cy="923330"/>
          </a:xfrm>
          <a:prstGeom prst="rect">
            <a:avLst/>
          </a:prstGeom>
        </p:spPr>
        <p:txBody>
          <a:bodyPr wrap="square">
            <a:spAutoFit/>
          </a:bodyPr>
          <a:lstStyle/>
          <a:p>
            <a:r>
              <a:rPr lang="uk-UA" i="1" dirty="0">
                <a:solidFill>
                  <a:srgbClr val="000000"/>
                </a:solidFill>
                <a:latin typeface="Times New Roman" panose="02020603050405020304" pitchFamily="18" charset="0"/>
              </a:rPr>
              <a:t>3. Контрольна функція </a:t>
            </a:r>
            <a:r>
              <a:rPr lang="uk-UA" dirty="0">
                <a:solidFill>
                  <a:srgbClr val="000000"/>
                </a:solidFill>
                <a:latin typeface="Times New Roman" panose="02020603050405020304" pitchFamily="18" charset="0"/>
              </a:rPr>
              <a:t>включає оперативний контроль, оцінку результатів діяльності внутрішніх підрозділів і підприємства в цілому. При виконанні цієї функції виділяють центри відповідальності. </a:t>
            </a:r>
            <a:endParaRPr lang="uk-UA" dirty="0"/>
          </a:p>
        </p:txBody>
      </p:sp>
    </p:spTree>
    <p:extLst>
      <p:ext uri="{BB962C8B-B14F-4D97-AF65-F5344CB8AC3E}">
        <p14:creationId xmlns:p14="http://schemas.microsoft.com/office/powerpoint/2010/main" val="26266978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465032F-4E16-4F8B-8DB0-6DBAED116013}"/>
              </a:ext>
            </a:extLst>
          </p:cNvPr>
          <p:cNvSpPr/>
          <p:nvPr/>
        </p:nvSpPr>
        <p:spPr>
          <a:xfrm>
            <a:off x="1487154" y="2505670"/>
            <a:ext cx="8772211" cy="923330"/>
          </a:xfrm>
          <a:prstGeom prst="rect">
            <a:avLst/>
          </a:prstGeom>
        </p:spPr>
        <p:txBody>
          <a:bodyPr wrap="square">
            <a:spAutoFit/>
          </a:bodyPr>
          <a:lstStyle/>
          <a:p>
            <a:r>
              <a:rPr lang="uk-UA" i="1" dirty="0"/>
              <a:t>4. Прогнозна функція </a:t>
            </a:r>
            <a:r>
              <a:rPr lang="uk-UA" dirty="0"/>
              <a:t>передбачає перспективне планування і координування розвитку підприємства в майбутньому, на підставі аналізу й оцінки фактичних результатів діяльності.</a:t>
            </a:r>
          </a:p>
        </p:txBody>
      </p:sp>
    </p:spTree>
    <p:extLst>
      <p:ext uri="{BB962C8B-B14F-4D97-AF65-F5344CB8AC3E}">
        <p14:creationId xmlns:p14="http://schemas.microsoft.com/office/powerpoint/2010/main" val="15819329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8821AC4-6829-4C5F-8240-D05658ECAB20}"/>
              </a:ext>
            </a:extLst>
          </p:cNvPr>
          <p:cNvSpPr/>
          <p:nvPr/>
        </p:nvSpPr>
        <p:spPr>
          <a:xfrm>
            <a:off x="1527350" y="2505670"/>
            <a:ext cx="8249696" cy="923330"/>
          </a:xfrm>
          <a:prstGeom prst="rect">
            <a:avLst/>
          </a:prstGeom>
        </p:spPr>
        <p:txBody>
          <a:bodyPr wrap="square">
            <a:spAutoFit/>
          </a:bodyPr>
          <a:lstStyle/>
          <a:p>
            <a:r>
              <a:rPr lang="uk-UA" i="1" dirty="0">
                <a:solidFill>
                  <a:srgbClr val="000000"/>
                </a:solidFill>
                <a:latin typeface="Times New Roman" panose="02020603050405020304" pitchFamily="18" charset="0"/>
              </a:rPr>
              <a:t>5. Аналітична функція </a:t>
            </a:r>
            <a:r>
              <a:rPr lang="uk-UA" dirty="0">
                <a:solidFill>
                  <a:srgbClr val="000000"/>
                </a:solidFill>
                <a:latin typeface="Times New Roman" panose="02020603050405020304" pitchFamily="18" charset="0"/>
              </a:rPr>
              <a:t>забезпечення вивчення системи прийняття рішень з метою її удосконалення. На цьому етапі важливо зрозуміти чи виконане поставлене завдання або, що спричинило його невиконання. </a:t>
            </a:r>
            <a:endParaRPr lang="uk-UA" dirty="0"/>
          </a:p>
        </p:txBody>
      </p:sp>
    </p:spTree>
    <p:extLst>
      <p:ext uri="{BB962C8B-B14F-4D97-AF65-F5344CB8AC3E}">
        <p14:creationId xmlns:p14="http://schemas.microsoft.com/office/powerpoint/2010/main" val="25624638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75DA56A-95D1-4263-AB39-DF56547FA011}"/>
              </a:ext>
            </a:extLst>
          </p:cNvPr>
          <p:cNvSpPr/>
          <p:nvPr/>
        </p:nvSpPr>
        <p:spPr>
          <a:xfrm>
            <a:off x="1879040" y="432079"/>
            <a:ext cx="8068827" cy="923330"/>
          </a:xfrm>
          <a:prstGeom prst="rect">
            <a:avLst/>
          </a:prstGeom>
        </p:spPr>
        <p:txBody>
          <a:bodyPr wrap="square">
            <a:spAutoFit/>
          </a:bodyPr>
          <a:lstStyle/>
          <a:p>
            <a:r>
              <a:rPr lang="uk-UA" dirty="0"/>
              <a:t>На основі управлінського обліку складаються внутрішні бухгалтерські звіти, інформація яких призначена для власників підприємства і на основі якої прослідковується динаміка змін фінансового стану підприємства.</a:t>
            </a:r>
          </a:p>
        </p:txBody>
      </p:sp>
      <p:pic>
        <p:nvPicPr>
          <p:cNvPr id="4" name="Рисунок 3">
            <a:extLst>
              <a:ext uri="{FF2B5EF4-FFF2-40B4-BE49-F238E27FC236}">
                <a16:creationId xmlns:a16="http://schemas.microsoft.com/office/drawing/2014/main" id="{0F80F29F-733A-4123-B006-3E5ADAD88E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2274" y="1516214"/>
            <a:ext cx="8207451" cy="3825572"/>
          </a:xfrm>
          <a:prstGeom prst="rect">
            <a:avLst/>
          </a:prstGeom>
        </p:spPr>
      </p:pic>
    </p:spTree>
    <p:extLst>
      <p:ext uri="{BB962C8B-B14F-4D97-AF65-F5344CB8AC3E}">
        <p14:creationId xmlns:p14="http://schemas.microsoft.com/office/powerpoint/2010/main" val="2826902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CBC1B97-0220-4883-96D0-0394F5612812}"/>
              </a:ext>
            </a:extLst>
          </p:cNvPr>
          <p:cNvSpPr/>
          <p:nvPr/>
        </p:nvSpPr>
        <p:spPr>
          <a:xfrm>
            <a:off x="1949381" y="945440"/>
            <a:ext cx="7325248" cy="5355312"/>
          </a:xfrm>
          <a:prstGeom prst="rect">
            <a:avLst/>
          </a:prstGeom>
        </p:spPr>
        <p:txBody>
          <a:bodyPr wrap="square">
            <a:spAutoFit/>
          </a:bodyPr>
          <a:lstStyle/>
          <a:p>
            <a:r>
              <a:rPr lang="ru-RU" dirty="0">
                <a:solidFill>
                  <a:srgbClr val="000000"/>
                </a:solidFill>
                <a:latin typeface="Times New Roman" panose="02020603050405020304" pitchFamily="18" charset="0"/>
              </a:rPr>
              <a:t>Модель </a:t>
            </a:r>
            <a:r>
              <a:rPr lang="ru-RU" dirty="0" err="1">
                <a:solidFill>
                  <a:srgbClr val="000000"/>
                </a:solidFill>
                <a:latin typeface="Times New Roman" panose="02020603050405020304" pitchFamily="18" charset="0"/>
              </a:rPr>
              <a:t>системи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управління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підприємством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базується</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основі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обліку</a:t>
            </a:r>
            <a:r>
              <a:rPr lang="ru-RU" dirty="0">
                <a:solidFill>
                  <a:srgbClr val="000000"/>
                </a:solidFill>
                <a:latin typeface="Times New Roman" panose="02020603050405020304" pitchFamily="18" charset="0"/>
              </a:rPr>
              <a:t>. </a:t>
            </a:r>
          </a:p>
          <a:p>
            <a:endParaRPr lang="ru-RU" dirty="0">
              <a:solidFill>
                <a:srgbClr val="000000"/>
              </a:solidFill>
              <a:latin typeface="Times New Roman" panose="02020603050405020304" pitchFamily="18" charset="0"/>
            </a:endParaRPr>
          </a:p>
          <a:p>
            <a:endParaRPr lang="ru-RU" dirty="0">
              <a:solidFill>
                <a:srgbClr val="000000"/>
              </a:solidFill>
              <a:latin typeface="Times New Roman" panose="02020603050405020304" pitchFamily="18" charset="0"/>
            </a:endParaRPr>
          </a:p>
          <a:p>
            <a:endParaRPr lang="ru-RU" dirty="0">
              <a:solidFill>
                <a:srgbClr val="000000"/>
              </a:solidFill>
              <a:latin typeface="Times New Roman" panose="02020603050405020304" pitchFamily="18" charset="0"/>
            </a:endParaRPr>
          </a:p>
          <a:p>
            <a:endParaRPr lang="ru-RU" dirty="0">
              <a:solidFill>
                <a:srgbClr val="000000"/>
              </a:solidFill>
              <a:latin typeface="Times New Roman" panose="02020603050405020304" pitchFamily="18" charset="0"/>
            </a:endParaRPr>
          </a:p>
          <a:p>
            <a:endParaRPr lang="ru-RU" dirty="0">
              <a:solidFill>
                <a:srgbClr val="000000"/>
              </a:solidFill>
              <a:latin typeface="Times New Roman" panose="02020603050405020304" pitchFamily="18" charset="0"/>
            </a:endParaRPr>
          </a:p>
          <a:p>
            <a:endParaRPr lang="ru-RU" dirty="0">
              <a:solidFill>
                <a:srgbClr val="000000"/>
              </a:solidFill>
              <a:latin typeface="Times New Roman" panose="02020603050405020304" pitchFamily="18" charset="0"/>
            </a:endParaRPr>
          </a:p>
          <a:p>
            <a:endParaRPr lang="ru-RU" dirty="0">
              <a:solidFill>
                <a:srgbClr val="000000"/>
              </a:solidFill>
              <a:latin typeface="Times New Roman" panose="02020603050405020304" pitchFamily="18" charset="0"/>
            </a:endParaRPr>
          </a:p>
          <a:p>
            <a:endParaRPr lang="ru-RU" dirty="0">
              <a:solidFill>
                <a:srgbClr val="000000"/>
              </a:solidFill>
              <a:latin typeface="Times New Roman" panose="02020603050405020304" pitchFamily="18" charset="0"/>
            </a:endParaRPr>
          </a:p>
          <a:p>
            <a:endParaRPr lang="ru-RU" dirty="0">
              <a:solidFill>
                <a:srgbClr val="000000"/>
              </a:solidFill>
              <a:latin typeface="Times New Roman" panose="02020603050405020304" pitchFamily="18" charset="0"/>
            </a:endParaRPr>
          </a:p>
          <a:p>
            <a:endParaRPr lang="ru-RU" dirty="0">
              <a:solidFill>
                <a:srgbClr val="000000"/>
              </a:solidFill>
              <a:latin typeface="Times New Roman" panose="02020603050405020304" pitchFamily="18" charset="0"/>
            </a:endParaRPr>
          </a:p>
          <a:p>
            <a:endParaRPr lang="ru-RU" dirty="0">
              <a:solidFill>
                <a:srgbClr val="000000"/>
              </a:solidFill>
              <a:latin typeface="Times New Roman" panose="02020603050405020304" pitchFamily="18" charset="0"/>
            </a:endParaRPr>
          </a:p>
          <a:p>
            <a:endParaRPr lang="ru-RU" dirty="0">
              <a:solidFill>
                <a:srgbClr val="000000"/>
              </a:solidFill>
              <a:latin typeface="Times New Roman" panose="02020603050405020304" pitchFamily="18" charset="0"/>
            </a:endParaRPr>
          </a:p>
          <a:p>
            <a:endParaRPr lang="ru-RU" dirty="0">
              <a:solidFill>
                <a:srgbClr val="000000"/>
              </a:solidFill>
              <a:latin typeface="Times New Roman" panose="02020603050405020304" pitchFamily="18" charset="0"/>
            </a:endParaRPr>
          </a:p>
          <a:p>
            <a:endParaRPr lang="ru-RU" dirty="0">
              <a:solidFill>
                <a:srgbClr val="000000"/>
              </a:solidFill>
              <a:latin typeface="Times New Roman" panose="02020603050405020304" pitchFamily="18" charset="0"/>
            </a:endParaRPr>
          </a:p>
          <a:p>
            <a:endParaRPr lang="ru-RU" dirty="0">
              <a:solidFill>
                <a:srgbClr val="000000"/>
              </a:solidFill>
              <a:latin typeface="Times New Roman" panose="02020603050405020304" pitchFamily="18" charset="0"/>
            </a:endParaRPr>
          </a:p>
          <a:p>
            <a:endParaRPr lang="ru-RU" dirty="0">
              <a:solidFill>
                <a:srgbClr val="000000"/>
              </a:solidFill>
              <a:latin typeface="Times New Roman" panose="02020603050405020304" pitchFamily="18" charset="0"/>
            </a:endParaRPr>
          </a:p>
          <a:p>
            <a:r>
              <a:rPr lang="ru-RU" dirty="0" err="1"/>
              <a:t>Управлінський</a:t>
            </a:r>
            <a:r>
              <a:rPr lang="ru-RU" dirty="0"/>
              <a:t> </a:t>
            </a:r>
            <a:r>
              <a:rPr lang="ru-RU" dirty="0" err="1"/>
              <a:t>облік</a:t>
            </a:r>
            <a:r>
              <a:rPr lang="ru-RU" dirty="0"/>
              <a:t> </a:t>
            </a:r>
            <a:r>
              <a:rPr lang="ru-RU" dirty="0" err="1"/>
              <a:t>займає</a:t>
            </a:r>
            <a:r>
              <a:rPr lang="ru-RU" dirty="0"/>
              <a:t> </a:t>
            </a:r>
            <a:r>
              <a:rPr lang="ru-RU" dirty="0" err="1"/>
              <a:t>одне</a:t>
            </a:r>
            <a:r>
              <a:rPr lang="ru-RU" dirty="0"/>
              <a:t> з </a:t>
            </a:r>
            <a:r>
              <a:rPr lang="ru-RU" dirty="0" err="1"/>
              <a:t>найважливіших</a:t>
            </a:r>
            <a:r>
              <a:rPr lang="ru-RU" dirty="0"/>
              <a:t> </a:t>
            </a:r>
            <a:r>
              <a:rPr lang="ru-RU" dirty="0" err="1"/>
              <a:t>місць</a:t>
            </a:r>
            <a:r>
              <a:rPr lang="ru-RU" dirty="0"/>
              <a:t> у </a:t>
            </a:r>
            <a:r>
              <a:rPr lang="ru-RU" dirty="0" err="1"/>
              <a:t>системі</a:t>
            </a:r>
            <a:r>
              <a:rPr lang="ru-RU" dirty="0"/>
              <a:t> </a:t>
            </a:r>
            <a:r>
              <a:rPr lang="ru-RU" dirty="0" err="1"/>
              <a:t>контролінгу</a:t>
            </a:r>
            <a:r>
              <a:rPr lang="ru-RU" dirty="0"/>
              <a:t>, </a:t>
            </a:r>
            <a:r>
              <a:rPr lang="ru-RU" dirty="0" err="1"/>
              <a:t>зокрема</a:t>
            </a:r>
            <a:r>
              <a:rPr lang="ru-RU" dirty="0"/>
              <a:t>, та у </a:t>
            </a:r>
            <a:r>
              <a:rPr lang="ru-RU" dirty="0" err="1"/>
              <a:t>системі</a:t>
            </a:r>
            <a:r>
              <a:rPr lang="ru-RU" dirty="0"/>
              <a:t> </a:t>
            </a:r>
            <a:r>
              <a:rPr lang="ru-RU" dirty="0" err="1"/>
              <a:t>управління</a:t>
            </a:r>
            <a:r>
              <a:rPr lang="ru-RU" dirty="0"/>
              <a:t>, в </a:t>
            </a:r>
            <a:r>
              <a:rPr lang="ru-RU" dirty="0" err="1"/>
              <a:t>цілому</a:t>
            </a:r>
            <a:r>
              <a:rPr lang="ru-RU" dirty="0"/>
              <a:t>. </a:t>
            </a:r>
            <a:endParaRPr lang="uk-UA" dirty="0"/>
          </a:p>
        </p:txBody>
      </p:sp>
      <p:pic>
        <p:nvPicPr>
          <p:cNvPr id="4" name="Рисунок 3">
            <a:extLst>
              <a:ext uri="{FF2B5EF4-FFF2-40B4-BE49-F238E27FC236}">
                <a16:creationId xmlns:a16="http://schemas.microsoft.com/office/drawing/2014/main" id="{9254A01E-0839-4974-AD3C-3E3AF9CABE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8802" y="1756265"/>
            <a:ext cx="5014395" cy="3345470"/>
          </a:xfrm>
          <a:prstGeom prst="rect">
            <a:avLst/>
          </a:prstGeom>
        </p:spPr>
      </p:pic>
    </p:spTree>
    <p:extLst>
      <p:ext uri="{BB962C8B-B14F-4D97-AF65-F5344CB8AC3E}">
        <p14:creationId xmlns:p14="http://schemas.microsoft.com/office/powerpoint/2010/main" val="33903688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EE93DF0-8145-437A-A4E3-693E56B78A1C}"/>
              </a:ext>
            </a:extLst>
          </p:cNvPr>
          <p:cNvSpPr/>
          <p:nvPr/>
        </p:nvSpPr>
        <p:spPr>
          <a:xfrm>
            <a:off x="1507252" y="2311120"/>
            <a:ext cx="8440615" cy="1477328"/>
          </a:xfrm>
          <a:prstGeom prst="rect">
            <a:avLst/>
          </a:prstGeom>
        </p:spPr>
        <p:txBody>
          <a:bodyPr wrap="square">
            <a:spAutoFit/>
          </a:bodyPr>
          <a:lstStyle/>
          <a:p>
            <a:pPr algn="ctr"/>
            <a:r>
              <a:rPr lang="uk-UA" b="1" dirty="0">
                <a:solidFill>
                  <a:srgbClr val="000000"/>
                </a:solidFill>
                <a:latin typeface="Times New Roman" panose="02020603050405020304" pitchFamily="18" charset="0"/>
              </a:rPr>
              <a:t>3. МЕТОДИ УПРАВЛІНСЬКОГО ОБЛІКУ </a:t>
            </a:r>
          </a:p>
          <a:p>
            <a:endParaRPr lang="ru-RU" b="1" dirty="0">
              <a:solidFill>
                <a:srgbClr val="000000"/>
              </a:solidFill>
              <a:latin typeface="Times New Roman" panose="02020603050405020304" pitchFamily="18" charset="0"/>
            </a:endParaRPr>
          </a:p>
          <a:p>
            <a:r>
              <a:rPr lang="ru-RU" b="1" dirty="0">
                <a:solidFill>
                  <a:srgbClr val="000000"/>
                </a:solidFill>
                <a:latin typeface="Times New Roman" panose="02020603050405020304" pitchFamily="18" charset="0"/>
              </a:rPr>
              <a:t>Метод </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сукупність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конкретних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заходів</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способів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пізнання</a:t>
            </a:r>
            <a:r>
              <a:rPr lang="ru-RU" dirty="0">
                <a:solidFill>
                  <a:srgbClr val="000000"/>
                </a:solidFill>
                <a:latin typeface="Times New Roman" panose="02020603050405020304" pitchFamily="18" charset="0"/>
              </a:rPr>
              <a:t> й </a:t>
            </a:r>
            <a:r>
              <a:rPr lang="ru-RU" dirty="0" err="1">
                <a:solidFill>
                  <a:srgbClr val="000000"/>
                </a:solidFill>
                <a:latin typeface="Times New Roman" panose="02020603050405020304" pitchFamily="18" charset="0"/>
              </a:rPr>
              <a:t>оцінки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дійсності</a:t>
            </a:r>
            <a:r>
              <a:rPr lang="ru-RU"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Методи</a:t>
            </a:r>
            <a:r>
              <a:rPr lang="ru-RU" b="1"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управлінського</a:t>
            </a:r>
            <a:r>
              <a:rPr lang="ru-RU" b="1"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обліку</a:t>
            </a:r>
            <a:r>
              <a:rPr lang="ru-RU" b="1" dirty="0">
                <a:solidFill>
                  <a:srgbClr val="000000"/>
                </a:solidFill>
                <a:latin typeface="Times New Roman" panose="02020603050405020304" pitchFamily="18" charset="0"/>
              </a:rPr>
              <a:t> </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способи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системи</a:t>
            </a:r>
            <a:r>
              <a:rPr lang="ru-RU" dirty="0">
                <a:solidFill>
                  <a:srgbClr val="000000"/>
                </a:solidFill>
                <a:latin typeface="Times New Roman" panose="02020603050405020304" pitchFamily="18" charset="0"/>
              </a:rPr>
              <a:t>), за </a:t>
            </a:r>
            <a:r>
              <a:rPr lang="ru-RU" dirty="0" err="1">
                <a:solidFill>
                  <a:srgbClr val="000000"/>
                </a:solidFill>
                <a:latin typeface="Times New Roman" panose="02020603050405020304" pitchFamily="18" charset="0"/>
              </a:rPr>
              <a:t>допомогою</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яких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ведеться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облік</a:t>
            </a:r>
            <a:r>
              <a:rPr lang="ru-RU" dirty="0">
                <a:solidFill>
                  <a:srgbClr val="000000"/>
                </a:solidFill>
                <a:latin typeface="Times New Roman" panose="02020603050405020304" pitchFamily="18" charset="0"/>
              </a:rPr>
              <a:t>.</a:t>
            </a:r>
            <a:endParaRPr lang="uk-UA" dirty="0"/>
          </a:p>
        </p:txBody>
      </p:sp>
    </p:spTree>
    <p:extLst>
      <p:ext uri="{BB962C8B-B14F-4D97-AF65-F5344CB8AC3E}">
        <p14:creationId xmlns:p14="http://schemas.microsoft.com/office/powerpoint/2010/main" val="7764082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D9CE0E1-6996-4EE4-9834-2017F0DD93FD}"/>
              </a:ext>
            </a:extLst>
          </p:cNvPr>
          <p:cNvSpPr/>
          <p:nvPr/>
        </p:nvSpPr>
        <p:spPr>
          <a:xfrm>
            <a:off x="1729992" y="572755"/>
            <a:ext cx="8490856" cy="923330"/>
          </a:xfrm>
          <a:prstGeom prst="rect">
            <a:avLst/>
          </a:prstGeom>
        </p:spPr>
        <p:txBody>
          <a:bodyPr wrap="square">
            <a:spAutoFit/>
          </a:bodyPr>
          <a:lstStyle/>
          <a:p>
            <a:r>
              <a:rPr lang="ru-RU" dirty="0" err="1"/>
              <a:t>Методи</a:t>
            </a:r>
            <a:r>
              <a:rPr lang="ru-RU" dirty="0"/>
              <a:t> </a:t>
            </a:r>
            <a:r>
              <a:rPr lang="ru-RU" dirty="0" err="1"/>
              <a:t>управлінського</a:t>
            </a:r>
            <a:r>
              <a:rPr lang="ru-RU" dirty="0"/>
              <a:t> </a:t>
            </a:r>
            <a:r>
              <a:rPr lang="ru-RU" dirty="0" err="1"/>
              <a:t>обліку</a:t>
            </a:r>
            <a:r>
              <a:rPr lang="ru-RU" dirty="0"/>
              <a:t> </a:t>
            </a:r>
            <a:r>
              <a:rPr lang="ru-RU" dirty="0" err="1"/>
              <a:t>класифікуються</a:t>
            </a:r>
            <a:r>
              <a:rPr lang="ru-RU" dirty="0"/>
              <a:t> за такими </a:t>
            </a:r>
            <a:r>
              <a:rPr lang="ru-RU" dirty="0" err="1"/>
              <a:t>ознаками</a:t>
            </a:r>
            <a:r>
              <a:rPr lang="ru-RU" dirty="0"/>
              <a:t> як </a:t>
            </a:r>
            <a:r>
              <a:rPr lang="ru-RU" dirty="0" err="1"/>
              <a:t>напрямок</a:t>
            </a:r>
            <a:r>
              <a:rPr lang="ru-RU" dirty="0"/>
              <a:t> </a:t>
            </a:r>
            <a:r>
              <a:rPr lang="ru-RU" dirty="0" err="1"/>
              <a:t>застосування</a:t>
            </a:r>
            <a:r>
              <a:rPr lang="ru-RU" dirty="0"/>
              <a:t>, </a:t>
            </a:r>
            <a:r>
              <a:rPr lang="ru-RU" dirty="0" err="1"/>
              <a:t>об’єктами</a:t>
            </a:r>
            <a:r>
              <a:rPr lang="ru-RU" dirty="0"/>
              <a:t> </a:t>
            </a:r>
            <a:r>
              <a:rPr lang="ru-RU" dirty="0" err="1"/>
              <a:t>обліку</a:t>
            </a:r>
            <a:r>
              <a:rPr lang="ru-RU" dirty="0"/>
              <a:t>, </a:t>
            </a:r>
            <a:r>
              <a:rPr lang="ru-RU" dirty="0" err="1"/>
              <a:t>повнотою</a:t>
            </a:r>
            <a:r>
              <a:rPr lang="ru-RU" dirty="0"/>
              <a:t> </a:t>
            </a:r>
            <a:r>
              <a:rPr lang="ru-RU" dirty="0" err="1"/>
              <a:t>включення</a:t>
            </a:r>
            <a:r>
              <a:rPr lang="ru-RU" dirty="0"/>
              <a:t> </a:t>
            </a:r>
            <a:r>
              <a:rPr lang="ru-RU" dirty="0" err="1"/>
              <a:t>витрат</a:t>
            </a:r>
            <a:r>
              <a:rPr lang="ru-RU" dirty="0"/>
              <a:t> у </a:t>
            </a:r>
            <a:r>
              <a:rPr lang="ru-RU" dirty="0" err="1"/>
              <a:t>собівартість</a:t>
            </a:r>
            <a:r>
              <a:rPr lang="ru-RU" dirty="0"/>
              <a:t>, за </a:t>
            </a:r>
            <a:r>
              <a:rPr lang="ru-RU" dirty="0" err="1"/>
              <a:t>терміном</a:t>
            </a:r>
            <a:r>
              <a:rPr lang="ru-RU" dirty="0"/>
              <a:t> </a:t>
            </a:r>
            <a:r>
              <a:rPr lang="ru-RU" dirty="0" err="1"/>
              <a:t>даних</a:t>
            </a:r>
            <a:r>
              <a:rPr lang="ru-RU" dirty="0"/>
              <a:t>, за </a:t>
            </a:r>
            <a:r>
              <a:rPr lang="ru-RU" dirty="0" err="1"/>
              <a:t>собівартістю</a:t>
            </a:r>
            <a:r>
              <a:rPr lang="ru-RU" dirty="0"/>
              <a:t>.</a:t>
            </a:r>
            <a:endParaRPr lang="uk-UA" dirty="0"/>
          </a:p>
        </p:txBody>
      </p:sp>
      <p:pic>
        <p:nvPicPr>
          <p:cNvPr id="4" name="Рисунок 3">
            <a:extLst>
              <a:ext uri="{FF2B5EF4-FFF2-40B4-BE49-F238E27FC236}">
                <a16:creationId xmlns:a16="http://schemas.microsoft.com/office/drawing/2014/main" id="{3EEC5999-E70B-48C2-86F8-192D8F1681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0058" y="1496085"/>
            <a:ext cx="7034767" cy="5009887"/>
          </a:xfrm>
          <a:prstGeom prst="rect">
            <a:avLst/>
          </a:prstGeom>
        </p:spPr>
      </p:pic>
    </p:spTree>
    <p:extLst>
      <p:ext uri="{BB962C8B-B14F-4D97-AF65-F5344CB8AC3E}">
        <p14:creationId xmlns:p14="http://schemas.microsoft.com/office/powerpoint/2010/main" val="22171632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1A599ED-1F45-4301-AADC-00DC19A14B2F}"/>
              </a:ext>
            </a:extLst>
          </p:cNvPr>
          <p:cNvSpPr/>
          <p:nvPr/>
        </p:nvSpPr>
        <p:spPr>
          <a:xfrm>
            <a:off x="1691472" y="2059913"/>
            <a:ext cx="8256396" cy="2308324"/>
          </a:xfrm>
          <a:prstGeom prst="rect">
            <a:avLst/>
          </a:prstGeom>
        </p:spPr>
        <p:txBody>
          <a:bodyPr wrap="square">
            <a:spAutoFit/>
          </a:bodyPr>
          <a:lstStyle/>
          <a:p>
            <a:r>
              <a:rPr lang="ru-RU" dirty="0" err="1">
                <a:solidFill>
                  <a:srgbClr val="000000"/>
                </a:solidFill>
                <a:latin typeface="Times New Roman" panose="02020603050405020304" pitchFamily="18" charset="0"/>
                <a:cs typeface="Times New Roman" panose="02020603050405020304" pitchFamily="18" charset="0"/>
              </a:rPr>
              <a:t>Методи</a:t>
            </a:r>
            <a:r>
              <a:rPr lang="ru-RU" dirty="0">
                <a:solidFill>
                  <a:srgbClr val="000000"/>
                </a:solidFill>
                <a:latin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cs typeface="Times New Roman" panose="02020603050405020304" pitchFamily="18" charset="0"/>
              </a:rPr>
              <a:t>управлінського</a:t>
            </a:r>
            <a:r>
              <a:rPr lang="ru-RU" dirty="0">
                <a:solidFill>
                  <a:srgbClr val="000000"/>
                </a:solidFill>
                <a:latin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cs typeface="Times New Roman" panose="02020603050405020304" pitchFamily="18" charset="0"/>
              </a:rPr>
              <a:t>обліку</a:t>
            </a:r>
            <a:r>
              <a:rPr lang="ru-RU" dirty="0">
                <a:solidFill>
                  <a:srgbClr val="000000"/>
                </a:solidFill>
                <a:latin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cs typeface="Times New Roman" panose="02020603050405020304" pitchFamily="18" charset="0"/>
              </a:rPr>
              <a:t>що</a:t>
            </a:r>
            <a:r>
              <a:rPr lang="ru-RU" dirty="0">
                <a:solidFill>
                  <a:srgbClr val="000000"/>
                </a:solidFill>
                <a:latin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cs typeface="Times New Roman" panose="02020603050405020304" pitchFamily="18" charset="0"/>
              </a:rPr>
              <a:t>розрізняють</a:t>
            </a:r>
            <a:r>
              <a:rPr lang="ru-RU" dirty="0">
                <a:solidFill>
                  <a:srgbClr val="000000"/>
                </a:solidFill>
                <a:latin typeface="Times New Roman" panose="02020603050405020304" pitchFamily="18" charset="0"/>
                <a:cs typeface="Times New Roman" panose="02020603050405020304" pitchFamily="18" charset="0"/>
              </a:rPr>
              <a:t> за </a:t>
            </a:r>
            <a:r>
              <a:rPr lang="ru-RU" dirty="0" err="1">
                <a:solidFill>
                  <a:srgbClr val="000000"/>
                </a:solidFill>
                <a:latin typeface="Times New Roman" panose="02020603050405020304" pitchFamily="18" charset="0"/>
                <a:cs typeface="Times New Roman" panose="02020603050405020304" pitchFamily="18" charset="0"/>
              </a:rPr>
              <a:t>ознакою</a:t>
            </a:r>
            <a:r>
              <a:rPr lang="ru-RU" dirty="0">
                <a:solidFill>
                  <a:srgbClr val="000000"/>
                </a:solidFill>
                <a:latin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cs typeface="Times New Roman" panose="02020603050405020304" pitchFamily="18" charset="0"/>
              </a:rPr>
              <a:t>собівартості</a:t>
            </a:r>
            <a:r>
              <a:rPr lang="ru-RU" dirty="0">
                <a:solidFill>
                  <a:srgbClr val="000000"/>
                </a:solidFill>
                <a:latin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cs typeface="Times New Roman" panose="02020603050405020304" pitchFamily="18" charset="0"/>
              </a:rPr>
              <a:t>передбачають</a:t>
            </a:r>
            <a:r>
              <a:rPr lang="ru-RU" dirty="0">
                <a:solidFill>
                  <a:srgbClr val="000000"/>
                </a:solidFill>
                <a:latin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cs typeface="Times New Roman" panose="02020603050405020304" pitchFamily="18" charset="0"/>
              </a:rPr>
              <a:t>облік</a:t>
            </a:r>
            <a:r>
              <a:rPr lang="ru-RU" dirty="0">
                <a:solidFill>
                  <a:srgbClr val="000000"/>
                </a:solidFill>
                <a:latin typeface="Times New Roman" panose="02020603050405020304" pitchFamily="18" charset="0"/>
                <a:cs typeface="Times New Roman" panose="02020603050405020304" pitchFamily="18" charset="0"/>
              </a:rPr>
              <a:t> за фактичною </a:t>
            </a:r>
            <a:r>
              <a:rPr lang="ru-RU" dirty="0" err="1">
                <a:latin typeface="Times New Roman" panose="02020603050405020304" pitchFamily="18" charset="0"/>
                <a:cs typeface="Times New Roman" panose="02020603050405020304" pitchFamily="18" charset="0"/>
              </a:rPr>
              <a:t>собівартістю</a:t>
            </a:r>
            <a:r>
              <a:rPr lang="ru-RU" dirty="0">
                <a:latin typeface="Times New Roman" panose="02020603050405020304" pitchFamily="18" charset="0"/>
                <a:cs typeface="Times New Roman" panose="02020603050405020304" pitchFamily="18" charset="0"/>
              </a:rPr>
              <a:t> (директ-</a:t>
            </a:r>
            <a:r>
              <a:rPr lang="ru-RU" dirty="0" err="1">
                <a:latin typeface="Times New Roman" panose="02020603050405020304" pitchFamily="18" charset="0"/>
                <a:cs typeface="Times New Roman" panose="02020603050405020304" pitchFamily="18" charset="0"/>
              </a:rPr>
              <a:t>костінг</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облік</a:t>
            </a:r>
            <a:r>
              <a:rPr lang="ru-RU" dirty="0">
                <a:latin typeface="Times New Roman" panose="02020603050405020304" pitchFamily="18" charset="0"/>
                <a:cs typeface="Times New Roman" panose="02020603050405020304" pitchFamily="18" charset="0"/>
              </a:rPr>
              <a:t> за нормативною </a:t>
            </a:r>
            <a:r>
              <a:rPr lang="ru-RU" dirty="0" err="1">
                <a:latin typeface="Times New Roman" panose="02020603050405020304" pitchFamily="18" charset="0"/>
                <a:cs typeface="Times New Roman" panose="02020603050405020304" pitchFamily="18" charset="0"/>
              </a:rPr>
              <a:t>собівартістю</a:t>
            </a:r>
            <a:r>
              <a:rPr lang="ru-RU" dirty="0">
                <a:latin typeface="Times New Roman" panose="02020603050405020304" pitchFamily="18" charset="0"/>
                <a:cs typeface="Times New Roman" panose="02020603050405020304" pitchFamily="18" charset="0"/>
              </a:rPr>
              <a:t> (стандарт-</a:t>
            </a:r>
            <a:r>
              <a:rPr lang="ru-RU" dirty="0" err="1">
                <a:latin typeface="Times New Roman" panose="02020603050405020304" pitchFamily="18" charset="0"/>
                <a:cs typeface="Times New Roman" panose="02020603050405020304" pitchFamily="18" charset="0"/>
              </a:rPr>
              <a:t>костінг</a:t>
            </a:r>
            <a:r>
              <a:rPr lang="ru-RU" dirty="0">
                <a:latin typeface="Times New Roman" panose="02020603050405020304" pitchFamily="18" charset="0"/>
                <a:cs typeface="Times New Roman" panose="02020603050405020304" pitchFamily="18" charset="0"/>
              </a:rPr>
              <a:t>).</a:t>
            </a:r>
          </a:p>
          <a:p>
            <a:endParaRPr lang="ru-RU" dirty="0">
              <a:latin typeface="Times New Roman" panose="02020603050405020304" pitchFamily="18" charset="0"/>
              <a:cs typeface="Times New Roman" panose="02020603050405020304" pitchFamily="18" charset="0"/>
            </a:endParaRPr>
          </a:p>
          <a:p>
            <a:r>
              <a:rPr lang="uk-UA" b="1" dirty="0" err="1">
                <a:latin typeface="Times New Roman" panose="02020603050405020304" pitchFamily="18" charset="0"/>
                <a:cs typeface="Times New Roman" panose="02020603050405020304" pitchFamily="18" charset="0"/>
              </a:rPr>
              <a:t>Директ-костінг</a:t>
            </a:r>
            <a:r>
              <a:rPr lang="uk-UA" b="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 це система управлінського обліку, яка базується на класифікації витрат на змінні та постійні і включає в себе облік за її видами, місцями виникнення і носіями, облік результатів виробничої діяльності, а також аналіз витрат і результатів для прийняття управлінських рішень. </a:t>
            </a:r>
          </a:p>
        </p:txBody>
      </p:sp>
    </p:spTree>
    <p:extLst>
      <p:ext uri="{BB962C8B-B14F-4D97-AF65-F5344CB8AC3E}">
        <p14:creationId xmlns:p14="http://schemas.microsoft.com/office/powerpoint/2010/main" val="3975418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7757EA5-866F-461A-830A-3DB74C9B1F9C}"/>
              </a:ext>
            </a:extLst>
          </p:cNvPr>
          <p:cNvSpPr/>
          <p:nvPr/>
        </p:nvSpPr>
        <p:spPr>
          <a:xfrm>
            <a:off x="1567543" y="1637882"/>
            <a:ext cx="8581293" cy="2031325"/>
          </a:xfrm>
          <a:prstGeom prst="rect">
            <a:avLst/>
          </a:prstGeom>
        </p:spPr>
        <p:txBody>
          <a:bodyPr wrap="square">
            <a:spAutoFit/>
          </a:bodyPr>
          <a:lstStyle/>
          <a:p>
            <a:pPr algn="ctr"/>
            <a:r>
              <a:rPr lang="uk-UA" b="1" dirty="0">
                <a:solidFill>
                  <a:srgbClr val="000000"/>
                </a:solidFill>
                <a:latin typeface="Times New Roman" panose="02020603050405020304" pitchFamily="18" charset="0"/>
              </a:rPr>
              <a:t>1. ВНУТРІШНІЙ КОНТРОЛЬ ДІЯЛЬНОСТІ ПІДПРИЄМСТВА </a:t>
            </a:r>
            <a:endParaRPr lang="uk-UA" dirty="0">
              <a:solidFill>
                <a:srgbClr val="000000"/>
              </a:solidFill>
              <a:latin typeface="Times New Roman" panose="02020603050405020304" pitchFamily="18" charset="0"/>
            </a:endParaRPr>
          </a:p>
          <a:p>
            <a:endParaRPr lang="uk-UA" b="1" dirty="0">
              <a:solidFill>
                <a:srgbClr val="000000"/>
              </a:solidFill>
              <a:latin typeface="Times New Roman" panose="02020603050405020304" pitchFamily="18" charset="0"/>
            </a:endParaRPr>
          </a:p>
          <a:p>
            <a:r>
              <a:rPr lang="uk-UA" b="1" dirty="0">
                <a:solidFill>
                  <a:srgbClr val="000000"/>
                </a:solidFill>
                <a:latin typeface="Times New Roman" panose="02020603050405020304" pitchFamily="18" charset="0"/>
              </a:rPr>
              <a:t>Внутрішній контроль </a:t>
            </a:r>
            <a:r>
              <a:rPr lang="uk-UA" dirty="0">
                <a:solidFill>
                  <a:srgbClr val="000000"/>
                </a:solidFill>
                <a:latin typeface="Times New Roman" panose="02020603050405020304" pitchFamily="18" charset="0"/>
              </a:rPr>
              <a:t>– це система заходів, визначених керівництвом підприємства та здійснюваних на підприємстві з метою найбільш ефективного виконання усіма працівниками своїх обов’язків щодо забезпечення та здійснення господарських операцій. Внутрішній контроль визначає законність цих операцій та їх економічну доцільність для зазначеного підприємства. </a:t>
            </a:r>
            <a:endParaRPr lang="uk-UA" dirty="0"/>
          </a:p>
        </p:txBody>
      </p:sp>
    </p:spTree>
    <p:extLst>
      <p:ext uri="{BB962C8B-B14F-4D97-AF65-F5344CB8AC3E}">
        <p14:creationId xmlns:p14="http://schemas.microsoft.com/office/powerpoint/2010/main" val="41184863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D29ABEC-655A-411C-9F57-458494D023F1}"/>
              </a:ext>
            </a:extLst>
          </p:cNvPr>
          <p:cNvSpPr/>
          <p:nvPr/>
        </p:nvSpPr>
        <p:spPr>
          <a:xfrm>
            <a:off x="1637882" y="2110153"/>
            <a:ext cx="8279842" cy="2049639"/>
          </a:xfrm>
          <a:prstGeom prst="rect">
            <a:avLst/>
          </a:prstGeom>
        </p:spPr>
        <p:txBody>
          <a:bodyPr wrap="square">
            <a:spAutoFit/>
          </a:bodyPr>
          <a:lstStyle/>
          <a:p>
            <a:r>
              <a:rPr lang="ru-RU" dirty="0">
                <a:solidFill>
                  <a:srgbClr val="000000"/>
                </a:solidFill>
                <a:latin typeface="Times New Roman" panose="02020603050405020304" pitchFamily="18" charset="0"/>
              </a:rPr>
              <a:t>У </a:t>
            </a:r>
            <a:r>
              <a:rPr lang="ru-RU" dirty="0" err="1">
                <a:solidFill>
                  <a:srgbClr val="000000"/>
                </a:solidFill>
                <a:latin typeface="Times New Roman" panose="02020603050405020304" pitchFamily="18" charset="0"/>
              </a:rPr>
              <a:t>процесі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обліку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фактичних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витрат</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використовують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такі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принципи</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 документально оформлена </a:t>
            </a:r>
            <a:r>
              <a:rPr lang="ru-RU" dirty="0" err="1">
                <a:solidFill>
                  <a:srgbClr val="000000"/>
                </a:solidFill>
                <a:latin typeface="Times New Roman" panose="02020603050405020304" pitchFamily="18" charset="0"/>
              </a:rPr>
              <a:t>фіксація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прямих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витрат</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виробництво</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облікова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реєстрація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їх</a:t>
            </a:r>
            <a:r>
              <a:rPr lang="ru-RU" dirty="0">
                <a:solidFill>
                  <a:srgbClr val="000000"/>
                </a:solidFill>
                <a:latin typeface="Times New Roman" panose="02020603050405020304" pitchFamily="18" charset="0"/>
              </a:rPr>
              <a:t> у </a:t>
            </a:r>
            <a:r>
              <a:rPr lang="ru-RU" dirty="0" err="1">
                <a:solidFill>
                  <a:srgbClr val="000000"/>
                </a:solidFill>
                <a:latin typeface="Times New Roman" panose="02020603050405020304" pitchFamily="18" charset="0"/>
              </a:rPr>
              <a:t>процесі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виробництва</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локалізація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витрат</a:t>
            </a:r>
            <a:r>
              <a:rPr lang="ru-RU" dirty="0">
                <a:solidFill>
                  <a:srgbClr val="000000"/>
                </a:solidFill>
                <a:latin typeface="Times New Roman" panose="02020603050405020304" pitchFamily="18" charset="0"/>
              </a:rPr>
              <a:t> за видами </a:t>
            </a:r>
            <a:r>
              <a:rPr lang="ru-RU" dirty="0" err="1">
                <a:solidFill>
                  <a:srgbClr val="000000"/>
                </a:solidFill>
                <a:latin typeface="Times New Roman" panose="02020603050405020304" pitchFamily="18" charset="0"/>
              </a:rPr>
              <a:t>виробництв</a:t>
            </a:r>
            <a:r>
              <a:rPr lang="ru-RU" dirty="0">
                <a:solidFill>
                  <a:srgbClr val="000000"/>
                </a:solidFill>
                <a:latin typeface="Times New Roman" panose="02020603050405020304" pitchFamily="18" charset="0"/>
              </a:rPr>
              <a:t>, характером </a:t>
            </a:r>
            <a:r>
              <a:rPr lang="ru-RU" dirty="0" err="1">
                <a:solidFill>
                  <a:srgbClr val="000000"/>
                </a:solidFill>
                <a:latin typeface="Times New Roman" panose="02020603050405020304" pitchFamily="18" charset="0"/>
              </a:rPr>
              <a:t>витрат</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об’єктами</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носіями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витрат</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віднесення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фактичних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виробничих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витрат</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об’єкти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обліку</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порівняння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фактичних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показників</a:t>
            </a:r>
            <a:r>
              <a:rPr lang="ru-RU" dirty="0">
                <a:solidFill>
                  <a:srgbClr val="000000"/>
                </a:solidFill>
                <a:latin typeface="Times New Roman" panose="02020603050405020304" pitchFamily="18" charset="0"/>
              </a:rPr>
              <a:t> з </a:t>
            </a:r>
            <a:r>
              <a:rPr lang="ru-RU" dirty="0" err="1">
                <a:solidFill>
                  <a:srgbClr val="000000"/>
                </a:solidFill>
                <a:latin typeface="Times New Roman" panose="02020603050405020304" pitchFamily="18" charset="0"/>
              </a:rPr>
              <a:t>плановими</a:t>
            </a:r>
            <a:r>
              <a:rPr lang="ru-RU" dirty="0">
                <a:solidFill>
                  <a:srgbClr val="000000"/>
                </a:solidFill>
                <a:latin typeface="Times New Roman" panose="02020603050405020304" pitchFamily="18" charset="0"/>
              </a:rPr>
              <a:t>. </a:t>
            </a:r>
          </a:p>
        </p:txBody>
      </p:sp>
    </p:spTree>
    <p:extLst>
      <p:ext uri="{BB962C8B-B14F-4D97-AF65-F5344CB8AC3E}">
        <p14:creationId xmlns:p14="http://schemas.microsoft.com/office/powerpoint/2010/main" val="26076252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20EA3D9-EDB7-479E-BFDA-9C5980857B97}"/>
              </a:ext>
            </a:extLst>
          </p:cNvPr>
          <p:cNvSpPr/>
          <p:nvPr/>
        </p:nvSpPr>
        <p:spPr>
          <a:xfrm>
            <a:off x="2270927" y="2270927"/>
            <a:ext cx="8048730" cy="1200329"/>
          </a:xfrm>
          <a:prstGeom prst="rect">
            <a:avLst/>
          </a:prstGeom>
        </p:spPr>
        <p:txBody>
          <a:bodyPr wrap="square">
            <a:spAutoFit/>
          </a:bodyPr>
          <a:lstStyle/>
          <a:p>
            <a:r>
              <a:rPr lang="uk-UA" b="1" dirty="0">
                <a:solidFill>
                  <a:srgbClr val="000000"/>
                </a:solidFill>
                <a:latin typeface="Times New Roman" panose="02020603050405020304" pitchFamily="18" charset="0"/>
              </a:rPr>
              <a:t>Стандарт-</a:t>
            </a:r>
            <a:r>
              <a:rPr lang="uk-UA" b="1" dirty="0" err="1">
                <a:solidFill>
                  <a:srgbClr val="000000"/>
                </a:solidFill>
                <a:latin typeface="Times New Roman" panose="02020603050405020304" pitchFamily="18" charset="0"/>
              </a:rPr>
              <a:t>костінг</a:t>
            </a:r>
            <a:r>
              <a:rPr lang="uk-UA" b="1" dirty="0">
                <a:solidFill>
                  <a:srgbClr val="000000"/>
                </a:solidFill>
                <a:latin typeface="Times New Roman" panose="02020603050405020304" pitchFamily="18" charset="0"/>
              </a:rPr>
              <a:t> </a:t>
            </a:r>
            <a:r>
              <a:rPr lang="uk-UA" dirty="0">
                <a:solidFill>
                  <a:srgbClr val="000000"/>
                </a:solidFill>
                <a:latin typeface="Times New Roman" panose="02020603050405020304" pitchFamily="18" charset="0"/>
              </a:rPr>
              <a:t>– це система обліку витрат і калькуляції собівартості з використанням нормування. Передбачає аналіз відхилень фактичних витрат від нормативних. Це організація обліку, при якій зміни собівартості розкриваються щоденно в процесі виконання плану на підставі первинної документації. </a:t>
            </a:r>
            <a:endParaRPr lang="uk-UA" dirty="0"/>
          </a:p>
        </p:txBody>
      </p:sp>
    </p:spTree>
    <p:extLst>
      <p:ext uri="{BB962C8B-B14F-4D97-AF65-F5344CB8AC3E}">
        <p14:creationId xmlns:p14="http://schemas.microsoft.com/office/powerpoint/2010/main" val="16607971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998C0D8-3B50-4580-9AA7-823CED55770A}"/>
              </a:ext>
            </a:extLst>
          </p:cNvPr>
          <p:cNvSpPr/>
          <p:nvPr/>
        </p:nvSpPr>
        <p:spPr>
          <a:xfrm>
            <a:off x="1979526" y="2029767"/>
            <a:ext cx="7958294" cy="1477328"/>
          </a:xfrm>
          <a:prstGeom prst="rect">
            <a:avLst/>
          </a:prstGeom>
        </p:spPr>
        <p:txBody>
          <a:bodyPr wrap="square">
            <a:spAutoFit/>
          </a:bodyPr>
          <a:lstStyle/>
          <a:p>
            <a:r>
              <a:rPr lang="ru-RU" dirty="0" err="1">
                <a:solidFill>
                  <a:srgbClr val="000000"/>
                </a:solidFill>
                <a:latin typeface="Times New Roman" panose="02020603050405020304" pitchFamily="18" charset="0"/>
              </a:rPr>
              <a:t>Завданням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обліку</a:t>
            </a:r>
            <a:r>
              <a:rPr lang="ru-RU" dirty="0">
                <a:solidFill>
                  <a:srgbClr val="000000"/>
                </a:solidFill>
                <a:latin typeface="Times New Roman" panose="02020603050405020304" pitchFamily="18" charset="0"/>
              </a:rPr>
              <a:t> за нормативною </a:t>
            </a:r>
            <a:r>
              <a:rPr lang="ru-RU" dirty="0" err="1">
                <a:solidFill>
                  <a:srgbClr val="000000"/>
                </a:solidFill>
                <a:latin typeface="Times New Roman" panose="02020603050405020304" pitchFamily="18" charset="0"/>
              </a:rPr>
              <a:t>собівартістю</a:t>
            </a:r>
            <a:r>
              <a:rPr lang="ru-RU" dirty="0">
                <a:solidFill>
                  <a:srgbClr val="000000"/>
                </a:solidFill>
                <a:latin typeface="Times New Roman" panose="02020603050405020304" pitchFamily="18" charset="0"/>
              </a:rPr>
              <a:t> є: </a:t>
            </a:r>
          </a:p>
          <a:p>
            <a:r>
              <a:rPr lang="ru-RU" dirty="0">
                <a:solidFill>
                  <a:srgbClr val="000000"/>
                </a:solidFill>
                <a:latin typeface="Times New Roman" panose="02020603050405020304" pitchFamily="18" charset="0"/>
              </a:rPr>
              <a:t>1) </a:t>
            </a:r>
            <a:r>
              <a:rPr lang="ru-RU" dirty="0" err="1">
                <a:solidFill>
                  <a:srgbClr val="000000"/>
                </a:solidFill>
                <a:latin typeface="Times New Roman" panose="02020603050405020304" pitchFamily="18" charset="0"/>
              </a:rPr>
              <a:t>своєчасне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попередження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нераціонального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використання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ресурсів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підприємства</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2) </a:t>
            </a:r>
            <a:r>
              <a:rPr lang="ru-RU" dirty="0" err="1">
                <a:solidFill>
                  <a:srgbClr val="000000"/>
                </a:solidFill>
                <a:latin typeface="Times New Roman" panose="02020603050405020304" pitchFamily="18" charset="0"/>
              </a:rPr>
              <a:t>оперативний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аналіз</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витрат</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виробництво</a:t>
            </a:r>
            <a:r>
              <a:rPr lang="ru-RU" dirty="0">
                <a:solidFill>
                  <a:srgbClr val="000000"/>
                </a:solidFill>
                <a:latin typeface="Times New Roman" panose="02020603050405020304" pitchFamily="18" charset="0"/>
              </a:rPr>
              <a:t>; </a:t>
            </a:r>
          </a:p>
          <a:p>
            <a:r>
              <a:rPr lang="uk-UA" dirty="0">
                <a:solidFill>
                  <a:srgbClr val="000000"/>
                </a:solidFill>
                <a:latin typeface="Times New Roman" panose="02020603050405020304" pitchFamily="18" charset="0"/>
              </a:rPr>
              <a:t>3) виявлення неврахованих резервів. </a:t>
            </a:r>
          </a:p>
        </p:txBody>
      </p:sp>
    </p:spTree>
    <p:extLst>
      <p:ext uri="{BB962C8B-B14F-4D97-AF65-F5344CB8AC3E}">
        <p14:creationId xmlns:p14="http://schemas.microsoft.com/office/powerpoint/2010/main" val="24841125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A38C762-5DAD-47C2-804D-4B652B8424BC}"/>
              </a:ext>
            </a:extLst>
          </p:cNvPr>
          <p:cNvSpPr/>
          <p:nvPr/>
        </p:nvSpPr>
        <p:spPr>
          <a:xfrm>
            <a:off x="2110154" y="1531260"/>
            <a:ext cx="7264958" cy="2862322"/>
          </a:xfrm>
          <a:prstGeom prst="rect">
            <a:avLst/>
          </a:prstGeom>
        </p:spPr>
        <p:txBody>
          <a:bodyPr wrap="square">
            <a:spAutoFit/>
          </a:bodyPr>
          <a:lstStyle/>
          <a:p>
            <a:r>
              <a:rPr lang="ru-RU" dirty="0" err="1">
                <a:solidFill>
                  <a:srgbClr val="000000"/>
                </a:solidFill>
                <a:latin typeface="Times New Roman" panose="02020603050405020304" pitchFamily="18" charset="0"/>
              </a:rPr>
              <a:t>Принципи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здійснення</a:t>
            </a:r>
            <a:r>
              <a:rPr lang="ru-RU" dirty="0">
                <a:solidFill>
                  <a:srgbClr val="000000"/>
                </a:solidFill>
                <a:latin typeface="Times New Roman" panose="02020603050405020304" pitchFamily="18" charset="0"/>
              </a:rPr>
              <a:t> стандарт-</a:t>
            </a:r>
            <a:r>
              <a:rPr lang="ru-RU" dirty="0" err="1">
                <a:solidFill>
                  <a:srgbClr val="000000"/>
                </a:solidFill>
                <a:latin typeface="Times New Roman" panose="02020603050405020304" pitchFamily="18" charset="0"/>
              </a:rPr>
              <a:t>косінгу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полягають</a:t>
            </a:r>
            <a:r>
              <a:rPr lang="ru-RU" dirty="0">
                <a:solidFill>
                  <a:srgbClr val="000000"/>
                </a:solidFill>
                <a:latin typeface="Times New Roman" panose="02020603050405020304" pitchFamily="18" charset="0"/>
              </a:rPr>
              <a:t> у </a:t>
            </a:r>
            <a:r>
              <a:rPr lang="ru-RU" dirty="0" err="1">
                <a:solidFill>
                  <a:srgbClr val="000000"/>
                </a:solidFill>
                <a:latin typeface="Times New Roman" panose="02020603050405020304" pitchFamily="18" charset="0"/>
              </a:rPr>
              <a:t>наступному</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нормування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витрат</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обов’язкове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складання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нормативних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калькуляцій</a:t>
            </a:r>
            <a:r>
              <a:rPr lang="ru-RU" dirty="0">
                <a:solidFill>
                  <a:srgbClr val="000000"/>
                </a:solidFill>
                <a:latin typeface="Times New Roman" panose="02020603050405020304" pitchFamily="18" charset="0"/>
              </a:rPr>
              <a:t> по кожному </a:t>
            </a:r>
            <a:r>
              <a:rPr lang="ru-RU" dirty="0" err="1">
                <a:solidFill>
                  <a:srgbClr val="000000"/>
                </a:solidFill>
                <a:latin typeface="Times New Roman" panose="02020603050405020304" pitchFamily="18" charset="0"/>
              </a:rPr>
              <a:t>виробу</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систематичне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виявлення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відхилень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фактичних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витрат</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матеріалів</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заробітної</a:t>
            </a:r>
            <a:r>
              <a:rPr lang="ru-RU" dirty="0">
                <a:solidFill>
                  <a:srgbClr val="000000"/>
                </a:solidFill>
                <a:latin typeface="Times New Roman" panose="02020603050405020304" pitchFamily="18" charset="0"/>
              </a:rPr>
              <a:t> плати;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постійний</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своєчасний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облік</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зміни</a:t>
            </a:r>
            <a:r>
              <a:rPr lang="ru-RU" dirty="0">
                <a:solidFill>
                  <a:srgbClr val="000000"/>
                </a:solidFill>
                <a:latin typeface="Times New Roman" panose="02020603050405020304" pitchFamily="18" charset="0"/>
              </a:rPr>
              <a:t> норм та </a:t>
            </a:r>
            <a:r>
              <a:rPr lang="ru-RU" dirty="0" err="1">
                <a:solidFill>
                  <a:srgbClr val="000000"/>
                </a:solidFill>
                <a:latin typeface="Times New Roman" panose="02020603050405020304" pitchFamily="18" charset="0"/>
              </a:rPr>
              <a:t>визначення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впливу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цих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змін</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собівартість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продукції</a:t>
            </a:r>
            <a:r>
              <a:rPr lang="ru-RU" dirty="0">
                <a:solidFill>
                  <a:srgbClr val="000000"/>
                </a:solidFill>
                <a:latin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попередній</a:t>
            </a:r>
            <a:r>
              <a:rPr lang="ru-RU" dirty="0">
                <a:latin typeface="Times New Roman" panose="02020603050405020304" pitchFamily="18" charset="0"/>
                <a:cs typeface="Times New Roman" panose="02020603050405020304" pitchFamily="18" charset="0"/>
              </a:rPr>
              <a:t> контроль </a:t>
            </a:r>
            <a:r>
              <a:rPr lang="ru-RU" dirty="0" err="1">
                <a:latin typeface="Times New Roman" panose="02020603050405020304" pitchFamily="18" charset="0"/>
                <a:cs typeface="Times New Roman" panose="02020603050405020304" pitchFamily="18" charset="0"/>
              </a:rPr>
              <a:t>витрат</a:t>
            </a:r>
            <a:r>
              <a:rPr lang="ru-RU" dirty="0">
                <a:latin typeface="Times New Roman" panose="02020603050405020304" pitchFamily="18" charset="0"/>
                <a:cs typeface="Times New Roman" panose="02020603050405020304" pitchFamily="18" charset="0"/>
              </a:rPr>
              <a:t> на </a:t>
            </a:r>
            <a:r>
              <a:rPr lang="ru-RU" dirty="0" err="1">
                <a:latin typeface="Times New Roman" panose="02020603050405020304" pitchFamily="18" charset="0"/>
                <a:cs typeface="Times New Roman" panose="02020603050405020304" pitchFamily="18" charset="0"/>
              </a:rPr>
              <a:t>основі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первинних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документів</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фіксація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відхилень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a:t>
            </a:r>
            <a:r>
              <a:rPr lang="ru-RU" dirty="0">
                <a:latin typeface="Times New Roman" panose="02020603050405020304" pitchFamily="18" charset="0"/>
                <a:cs typeface="Times New Roman" panose="02020603050405020304" pitchFamily="18" charset="0"/>
              </a:rPr>
              <a:t> норм у момент </a:t>
            </a:r>
            <a:r>
              <a:rPr lang="ru-RU" dirty="0" err="1">
                <a:latin typeface="Times New Roman" panose="02020603050405020304" pitchFamily="18" charset="0"/>
                <a:cs typeface="Times New Roman" panose="02020603050405020304" pitchFamily="18" charset="0"/>
              </a:rPr>
              <a:t>їх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виявлення</a:t>
            </a:r>
            <a:r>
              <a:rPr lang="ru-RU" dirty="0">
                <a:latin typeface="Times New Roman" panose="02020603050405020304" pitchFamily="18" charset="0"/>
                <a:cs typeface="Times New Roman" panose="02020603050405020304" pitchFamily="18" charset="0"/>
              </a:rPr>
              <a:t>; </a:t>
            </a:r>
          </a:p>
          <a:p>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щомісячне</a:t>
            </a:r>
            <a:r>
              <a:rPr lang="ru-RU" dirty="0">
                <a:latin typeface="Times New Roman" panose="02020603050405020304" pitchFamily="18" charset="0"/>
                <a:cs typeface="Times New Roman" panose="02020603050405020304" pitchFamily="18" charset="0"/>
              </a:rPr>
              <a:t> і </a:t>
            </a:r>
            <a:r>
              <a:rPr lang="ru-RU" dirty="0" err="1">
                <a:latin typeface="Times New Roman" panose="02020603050405020304" pitchFamily="18" charset="0"/>
                <a:cs typeface="Times New Roman" panose="02020603050405020304" pitchFamily="18" charset="0"/>
              </a:rPr>
              <a:t>щоквартальне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коригування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існуючих</a:t>
            </a:r>
            <a:r>
              <a:rPr lang="ru-RU" dirty="0">
                <a:latin typeface="Times New Roman" panose="02020603050405020304" pitchFamily="18" charset="0"/>
                <a:cs typeface="Times New Roman" panose="02020603050405020304" pitchFamily="18" charset="0"/>
              </a:rPr>
              <a:t> норм. </a:t>
            </a:r>
          </a:p>
        </p:txBody>
      </p:sp>
    </p:spTree>
    <p:extLst>
      <p:ext uri="{BB962C8B-B14F-4D97-AF65-F5344CB8AC3E}">
        <p14:creationId xmlns:p14="http://schemas.microsoft.com/office/powerpoint/2010/main" val="11101090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CFA7AD12-CDFA-4A97-871F-C41AE873A4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6897" y="1481921"/>
            <a:ext cx="9518205" cy="3894157"/>
          </a:xfrm>
          <a:prstGeom prst="rect">
            <a:avLst/>
          </a:prstGeom>
        </p:spPr>
      </p:pic>
    </p:spTree>
    <p:extLst>
      <p:ext uri="{BB962C8B-B14F-4D97-AF65-F5344CB8AC3E}">
        <p14:creationId xmlns:p14="http://schemas.microsoft.com/office/powerpoint/2010/main" val="18100618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A5F9905-FF9D-484A-B5D4-5A6AE72EA76C}"/>
              </a:ext>
            </a:extLst>
          </p:cNvPr>
          <p:cNvSpPr/>
          <p:nvPr/>
        </p:nvSpPr>
        <p:spPr>
          <a:xfrm>
            <a:off x="1718268" y="1728316"/>
            <a:ext cx="8440616" cy="2031325"/>
          </a:xfrm>
          <a:prstGeom prst="rect">
            <a:avLst/>
          </a:prstGeom>
        </p:spPr>
        <p:txBody>
          <a:bodyPr wrap="square">
            <a:spAutoFit/>
          </a:bodyPr>
          <a:lstStyle/>
          <a:p>
            <a:r>
              <a:rPr lang="uk-UA" dirty="0">
                <a:solidFill>
                  <a:srgbClr val="000000"/>
                </a:solidFill>
                <a:latin typeface="Times New Roman" panose="02020603050405020304" pitchFamily="18" charset="0"/>
              </a:rPr>
              <a:t>Нормативний метод обліку витрат виробництва дозволяє своєчасно виявляти та встановлювати причини відхилень фактичних витрат від діючих норм і кошторисів витрат на обслуговування і управління. </a:t>
            </a:r>
          </a:p>
          <a:p>
            <a:r>
              <a:rPr lang="ru-RU" dirty="0" err="1">
                <a:solidFill>
                  <a:srgbClr val="000000"/>
                </a:solidFill>
                <a:latin typeface="Times New Roman" panose="02020603050405020304" pitchFamily="18" charset="0"/>
              </a:rPr>
              <a:t>Відхилення</a:t>
            </a:r>
            <a:r>
              <a:rPr lang="ru-RU" dirty="0">
                <a:solidFill>
                  <a:srgbClr val="000000"/>
                </a:solidFill>
                <a:latin typeface="Times New Roman" panose="02020603050405020304" pitchFamily="18" charset="0"/>
              </a:rPr>
              <a:t> за </a:t>
            </a:r>
            <a:r>
              <a:rPr lang="ru-RU" dirty="0" err="1">
                <a:solidFill>
                  <a:srgbClr val="000000"/>
                </a:solidFill>
                <a:latin typeface="Times New Roman" panose="02020603050405020304" pitchFamily="18" charset="0"/>
              </a:rPr>
              <a:t>виробничими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витратами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поділяються</a:t>
            </a:r>
            <a:r>
              <a:rPr lang="ru-RU" dirty="0">
                <a:solidFill>
                  <a:srgbClr val="000000"/>
                </a:solidFill>
                <a:latin typeface="Times New Roman" panose="02020603050405020304" pitchFamily="18" charset="0"/>
              </a:rPr>
              <a:t> на: </a:t>
            </a:r>
          </a:p>
          <a:p>
            <a:r>
              <a:rPr lang="ru-RU" dirty="0">
                <a:solidFill>
                  <a:srgbClr val="000000"/>
                </a:solidFill>
                <a:latin typeface="Times New Roman" panose="02020603050405020304" pitchFamily="18" charset="0"/>
              </a:rPr>
              <a:t>1. </a:t>
            </a:r>
            <a:r>
              <a:rPr lang="ru-RU" dirty="0" err="1">
                <a:solidFill>
                  <a:srgbClr val="000000"/>
                </a:solidFill>
                <a:latin typeface="Times New Roman" panose="02020603050405020304" pitchFamily="18" charset="0"/>
              </a:rPr>
              <a:t>Відхилення</a:t>
            </a:r>
            <a:r>
              <a:rPr lang="ru-RU" dirty="0">
                <a:solidFill>
                  <a:srgbClr val="000000"/>
                </a:solidFill>
                <a:latin typeface="Times New Roman" panose="02020603050405020304" pitchFamily="18" charset="0"/>
              </a:rPr>
              <a:t> за </a:t>
            </a:r>
            <a:r>
              <a:rPr lang="ru-RU" dirty="0" err="1">
                <a:solidFill>
                  <a:srgbClr val="000000"/>
                </a:solidFill>
                <a:latin typeface="Times New Roman" panose="02020603050405020304" pitchFamily="18" charset="0"/>
              </a:rPr>
              <a:t>матеріалами</a:t>
            </a:r>
            <a:r>
              <a:rPr lang="ru-RU" dirty="0">
                <a:solidFill>
                  <a:srgbClr val="000000"/>
                </a:solidFill>
                <a:latin typeface="Times New Roman" panose="02020603050405020304" pitchFamily="18" charset="0"/>
              </a:rPr>
              <a:t>: за </a:t>
            </a:r>
            <a:r>
              <a:rPr lang="ru-RU" dirty="0" err="1">
                <a:solidFill>
                  <a:srgbClr val="000000"/>
                </a:solidFill>
                <a:latin typeface="Times New Roman" panose="02020603050405020304" pitchFamily="18" charset="0"/>
              </a:rPr>
              <a:t>ціною</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їх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використанням</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якістю</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2. </a:t>
            </a:r>
            <a:r>
              <a:rPr lang="ru-RU" dirty="0" err="1">
                <a:solidFill>
                  <a:srgbClr val="000000"/>
                </a:solidFill>
                <a:latin typeface="Times New Roman" panose="02020603050405020304" pitchFamily="18" charset="0"/>
              </a:rPr>
              <a:t>Відхилення</a:t>
            </a:r>
            <a:r>
              <a:rPr lang="ru-RU" dirty="0">
                <a:solidFill>
                  <a:srgbClr val="000000"/>
                </a:solidFill>
                <a:latin typeface="Times New Roman" panose="02020603050405020304" pitchFamily="18" charset="0"/>
              </a:rPr>
              <a:t> за </a:t>
            </a:r>
            <a:r>
              <a:rPr lang="ru-RU" dirty="0" err="1">
                <a:solidFill>
                  <a:srgbClr val="000000"/>
                </a:solidFill>
                <a:latin typeface="Times New Roman" panose="02020603050405020304" pitchFamily="18" charset="0"/>
              </a:rPr>
              <a:t>заробітною</a:t>
            </a:r>
            <a:r>
              <a:rPr lang="ru-RU" dirty="0">
                <a:solidFill>
                  <a:srgbClr val="000000"/>
                </a:solidFill>
                <a:latin typeface="Times New Roman" panose="02020603050405020304" pitchFamily="18" charset="0"/>
              </a:rPr>
              <a:t> платою: за тарифами та </a:t>
            </a:r>
            <a:r>
              <a:rPr lang="ru-RU" dirty="0" err="1">
                <a:solidFill>
                  <a:srgbClr val="000000"/>
                </a:solidFill>
                <a:latin typeface="Times New Roman" panose="02020603050405020304" pitchFamily="18" charset="0"/>
              </a:rPr>
              <a:t>продуктивністю</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праці</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3. </a:t>
            </a:r>
            <a:r>
              <a:rPr lang="ru-RU" dirty="0" err="1">
                <a:solidFill>
                  <a:srgbClr val="000000"/>
                </a:solidFill>
                <a:latin typeface="Times New Roman" panose="02020603050405020304" pitchFamily="18" charset="0"/>
              </a:rPr>
              <a:t>Відхилення</a:t>
            </a:r>
            <a:r>
              <a:rPr lang="ru-RU" dirty="0">
                <a:solidFill>
                  <a:srgbClr val="000000"/>
                </a:solidFill>
                <a:latin typeface="Times New Roman" panose="02020603050405020304" pitchFamily="18" charset="0"/>
              </a:rPr>
              <a:t> за </a:t>
            </a:r>
            <a:r>
              <a:rPr lang="ru-RU" dirty="0" err="1">
                <a:solidFill>
                  <a:srgbClr val="000000"/>
                </a:solidFill>
                <a:latin typeface="Times New Roman" panose="02020603050405020304" pitchFamily="18" charset="0"/>
              </a:rPr>
              <a:t>накладними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витратами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змінні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постійні</a:t>
            </a:r>
            <a:r>
              <a:rPr lang="ru-RU" dirty="0">
                <a:solidFill>
                  <a:srgbClr val="000000"/>
                </a:solidFill>
                <a:latin typeface="Times New Roman" panose="02020603050405020304" pitchFamily="18" charset="0"/>
              </a:rPr>
              <a:t>. </a:t>
            </a:r>
          </a:p>
        </p:txBody>
      </p:sp>
    </p:spTree>
    <p:extLst>
      <p:ext uri="{BB962C8B-B14F-4D97-AF65-F5344CB8AC3E}">
        <p14:creationId xmlns:p14="http://schemas.microsoft.com/office/powerpoint/2010/main" val="11619273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9579800-5ADE-4014-B41C-A01614DAF038}"/>
              </a:ext>
            </a:extLst>
          </p:cNvPr>
          <p:cNvSpPr/>
          <p:nvPr/>
        </p:nvSpPr>
        <p:spPr>
          <a:xfrm>
            <a:off x="1929283" y="1567544"/>
            <a:ext cx="8239649" cy="3970318"/>
          </a:xfrm>
          <a:prstGeom prst="rect">
            <a:avLst/>
          </a:prstGeom>
        </p:spPr>
        <p:txBody>
          <a:bodyPr wrap="square">
            <a:spAutoFit/>
          </a:bodyPr>
          <a:lstStyle/>
          <a:p>
            <a:r>
              <a:rPr lang="uk-UA" b="1" dirty="0">
                <a:solidFill>
                  <a:srgbClr val="000000"/>
                </a:solidFill>
                <a:latin typeface="Times New Roman" panose="02020603050405020304" pitchFamily="18" charset="0"/>
              </a:rPr>
              <a:t>Контрольні питання </a:t>
            </a:r>
            <a:endParaRPr lang="uk-UA" dirty="0">
              <a:solidFill>
                <a:srgbClr val="000000"/>
              </a:solidFill>
              <a:latin typeface="Times New Roman" panose="02020603050405020304" pitchFamily="18" charset="0"/>
            </a:endParaRPr>
          </a:p>
          <a:p>
            <a:r>
              <a:rPr lang="ru-RU" dirty="0">
                <a:solidFill>
                  <a:srgbClr val="000000"/>
                </a:solidFill>
                <a:latin typeface="Times New Roman" panose="02020603050405020304" pitchFamily="18" charset="0"/>
              </a:rPr>
              <a:t>1. </a:t>
            </a:r>
            <a:r>
              <a:rPr lang="ru-RU" dirty="0" err="1">
                <a:solidFill>
                  <a:srgbClr val="000000"/>
                </a:solidFill>
                <a:latin typeface="Times New Roman" panose="02020603050405020304" pitchFamily="18" charset="0"/>
              </a:rPr>
              <a:t>Визначте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сутність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управлінського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обліку</a:t>
            </a:r>
            <a:r>
              <a:rPr lang="ru-RU" dirty="0">
                <a:solidFill>
                  <a:srgbClr val="000000"/>
                </a:solidFill>
                <a:latin typeface="Times New Roman" panose="02020603050405020304" pitchFamily="18" charset="0"/>
              </a:rPr>
              <a:t> в </a:t>
            </a:r>
            <a:r>
              <a:rPr lang="ru-RU" dirty="0" err="1">
                <a:solidFill>
                  <a:srgbClr val="000000"/>
                </a:solidFill>
                <a:latin typeface="Times New Roman" panose="02020603050405020304" pitchFamily="18" charset="0"/>
              </a:rPr>
              <a:t>системі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контролінгу</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2. </a:t>
            </a:r>
            <a:r>
              <a:rPr lang="ru-RU" dirty="0" err="1">
                <a:solidFill>
                  <a:srgbClr val="000000"/>
                </a:solidFill>
                <a:latin typeface="Times New Roman" panose="02020603050405020304" pitchFamily="18" charset="0"/>
              </a:rPr>
              <a:t>Які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факторисприяють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зростанню</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ролі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управлінського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обліку</a:t>
            </a:r>
            <a:r>
              <a:rPr lang="ru-RU" dirty="0">
                <a:solidFill>
                  <a:srgbClr val="000000"/>
                </a:solidFill>
                <a:latin typeface="Times New Roman" panose="02020603050405020304" pitchFamily="18" charset="0"/>
              </a:rPr>
              <a:t>?</a:t>
            </a:r>
          </a:p>
          <a:p>
            <a:r>
              <a:rPr lang="ru-RU" dirty="0">
                <a:solidFill>
                  <a:srgbClr val="000000"/>
                </a:solidFill>
                <a:latin typeface="Times New Roman" panose="02020603050405020304" pitchFamily="18" charset="0"/>
              </a:rPr>
              <a:t>3. </a:t>
            </a:r>
            <a:r>
              <a:rPr lang="ru-RU" dirty="0" err="1">
                <a:solidFill>
                  <a:srgbClr val="000000"/>
                </a:solidFill>
                <a:latin typeface="Times New Roman" panose="02020603050405020304" pitchFamily="18" charset="0"/>
              </a:rPr>
              <a:t>Назвіть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рівні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споживачів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результатів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діяльності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управлінського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обліку</a:t>
            </a:r>
            <a:r>
              <a:rPr lang="ru-RU" dirty="0">
                <a:solidFill>
                  <a:srgbClr val="000000"/>
                </a:solidFill>
                <a:latin typeface="Times New Roman" panose="02020603050405020304" pitchFamily="18" charset="0"/>
              </a:rPr>
              <a:t>. </a:t>
            </a:r>
            <a:endParaRPr lang="uk-UA" dirty="0"/>
          </a:p>
          <a:p>
            <a:r>
              <a:rPr lang="uk-UA" dirty="0">
                <a:latin typeface="Times New Roman" panose="02020603050405020304" pitchFamily="18" charset="0"/>
                <a:cs typeface="Times New Roman" panose="02020603050405020304" pitchFamily="18" charset="0"/>
              </a:rPr>
              <a:t>4. Як відбувається взаємозв’язок системи обліку і функцій управління? </a:t>
            </a:r>
          </a:p>
          <a:p>
            <a:r>
              <a:rPr lang="ru-RU" dirty="0">
                <a:latin typeface="Times New Roman" panose="02020603050405020304" pitchFamily="18" charset="0"/>
                <a:cs typeface="Times New Roman" panose="02020603050405020304" pitchFamily="18" charset="0"/>
              </a:rPr>
              <a:t>5. </a:t>
            </a:r>
            <a:r>
              <a:rPr lang="ru-RU" dirty="0" err="1">
                <a:latin typeface="Times New Roman" panose="02020603050405020304" pitchFamily="18" charset="0"/>
                <a:cs typeface="Times New Roman" panose="02020603050405020304" pitchFamily="18" charset="0"/>
              </a:rPr>
              <a:t>Назвіть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об’єкти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управлінського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обліку</a:t>
            </a:r>
            <a:r>
              <a:rPr lang="ru-RU" dirty="0">
                <a:latin typeface="Times New Roman" panose="02020603050405020304" pitchFamily="18" charset="0"/>
                <a:cs typeface="Times New Roman" panose="02020603050405020304" pitchFamily="18" charset="0"/>
              </a:rPr>
              <a:t>. </a:t>
            </a:r>
          </a:p>
          <a:p>
            <a:r>
              <a:rPr lang="ru-RU" dirty="0">
                <a:latin typeface="Times New Roman" panose="02020603050405020304" pitchFamily="18" charset="0"/>
                <a:cs typeface="Times New Roman" panose="02020603050405020304" pitchFamily="18" charset="0"/>
              </a:rPr>
              <a:t>6. </a:t>
            </a:r>
            <a:r>
              <a:rPr lang="ru-RU" dirty="0" err="1">
                <a:latin typeface="Times New Roman" panose="02020603050405020304" pitchFamily="18" charset="0"/>
                <a:cs typeface="Times New Roman" panose="02020603050405020304" pitchFamily="18" charset="0"/>
              </a:rPr>
              <a:t>Якими</a:t>
            </a:r>
            <a:r>
              <a:rPr lang="ru-RU" dirty="0">
                <a:latin typeface="Times New Roman" panose="02020603050405020304" pitchFamily="18" charset="0"/>
                <a:cs typeface="Times New Roman" panose="02020603050405020304" pitchFamily="18" charset="0"/>
              </a:rPr>
              <a:t> принципами </a:t>
            </a:r>
            <a:r>
              <a:rPr lang="ru-RU" dirty="0" err="1">
                <a:latin typeface="Times New Roman" panose="02020603050405020304" pitchFamily="18" charset="0"/>
                <a:cs typeface="Times New Roman" panose="02020603050405020304" pitchFamily="18" charset="0"/>
              </a:rPr>
              <a:t>керуються</a:t>
            </a:r>
            <a:r>
              <a:rPr lang="ru-RU" dirty="0">
                <a:latin typeface="Times New Roman" panose="02020603050405020304" pitchFamily="18" charset="0"/>
                <a:cs typeface="Times New Roman" panose="02020603050405020304" pitchFamily="18" charset="0"/>
              </a:rPr>
              <a:t> при </a:t>
            </a:r>
            <a:r>
              <a:rPr lang="ru-RU" dirty="0" err="1">
                <a:latin typeface="Times New Roman" panose="02020603050405020304" pitchFamily="18" charset="0"/>
                <a:cs typeface="Times New Roman" panose="02020603050405020304" pitchFamily="18" charset="0"/>
              </a:rPr>
              <a:t>формуванні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системи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управлінського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обліку</a:t>
            </a:r>
            <a:r>
              <a:rPr lang="ru-RU" dirty="0">
                <a:latin typeface="Times New Roman" panose="02020603050405020304" pitchFamily="18" charset="0"/>
                <a:cs typeface="Times New Roman" panose="02020603050405020304" pitchFamily="18" charset="0"/>
              </a:rPr>
              <a:t> на </a:t>
            </a:r>
            <a:r>
              <a:rPr lang="ru-RU" dirty="0" err="1">
                <a:latin typeface="Times New Roman" panose="02020603050405020304" pitchFamily="18" charset="0"/>
                <a:cs typeface="Times New Roman" panose="02020603050405020304" pitchFamily="18" charset="0"/>
              </a:rPr>
              <a:t>підприємствах</a:t>
            </a:r>
            <a:r>
              <a:rPr lang="ru-RU" dirty="0">
                <a:latin typeface="Times New Roman" panose="02020603050405020304" pitchFamily="18" charset="0"/>
                <a:cs typeface="Times New Roman" panose="02020603050405020304" pitchFamily="18" charset="0"/>
              </a:rPr>
              <a:t>? </a:t>
            </a:r>
          </a:p>
          <a:p>
            <a:r>
              <a:rPr lang="ru-RU" dirty="0">
                <a:latin typeface="Times New Roman" panose="02020603050405020304" pitchFamily="18" charset="0"/>
                <a:cs typeface="Times New Roman" panose="02020603050405020304" pitchFamily="18" charset="0"/>
              </a:rPr>
              <a:t>7. Охарактеризуйте </a:t>
            </a:r>
            <a:r>
              <a:rPr lang="ru-RU" dirty="0" err="1">
                <a:latin typeface="Times New Roman" panose="02020603050405020304" pitchFamily="18" charset="0"/>
                <a:cs typeface="Times New Roman" panose="02020603050405020304" pitchFamily="18" charset="0"/>
              </a:rPr>
              <a:t>основні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функції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управлінського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обліку</a:t>
            </a:r>
            <a:r>
              <a:rPr lang="ru-RU" dirty="0">
                <a:latin typeface="Times New Roman" panose="02020603050405020304" pitchFamily="18" charset="0"/>
                <a:cs typeface="Times New Roman" panose="02020603050405020304" pitchFamily="18" charset="0"/>
              </a:rPr>
              <a:t>. </a:t>
            </a:r>
          </a:p>
          <a:p>
            <a:r>
              <a:rPr lang="ru-RU" dirty="0">
                <a:latin typeface="Times New Roman" panose="02020603050405020304" pitchFamily="18" charset="0"/>
                <a:cs typeface="Times New Roman" panose="02020603050405020304" pitchFamily="18" charset="0"/>
              </a:rPr>
              <a:t>8. </a:t>
            </a:r>
            <a:r>
              <a:rPr lang="ru-RU" dirty="0" err="1">
                <a:latin typeface="Times New Roman" panose="02020603050405020304" pitchFamily="18" charset="0"/>
                <a:cs typeface="Times New Roman" panose="02020603050405020304" pitchFamily="18" charset="0"/>
              </a:rPr>
              <a:t>Які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основні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завдання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покладені</a:t>
            </a:r>
            <a:r>
              <a:rPr lang="ru-RU" dirty="0">
                <a:latin typeface="Times New Roman" panose="02020603050405020304" pitchFamily="18" charset="0"/>
                <a:cs typeface="Times New Roman" panose="02020603050405020304" pitchFamily="18" charset="0"/>
              </a:rPr>
              <a:t> на систему </a:t>
            </a:r>
            <a:r>
              <a:rPr lang="ru-RU" dirty="0" err="1">
                <a:latin typeface="Times New Roman" panose="02020603050405020304" pitchFamily="18" charset="0"/>
                <a:cs typeface="Times New Roman" panose="02020603050405020304" pitchFamily="18" charset="0"/>
              </a:rPr>
              <a:t>управлінського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обліку</a:t>
            </a:r>
            <a:r>
              <a:rPr lang="ru-RU" dirty="0">
                <a:latin typeface="Times New Roman" panose="02020603050405020304" pitchFamily="18" charset="0"/>
                <a:cs typeface="Times New Roman" panose="02020603050405020304" pitchFamily="18" charset="0"/>
              </a:rPr>
              <a:t>? </a:t>
            </a:r>
          </a:p>
          <a:p>
            <a:r>
              <a:rPr lang="ru-RU" dirty="0">
                <a:latin typeface="Times New Roman" panose="02020603050405020304" pitchFamily="18" charset="0"/>
                <a:cs typeface="Times New Roman" panose="02020603050405020304" pitchFamily="18" charset="0"/>
              </a:rPr>
              <a:t>9. Як </a:t>
            </a:r>
            <a:r>
              <a:rPr lang="ru-RU" dirty="0" err="1">
                <a:latin typeface="Times New Roman" panose="02020603050405020304" pitchFamily="18" charset="0"/>
                <a:cs typeface="Times New Roman" panose="02020603050405020304" pitchFamily="18" charset="0"/>
              </a:rPr>
              <a:t>класифікують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методи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управлінського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обліку</a:t>
            </a:r>
            <a:r>
              <a:rPr lang="ru-RU" dirty="0">
                <a:latin typeface="Times New Roman" panose="02020603050405020304" pitchFamily="18" charset="0"/>
                <a:cs typeface="Times New Roman" panose="02020603050405020304" pitchFamily="18" charset="0"/>
              </a:rPr>
              <a:t> за </a:t>
            </a:r>
            <a:r>
              <a:rPr lang="ru-RU" dirty="0" err="1">
                <a:latin typeface="Times New Roman" panose="02020603050405020304" pitchFamily="18" charset="0"/>
                <a:cs typeface="Times New Roman" panose="02020603050405020304" pitchFamily="18" charset="0"/>
              </a:rPr>
              <a:t>різними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групувальними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ознаками</a:t>
            </a:r>
            <a:r>
              <a:rPr lang="ru-RU" dirty="0">
                <a:latin typeface="Times New Roman" panose="02020603050405020304" pitchFamily="18" charset="0"/>
                <a:cs typeface="Times New Roman" panose="02020603050405020304" pitchFamily="18" charset="0"/>
              </a:rPr>
              <a:t>? </a:t>
            </a:r>
          </a:p>
          <a:p>
            <a:r>
              <a:rPr lang="ru-RU" dirty="0">
                <a:latin typeface="Times New Roman" panose="02020603050405020304" pitchFamily="18" charset="0"/>
                <a:cs typeface="Times New Roman" panose="02020603050405020304" pitchFamily="18" charset="0"/>
              </a:rPr>
              <a:t>10. </a:t>
            </a:r>
            <a:r>
              <a:rPr lang="ru-RU" dirty="0" err="1">
                <a:latin typeface="Times New Roman" panose="02020603050405020304" pitchFamily="18" charset="0"/>
                <a:cs typeface="Times New Roman" panose="02020603050405020304" pitchFamily="18" charset="0"/>
              </a:rPr>
              <a:t>Розкрийте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сутність</a:t>
            </a:r>
            <a:r>
              <a:rPr lang="ru-RU" dirty="0">
                <a:latin typeface="Times New Roman" panose="02020603050405020304" pitchFamily="18" charset="0"/>
                <a:cs typeface="Times New Roman" panose="02020603050405020304" pitchFamily="18" charset="0"/>
              </a:rPr>
              <a:t> методу </a:t>
            </a:r>
            <a:r>
              <a:rPr lang="ru-RU" dirty="0" err="1">
                <a:latin typeface="Times New Roman" panose="02020603050405020304" pitchFamily="18" charset="0"/>
                <a:cs typeface="Times New Roman" panose="02020603050405020304" pitchFamily="18" charset="0"/>
              </a:rPr>
              <a:t>управлінського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обліку</a:t>
            </a:r>
            <a:r>
              <a:rPr lang="ru-RU" dirty="0">
                <a:latin typeface="Times New Roman" panose="02020603050405020304" pitchFamily="18" charset="0"/>
                <a:cs typeface="Times New Roman" panose="02020603050405020304" pitchFamily="18" charset="0"/>
              </a:rPr>
              <a:t> директ-</a:t>
            </a:r>
            <a:r>
              <a:rPr lang="ru-RU" dirty="0" err="1">
                <a:latin typeface="Times New Roman" panose="02020603050405020304" pitchFamily="18" charset="0"/>
                <a:cs typeface="Times New Roman" panose="02020603050405020304" pitchFamily="18" charset="0"/>
              </a:rPr>
              <a:t>костінг</a:t>
            </a:r>
            <a:r>
              <a:rPr lang="ru-RU" dirty="0">
                <a:latin typeface="Times New Roman" panose="02020603050405020304" pitchFamily="18" charset="0"/>
                <a:cs typeface="Times New Roman" panose="02020603050405020304" pitchFamily="18" charset="0"/>
              </a:rPr>
              <a:t>. </a:t>
            </a:r>
          </a:p>
          <a:p>
            <a:r>
              <a:rPr lang="ru-RU" dirty="0">
                <a:latin typeface="Times New Roman" panose="02020603050405020304" pitchFamily="18" charset="0"/>
                <a:cs typeface="Times New Roman" panose="02020603050405020304" pitchFamily="18" charset="0"/>
              </a:rPr>
              <a:t>11. У </a:t>
            </a:r>
            <a:r>
              <a:rPr lang="ru-RU" dirty="0" err="1">
                <a:latin typeface="Times New Roman" panose="02020603050405020304" pitchFamily="18" charset="0"/>
                <a:cs typeface="Times New Roman" panose="02020603050405020304" pitchFamily="18" charset="0"/>
              </a:rPr>
              <a:t>чому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полягає</a:t>
            </a:r>
            <a:r>
              <a:rPr lang="ru-RU" dirty="0">
                <a:latin typeface="Times New Roman" panose="02020603050405020304" pitchFamily="18" charset="0"/>
                <a:cs typeface="Times New Roman" panose="02020603050405020304" pitchFamily="18" charset="0"/>
              </a:rPr>
              <a:t> метод </a:t>
            </a:r>
            <a:r>
              <a:rPr lang="ru-RU" dirty="0" err="1">
                <a:latin typeface="Times New Roman" panose="02020603050405020304" pitchFamily="18" charset="0"/>
                <a:cs typeface="Times New Roman" panose="02020603050405020304" pitchFamily="18" charset="0"/>
              </a:rPr>
              <a:t>управлінського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обліку</a:t>
            </a:r>
            <a:r>
              <a:rPr lang="ru-RU" dirty="0">
                <a:latin typeface="Times New Roman" panose="02020603050405020304" pitchFamily="18" charset="0"/>
                <a:cs typeface="Times New Roman" panose="02020603050405020304" pitchFamily="18" charset="0"/>
              </a:rPr>
              <a:t> стандарт-</a:t>
            </a:r>
            <a:r>
              <a:rPr lang="ru-RU" dirty="0" err="1">
                <a:latin typeface="Times New Roman" panose="02020603050405020304" pitchFamily="18" charset="0"/>
                <a:cs typeface="Times New Roman" panose="02020603050405020304" pitchFamily="18" charset="0"/>
              </a:rPr>
              <a:t>костінг</a:t>
            </a:r>
            <a:r>
              <a:rPr lang="ru-RU" dirty="0">
                <a:latin typeface="Times New Roman" panose="02020603050405020304" pitchFamily="18" charset="0"/>
                <a:cs typeface="Times New Roman" panose="02020603050405020304" pitchFamily="18" charset="0"/>
              </a:rPr>
              <a:t>? </a:t>
            </a:r>
            <a:endParaRPr lang="ru-RU"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5930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2A2C874-F655-4416-95E1-B37E75B8627F}"/>
              </a:ext>
            </a:extLst>
          </p:cNvPr>
          <p:cNvSpPr/>
          <p:nvPr/>
        </p:nvSpPr>
        <p:spPr>
          <a:xfrm>
            <a:off x="1647930" y="2220686"/>
            <a:ext cx="8862646" cy="2031325"/>
          </a:xfrm>
          <a:prstGeom prst="rect">
            <a:avLst/>
          </a:prstGeom>
        </p:spPr>
        <p:txBody>
          <a:bodyPr wrap="square">
            <a:spAutoFit/>
          </a:bodyPr>
          <a:lstStyle/>
          <a:p>
            <a:r>
              <a:rPr lang="ru-RU" dirty="0">
                <a:solidFill>
                  <a:srgbClr val="000000"/>
                </a:solidFill>
                <a:latin typeface="Times New Roman" panose="02020603050405020304" pitchFamily="18" charset="0"/>
              </a:rPr>
              <a:t>До </a:t>
            </a:r>
            <a:r>
              <a:rPr lang="ru-RU" dirty="0" err="1">
                <a:solidFill>
                  <a:srgbClr val="000000"/>
                </a:solidFill>
                <a:latin typeface="Times New Roman" panose="02020603050405020304" pitchFamily="18" charset="0"/>
              </a:rPr>
              <a:t>цілей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організації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системи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внутрішнього</a:t>
            </a:r>
            <a:r>
              <a:rPr lang="ru-RU" dirty="0">
                <a:solidFill>
                  <a:srgbClr val="000000"/>
                </a:solidFill>
                <a:latin typeface="Times New Roman" panose="02020603050405020304" pitchFamily="18" charset="0"/>
              </a:rPr>
              <a:t> контролю на </a:t>
            </a:r>
            <a:r>
              <a:rPr lang="ru-RU" dirty="0" err="1">
                <a:solidFill>
                  <a:srgbClr val="000000"/>
                </a:solidFill>
                <a:latin typeface="Times New Roman" panose="02020603050405020304" pitchFamily="18" charset="0"/>
              </a:rPr>
              <a:t>підприємстві</a:t>
            </a:r>
            <a:r>
              <a:rPr lang="ru-RU" dirty="0">
                <a:solidFill>
                  <a:srgbClr val="000000"/>
                </a:solidFill>
                <a:latin typeface="Times New Roman" panose="02020603050405020304" pitchFamily="18" charset="0"/>
              </a:rPr>
              <a:t> належать: </a:t>
            </a:r>
          </a:p>
          <a:p>
            <a:endParaRPr lang="ru-RU" dirty="0">
              <a:solidFill>
                <a:srgbClr val="000000"/>
              </a:solidFill>
              <a:latin typeface="Times New Roman" panose="02020603050405020304" pitchFamily="18" charset="0"/>
            </a:endParaRPr>
          </a:p>
          <a:p>
            <a:r>
              <a:rPr lang="ru-RU" dirty="0">
                <a:solidFill>
                  <a:srgbClr val="000000"/>
                </a:solidFill>
                <a:latin typeface="Times New Roman" panose="02020603050405020304" pitchFamily="18" charset="0"/>
              </a:rPr>
              <a:t>а) </a:t>
            </a:r>
            <a:r>
              <a:rPr lang="ru-RU" dirty="0" err="1">
                <a:solidFill>
                  <a:srgbClr val="000000"/>
                </a:solidFill>
                <a:latin typeface="Times New Roman" panose="02020603050405020304" pitchFamily="18" charset="0"/>
              </a:rPr>
              <a:t>здійснення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впорядкованої</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ефективної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діяльності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підприємства</a:t>
            </a:r>
            <a:r>
              <a:rPr lang="ru-RU" dirty="0">
                <a:solidFill>
                  <a:srgbClr val="000000"/>
                </a:solidFill>
                <a:latin typeface="Times New Roman" panose="02020603050405020304" pitchFamily="18" charset="0"/>
              </a:rPr>
              <a:t>; </a:t>
            </a:r>
          </a:p>
          <a:p>
            <a:endParaRPr lang="ru-RU" dirty="0">
              <a:solidFill>
                <a:srgbClr val="000000"/>
              </a:solidFill>
              <a:latin typeface="Times New Roman" panose="02020603050405020304" pitchFamily="18" charset="0"/>
            </a:endParaRPr>
          </a:p>
          <a:p>
            <a:r>
              <a:rPr lang="ru-RU" dirty="0">
                <a:solidFill>
                  <a:srgbClr val="000000"/>
                </a:solidFill>
                <a:latin typeface="Times New Roman" panose="02020603050405020304" pitchFamily="18" charset="0"/>
              </a:rPr>
              <a:t>б) </a:t>
            </a:r>
            <a:r>
              <a:rPr lang="ru-RU" dirty="0" err="1">
                <a:solidFill>
                  <a:srgbClr val="000000"/>
                </a:solidFill>
                <a:latin typeface="Times New Roman" panose="02020603050405020304" pitchFamily="18" charset="0"/>
              </a:rPr>
              <a:t>забезпечення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дотримання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політики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керівництва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кожним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працівником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підприємства</a:t>
            </a:r>
            <a:r>
              <a:rPr lang="ru-RU" dirty="0">
                <a:solidFill>
                  <a:srgbClr val="000000"/>
                </a:solidFill>
                <a:latin typeface="Times New Roman" panose="02020603050405020304" pitchFamily="18" charset="0"/>
              </a:rPr>
              <a:t>; </a:t>
            </a:r>
          </a:p>
          <a:p>
            <a:endParaRPr lang="ru-RU" dirty="0">
              <a:solidFill>
                <a:srgbClr val="000000"/>
              </a:solidFill>
              <a:latin typeface="Times New Roman" panose="02020603050405020304" pitchFamily="18" charset="0"/>
            </a:endParaRPr>
          </a:p>
          <a:p>
            <a:r>
              <a:rPr lang="ru-RU" dirty="0">
                <a:solidFill>
                  <a:srgbClr val="000000"/>
                </a:solidFill>
                <a:latin typeface="Times New Roman" panose="02020603050405020304" pitchFamily="18" charset="0"/>
              </a:rPr>
              <a:t>в) </a:t>
            </a:r>
            <a:r>
              <a:rPr lang="ru-RU" dirty="0" err="1">
                <a:solidFill>
                  <a:srgbClr val="000000"/>
                </a:solidFill>
                <a:latin typeface="Times New Roman" panose="02020603050405020304" pitchFamily="18" charset="0"/>
              </a:rPr>
              <a:t>забезпечення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збереження</a:t>
            </a:r>
            <a:r>
              <a:rPr lang="ru-RU" dirty="0">
                <a:solidFill>
                  <a:srgbClr val="000000"/>
                </a:solidFill>
                <a:latin typeface="Times New Roman" panose="02020603050405020304" pitchFamily="18" charset="0"/>
              </a:rPr>
              <a:t> майна </a:t>
            </a:r>
            <a:r>
              <a:rPr lang="ru-RU" dirty="0" err="1">
                <a:solidFill>
                  <a:srgbClr val="000000"/>
                </a:solidFill>
                <a:latin typeface="Times New Roman" panose="02020603050405020304" pitchFamily="18" charset="0"/>
              </a:rPr>
              <a:t>підприємства</a:t>
            </a:r>
            <a:r>
              <a:rPr lang="ru-RU" dirty="0">
                <a:solidFill>
                  <a:srgbClr val="000000"/>
                </a:solidFill>
                <a:latin typeface="Times New Roman" panose="02020603050405020304" pitchFamily="18" charset="0"/>
              </a:rPr>
              <a:t>. </a:t>
            </a:r>
            <a:endParaRPr lang="uk-UA" dirty="0"/>
          </a:p>
        </p:txBody>
      </p:sp>
    </p:spTree>
    <p:extLst>
      <p:ext uri="{BB962C8B-B14F-4D97-AF65-F5344CB8AC3E}">
        <p14:creationId xmlns:p14="http://schemas.microsoft.com/office/powerpoint/2010/main" val="33048021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98F5E6F-ED3D-40E7-A742-056852816C7D}"/>
              </a:ext>
            </a:extLst>
          </p:cNvPr>
          <p:cNvSpPr/>
          <p:nvPr/>
        </p:nvSpPr>
        <p:spPr>
          <a:xfrm>
            <a:off x="1800328" y="2170444"/>
            <a:ext cx="8318361" cy="1477328"/>
          </a:xfrm>
          <a:prstGeom prst="rect">
            <a:avLst/>
          </a:prstGeom>
        </p:spPr>
        <p:txBody>
          <a:bodyPr wrap="square">
            <a:spAutoFit/>
          </a:bodyPr>
          <a:lstStyle/>
          <a:p>
            <a:r>
              <a:rPr lang="uk-UA" dirty="0">
                <a:solidFill>
                  <a:srgbClr val="000000"/>
                </a:solidFill>
                <a:latin typeface="Times New Roman" panose="02020603050405020304" pitchFamily="18" charset="0"/>
              </a:rPr>
              <a:t>З метою досягнення вказаних цілей необхідно, у першу чергу, узгодити системи бухгалтерського (фінансового), управлінського обліку (у більш широкому розумінні обліку: не лише згідно з Законом України «Про бухгалтерський облік та фінансову звітність в Україні», а й з нормами Господарського кодексу України) та системи внутрішнього контролю. </a:t>
            </a:r>
            <a:endParaRPr lang="uk-UA" dirty="0"/>
          </a:p>
        </p:txBody>
      </p:sp>
    </p:spTree>
    <p:extLst>
      <p:ext uri="{BB962C8B-B14F-4D97-AF65-F5344CB8AC3E}">
        <p14:creationId xmlns:p14="http://schemas.microsoft.com/office/powerpoint/2010/main" val="44411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CAA0B3D-F04A-472F-8136-3D344A0E098A}"/>
              </a:ext>
            </a:extLst>
          </p:cNvPr>
          <p:cNvSpPr/>
          <p:nvPr/>
        </p:nvSpPr>
        <p:spPr>
          <a:xfrm>
            <a:off x="1698172" y="2341265"/>
            <a:ext cx="8289890" cy="1477328"/>
          </a:xfrm>
          <a:prstGeom prst="rect">
            <a:avLst/>
          </a:prstGeom>
        </p:spPr>
        <p:txBody>
          <a:bodyPr wrap="square">
            <a:spAutoFit/>
          </a:bodyPr>
          <a:lstStyle/>
          <a:p>
            <a:r>
              <a:rPr lang="uk-UA" dirty="0"/>
              <a:t>Для досягнення цілей організації системи внутрішнього контролю необхідне вирішення окремих проблем. Керівництво підприємства зобов’язане забезпечити організацію діяльності управлінського персоналу та підтримку на належному рівні системи внутрішнього контролю, яка була б достатньою для розв’язання таких завдань:</a:t>
            </a:r>
          </a:p>
        </p:txBody>
      </p:sp>
    </p:spTree>
    <p:extLst>
      <p:ext uri="{BB962C8B-B14F-4D97-AF65-F5344CB8AC3E}">
        <p14:creationId xmlns:p14="http://schemas.microsoft.com/office/powerpoint/2010/main" val="737815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60E83DC-28C7-43EC-8854-A31429FA4CF9}"/>
              </a:ext>
            </a:extLst>
          </p:cNvPr>
          <p:cNvSpPr/>
          <p:nvPr/>
        </p:nvSpPr>
        <p:spPr>
          <a:xfrm>
            <a:off x="1266091" y="2019719"/>
            <a:ext cx="8832501" cy="2585323"/>
          </a:xfrm>
          <a:prstGeom prst="rect">
            <a:avLst/>
          </a:prstGeom>
        </p:spPr>
        <p:txBody>
          <a:bodyPr wrap="square">
            <a:spAutoFit/>
          </a:bodyPr>
          <a:lstStyle/>
          <a:p>
            <a:pPr marL="342900" indent="-342900">
              <a:buAutoNum type="arabicParenR"/>
            </a:pPr>
            <a:r>
              <a:rPr lang="ru-RU" dirty="0" err="1">
                <a:solidFill>
                  <a:srgbClr val="000000"/>
                </a:solidFill>
                <a:latin typeface="Times New Roman" panose="02020603050405020304" pitchFamily="18" charset="0"/>
              </a:rPr>
              <a:t>інформація</a:t>
            </a:r>
            <a:r>
              <a:rPr lang="ru-RU" dirty="0">
                <a:solidFill>
                  <a:srgbClr val="000000"/>
                </a:solidFill>
                <a:latin typeface="Times New Roman" panose="02020603050405020304" pitchFamily="18" charset="0"/>
              </a:rPr>
              <a:t>, включена у </a:t>
            </a:r>
            <a:r>
              <a:rPr lang="ru-RU" dirty="0" err="1">
                <a:solidFill>
                  <a:srgbClr val="000000"/>
                </a:solidFill>
                <a:latin typeface="Times New Roman" panose="02020603050405020304" pitchFamily="18" charset="0"/>
              </a:rPr>
              <a:t>звітність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має</a:t>
            </a:r>
            <a:r>
              <a:rPr lang="ru-RU" dirty="0">
                <a:solidFill>
                  <a:srgbClr val="000000"/>
                </a:solidFill>
                <a:latin typeface="Times New Roman" panose="02020603050405020304" pitchFamily="18" charset="0"/>
              </a:rPr>
              <a:t> бути правильно </a:t>
            </a:r>
            <a:r>
              <a:rPr lang="ru-RU" dirty="0" err="1">
                <a:solidFill>
                  <a:srgbClr val="000000"/>
                </a:solidFill>
                <a:latin typeface="Times New Roman" panose="02020603050405020304" pitchFamily="18" charset="0"/>
              </a:rPr>
              <a:t>визначена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класифікована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оцінена</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зареєстрована</a:t>
            </a:r>
            <a:r>
              <a:rPr lang="ru-RU" dirty="0">
                <a:solidFill>
                  <a:srgbClr val="000000"/>
                </a:solidFill>
                <a:latin typeface="Times New Roman" panose="02020603050405020304" pitchFamily="18" charset="0"/>
              </a:rPr>
              <a:t>; </a:t>
            </a:r>
          </a:p>
          <a:p>
            <a:endParaRPr lang="ru-RU" dirty="0">
              <a:solidFill>
                <a:srgbClr val="000000"/>
              </a:solidFill>
              <a:latin typeface="Times New Roman" panose="02020603050405020304" pitchFamily="18" charset="0"/>
            </a:endParaRPr>
          </a:p>
          <a:p>
            <a:r>
              <a:rPr lang="ru-RU" dirty="0">
                <a:solidFill>
                  <a:srgbClr val="000000"/>
                </a:solidFill>
                <a:latin typeface="Times New Roman" panose="02020603050405020304" pitchFamily="18" charset="0"/>
              </a:rPr>
              <a:t>2) </a:t>
            </a:r>
            <a:r>
              <a:rPr lang="ru-RU" dirty="0" err="1">
                <a:solidFill>
                  <a:srgbClr val="000000"/>
                </a:solidFill>
                <a:latin typeface="Times New Roman" panose="02020603050405020304" pitchFamily="18" charset="0"/>
              </a:rPr>
              <a:t>фінансова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звітність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дає</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достовірну</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об’єктивну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інформацію</a:t>
            </a:r>
            <a:r>
              <a:rPr lang="ru-RU" dirty="0">
                <a:solidFill>
                  <a:srgbClr val="000000"/>
                </a:solidFill>
                <a:latin typeface="Times New Roman" panose="02020603050405020304" pitchFamily="18" charset="0"/>
              </a:rPr>
              <a:t> для характеристики </a:t>
            </a:r>
            <a:r>
              <a:rPr lang="ru-RU" dirty="0" err="1">
                <a:solidFill>
                  <a:srgbClr val="000000"/>
                </a:solidFill>
                <a:latin typeface="Times New Roman" panose="02020603050405020304" pitchFamily="18" charset="0"/>
              </a:rPr>
              <a:t>динаміки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фінансового</a:t>
            </a:r>
            <a:r>
              <a:rPr lang="ru-RU" dirty="0">
                <a:solidFill>
                  <a:srgbClr val="000000"/>
                </a:solidFill>
                <a:latin typeface="Times New Roman" panose="02020603050405020304" pitchFamily="18" charset="0"/>
              </a:rPr>
              <a:t> стану </a:t>
            </a:r>
            <a:r>
              <a:rPr lang="ru-RU" dirty="0" err="1">
                <a:solidFill>
                  <a:srgbClr val="000000"/>
                </a:solidFill>
                <a:latin typeface="Times New Roman" panose="02020603050405020304" pitchFamily="18" charset="0"/>
              </a:rPr>
              <a:t>підприємства</a:t>
            </a:r>
            <a:r>
              <a:rPr lang="ru-RU" dirty="0">
                <a:solidFill>
                  <a:srgbClr val="000000"/>
                </a:solidFill>
                <a:latin typeface="Times New Roman" panose="02020603050405020304" pitchFamily="18" charset="0"/>
              </a:rPr>
              <a:t> в </a:t>
            </a:r>
            <a:r>
              <a:rPr lang="ru-RU" dirty="0" err="1">
                <a:solidFill>
                  <a:srgbClr val="000000"/>
                </a:solidFill>
                <a:latin typeface="Times New Roman" panose="02020603050405020304" pitchFamily="18" charset="0"/>
              </a:rPr>
              <a:t>цілому</a:t>
            </a:r>
            <a:r>
              <a:rPr lang="ru-RU" dirty="0">
                <a:solidFill>
                  <a:srgbClr val="000000"/>
                </a:solidFill>
                <a:latin typeface="Times New Roman" panose="02020603050405020304" pitchFamily="18" charset="0"/>
              </a:rPr>
              <a:t>; </a:t>
            </a:r>
          </a:p>
          <a:p>
            <a:endParaRPr lang="ru-RU" dirty="0">
              <a:solidFill>
                <a:srgbClr val="000000"/>
              </a:solidFill>
              <a:latin typeface="Times New Roman" panose="02020603050405020304" pitchFamily="18" charset="0"/>
            </a:endParaRPr>
          </a:p>
          <a:p>
            <a:r>
              <a:rPr lang="uk-UA" dirty="0">
                <a:solidFill>
                  <a:srgbClr val="000000"/>
                </a:solidFill>
                <a:latin typeface="Times New Roman" panose="02020603050405020304" pitchFamily="18" charset="0"/>
              </a:rPr>
              <a:t>3) комп’ютерні програми, що контролюють функціонування облікової системи та включають формування первинних документів, їх аналіз та рознесення по рахунках, не повинні бути сфальсифіковані ніяким чином; </a:t>
            </a:r>
          </a:p>
        </p:txBody>
      </p:sp>
    </p:spTree>
    <p:extLst>
      <p:ext uri="{BB962C8B-B14F-4D97-AF65-F5344CB8AC3E}">
        <p14:creationId xmlns:p14="http://schemas.microsoft.com/office/powerpoint/2010/main" val="42059641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3858312-B9EB-448F-91B9-89F57F38B19D}"/>
              </a:ext>
            </a:extLst>
          </p:cNvPr>
          <p:cNvSpPr/>
          <p:nvPr/>
        </p:nvSpPr>
        <p:spPr>
          <a:xfrm>
            <a:off x="1848897" y="1678075"/>
            <a:ext cx="8500905" cy="2585323"/>
          </a:xfrm>
          <a:prstGeom prst="rect">
            <a:avLst/>
          </a:prstGeom>
        </p:spPr>
        <p:txBody>
          <a:bodyPr wrap="square">
            <a:spAutoFit/>
          </a:bodyPr>
          <a:lstStyle/>
          <a:p>
            <a:r>
              <a:rPr lang="uk-UA" dirty="0"/>
              <a:t>4) засоби підприємства не можуть бути незаконно привласнені або неефективно використані;</a:t>
            </a:r>
          </a:p>
          <a:p>
            <a:endParaRPr lang="uk-UA" dirty="0"/>
          </a:p>
          <a:p>
            <a:r>
              <a:rPr lang="uk-UA" dirty="0"/>
              <a:t>5) усі відхилення від бюджетів вчасно виявляються, аналізуються, а винні у появі відхилень особи несуть особисту відповідальність;</a:t>
            </a:r>
          </a:p>
          <a:p>
            <a:endParaRPr lang="uk-UA" dirty="0"/>
          </a:p>
          <a:p>
            <a:r>
              <a:rPr lang="uk-UA" dirty="0"/>
              <a:t>6) звітність для прийняття управлінських рішень </a:t>
            </a:r>
            <a:r>
              <a:rPr lang="uk-UA" dirty="0" err="1"/>
              <a:t>оперативно</a:t>
            </a:r>
            <a:r>
              <a:rPr lang="uk-UA" dirty="0"/>
              <a:t> надається особам, уповноваженим приймати управлінські рішення, для її подальшого оптимального використання.</a:t>
            </a:r>
          </a:p>
        </p:txBody>
      </p:sp>
    </p:spTree>
    <p:extLst>
      <p:ext uri="{BB962C8B-B14F-4D97-AF65-F5344CB8AC3E}">
        <p14:creationId xmlns:p14="http://schemas.microsoft.com/office/powerpoint/2010/main" val="11746169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32ECA6F-DE99-4C2D-BE7B-BE02B72413FF}"/>
              </a:ext>
            </a:extLst>
          </p:cNvPr>
          <p:cNvSpPr/>
          <p:nvPr/>
        </p:nvSpPr>
        <p:spPr>
          <a:xfrm>
            <a:off x="1868993" y="1949381"/>
            <a:ext cx="7928150" cy="2308324"/>
          </a:xfrm>
          <a:prstGeom prst="rect">
            <a:avLst/>
          </a:prstGeom>
        </p:spPr>
        <p:txBody>
          <a:bodyPr wrap="square">
            <a:spAutoFit/>
          </a:bodyPr>
          <a:lstStyle/>
          <a:p>
            <a:r>
              <a:rPr lang="uk-UA" dirty="0"/>
              <a:t>Відповідно до перерахованих вище завдань керівництва підприємства з організації внутрішнього контролю простежується нерозривний зв’язок системи внутрішнього контролю з двома видами бухгалтерського обліку: фінансовим і управлінським.</a:t>
            </a:r>
          </a:p>
          <a:p>
            <a:endParaRPr lang="uk-UA" dirty="0"/>
          </a:p>
          <a:p>
            <a:r>
              <a:rPr lang="uk-UA" dirty="0"/>
              <a:t>Перші три завдання забезпечуються зв’язком системи внутрішнього контролю із системою бухгалтерського (фінансового) обліку, а три останні – з системою управлінського обліку.</a:t>
            </a:r>
          </a:p>
        </p:txBody>
      </p:sp>
    </p:spTree>
    <p:extLst>
      <p:ext uri="{BB962C8B-B14F-4D97-AF65-F5344CB8AC3E}">
        <p14:creationId xmlns:p14="http://schemas.microsoft.com/office/powerpoint/2010/main" val="1340784999"/>
      </p:ext>
    </p:extLst>
  </p:cSld>
  <p:clrMapOvr>
    <a:masterClrMapping/>
  </p:clrMapOvr>
</p:sld>
</file>

<file path=ppt/theme/theme1.xml><?xml version="1.0" encoding="utf-8"?>
<a:theme xmlns:a="http://schemas.openxmlformats.org/drawingml/2006/main" name="La ment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TM02474572[[fn=Медицинский шаблон оформления]]</Template>
  <TotalTime>109</TotalTime>
  <Words>1582</Words>
  <Application>Microsoft Office PowerPoint</Application>
  <PresentationFormat>Широкоэкранный</PresentationFormat>
  <Paragraphs>128</Paragraphs>
  <Slides>36</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36</vt:i4>
      </vt:variant>
    </vt:vector>
  </HeadingPairs>
  <TitlesOfParts>
    <vt:vector size="40" baseType="lpstr">
      <vt:lpstr>Arial</vt:lpstr>
      <vt:lpstr>Calibri</vt:lpstr>
      <vt:lpstr>Times New Roman</vt:lpstr>
      <vt:lpstr>La mente</vt:lpstr>
      <vt:lpstr>ОРГАНІЗАЦІЯ УПРАВЛІНСЬКОГО ОБЛІКУ В СИСТЕМІ КОНТРОЛІНГУ</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ОРГАНІЗАЦІЯ УПРАВЛІНСЬКОГО ОБЛІКУ В СИСТЕМІ КОНТРОЛІНГУ</dc:title>
  <dc:creator>Катерина Бужимська</dc:creator>
  <cp:lastModifiedBy>Катерина Бужимська</cp:lastModifiedBy>
  <cp:revision>14</cp:revision>
  <dcterms:created xsi:type="dcterms:W3CDTF">2021-10-02T03:53:24Z</dcterms:created>
  <dcterms:modified xsi:type="dcterms:W3CDTF">2022-09-19T02:58:57Z</dcterms:modified>
</cp:coreProperties>
</file>