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6" r:id="rId3"/>
    <p:sldId id="267" r:id="rId4"/>
    <p:sldId id="271" r:id="rId5"/>
    <p:sldId id="272" r:id="rId6"/>
    <p:sldId id="273" r:id="rId7"/>
    <p:sldId id="274" r:id="rId8"/>
    <p:sldId id="275" r:id="rId9"/>
    <p:sldId id="260" r:id="rId10"/>
    <p:sldId id="261" r:id="rId11"/>
    <p:sldId id="262" r:id="rId12"/>
    <p:sldId id="263" r:id="rId13"/>
    <p:sldId id="264" r:id="rId14"/>
    <p:sldId id="265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-552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AA949BE0-620E-47B0-BB20-72973DCB5A50}" type="datetimeFigureOut">
              <a:rPr lang="pl-PL" smtClean="0"/>
              <a:t>04.02.2024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8ABA38B8-4850-4D73-A8B7-9F0430ABBF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9BE0-620E-47B0-BB20-72973DCB5A50}" type="datetimeFigureOut">
              <a:rPr lang="pl-PL" smtClean="0"/>
              <a:t>04.02.2024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38B8-4850-4D73-A8B7-9F0430ABBF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9BE0-620E-47B0-BB20-72973DCB5A50}" type="datetimeFigureOut">
              <a:rPr lang="pl-PL" smtClean="0"/>
              <a:t>04.02.2024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38B8-4850-4D73-A8B7-9F0430ABBF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9BE0-620E-47B0-BB20-72973DCB5A50}" type="datetimeFigureOut">
              <a:rPr lang="pl-PL" smtClean="0"/>
              <a:t>04.02.2024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38B8-4850-4D73-A8B7-9F0430ABBF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618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9BE0-620E-47B0-BB20-72973DCB5A50}" type="datetimeFigureOut">
              <a:rPr lang="pl-PL" smtClean="0"/>
              <a:t>04.02.2024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38B8-4850-4D73-A8B7-9F0430ABBF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9BE0-620E-47B0-BB20-72973DCB5A50}" type="datetimeFigureOut">
              <a:rPr lang="pl-PL" smtClean="0"/>
              <a:t>04.02.2024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38B8-4850-4D73-A8B7-9F0430ABBF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9BE0-620E-47B0-BB20-72973DCB5A50}" type="datetimeFigureOut">
              <a:rPr lang="pl-PL" smtClean="0"/>
              <a:t>04.02.2024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38B8-4850-4D73-A8B7-9F0430ABBF10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9BE0-620E-47B0-BB20-72973DCB5A50}" type="datetimeFigureOut">
              <a:rPr lang="pl-PL" smtClean="0"/>
              <a:t>04.02.2024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38B8-4850-4D73-A8B7-9F0430ABBF10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9BE0-620E-47B0-BB20-72973DCB5A50}" type="datetimeFigureOut">
              <a:rPr lang="pl-PL" smtClean="0"/>
              <a:t>04.02.2024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38B8-4850-4D73-A8B7-9F0430ABBF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9BE0-620E-47B0-BB20-72973DCB5A50}" type="datetimeFigureOut">
              <a:rPr lang="pl-PL" smtClean="0"/>
              <a:t>04.02.2024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A38B8-4850-4D73-A8B7-9F0430ABBF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AA949BE0-620E-47B0-BB20-72973DCB5A50}" type="datetimeFigureOut">
              <a:rPr lang="pl-PL" smtClean="0"/>
              <a:t>04.02.2024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8ABA38B8-4850-4D73-A8B7-9F0430ABBF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AA949BE0-620E-47B0-BB20-72973DCB5A50}" type="datetimeFigureOut">
              <a:rPr lang="pl-PL" smtClean="0"/>
              <a:t>04.02.2024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8ABA38B8-4850-4D73-A8B7-9F0430ABBF1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949BE0-620E-47B0-BB20-72973DCB5A50}" type="datetimeFigureOut">
              <a:rPr lang="pl-PL" smtClean="0"/>
              <a:t>04.02.2024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ABA38B8-4850-4D73-A8B7-9F0430ABBF1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u/resource/21825407/partizip-ii-schwache-verben" TargetMode="External"/><Relationship Id="rId2" Type="http://schemas.openxmlformats.org/officeDocument/2006/relationships/hyperlink" Target="http://zno.academia.in.ua/mod/page/view.php?id=334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display?v=p71z8hv6k20" TargetMode="External"/><Relationship Id="rId5" Type="http://schemas.openxmlformats.org/officeDocument/2006/relationships/hyperlink" Target="https://learningapps.org/display?v=ps0judr3520" TargetMode="External"/><Relationship Id="rId4" Type="http://schemas.openxmlformats.org/officeDocument/2006/relationships/hyperlink" Target="https://wordwall.net/ru/resource/5578775/partizip-i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0176" y="832104"/>
            <a:ext cx="4855464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/>
              <a:t>Perfekt</a:t>
            </a:r>
            <a:endParaRPr lang="ru-RU" sz="9600" b="1" i="1" dirty="0"/>
          </a:p>
        </p:txBody>
      </p:sp>
      <p:pic>
        <p:nvPicPr>
          <p:cNvPr id="1029" name="Picture 5" descr="Курси німецької мови онлайн у Івано-Франківську, Коломиї | Сона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54" y="1993357"/>
            <a:ext cx="4388993" cy="401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105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C4F6DAD-8148-52C8-91C5-7D4AAE882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928" y="893064"/>
            <a:ext cx="8767695" cy="4907279"/>
          </a:xfrm>
        </p:spPr>
        <p:txBody>
          <a:bodyPr>
            <a:normAutofit/>
          </a:bodyPr>
          <a:lstStyle/>
          <a:p>
            <a:r>
              <a:rPr lang="uk-UA" sz="2400" b="1" dirty="0"/>
              <a:t>Деякі дієслова утворюють </a:t>
            </a:r>
            <a:r>
              <a:rPr lang="pl-PL" sz="2400" b="1" dirty="0" err="1"/>
              <a:t>Partizip</a:t>
            </a:r>
            <a:r>
              <a:rPr lang="pl-PL" sz="2400" b="1" dirty="0"/>
              <a:t> II </a:t>
            </a:r>
            <a:r>
              <a:rPr lang="uk-UA" sz="2400" b="1" dirty="0"/>
              <a:t>без </a:t>
            </a:r>
            <a:r>
              <a:rPr lang="uk-UA" sz="2400" b="1" dirty="0" err="1"/>
              <a:t>префікса</a:t>
            </a:r>
            <a:r>
              <a:rPr lang="uk-UA" sz="2400" b="1" dirty="0"/>
              <a:t> </a:t>
            </a:r>
            <a:r>
              <a:rPr lang="pl-PL" sz="2400" b="1" dirty="0" err="1"/>
              <a:t>ge</a:t>
            </a:r>
            <a:r>
              <a:rPr lang="pl-PL" sz="2400" b="1" dirty="0"/>
              <a:t>-: </a:t>
            </a:r>
          </a:p>
          <a:p>
            <a:r>
              <a:rPr lang="uk-UA" sz="2400" dirty="0"/>
              <a:t>дієслова, що закінчуються на -</a:t>
            </a:r>
            <a:r>
              <a:rPr lang="pl-PL" sz="2400" b="1" dirty="0" err="1"/>
              <a:t>ieren</a:t>
            </a:r>
            <a:r>
              <a:rPr lang="pl-PL" sz="2400" b="1" dirty="0"/>
              <a:t> </a:t>
            </a:r>
          </a:p>
          <a:p>
            <a:r>
              <a:rPr lang="uk-UA" sz="2400" dirty="0"/>
              <a:t>дієслова з невідокремлюваними префіксами, наприклад </a:t>
            </a:r>
            <a:r>
              <a:rPr lang="pl-PL" sz="2400" b="1" dirty="0"/>
              <a:t>be-, </a:t>
            </a:r>
            <a:r>
              <a:rPr lang="pl-PL" sz="2400" b="1" dirty="0" err="1"/>
              <a:t>ent</a:t>
            </a:r>
            <a:r>
              <a:rPr lang="pl-PL" sz="2400" b="1" dirty="0"/>
              <a:t>-, er-, </a:t>
            </a:r>
            <a:r>
              <a:rPr lang="pl-PL" sz="2400" b="1" dirty="0" err="1"/>
              <a:t>ver</a:t>
            </a:r>
            <a:r>
              <a:rPr lang="pl-PL" sz="2400" b="1" dirty="0"/>
              <a:t>-, zer- </a:t>
            </a:r>
            <a:endParaRPr lang="en-US" sz="2400" b="1" dirty="0"/>
          </a:p>
          <a:p>
            <a:endParaRPr lang="uk-UA" sz="2400" b="1" dirty="0"/>
          </a:p>
          <a:p>
            <a:r>
              <a:rPr lang="de-DE" sz="2400" b="1" dirty="0" err="1"/>
              <a:t>інфінітив</a:t>
            </a:r>
            <a:r>
              <a:rPr lang="de-DE" sz="2400" b="1" dirty="0"/>
              <a:t>	          Partizip II</a:t>
            </a:r>
          </a:p>
          <a:p>
            <a:r>
              <a:rPr lang="de-DE" sz="2400" b="1" dirty="0"/>
              <a:t>fotografiere</a:t>
            </a:r>
            <a:r>
              <a:rPr lang="en-US" sz="2400" b="1" dirty="0"/>
              <a:t>n     </a:t>
            </a:r>
            <a:r>
              <a:rPr lang="de-DE" sz="2400" b="1" dirty="0"/>
              <a:t>fotografier-t</a:t>
            </a:r>
          </a:p>
          <a:p>
            <a:r>
              <a:rPr lang="de-DE" sz="2400" b="1" dirty="0"/>
              <a:t>reservieren        reservier-t</a:t>
            </a:r>
          </a:p>
          <a:p>
            <a:r>
              <a:rPr lang="de-DE" sz="2400" b="1" dirty="0"/>
              <a:t>besuchen	          besuch-t</a:t>
            </a:r>
          </a:p>
          <a:p>
            <a:r>
              <a:rPr lang="de-DE" sz="2400" b="1" dirty="0"/>
              <a:t>Aufmachen        aufgemacht  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132165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7914AC-6A26-2137-FCB1-79209EA14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022" y="210312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err="1">
                <a:latin typeface="Algerian" panose="04020705040A02060702" pitchFamily="82" charset="0"/>
              </a:rPr>
              <a:t>Partizip</a:t>
            </a:r>
            <a:r>
              <a:rPr lang="pl-PL" b="1" dirty="0">
                <a:latin typeface="Algerian" panose="04020705040A02060702" pitchFamily="82" charset="0"/>
              </a:rPr>
              <a:t> II: </a:t>
            </a:r>
            <a:r>
              <a:rPr lang="uk-UA" b="1" dirty="0"/>
              <a:t>неправильні дієслова</a:t>
            </a:r>
            <a:endParaRPr lang="pl-PL" b="1" dirty="0">
              <a:latin typeface="Algerian" panose="04020705040A02060702" pitchFamily="8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C6EF84D5-43E3-CCF4-5E96-1B1C73F92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950" y="1100922"/>
            <a:ext cx="10112586" cy="5382174"/>
          </a:xfrm>
        </p:spPr>
        <p:txBody>
          <a:bodyPr>
            <a:normAutofit/>
          </a:bodyPr>
          <a:lstStyle/>
          <a:p>
            <a:r>
              <a:rPr lang="uk-UA" sz="2400" dirty="0"/>
              <a:t>Форма </a:t>
            </a:r>
            <a:r>
              <a:rPr lang="pl-PL" sz="2400" b="1" dirty="0" err="1"/>
              <a:t>Partizip</a:t>
            </a:r>
            <a:r>
              <a:rPr lang="pl-PL" sz="2400" b="1" dirty="0"/>
              <a:t> II </a:t>
            </a:r>
            <a:r>
              <a:rPr lang="uk-UA" sz="2400" dirty="0"/>
              <a:t>більшості неправильних дієслів також починається з </a:t>
            </a:r>
            <a:r>
              <a:rPr lang="uk-UA" sz="2400" dirty="0" err="1"/>
              <a:t>префікса</a:t>
            </a:r>
            <a:r>
              <a:rPr lang="uk-UA" sz="2400" dirty="0"/>
              <a:t> </a:t>
            </a:r>
            <a:r>
              <a:rPr lang="pl-PL" sz="2400" b="1" dirty="0" err="1"/>
              <a:t>ge</a:t>
            </a:r>
            <a:r>
              <a:rPr lang="pl-PL" sz="2400" b="1" dirty="0"/>
              <a:t>-</a:t>
            </a:r>
            <a:r>
              <a:rPr lang="pl-PL" sz="2400" dirty="0"/>
              <a:t>. </a:t>
            </a:r>
            <a:r>
              <a:rPr lang="uk-UA" sz="2400" dirty="0"/>
              <a:t>Проте основа багатьох із них зазнає змін. Окрім цього, </a:t>
            </a:r>
            <a:r>
              <a:rPr lang="pl-PL" sz="2400" dirty="0" err="1"/>
              <a:t>Partizip</a:t>
            </a:r>
            <a:r>
              <a:rPr lang="pl-PL" sz="2400" dirty="0"/>
              <a:t> </a:t>
            </a:r>
            <a:r>
              <a:rPr lang="uk-UA" sz="2400" dirty="0"/>
              <a:t>ІІ неправильних дієслів має закінчення -</a:t>
            </a:r>
            <a:r>
              <a:rPr lang="pl-PL" sz="2400" b="1" dirty="0"/>
              <a:t>en</a:t>
            </a:r>
            <a:r>
              <a:rPr lang="pl-PL" sz="2400" dirty="0"/>
              <a:t>.</a:t>
            </a:r>
            <a:endParaRPr lang="en-US" sz="2400" dirty="0"/>
          </a:p>
          <a:p>
            <a:r>
              <a:rPr lang="uk-UA" sz="2400" b="1" dirty="0"/>
              <a:t>інфінітив	</a:t>
            </a:r>
            <a:r>
              <a:rPr lang="en-US" sz="2400" b="1" dirty="0"/>
              <a:t>     </a:t>
            </a:r>
            <a:r>
              <a:rPr lang="pl-PL" sz="2400" b="1" dirty="0" err="1"/>
              <a:t>Partizip</a:t>
            </a:r>
            <a:r>
              <a:rPr lang="pl-PL" sz="2400" b="1" dirty="0"/>
              <a:t> II</a:t>
            </a:r>
          </a:p>
          <a:p>
            <a:r>
              <a:rPr lang="pl-PL" sz="2400" dirty="0" err="1"/>
              <a:t>fahren</a:t>
            </a:r>
            <a:r>
              <a:rPr lang="pl-PL" sz="2400" dirty="0"/>
              <a:t>	</a:t>
            </a:r>
            <a:r>
              <a:rPr lang="en-US" sz="2400" dirty="0"/>
              <a:t>          </a:t>
            </a:r>
            <a:r>
              <a:rPr lang="pl-PL" sz="2400" dirty="0" err="1"/>
              <a:t>ge</a:t>
            </a:r>
            <a:r>
              <a:rPr lang="pl-PL" sz="2400" dirty="0"/>
              <a:t>-</a:t>
            </a:r>
            <a:r>
              <a:rPr lang="pl-PL" sz="2400" dirty="0" err="1"/>
              <a:t>fahr</a:t>
            </a:r>
            <a:r>
              <a:rPr lang="pl-PL" sz="2400" dirty="0"/>
              <a:t>-en</a:t>
            </a:r>
          </a:p>
          <a:p>
            <a:r>
              <a:rPr lang="pl-PL" sz="2400" dirty="0" err="1"/>
              <a:t>Fliegen</a:t>
            </a:r>
            <a:r>
              <a:rPr lang="en-US" sz="2400" dirty="0"/>
              <a:t>      </a:t>
            </a:r>
            <a:r>
              <a:rPr lang="pl-PL" sz="2400" dirty="0"/>
              <a:t>	</a:t>
            </a:r>
            <a:r>
              <a:rPr lang="pl-PL" sz="2400" dirty="0" err="1"/>
              <a:t>ge</a:t>
            </a:r>
            <a:r>
              <a:rPr lang="pl-PL" sz="2400" dirty="0"/>
              <a:t>-</a:t>
            </a:r>
            <a:r>
              <a:rPr lang="pl-PL" sz="2400" dirty="0" err="1"/>
              <a:t>flog</a:t>
            </a:r>
            <a:r>
              <a:rPr lang="pl-PL" sz="2400" dirty="0"/>
              <a:t>-en</a:t>
            </a:r>
          </a:p>
          <a:p>
            <a:r>
              <a:rPr lang="pl-PL" sz="2400" dirty="0" err="1"/>
              <a:t>singen</a:t>
            </a:r>
            <a:r>
              <a:rPr lang="pl-PL" sz="2400" dirty="0"/>
              <a:t>	</a:t>
            </a:r>
            <a:r>
              <a:rPr lang="en-US" sz="2400" dirty="0"/>
              <a:t>          </a:t>
            </a:r>
            <a:r>
              <a:rPr lang="pl-PL" sz="2400" dirty="0" err="1"/>
              <a:t>ge</a:t>
            </a:r>
            <a:r>
              <a:rPr lang="pl-PL" sz="2400" dirty="0"/>
              <a:t>-</a:t>
            </a:r>
            <a:r>
              <a:rPr lang="pl-PL" sz="2400" dirty="0" err="1"/>
              <a:t>sung</a:t>
            </a:r>
            <a:r>
              <a:rPr lang="pl-PL" sz="2400" dirty="0"/>
              <a:t>-en</a:t>
            </a:r>
          </a:p>
          <a:p>
            <a:r>
              <a:rPr lang="pl-PL" sz="2400" dirty="0" err="1"/>
              <a:t>bleiben</a:t>
            </a:r>
            <a:r>
              <a:rPr lang="pl-PL" sz="2400" dirty="0"/>
              <a:t>	</a:t>
            </a:r>
            <a:r>
              <a:rPr lang="en-US" sz="2400" dirty="0"/>
              <a:t>          </a:t>
            </a:r>
            <a:r>
              <a:rPr lang="pl-PL" sz="2400" dirty="0" err="1"/>
              <a:t>ge</a:t>
            </a:r>
            <a:r>
              <a:rPr lang="pl-PL" sz="2400" dirty="0"/>
              <a:t>-</a:t>
            </a:r>
            <a:r>
              <a:rPr lang="pl-PL" sz="2400" dirty="0" err="1"/>
              <a:t>blieb</a:t>
            </a:r>
            <a:r>
              <a:rPr lang="pl-PL" sz="2400" dirty="0"/>
              <a:t>-en</a:t>
            </a:r>
            <a:endParaRPr lang="en-US" sz="2400" dirty="0"/>
          </a:p>
          <a:p>
            <a:r>
              <a:rPr lang="ru-RU" sz="2400" dirty="0" err="1"/>
              <a:t>загального</a:t>
            </a:r>
            <a:r>
              <a:rPr lang="ru-RU" sz="2400" dirty="0"/>
              <a:t> правила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 </a:t>
            </a:r>
            <a:r>
              <a:rPr lang="ru-RU" sz="2400" dirty="0" err="1"/>
              <a:t>кореневого</a:t>
            </a:r>
            <a:r>
              <a:rPr lang="ru-RU" sz="2400" dirty="0"/>
              <a:t> </a:t>
            </a:r>
            <a:r>
              <a:rPr lang="ru-RU" sz="2400" dirty="0" err="1"/>
              <a:t>голосного</a:t>
            </a:r>
            <a:r>
              <a:rPr lang="ru-RU" sz="2400" dirty="0"/>
              <a:t> у </a:t>
            </a:r>
            <a:r>
              <a:rPr lang="ru-RU" sz="2400" dirty="0" err="1"/>
              <a:t>неправильних</a:t>
            </a:r>
            <a:r>
              <a:rPr lang="ru-RU" sz="2400" dirty="0"/>
              <a:t> </a:t>
            </a:r>
            <a:r>
              <a:rPr lang="ru-RU" sz="2400" dirty="0" err="1"/>
              <a:t>дієсловах</a:t>
            </a:r>
            <a:r>
              <a:rPr lang="ru-RU" sz="2400" dirty="0"/>
              <a:t> не </a:t>
            </a:r>
            <a:r>
              <a:rPr lang="ru-RU" sz="2400" dirty="0" err="1"/>
              <a:t>існує</a:t>
            </a:r>
            <a:r>
              <a:rPr lang="ru-RU" sz="2400" dirty="0"/>
              <a:t>. Тому </a:t>
            </a:r>
            <a:r>
              <a:rPr lang="ru-RU" sz="2400" dirty="0" err="1"/>
              <a:t>тобі</a:t>
            </a:r>
            <a:r>
              <a:rPr lang="ru-RU" sz="2400" dirty="0"/>
              <a:t>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вивчати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 </a:t>
            </a:r>
            <a:r>
              <a:rPr lang="ru-RU" sz="2400" b="1" dirty="0" err="1"/>
              <a:t>Partizip</a:t>
            </a:r>
            <a:r>
              <a:rPr lang="ru-RU" sz="2400" b="1" dirty="0"/>
              <a:t> II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неправильних</a:t>
            </a:r>
            <a:r>
              <a:rPr lang="ru-RU" sz="2400" dirty="0"/>
              <a:t> </a:t>
            </a:r>
            <a:r>
              <a:rPr lang="ru-RU" sz="2400" dirty="0" err="1"/>
              <a:t>дієслів</a:t>
            </a:r>
            <a:r>
              <a:rPr lang="ru-RU" sz="2400" dirty="0"/>
              <a:t> </a:t>
            </a:r>
            <a:r>
              <a:rPr lang="ru-RU" sz="2400" dirty="0" err="1"/>
              <a:t>напам'ять</a:t>
            </a:r>
            <a:r>
              <a:rPr lang="ru-RU" sz="2400" dirty="0"/>
              <a:t>.</a:t>
            </a:r>
            <a:endParaRPr lang="en-US" sz="2400" dirty="0"/>
          </a:p>
          <a:p>
            <a:endParaRPr lang="en-US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98449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FFF1B69-2719-A7AB-E119-2BA10B2DF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488" y="1581798"/>
            <a:ext cx="9865360" cy="4202403"/>
          </a:xfrm>
        </p:spPr>
        <p:txBody>
          <a:bodyPr>
            <a:normAutofit/>
          </a:bodyPr>
          <a:lstStyle/>
          <a:p>
            <a:r>
              <a:rPr lang="uk-UA" sz="2800" dirty="0"/>
              <a:t>Дієслова з невідокремлюваними префіксами, наприклад </a:t>
            </a:r>
            <a:r>
              <a:rPr lang="pl-PL" sz="2800" b="1" dirty="0"/>
              <a:t>be-, </a:t>
            </a:r>
            <a:r>
              <a:rPr lang="pl-PL" sz="2800" b="1" dirty="0" err="1"/>
              <a:t>ent</a:t>
            </a:r>
            <a:r>
              <a:rPr lang="pl-PL" sz="2800" b="1" dirty="0"/>
              <a:t>-, er-, </a:t>
            </a:r>
            <a:r>
              <a:rPr lang="pl-PL" sz="2800" b="1" dirty="0" err="1"/>
              <a:t>ver</a:t>
            </a:r>
            <a:r>
              <a:rPr lang="pl-PL" sz="2800" b="1" dirty="0"/>
              <a:t>-, zer-  </a:t>
            </a:r>
            <a:r>
              <a:rPr lang="uk-UA" sz="2800" dirty="0"/>
              <a:t>утворюють </a:t>
            </a:r>
            <a:r>
              <a:rPr lang="pl-PL" sz="2800" dirty="0" err="1"/>
              <a:t>Partizip</a:t>
            </a:r>
            <a:r>
              <a:rPr lang="pl-PL" sz="2800" dirty="0"/>
              <a:t> II </a:t>
            </a:r>
            <a:r>
              <a:rPr lang="uk-UA" sz="2800" dirty="0"/>
              <a:t>без </a:t>
            </a:r>
            <a:r>
              <a:rPr lang="pl-PL" sz="2800" b="1" dirty="0" err="1"/>
              <a:t>ge</a:t>
            </a:r>
            <a:r>
              <a:rPr lang="pl-PL" sz="2800" b="1" dirty="0"/>
              <a:t>-:</a:t>
            </a:r>
            <a:endParaRPr lang="en-US" sz="2800" b="1" dirty="0"/>
          </a:p>
          <a:p>
            <a:r>
              <a:rPr lang="uk-UA" sz="2800" b="1" dirty="0"/>
              <a:t>інфінітив	</a:t>
            </a:r>
            <a:r>
              <a:rPr lang="en-US" sz="2800" b="1" dirty="0"/>
              <a:t>    </a:t>
            </a:r>
            <a:r>
              <a:rPr lang="pl-PL" sz="2800" b="1" dirty="0" err="1"/>
              <a:t>Partizip</a:t>
            </a:r>
            <a:r>
              <a:rPr lang="pl-PL" sz="2800" b="1" dirty="0"/>
              <a:t> II</a:t>
            </a:r>
          </a:p>
          <a:p>
            <a:r>
              <a:rPr lang="pl-PL" sz="2800" dirty="0" err="1"/>
              <a:t>beginnen</a:t>
            </a:r>
            <a:r>
              <a:rPr lang="pl-PL" sz="2800" dirty="0"/>
              <a:t>	</a:t>
            </a:r>
            <a:r>
              <a:rPr lang="en-US" sz="2800" dirty="0"/>
              <a:t>    </a:t>
            </a:r>
            <a:r>
              <a:rPr lang="pl-PL" sz="2800" dirty="0" err="1"/>
              <a:t>begonn</a:t>
            </a:r>
            <a:r>
              <a:rPr lang="pl-PL" sz="2800" dirty="0"/>
              <a:t>-en</a:t>
            </a:r>
          </a:p>
          <a:p>
            <a:r>
              <a:rPr lang="pl-PL" sz="2800" dirty="0" err="1"/>
              <a:t>vergessen</a:t>
            </a:r>
            <a:r>
              <a:rPr lang="pl-PL" sz="2800" dirty="0"/>
              <a:t>	</a:t>
            </a:r>
            <a:r>
              <a:rPr lang="pl-PL" sz="2800" dirty="0" err="1"/>
              <a:t>vergess</a:t>
            </a:r>
            <a:r>
              <a:rPr lang="pl-PL" sz="2800" dirty="0"/>
              <a:t>-en</a:t>
            </a:r>
          </a:p>
          <a:p>
            <a:r>
              <a:rPr lang="pl-PL" sz="2800" dirty="0" err="1"/>
              <a:t>verlieren</a:t>
            </a:r>
            <a:r>
              <a:rPr lang="pl-PL" sz="2800" dirty="0"/>
              <a:t>	</a:t>
            </a:r>
            <a:r>
              <a:rPr lang="en-US" sz="2800" dirty="0"/>
              <a:t>    </a:t>
            </a:r>
            <a:r>
              <a:rPr lang="pl-PL" sz="2800" dirty="0" err="1"/>
              <a:t>verlor</a:t>
            </a:r>
            <a:r>
              <a:rPr lang="pl-PL" sz="2800" dirty="0"/>
              <a:t>-en</a:t>
            </a:r>
          </a:p>
        </p:txBody>
      </p:sp>
    </p:spTree>
    <p:extLst>
      <p:ext uri="{BB962C8B-B14F-4D97-AF65-F5344CB8AC3E}">
        <p14:creationId xmlns:p14="http://schemas.microsoft.com/office/powerpoint/2010/main" val="1973968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A6B348-42FE-9482-1A9C-B798C36A6E3E}"/>
              </a:ext>
            </a:extLst>
          </p:cNvPr>
          <p:cNvSpPr txBox="1"/>
          <p:nvPr/>
        </p:nvSpPr>
        <p:spPr>
          <a:xfrm>
            <a:off x="1251902" y="1044448"/>
            <a:ext cx="96881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/>
              <a:t>Деякі неправильні форми </a:t>
            </a:r>
            <a:r>
              <a:rPr lang="en-US" sz="2800" dirty="0"/>
              <a:t> </a:t>
            </a:r>
            <a:r>
              <a:rPr lang="pl-PL" sz="2800" b="1" dirty="0" err="1"/>
              <a:t>Partizip</a:t>
            </a:r>
            <a:r>
              <a:rPr lang="pl-PL" sz="2800" b="1" dirty="0"/>
              <a:t> II </a:t>
            </a:r>
            <a:r>
              <a:rPr lang="uk-UA" sz="2800" dirty="0"/>
              <a:t>мають ще інші особливості. Ці форми тобі також потрібно вивчити напам'ять</a:t>
            </a:r>
            <a:r>
              <a:rPr lang="uk-UA" sz="2400" dirty="0"/>
              <a:t>.</a:t>
            </a:r>
            <a:endParaRPr lang="pl-PL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BC7C93-AEC3-CD5F-F61B-12B4F0881716}"/>
              </a:ext>
            </a:extLst>
          </p:cNvPr>
          <p:cNvSpPr txBox="1"/>
          <p:nvPr/>
        </p:nvSpPr>
        <p:spPr>
          <a:xfrm>
            <a:off x="1986915" y="2783841"/>
            <a:ext cx="82181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/>
              <a:t>І</a:t>
            </a:r>
            <a:r>
              <a:rPr lang="de-DE" sz="3200" b="1" dirty="0" err="1"/>
              <a:t>нфінітив</a:t>
            </a:r>
            <a:r>
              <a:rPr lang="de-DE" sz="3200" b="1" dirty="0"/>
              <a:t>    Partizip II</a:t>
            </a:r>
          </a:p>
          <a:p>
            <a:r>
              <a:rPr lang="de-DE" sz="3200" dirty="0"/>
              <a:t>essen	       </a:t>
            </a:r>
            <a:r>
              <a:rPr lang="de-DE" sz="3200" dirty="0" err="1"/>
              <a:t>ge</a:t>
            </a:r>
            <a:r>
              <a:rPr lang="de-DE" sz="3200" dirty="0"/>
              <a:t>-</a:t>
            </a:r>
            <a:r>
              <a:rPr lang="de-DE" sz="3200" dirty="0" err="1"/>
              <a:t>gess</a:t>
            </a:r>
            <a:r>
              <a:rPr lang="de-DE" sz="3200" dirty="0"/>
              <a:t>-en</a:t>
            </a:r>
          </a:p>
          <a:p>
            <a:r>
              <a:rPr lang="de-DE" sz="3200" dirty="0"/>
              <a:t>gehen	       </a:t>
            </a:r>
            <a:r>
              <a:rPr lang="de-DE" sz="3200" dirty="0" err="1"/>
              <a:t>ge</a:t>
            </a:r>
            <a:r>
              <a:rPr lang="de-DE" sz="3200" dirty="0"/>
              <a:t>-gang-en</a:t>
            </a:r>
          </a:p>
          <a:p>
            <a:r>
              <a:rPr lang="de-DE" sz="3200" dirty="0"/>
              <a:t>wissen	       </a:t>
            </a:r>
            <a:r>
              <a:rPr lang="de-DE" sz="3200" dirty="0" err="1"/>
              <a:t>ge</a:t>
            </a:r>
            <a:r>
              <a:rPr lang="de-DE" sz="3200" dirty="0"/>
              <a:t>-</a:t>
            </a:r>
            <a:r>
              <a:rPr lang="de-DE" sz="3200" dirty="0" err="1"/>
              <a:t>wuss</a:t>
            </a:r>
            <a:r>
              <a:rPr lang="de-DE" sz="3200" dirty="0"/>
              <a:t>-t</a:t>
            </a:r>
          </a:p>
          <a:p>
            <a:r>
              <a:rPr lang="de-DE" sz="3200" dirty="0"/>
              <a:t>verstehen   verstand-en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394447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EFCFE4-F623-5B30-5870-5C22239D487B}"/>
              </a:ext>
            </a:extLst>
          </p:cNvPr>
          <p:cNvSpPr txBox="1"/>
          <p:nvPr/>
        </p:nvSpPr>
        <p:spPr>
          <a:xfrm>
            <a:off x="985520" y="274321"/>
            <a:ext cx="812546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sz="2800" dirty="0">
              <a:hlinkClick r:id="rId2"/>
            </a:endParaRPr>
          </a:p>
          <a:p>
            <a:r>
              <a:rPr lang="de-DE" sz="2800" dirty="0">
                <a:hlinkClick r:id="rId2"/>
              </a:rPr>
              <a:t>http://zno.academia.in.ua/mod/page/view.php?id=3346</a:t>
            </a:r>
            <a:r>
              <a:rPr lang="uk-UA" sz="2800" dirty="0"/>
              <a:t>  таблиця сильних дієслів </a:t>
            </a:r>
          </a:p>
          <a:p>
            <a:endParaRPr lang="uk-UA" sz="2800" dirty="0"/>
          </a:p>
          <a:p>
            <a:r>
              <a:rPr lang="pl-PL" sz="2800" dirty="0">
                <a:hlinkClick r:id="rId3"/>
              </a:rPr>
              <a:t>https://wordwall.net/ru/resource/21825407/partizip-ii-schwache-verben</a:t>
            </a:r>
            <a:r>
              <a:rPr lang="uk-UA" sz="2800" dirty="0"/>
              <a:t> слабкі дієслова </a:t>
            </a:r>
          </a:p>
          <a:p>
            <a:endParaRPr lang="uk-UA" sz="2800" dirty="0"/>
          </a:p>
          <a:p>
            <a:r>
              <a:rPr lang="uk-UA" sz="2800" dirty="0"/>
              <a:t> </a:t>
            </a:r>
            <a:r>
              <a:rPr lang="de-DE" sz="2800" dirty="0">
                <a:hlinkClick r:id="rId4"/>
              </a:rPr>
              <a:t>/5578775/partizip-ii</a:t>
            </a:r>
            <a:r>
              <a:rPr lang="uk-UA" sz="2800" dirty="0"/>
              <a:t>  слабкі  дієслова</a:t>
            </a:r>
          </a:p>
          <a:p>
            <a:endParaRPr lang="de-DE" sz="2800" dirty="0"/>
          </a:p>
          <a:p>
            <a:r>
              <a:rPr lang="de-DE" sz="2800" dirty="0"/>
              <a:t>§  Perfekt (schwache Verben) : </a:t>
            </a:r>
            <a:r>
              <a:rPr lang="de-DE" sz="2800" dirty="0">
                <a:hlinkClick r:id="rId5"/>
              </a:rPr>
              <a:t>https://learningapps.org/display?v=ps0judr3520</a:t>
            </a:r>
            <a:r>
              <a:rPr lang="de-DE" sz="2800" dirty="0"/>
              <a:t> </a:t>
            </a:r>
          </a:p>
          <a:p>
            <a:endParaRPr lang="de-DE" sz="2800" dirty="0"/>
          </a:p>
          <a:p>
            <a:r>
              <a:rPr lang="de-DE" sz="2800" dirty="0"/>
              <a:t>§  Perfekt (starke Verben) </a:t>
            </a:r>
            <a:r>
              <a:rPr lang="de-DE" sz="2800" dirty="0">
                <a:hlinkClick r:id="rId6"/>
              </a:rPr>
              <a:t>https://learningapps.org/display?v=p71z8hv6k20</a:t>
            </a:r>
            <a:r>
              <a:rPr lang="de-DE" sz="2800" dirty="0"/>
              <a:t>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82613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386C67-4BF7-7100-3BAF-71C8266C0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144" y="392176"/>
            <a:ext cx="10424159" cy="572008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Partizip</a:t>
            </a:r>
            <a:r>
              <a:rPr lang="en-US" sz="2400" b="1" dirty="0">
                <a:solidFill>
                  <a:srgbClr val="FF0000"/>
                </a:solidFill>
              </a:rPr>
              <a:t> II </a:t>
            </a:r>
            <a:r>
              <a:rPr lang="uk-UA" sz="2400" b="1" dirty="0">
                <a:solidFill>
                  <a:srgbClr val="FF0000"/>
                </a:solidFill>
              </a:rPr>
              <a:t> неправильних дієслів</a:t>
            </a:r>
            <a:r>
              <a:rPr lang="en-US" sz="2400" b="1" dirty="0">
                <a:solidFill>
                  <a:srgbClr val="FF0000"/>
                </a:solidFill>
              </a:rPr>
              <a:t>   ( </a:t>
            </a:r>
            <a:r>
              <a:rPr lang="uk-UA" sz="2400" b="1" dirty="0">
                <a:solidFill>
                  <a:srgbClr val="FF0000"/>
                </a:solidFill>
              </a:rPr>
              <a:t>вивчити </a:t>
            </a:r>
            <a:r>
              <a:rPr lang="uk-UA" sz="2400" b="1" dirty="0" err="1">
                <a:solidFill>
                  <a:srgbClr val="FF0000"/>
                </a:solidFill>
              </a:rPr>
              <a:t>обовязково</a:t>
            </a:r>
            <a:r>
              <a:rPr lang="uk-UA" sz="2400" b="1" dirty="0">
                <a:solidFill>
                  <a:srgbClr val="FF0000"/>
                </a:solidFill>
              </a:rPr>
              <a:t>)</a:t>
            </a: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Gehen</a:t>
            </a:r>
            <a:r>
              <a:rPr lang="en-US" sz="2400" dirty="0"/>
              <a:t> –  </a:t>
            </a:r>
            <a:r>
              <a:rPr lang="en-US" sz="2400" dirty="0" err="1"/>
              <a:t>gegangen</a:t>
            </a:r>
            <a:r>
              <a:rPr lang="en-US" sz="2400" dirty="0"/>
              <a:t>                       </a:t>
            </a:r>
            <a:r>
              <a:rPr lang="en-US" sz="2400" dirty="0" err="1"/>
              <a:t>essen</a:t>
            </a:r>
            <a:r>
              <a:rPr lang="en-US" sz="2400" dirty="0"/>
              <a:t> – </a:t>
            </a:r>
            <a:r>
              <a:rPr lang="en-US" sz="2400" dirty="0" err="1"/>
              <a:t>gegessen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laufen</a:t>
            </a:r>
            <a:r>
              <a:rPr lang="en-US" sz="2400" dirty="0"/>
              <a:t> - </a:t>
            </a:r>
            <a:r>
              <a:rPr lang="en-US" sz="2400" dirty="0" err="1"/>
              <a:t>gelaufen</a:t>
            </a:r>
            <a:r>
              <a:rPr lang="en-US" sz="2400" dirty="0"/>
              <a:t>                         </a:t>
            </a:r>
            <a:r>
              <a:rPr lang="en-US" sz="2400" dirty="0" err="1"/>
              <a:t>geben</a:t>
            </a:r>
            <a:r>
              <a:rPr lang="en-US" sz="2400" dirty="0"/>
              <a:t>- </a:t>
            </a:r>
            <a:r>
              <a:rPr lang="en-US" sz="2400" dirty="0" err="1"/>
              <a:t>gegeben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stehen</a:t>
            </a:r>
            <a:r>
              <a:rPr lang="en-US" sz="2400" dirty="0"/>
              <a:t> – </a:t>
            </a:r>
            <a:r>
              <a:rPr lang="en-US" sz="2400" dirty="0" err="1"/>
              <a:t>gestanden</a:t>
            </a:r>
            <a:r>
              <a:rPr lang="en-US" sz="2400" dirty="0"/>
              <a:t>                      </a:t>
            </a:r>
            <a:r>
              <a:rPr lang="en-US" sz="2400" dirty="0" err="1"/>
              <a:t>trinken</a:t>
            </a:r>
            <a:r>
              <a:rPr lang="en-US" sz="2400" dirty="0"/>
              <a:t> - </a:t>
            </a:r>
            <a:r>
              <a:rPr lang="en-US" sz="2400" dirty="0" err="1"/>
              <a:t>getrunken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fahren</a:t>
            </a:r>
            <a:r>
              <a:rPr lang="en-US" sz="2400" dirty="0"/>
              <a:t> – </a:t>
            </a:r>
            <a:r>
              <a:rPr lang="en-US" sz="2400" dirty="0" err="1"/>
              <a:t>gefahren</a:t>
            </a:r>
            <a:r>
              <a:rPr lang="en-US" sz="2400" dirty="0"/>
              <a:t>                        </a:t>
            </a:r>
            <a:r>
              <a:rPr lang="en-US" sz="2400" dirty="0" err="1"/>
              <a:t>springen</a:t>
            </a:r>
            <a:r>
              <a:rPr lang="en-US" sz="2400" dirty="0"/>
              <a:t>- </a:t>
            </a:r>
            <a:r>
              <a:rPr lang="en-US" sz="2400" dirty="0" err="1"/>
              <a:t>gesprungen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kommen</a:t>
            </a:r>
            <a:r>
              <a:rPr lang="en-US" sz="2400" dirty="0"/>
              <a:t> – </a:t>
            </a:r>
            <a:r>
              <a:rPr lang="en-US" sz="2400" dirty="0" err="1"/>
              <a:t>gekommen</a:t>
            </a:r>
            <a:r>
              <a:rPr lang="en-US" sz="2400" dirty="0"/>
              <a:t>                  </a:t>
            </a:r>
            <a:r>
              <a:rPr lang="en-US" sz="2400" dirty="0" err="1"/>
              <a:t>finden</a:t>
            </a:r>
            <a:r>
              <a:rPr lang="en-US" sz="2400" dirty="0"/>
              <a:t>  -</a:t>
            </a:r>
            <a:r>
              <a:rPr lang="en-US" sz="2400" dirty="0" err="1"/>
              <a:t>gefunden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nehmen</a:t>
            </a:r>
            <a:r>
              <a:rPr lang="en-US" sz="2400" dirty="0"/>
              <a:t> – </a:t>
            </a:r>
            <a:r>
              <a:rPr lang="en-US" sz="2400" dirty="0" err="1"/>
              <a:t>genommen</a:t>
            </a:r>
            <a:r>
              <a:rPr lang="en-US" sz="2400" dirty="0"/>
              <a:t>                   </a:t>
            </a:r>
            <a:r>
              <a:rPr lang="en-US" sz="2400" dirty="0" err="1"/>
              <a:t>treffen</a:t>
            </a:r>
            <a:r>
              <a:rPr lang="en-US" sz="2400" dirty="0"/>
              <a:t> - </a:t>
            </a:r>
            <a:r>
              <a:rPr lang="en-US" sz="2400" dirty="0" err="1"/>
              <a:t>getroffen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helfen</a:t>
            </a:r>
            <a:r>
              <a:rPr lang="en-US" sz="2400" dirty="0"/>
              <a:t> – </a:t>
            </a:r>
            <a:r>
              <a:rPr lang="en-US" sz="2400" dirty="0" err="1"/>
              <a:t>geholfen</a:t>
            </a:r>
            <a:r>
              <a:rPr lang="en-US" sz="2400" dirty="0"/>
              <a:t>                         </a:t>
            </a:r>
            <a:r>
              <a:rPr lang="en-US" sz="2400" dirty="0" err="1"/>
              <a:t>bringen</a:t>
            </a:r>
            <a:r>
              <a:rPr lang="en-US" sz="2400" dirty="0"/>
              <a:t> -</a:t>
            </a:r>
            <a:r>
              <a:rPr lang="en-US" sz="2400" dirty="0" err="1"/>
              <a:t>gebracht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fliegen</a:t>
            </a:r>
            <a:r>
              <a:rPr lang="en-US" sz="2400" dirty="0"/>
              <a:t> – </a:t>
            </a:r>
            <a:r>
              <a:rPr lang="en-US" sz="2400" dirty="0" err="1"/>
              <a:t>geflogen</a:t>
            </a:r>
            <a:r>
              <a:rPr lang="en-US" sz="2400" dirty="0"/>
              <a:t>                        </a:t>
            </a:r>
            <a:r>
              <a:rPr lang="en-US" sz="2400" dirty="0" err="1"/>
              <a:t>denken</a:t>
            </a:r>
            <a:r>
              <a:rPr lang="en-US" sz="2400" dirty="0"/>
              <a:t> -</a:t>
            </a:r>
            <a:r>
              <a:rPr lang="en-US" sz="2400" dirty="0" err="1"/>
              <a:t>gedacht</a:t>
            </a:r>
            <a:r>
              <a:rPr lang="uk-UA" sz="2400" dirty="0"/>
              <a:t/>
            </a:r>
            <a:br>
              <a:rPr lang="uk-UA" sz="2400" dirty="0"/>
            </a:br>
            <a:r>
              <a:rPr lang="en-US" sz="2400" dirty="0"/>
              <a:t>sein   -</a:t>
            </a:r>
            <a:r>
              <a:rPr lang="en-US" sz="2400" dirty="0" err="1"/>
              <a:t>gewesen</a:t>
            </a:r>
            <a:r>
              <a:rPr lang="en-US" sz="2400" dirty="0"/>
              <a:t>                            </a:t>
            </a:r>
            <a:r>
              <a:rPr lang="en-US" sz="2400" dirty="0" err="1"/>
              <a:t>werden</a:t>
            </a:r>
            <a:r>
              <a:rPr lang="en-US" sz="2400" dirty="0"/>
              <a:t> -</a:t>
            </a:r>
            <a:r>
              <a:rPr lang="en-US" sz="2400" dirty="0" err="1"/>
              <a:t>geworden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800" dirty="0"/>
              <a:t/>
            </a:r>
            <a:br>
              <a:rPr lang="en-US" sz="1800" dirty="0"/>
            </a:br>
            <a:endParaRPr lang="pl-PL" sz="1800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EFFBD543-72E8-2450-425C-A5C1CF2E2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flipV="1">
            <a:off x="6096000" y="5892800"/>
            <a:ext cx="6236161" cy="45095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xmlns="" id="{E6B98469-1EB4-AB6E-DA5E-1F262A000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0079" y="5892800"/>
            <a:ext cx="3553923" cy="148562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102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308641"/>
            <a:ext cx="10570464" cy="6208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02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71A8D7B-2D9A-E3A6-DDAC-DFB93B08D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03" y="196979"/>
            <a:ext cx="7828915" cy="4945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ACC3FA9-5B05-7844-1BCF-FD86DD3AB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573" y="2240280"/>
            <a:ext cx="4366155" cy="405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2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368" y="390525"/>
            <a:ext cx="9731311" cy="6208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16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56" y="497650"/>
            <a:ext cx="8885238" cy="586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192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78" y="387096"/>
            <a:ext cx="8855075" cy="57991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696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8" y="612648"/>
            <a:ext cx="9591342" cy="5569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131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87" y="326327"/>
            <a:ext cx="8824912" cy="5829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51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8723EF19-07C1-33EA-B51B-0624B62E0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248" y="1163320"/>
            <a:ext cx="9601200" cy="4740882"/>
          </a:xfrm>
        </p:spPr>
        <p:txBody>
          <a:bodyPr>
            <a:normAutofit/>
          </a:bodyPr>
          <a:lstStyle/>
          <a:p>
            <a:r>
              <a:rPr lang="uk-UA" sz="2400" dirty="0"/>
              <a:t>Якщо основа дієслова закінчується на </a:t>
            </a:r>
            <a:r>
              <a:rPr lang="uk-UA" sz="2400" b="1" dirty="0"/>
              <a:t>-</a:t>
            </a:r>
            <a:r>
              <a:rPr lang="pl-PL" sz="2400" b="1" dirty="0"/>
              <a:t>t </a:t>
            </a:r>
            <a:r>
              <a:rPr lang="uk-UA" sz="2400" dirty="0"/>
              <a:t>або -</a:t>
            </a:r>
            <a:r>
              <a:rPr lang="pl-PL" sz="2400" b="1" dirty="0"/>
              <a:t>d, </a:t>
            </a:r>
            <a:r>
              <a:rPr lang="uk-UA" sz="2400" dirty="0"/>
              <a:t>то перед закінченням стоїть додаткове </a:t>
            </a:r>
            <a:r>
              <a:rPr lang="pl-PL" sz="2400" b="1" dirty="0"/>
              <a:t>e</a:t>
            </a:r>
            <a:r>
              <a:rPr lang="pl-PL" sz="2400" dirty="0"/>
              <a:t>. </a:t>
            </a:r>
            <a:r>
              <a:rPr lang="uk-UA" sz="2400" dirty="0"/>
              <a:t>У разі скупчення приголосних теж може додаватися </a:t>
            </a:r>
            <a:r>
              <a:rPr lang="pl-PL" sz="2400" dirty="0"/>
              <a:t>e. </a:t>
            </a:r>
            <a:r>
              <a:rPr lang="uk-UA" sz="2400" dirty="0"/>
              <a:t>У багатьох випадках ти й так помітиш, що є потреба додати голосний</a:t>
            </a:r>
            <a:r>
              <a:rPr lang="uk-UA" sz="2400" b="1" dirty="0"/>
              <a:t> </a:t>
            </a:r>
            <a:r>
              <a:rPr lang="pl-PL" sz="2400" b="1" dirty="0"/>
              <a:t>e</a:t>
            </a:r>
            <a:r>
              <a:rPr lang="pl-PL" sz="2400" dirty="0"/>
              <a:t>, </a:t>
            </a:r>
            <a:r>
              <a:rPr lang="uk-UA" sz="2400" dirty="0"/>
              <a:t>оскільки без нього дієслово важко вимовити. </a:t>
            </a:r>
          </a:p>
          <a:p>
            <a:r>
              <a:rPr lang="de-DE" sz="2400" b="1" dirty="0" err="1"/>
              <a:t>інфінітив</a:t>
            </a:r>
            <a:r>
              <a:rPr lang="de-DE" sz="2400" b="1" dirty="0"/>
              <a:t>	Partizip II</a:t>
            </a:r>
          </a:p>
          <a:p>
            <a:r>
              <a:rPr lang="en-US" sz="2400" dirty="0"/>
              <a:t>a</a:t>
            </a:r>
            <a:r>
              <a:rPr lang="de-DE" sz="2400" dirty="0" err="1"/>
              <a:t>rbeiten</a:t>
            </a:r>
            <a:r>
              <a:rPr lang="uk-UA" sz="2400" dirty="0"/>
              <a:t>  </a:t>
            </a:r>
            <a:r>
              <a:rPr lang="de-DE" sz="2400" b="1" dirty="0" err="1"/>
              <a:t>ge</a:t>
            </a:r>
            <a:r>
              <a:rPr lang="de-DE" sz="2400" dirty="0"/>
              <a:t>-arbeit-</a:t>
            </a:r>
            <a:r>
              <a:rPr lang="de-DE" sz="2400" b="1" dirty="0"/>
              <a:t>et</a:t>
            </a:r>
          </a:p>
          <a:p>
            <a:endParaRPr lang="de-DE" sz="2400" dirty="0"/>
          </a:p>
          <a:p>
            <a:r>
              <a:rPr lang="de-DE" sz="2400" dirty="0"/>
              <a:t>öffnen	</a:t>
            </a:r>
            <a:r>
              <a:rPr lang="de-DE" sz="2400" b="1" dirty="0" err="1"/>
              <a:t>ge</a:t>
            </a:r>
            <a:r>
              <a:rPr lang="de-DE" sz="2400" dirty="0"/>
              <a:t>-</a:t>
            </a:r>
            <a:r>
              <a:rPr lang="de-DE" sz="2400" dirty="0" err="1"/>
              <a:t>öffn</a:t>
            </a:r>
            <a:r>
              <a:rPr lang="de-DE" sz="2400" dirty="0"/>
              <a:t>-</a:t>
            </a:r>
            <a:r>
              <a:rPr lang="de-DE" sz="2400" b="1" dirty="0"/>
              <a:t>et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320457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372</TotalTime>
  <Words>209</Words>
  <Application>Microsoft Office PowerPoint</Application>
  <PresentationFormat>Произвольный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Partizip II: неправильні дієслова</vt:lpstr>
      <vt:lpstr>Презентация PowerPoint</vt:lpstr>
      <vt:lpstr>Презентация PowerPoint</vt:lpstr>
      <vt:lpstr>Презентация PowerPoint</vt:lpstr>
      <vt:lpstr>Partizip II  неправильних дієслів   ( вивчити обовязково)  Gehen –  gegangen                       essen – gegessen  laufen - gelaufen                         geben- gegeben stehen – gestanden                      trinken - getrunken fahren – gefahren                        springen- gesprungen kommen – gekommen                  finden  -gefunden nehmen – genommen                   treffen - getroffen helfen – geholfen                         bringen -gebracht fliegen – geflogen                        denken -gedacht sein   -gewesen                            werden -geworden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romangalina071@gmail.com</dc:creator>
  <cp:lastModifiedBy>suvor</cp:lastModifiedBy>
  <cp:revision>11</cp:revision>
  <dcterms:created xsi:type="dcterms:W3CDTF">2023-10-30T10:07:16Z</dcterms:created>
  <dcterms:modified xsi:type="dcterms:W3CDTF">2024-02-04T19:09:59Z</dcterms:modified>
</cp:coreProperties>
</file>