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8" r:id="rId10"/>
    <p:sldId id="265" r:id="rId11"/>
    <p:sldId id="266" r:id="rId12"/>
    <p:sldId id="277" r:id="rId13"/>
    <p:sldId id="267" r:id="rId14"/>
    <p:sldId id="278" r:id="rId15"/>
    <p:sldId id="279" r:id="rId16"/>
    <p:sldId id="280" r:id="rId17"/>
    <p:sldId id="281" r:id="rId18"/>
    <p:sldId id="282" r:id="rId19"/>
    <p:sldId id="283" r:id="rId20"/>
    <p:sldId id="284" r:id="rId21"/>
    <p:sldId id="285" r:id="rId22"/>
    <p:sldId id="286" r:id="rId23"/>
    <p:sldId id="287" r:id="rId24"/>
    <p:sldId id="288" r:id="rId25"/>
    <p:sldId id="333" r:id="rId26"/>
    <p:sldId id="294" r:id="rId27"/>
    <p:sldId id="295" r:id="rId28"/>
    <p:sldId id="289" r:id="rId29"/>
    <p:sldId id="312" r:id="rId30"/>
    <p:sldId id="313" r:id="rId31"/>
    <p:sldId id="314" r:id="rId32"/>
    <p:sldId id="315" r:id="rId33"/>
    <p:sldId id="316"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72"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EA9737-7737-449C-9BA2-701AF3641A0D}" type="datetimeFigureOut">
              <a:rPr lang="ru-RU" smtClean="0"/>
              <a:t>21.03.2023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2614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EA9737-7737-449C-9BA2-701AF3641A0D}" type="datetimeFigureOut">
              <a:rPr lang="ru-RU" smtClean="0"/>
              <a:t>21.03.2023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163208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EA9737-7737-449C-9BA2-701AF3641A0D}" type="datetimeFigureOut">
              <a:rPr lang="ru-RU" smtClean="0"/>
              <a:t>21.03.2023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283250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EA9737-7737-449C-9BA2-701AF3641A0D}" type="datetimeFigureOut">
              <a:rPr lang="ru-RU" smtClean="0"/>
              <a:t>21.03.2023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417073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EA9737-7737-449C-9BA2-701AF3641A0D}" type="datetimeFigureOut">
              <a:rPr lang="ru-RU" smtClean="0"/>
              <a:t>21.03.2023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127878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EA9737-7737-449C-9BA2-701AF3641A0D}" type="datetimeFigureOut">
              <a:rPr lang="ru-RU" smtClean="0"/>
              <a:t>21.03.2023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146263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EA9737-7737-449C-9BA2-701AF3641A0D}" type="datetimeFigureOut">
              <a:rPr lang="ru-RU" smtClean="0"/>
              <a:t>21.03.2023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2988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EA9737-7737-449C-9BA2-701AF3641A0D}" type="datetimeFigureOut">
              <a:rPr lang="ru-RU" smtClean="0"/>
              <a:t>21.03.2023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205209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EA9737-7737-449C-9BA2-701AF3641A0D}" type="datetimeFigureOut">
              <a:rPr lang="ru-RU" smtClean="0"/>
              <a:t>21.03.2023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297985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EA9737-7737-449C-9BA2-701AF3641A0D}" type="datetimeFigureOut">
              <a:rPr lang="ru-RU" smtClean="0"/>
              <a:t>21.03.2023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242020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EA9737-7737-449C-9BA2-701AF3641A0D}" type="datetimeFigureOut">
              <a:rPr lang="ru-RU" smtClean="0"/>
              <a:t>21.03.2023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6912CC-8F6B-458C-8CB8-EF39B607C642}" type="slidenum">
              <a:rPr lang="ru-RU" smtClean="0"/>
              <a:t>‹#›</a:t>
            </a:fld>
            <a:endParaRPr lang="ru-RU"/>
          </a:p>
        </p:txBody>
      </p:sp>
    </p:spTree>
    <p:extLst>
      <p:ext uri="{BB962C8B-B14F-4D97-AF65-F5344CB8AC3E}">
        <p14:creationId xmlns:p14="http://schemas.microsoft.com/office/powerpoint/2010/main" val="42121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A9737-7737-449C-9BA2-701AF3641A0D}" type="datetimeFigureOut">
              <a:rPr lang="ru-RU" smtClean="0"/>
              <a:t>21.03.2023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912CC-8F6B-458C-8CB8-EF39B607C642}" type="slidenum">
              <a:rPr lang="ru-RU" smtClean="0"/>
              <a:t>‹#›</a:t>
            </a:fld>
            <a:endParaRPr lang="ru-RU"/>
          </a:p>
        </p:txBody>
      </p:sp>
    </p:spTree>
    <p:extLst>
      <p:ext uri="{BB962C8B-B14F-4D97-AF65-F5344CB8AC3E}">
        <p14:creationId xmlns:p14="http://schemas.microsoft.com/office/powerpoint/2010/main" val="165699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i.factor.ua/ukr/law-40/section-206/article-326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0667" y="3640667"/>
            <a:ext cx="10634134" cy="3031065"/>
          </a:xfrm>
        </p:spPr>
        <p:txBody>
          <a:bodyPr>
            <a:noAutofit/>
          </a:bodyPr>
          <a:lstStyle/>
          <a:p>
            <a:pPr algn="r"/>
            <a:r>
              <a:rPr lang="uk-UA" sz="10000" b="1" i="1" dirty="0" smtClean="0">
                <a:ln w="57150">
                  <a:solidFill>
                    <a:schemeClr val="tx1"/>
                  </a:solidFill>
                </a:ln>
                <a:solidFill>
                  <a:schemeClr val="bg1"/>
                </a:solidFill>
                <a:latin typeface="Times New Roman" panose="02020603050405020304" pitchFamily="18" charset="0"/>
                <a:cs typeface="Times New Roman" panose="02020603050405020304" pitchFamily="18" charset="0"/>
              </a:rPr>
              <a:t>Облік праці</a:t>
            </a:r>
            <a:r>
              <a:rPr lang="en-US" sz="10000" b="1" i="1" dirty="0" smtClean="0">
                <a:ln w="57150">
                  <a:solidFill>
                    <a:schemeClr val="tx1"/>
                  </a:solidFill>
                </a:ln>
                <a:solidFill>
                  <a:schemeClr val="bg1"/>
                </a:solidFill>
                <a:latin typeface="Times New Roman" panose="02020603050405020304" pitchFamily="18" charset="0"/>
                <a:cs typeface="Times New Roman" panose="02020603050405020304" pitchFamily="18" charset="0"/>
              </a:rPr>
              <a:t> </a:t>
            </a:r>
            <a:r>
              <a:rPr lang="ru-RU" sz="10000" b="1" i="1" dirty="0" smtClean="0">
                <a:ln w="57150">
                  <a:solidFill>
                    <a:schemeClr val="tx1"/>
                  </a:solidFill>
                </a:ln>
                <a:solidFill>
                  <a:schemeClr val="bg1"/>
                </a:solidFill>
                <a:latin typeface="Times New Roman" panose="02020603050405020304" pitchFamily="18" charset="0"/>
                <a:cs typeface="Times New Roman" panose="02020603050405020304" pitchFamily="18" charset="0"/>
              </a:rPr>
              <a:t>та </a:t>
            </a:r>
            <a:br>
              <a:rPr lang="ru-RU" sz="10000" b="1" i="1" dirty="0" smtClean="0">
                <a:ln w="57150">
                  <a:solidFill>
                    <a:schemeClr val="tx1"/>
                  </a:solidFill>
                </a:ln>
                <a:solidFill>
                  <a:schemeClr val="bg1"/>
                </a:solidFill>
                <a:latin typeface="Times New Roman" panose="02020603050405020304" pitchFamily="18" charset="0"/>
                <a:cs typeface="Times New Roman" panose="02020603050405020304" pitchFamily="18" charset="0"/>
              </a:rPr>
            </a:br>
            <a:r>
              <a:rPr lang="uk-UA" sz="10000" b="1" i="1" dirty="0" smtClean="0">
                <a:ln w="57150">
                  <a:solidFill>
                    <a:schemeClr val="tx1"/>
                  </a:solidFill>
                </a:ln>
                <a:solidFill>
                  <a:schemeClr val="bg1"/>
                </a:solidFill>
                <a:latin typeface="Times New Roman" panose="02020603050405020304" pitchFamily="18" charset="0"/>
                <a:cs typeface="Times New Roman" panose="02020603050405020304" pitchFamily="18" charset="0"/>
              </a:rPr>
              <a:t>її оплати</a:t>
            </a:r>
            <a:endParaRPr lang="ru-RU" sz="10000" b="1" i="1" dirty="0">
              <a:ln w="57150">
                <a:solidFill>
                  <a:schemeClr val="tx1"/>
                </a:solid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28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680" y="365125"/>
            <a:ext cx="11430000" cy="1325563"/>
          </a:xfrm>
        </p:spPr>
        <p:txBody>
          <a:bodyPr>
            <a:normAutofit/>
          </a:bodyPr>
          <a:lstStyle/>
          <a:p>
            <a:pPr algn="ctr"/>
            <a:r>
              <a:rPr lang="uk-UA" b="1" i="1" dirty="0" smtClean="0">
                <a:latin typeface="Times New Roman" panose="02020603050405020304" pitchFamily="18" charset="0"/>
                <a:cs typeface="Times New Roman" panose="02020603050405020304" pitchFamily="18" charset="0"/>
              </a:rPr>
              <a:t>2. Порядок приймання на роботу та оформлення взаємовідносин з працедавцем</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7640" y="1825624"/>
            <a:ext cx="11856720" cy="4849495"/>
          </a:xfrm>
        </p:spPr>
        <p:txBody>
          <a:bodyPr>
            <a:normAutofit lnSpcReduction="10000"/>
          </a:bodyPr>
          <a:lstStyle/>
          <a:p>
            <a:pPr marL="0" indent="360000" algn="just">
              <a:spcBef>
                <a:spcPts val="0"/>
              </a:spcBef>
              <a:buFont typeface="Wingdings" panose="05000000000000000000" pitchFamily="2" charset="2"/>
              <a:buNone/>
              <a:defRPr/>
            </a:pPr>
            <a:r>
              <a:rPr lang="uk-UA" sz="3200" b="1" i="1" dirty="0">
                <a:latin typeface="Times New Roman" panose="02020603050405020304" pitchFamily="18" charset="0"/>
                <a:cs typeface="Times New Roman" panose="02020603050405020304" pitchFamily="18" charset="0"/>
              </a:rPr>
              <a:t>Процедура оформлення на роботу передбачає наступні дії:</a:t>
            </a:r>
          </a:p>
          <a:p>
            <a:pPr marL="514350" indent="-514350" algn="just">
              <a:spcBef>
                <a:spcPts val="0"/>
              </a:spcBef>
              <a:buAutoNum type="arabicParenR"/>
              <a:defRPr/>
            </a:pPr>
            <a:r>
              <a:rPr lang="uk-UA" sz="3200" dirty="0" smtClean="0">
                <a:latin typeface="Times New Roman" panose="02020603050405020304" pitchFamily="18" charset="0"/>
                <a:cs typeface="Times New Roman" panose="02020603050405020304" pitchFamily="18" charset="0"/>
              </a:rPr>
              <a:t>Працівник </a:t>
            </a:r>
            <a:r>
              <a:rPr lang="uk-UA" sz="3200" dirty="0">
                <a:latin typeface="Times New Roman" panose="02020603050405020304" pitchFamily="18" charset="0"/>
                <a:cs typeface="Times New Roman" panose="02020603050405020304" pitchFamily="18" charset="0"/>
              </a:rPr>
              <a:t>подає документи, необхідні для оформлення на </a:t>
            </a:r>
            <a:r>
              <a:rPr lang="uk-UA" sz="3200" dirty="0" smtClean="0">
                <a:latin typeface="Times New Roman" panose="02020603050405020304" pitchFamily="18" charset="0"/>
                <a:cs typeface="Times New Roman" panose="02020603050405020304" pitchFamily="18" charset="0"/>
              </a:rPr>
              <a:t>роботу:</a:t>
            </a:r>
          </a:p>
          <a:p>
            <a:pPr algn="just">
              <a:spcBef>
                <a:spcPts val="0"/>
              </a:spcBef>
              <a:defRPr/>
            </a:pPr>
            <a:r>
              <a:rPr lang="uk-UA" sz="3200" dirty="0" smtClean="0">
                <a:latin typeface="Times New Roman" panose="02020603050405020304" pitchFamily="18" charset="0"/>
                <a:cs typeface="Times New Roman" panose="02020603050405020304" pitchFamily="18" charset="0"/>
              </a:rPr>
              <a:t>Заява </a:t>
            </a:r>
            <a:r>
              <a:rPr lang="uk-UA" sz="3200" dirty="0">
                <a:latin typeface="Times New Roman" panose="02020603050405020304" pitchFamily="18" charset="0"/>
                <a:cs typeface="Times New Roman" panose="02020603050405020304" pitchFamily="18" charset="0"/>
              </a:rPr>
              <a:t>про прийняття на роботу написана на ім'я директора;</a:t>
            </a:r>
          </a:p>
          <a:p>
            <a:pPr algn="just">
              <a:spcBef>
                <a:spcPts val="0"/>
              </a:spcBef>
              <a:defRPr/>
            </a:pPr>
            <a:r>
              <a:rPr lang="uk-UA" sz="3200" dirty="0">
                <a:latin typeface="Times New Roman" panose="02020603050405020304" pitchFamily="18" charset="0"/>
                <a:cs typeface="Times New Roman" panose="02020603050405020304" pitchFamily="18" charset="0"/>
              </a:rPr>
              <a:t>Паспорт або інші документи, що засвідчують особу;</a:t>
            </a:r>
          </a:p>
          <a:p>
            <a:pPr algn="just">
              <a:spcBef>
                <a:spcPts val="0"/>
              </a:spcBef>
              <a:defRPr/>
            </a:pPr>
            <a:r>
              <a:rPr lang="uk-UA" sz="3200" dirty="0">
                <a:latin typeface="Times New Roman" panose="02020603050405020304" pitchFamily="18" charset="0"/>
                <a:cs typeface="Times New Roman" panose="02020603050405020304" pitchFamily="18" charset="0"/>
              </a:rPr>
              <a:t>Довідку органу Державної податкової служби про присвоєння ідентифікаційного номеру;</a:t>
            </a:r>
          </a:p>
          <a:p>
            <a:pPr algn="just">
              <a:defRPr/>
            </a:pPr>
            <a:r>
              <a:rPr lang="ru-RU" sz="3200" dirty="0" err="1">
                <a:latin typeface="Times New Roman" panose="02020603050405020304" pitchFamily="18" charset="0"/>
                <a:cs typeface="Times New Roman" panose="02020603050405020304" pitchFamily="18" charset="0"/>
              </a:rPr>
              <a:t>Копію</a:t>
            </a:r>
            <a:r>
              <a:rPr lang="ru-RU" sz="3200" dirty="0">
                <a:latin typeface="Times New Roman" panose="02020603050405020304" pitchFamily="18" charset="0"/>
                <a:cs typeface="Times New Roman" panose="02020603050405020304" pitchFamily="18" charset="0"/>
              </a:rPr>
              <a:t> документа про </a:t>
            </a:r>
            <a:r>
              <a:rPr lang="ru-RU" sz="3200" dirty="0" err="1">
                <a:latin typeface="Times New Roman" panose="02020603050405020304" pitchFamily="18" charset="0"/>
                <a:cs typeface="Times New Roman" panose="02020603050405020304" pitchFamily="18" charset="0"/>
              </a:rPr>
              <a:t>освіту</a:t>
            </a:r>
            <a:r>
              <a:rPr lang="ru-RU" sz="3200" dirty="0">
                <a:latin typeface="Times New Roman" panose="02020603050405020304" pitchFamily="18" charset="0"/>
                <a:cs typeface="Times New Roman" panose="02020603050405020304" pitchFamily="18" charset="0"/>
              </a:rPr>
              <a:t>;</a:t>
            </a:r>
          </a:p>
          <a:p>
            <a:pPr algn="just">
              <a:defRPr/>
            </a:pPr>
            <a:r>
              <a:rPr lang="ru-RU" sz="3200" dirty="0" err="1">
                <a:latin typeface="Times New Roman" panose="02020603050405020304" pitchFamily="18" charset="0"/>
                <a:cs typeface="Times New Roman" panose="02020603050405020304" pitchFamily="18" charset="0"/>
              </a:rPr>
              <a:t>Копію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свідоцтва</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обов’язкове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соціальне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страхування</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наявності</a:t>
            </a:r>
            <a:r>
              <a:rPr lang="ru-RU" sz="3200" dirty="0">
                <a:latin typeface="Times New Roman" panose="02020603050405020304" pitchFamily="18" charset="0"/>
                <a:cs typeface="Times New Roman" panose="02020603050405020304" pitchFamily="18" charset="0"/>
              </a:rPr>
              <a:t>);</a:t>
            </a:r>
          </a:p>
          <a:p>
            <a:pPr algn="just">
              <a:defRPr/>
            </a:pPr>
            <a:r>
              <a:rPr lang="ru-RU" sz="3200" dirty="0" err="1">
                <a:latin typeface="Times New Roman" panose="02020603050405020304" pitchFamily="18" charset="0"/>
                <a:cs typeface="Times New Roman" panose="02020603050405020304" pitchFamily="18" charset="0"/>
              </a:rPr>
              <a:t>Фотографії</a:t>
            </a:r>
            <a:r>
              <a:rPr lang="ru-RU" sz="3200" dirty="0">
                <a:latin typeface="Times New Roman" panose="02020603050405020304" pitchFamily="18" charset="0"/>
                <a:cs typeface="Times New Roman" panose="02020603050405020304" pitchFamily="18" charset="0"/>
              </a:rPr>
              <a:t> (2 шт.) 3х4;</a:t>
            </a:r>
          </a:p>
          <a:p>
            <a:pPr marL="514350" indent="-514350" algn="just">
              <a:spcBef>
                <a:spcPts val="0"/>
              </a:spcBef>
              <a:buFont typeface="Wingdings" panose="05000000000000000000" pitchFamily="2" charset="2"/>
              <a:buAutoNum type="arabicParenR"/>
              <a:defRPr/>
            </a:pPr>
            <a:endParaRPr lang="uk-UA" sz="3200"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57816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760" y="243840"/>
            <a:ext cx="11430000" cy="5933123"/>
          </a:xfrm>
        </p:spPr>
        <p:txBody>
          <a:bodyPr/>
          <a:lstStyle/>
          <a:p>
            <a:pPr algn="just">
              <a:defRPr/>
            </a:pPr>
            <a:r>
              <a:rPr lang="ru-RU" sz="3200" dirty="0" err="1" smtClean="0">
                <a:latin typeface="Times New Roman" panose="02020603050405020304" pitchFamily="18" charset="0"/>
                <a:cs typeface="Times New Roman" panose="02020603050405020304" pitchFamily="18" charset="0"/>
              </a:rPr>
              <a:t>Копії</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свідоцтв</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народження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дітей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якщо</a:t>
            </a:r>
            <a:r>
              <a:rPr lang="ru-RU" sz="3200" dirty="0">
                <a:latin typeface="Times New Roman" panose="02020603050405020304" pitchFamily="18" charset="0"/>
                <a:cs typeface="Times New Roman" panose="02020603050405020304" pitchFamily="18" charset="0"/>
              </a:rPr>
              <a:t> є);</a:t>
            </a:r>
          </a:p>
          <a:p>
            <a:pPr algn="just">
              <a:defRPr/>
            </a:pPr>
            <a:r>
              <a:rPr lang="uk-UA" sz="3200" dirty="0">
                <a:latin typeface="Times New Roman" panose="02020603050405020304" pitchFamily="18" charset="0"/>
                <a:cs typeface="Times New Roman" panose="02020603050405020304" pitchFamily="18" charset="0"/>
              </a:rPr>
              <a:t>Військовий квиток </a:t>
            </a:r>
            <a:r>
              <a:rPr lang="uk-UA" sz="3200" dirty="0" smtClean="0">
                <a:latin typeface="Times New Roman" panose="02020603050405020304" pitchFamily="18" charset="0"/>
                <a:cs typeface="Times New Roman" panose="02020603050405020304" pitchFamily="18" charset="0"/>
              </a:rPr>
              <a:t>(</a:t>
            </a:r>
            <a:r>
              <a:rPr lang="uk-UA" sz="3200" dirty="0">
                <a:latin typeface="Times New Roman" panose="02020603050405020304" pitchFamily="18" charset="0"/>
                <a:cs typeface="Times New Roman" panose="02020603050405020304" pitchFamily="18" charset="0"/>
              </a:rPr>
              <a:t>для чоловіків) для звільнених з лав Збройних Сил України і інших військових формувань, сформованих відповідно до чинного законодавства), або документ що його </a:t>
            </a:r>
            <a:r>
              <a:rPr lang="uk-UA" sz="3200" dirty="0" smtClean="0">
                <a:latin typeface="Times New Roman" panose="02020603050405020304" pitchFamily="18" charset="0"/>
                <a:cs typeface="Times New Roman" panose="02020603050405020304" pitchFamily="18" charset="0"/>
              </a:rPr>
              <a:t>заміняє</a:t>
            </a:r>
            <a:endParaRPr lang="uk-UA"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503" y="4420935"/>
            <a:ext cx="4849178" cy="2437065"/>
          </a:xfrm>
          <a:prstGeom prst="rect">
            <a:avLst/>
          </a:prstGeom>
          <a:effectLst>
            <a:softEdge rad="330200"/>
          </a:effectLst>
        </p:spPr>
      </p:pic>
    </p:spTree>
    <p:extLst>
      <p:ext uri="{BB962C8B-B14F-4D97-AF65-F5344CB8AC3E}">
        <p14:creationId xmlns:p14="http://schemas.microsoft.com/office/powerpoint/2010/main" val="218312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599" y="816429"/>
            <a:ext cx="11691257" cy="5829300"/>
          </a:xfrm>
        </p:spPr>
        <p:txBody>
          <a:bodyPr/>
          <a:lstStyle/>
          <a:p>
            <a:pPr marL="0" indent="620713" algn="just">
              <a:buNone/>
            </a:pPr>
            <a:r>
              <a:rPr lang="uk-UA" sz="3200" dirty="0" smtClean="0">
                <a:latin typeface="Times New Roman" panose="02020603050405020304" pitchFamily="18" charset="0"/>
                <a:cs typeface="Times New Roman" panose="02020603050405020304" pitchFamily="18" charset="0"/>
              </a:rPr>
              <a:t>2) Оформлення наказу про прийняття на роботу (у наказі зазначається посада, дата прийняття на роботу, розмір окладу або посилання на штатний розклад – перелік посад, кількості працівників та розмірів окладів). З наказом під розпис ознайомлюють працівника;</a:t>
            </a:r>
            <a:endParaRPr lang="ru-RU" sz="3200" dirty="0" smtClean="0">
              <a:latin typeface="Times New Roman" panose="02020603050405020304" pitchFamily="18" charset="0"/>
              <a:cs typeface="Times New Roman" panose="02020603050405020304" pitchFamily="18" charset="0"/>
            </a:endParaRPr>
          </a:p>
          <a:p>
            <a:pPr marL="0" indent="342900" algn="just">
              <a:spcBef>
                <a:spcPts val="0"/>
              </a:spcBef>
              <a:buFont typeface="Wingdings" panose="05000000000000000000" pitchFamily="2" charset="2"/>
              <a:buNone/>
              <a:defRPr/>
            </a:pPr>
            <a:r>
              <a:rPr lang="uk-UA" sz="3200" dirty="0">
                <a:latin typeface="Times New Roman" panose="02020603050405020304" pitchFamily="18" charset="0"/>
                <a:cs typeface="Times New Roman" panose="02020603050405020304" pitchFamily="18" charset="0"/>
              </a:rPr>
              <a:t>У ст.64 ГКУ зазначено, що </a:t>
            </a:r>
            <a:r>
              <a:rPr lang="uk-UA" sz="3200" dirty="0" smtClean="0">
                <a:latin typeface="Times New Roman" panose="02020603050405020304" pitchFamily="18" charset="0"/>
                <a:cs typeface="Times New Roman" panose="02020603050405020304" pitchFamily="18" charset="0"/>
              </a:rPr>
              <a:t>«підприємство </a:t>
            </a:r>
            <a:r>
              <a:rPr lang="uk-UA" sz="3200" dirty="0">
                <a:latin typeface="Times New Roman" panose="02020603050405020304" pitchFamily="18" charset="0"/>
                <a:cs typeface="Times New Roman" panose="02020603050405020304" pitchFamily="18" charset="0"/>
              </a:rPr>
              <a:t>самостійно визначає свою організаційну структуру, встановлює чисельність працівників і штатний </a:t>
            </a:r>
            <a:r>
              <a:rPr lang="uk-UA" sz="3200" dirty="0" smtClean="0">
                <a:latin typeface="Times New Roman" panose="02020603050405020304" pitchFamily="18" charset="0"/>
                <a:cs typeface="Times New Roman" panose="02020603050405020304" pitchFamily="18" charset="0"/>
              </a:rPr>
              <a:t>розпис».</a:t>
            </a:r>
            <a:endParaRPr lang="uk-UA" sz="3200" dirty="0">
              <a:latin typeface="Times New Roman" panose="02020603050405020304" pitchFamily="18" charset="0"/>
              <a:cs typeface="Times New Roman" panose="02020603050405020304" pitchFamily="18" charset="0"/>
            </a:endParaRPr>
          </a:p>
          <a:p>
            <a:pPr marL="0" indent="342900" algn="just">
              <a:spcBef>
                <a:spcPts val="0"/>
              </a:spcBef>
              <a:buFont typeface="Wingdings" panose="05000000000000000000" pitchFamily="2" charset="2"/>
              <a:buNone/>
              <a:defRPr/>
            </a:pPr>
            <a:r>
              <a:rPr lang="en-US" sz="3200"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Лист Міністерства праці та соціальної політики України від 27.06.2007 р. №162</a:t>
            </a:r>
            <a:r>
              <a:rPr lang="en-US" sz="3200" dirty="0">
                <a:latin typeface="Times New Roman" panose="02020603050405020304" pitchFamily="18" charset="0"/>
                <a:cs typeface="Times New Roman" panose="02020603050405020304" pitchFamily="18" charset="0"/>
              </a:rPr>
              <a:t>/06/187-07 (</a:t>
            </a:r>
            <a:r>
              <a:rPr lang="uk-UA" sz="3200" dirty="0">
                <a:latin typeface="Times New Roman" panose="02020603050405020304" pitchFamily="18" charset="0"/>
                <a:cs typeface="Times New Roman" panose="02020603050405020304" pitchFamily="18" charset="0"/>
              </a:rPr>
              <a:t>витяг)</a:t>
            </a:r>
          </a:p>
          <a:p>
            <a:pPr algn="just">
              <a:buFont typeface="Wingdings" panose="05000000000000000000" pitchFamily="2" charset="2"/>
              <a:buNone/>
              <a:defRPr/>
            </a:pPr>
            <a:r>
              <a:rPr lang="en-US" sz="3200" b="1" i="1"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35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400" y="868680"/>
            <a:ext cx="11704320" cy="4770120"/>
          </a:xfrm>
        </p:spPr>
        <p:txBody>
          <a:bodyPr/>
          <a:lstStyle/>
          <a:p>
            <a:pPr marL="0" indent="358775" algn="ctr">
              <a:spcBef>
                <a:spcPct val="0"/>
              </a:spcBef>
              <a:buFont typeface="Wingdings" panose="05000000000000000000" pitchFamily="2" charset="2"/>
              <a:buNone/>
              <a:defRPr/>
            </a:pPr>
            <a:r>
              <a:rPr lang="uk-UA" sz="3600" b="1" dirty="0">
                <a:latin typeface="Times New Roman" panose="02020603050405020304" pitchFamily="18" charset="0"/>
                <a:cs typeface="Times New Roman" panose="02020603050405020304" pitchFamily="18" charset="0"/>
              </a:rPr>
              <a:t>ТРУДОВА КНИЖКА </a:t>
            </a:r>
            <a:r>
              <a:rPr lang="uk-UA" sz="3600" dirty="0">
                <a:latin typeface="Times New Roman" panose="02020603050405020304" pitchFamily="18" charset="0"/>
                <a:cs typeface="Times New Roman" panose="02020603050405020304" pitchFamily="18" charset="0"/>
              </a:rPr>
              <a:t>– вид документу суворого обліку, який засвідчує трудовий </a:t>
            </a:r>
            <a:r>
              <a:rPr lang="uk-UA" sz="3600" dirty="0" smtClean="0">
                <a:latin typeface="Times New Roman" panose="02020603050405020304" pitchFamily="18" charset="0"/>
                <a:cs typeface="Times New Roman" panose="02020603050405020304" pitchFamily="18" charset="0"/>
              </a:rPr>
              <a:t>стаж </a:t>
            </a:r>
            <a:r>
              <a:rPr lang="uk-UA" sz="3600" dirty="0">
                <a:latin typeface="Times New Roman" panose="02020603050405020304" pitchFamily="18" charset="0"/>
                <a:cs typeface="Times New Roman" panose="02020603050405020304" pitchFamily="18" charset="0"/>
              </a:rPr>
              <a:t>особи</a:t>
            </a:r>
            <a:r>
              <a:rPr lang="uk-UA" sz="3600" dirty="0" smtClean="0">
                <a:latin typeface="Times New Roman" panose="02020603050405020304" pitchFamily="18" charset="0"/>
                <a:cs typeface="Times New Roman" panose="02020603050405020304" pitchFamily="18" charset="0"/>
              </a:rPr>
              <a:t>.</a:t>
            </a:r>
          </a:p>
          <a:p>
            <a:pPr marL="0" indent="358775" algn="ctr">
              <a:spcBef>
                <a:spcPct val="0"/>
              </a:spcBef>
              <a:buFont typeface="Wingdings" panose="05000000000000000000" pitchFamily="2" charset="2"/>
              <a:buNone/>
              <a:defRPr/>
            </a:pPr>
            <a:endParaRPr lang="uk-UA" sz="3600" dirty="0">
              <a:latin typeface="Times New Roman" panose="02020603050405020304" pitchFamily="18" charset="0"/>
              <a:cs typeface="Times New Roman" panose="02020603050405020304" pitchFamily="18" charset="0"/>
            </a:endParaRPr>
          </a:p>
          <a:p>
            <a:pPr marL="0" indent="358775" algn="ctr">
              <a:spcBef>
                <a:spcPct val="0"/>
              </a:spcBef>
              <a:buFont typeface="Wingdings" panose="05000000000000000000" pitchFamily="2" charset="2"/>
              <a:buNone/>
              <a:defRPr/>
            </a:pPr>
            <a:r>
              <a:rPr lang="cs-CZ" sz="3600" dirty="0">
                <a:latin typeface="Times New Roman" panose="02020603050405020304" pitchFamily="18" charset="0"/>
                <a:cs typeface="Times New Roman" panose="02020603050405020304" pitchFamily="18" charset="0"/>
              </a:rPr>
              <a:t>https://dsp.gov.ua/podolannia-nelehalnoi-zainiatosti/elektronna-trudova-knyzhka-pro-shcho-varto-znaty-robotodavtsiam-i-pratsivnykam/</a:t>
            </a:r>
            <a:endParaRPr lang="uk-UA"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261360"/>
            <a:ext cx="4315968" cy="3596640"/>
          </a:xfrm>
          <a:prstGeom prst="rect">
            <a:avLst/>
          </a:prstGeom>
          <a:effectLst>
            <a:softEdge rad="520700"/>
          </a:effectLst>
        </p:spPr>
      </p:pic>
    </p:spTree>
    <p:extLst>
      <p:ext uri="{BB962C8B-B14F-4D97-AF65-F5344CB8AC3E}">
        <p14:creationId xmlns:p14="http://schemas.microsoft.com/office/powerpoint/2010/main" val="53235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1" y="930729"/>
            <a:ext cx="11462656" cy="5246234"/>
          </a:xfrm>
        </p:spPr>
        <p:txBody>
          <a:bodyPr/>
          <a:lstStyle/>
          <a:p>
            <a:pPr marL="0" indent="0" algn="ctr">
              <a:buNone/>
            </a:pPr>
            <a:r>
              <a:rPr lang="uk-UA" b="1" dirty="0" smtClean="0">
                <a:latin typeface="Times New Roman" panose="02020603050405020304" pitchFamily="18" charset="0"/>
                <a:cs typeface="Times New Roman" panose="02020603050405020304" pitchFamily="18" charset="0"/>
              </a:rPr>
              <a:t>ШТАТНИЙ РОЗПИС </a:t>
            </a:r>
            <a:r>
              <a:rPr lang="uk-UA" dirty="0" smtClean="0">
                <a:latin typeface="Times New Roman" panose="02020603050405020304" pitchFamily="18" charset="0"/>
                <a:cs typeface="Times New Roman" panose="02020603050405020304" pitchFamily="18" charset="0"/>
              </a:rPr>
              <a:t>– це документ, що встановлює для даного підприємства, установи, організації структуру, штати і посадові оклади працівників. Штатний розпис містить назви посад, чисельність персоналу та оклади за кожною посадою.</a:t>
            </a:r>
          </a:p>
          <a:p>
            <a:pPr algn="ct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29" y="2575679"/>
            <a:ext cx="4274457" cy="4042836"/>
          </a:xfrm>
          <a:prstGeom prst="rect">
            <a:avLst/>
          </a:prstGeom>
          <a:effectLst>
            <a:softEdge rad="279400"/>
          </a:effectLst>
        </p:spPr>
      </p:pic>
    </p:spTree>
    <p:extLst>
      <p:ext uri="{BB962C8B-B14F-4D97-AF65-F5344CB8AC3E}">
        <p14:creationId xmlns:p14="http://schemas.microsoft.com/office/powerpoint/2010/main" val="279700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585" y="277586"/>
            <a:ext cx="11576957" cy="6221185"/>
          </a:xfrm>
        </p:spPr>
        <p:txBody>
          <a:bodyPr/>
          <a:lstStyle/>
          <a:p>
            <a:pPr algn="just">
              <a:buFont typeface="Wingdings" panose="05000000000000000000" pitchFamily="2" charset="2"/>
              <a:buNone/>
              <a:defRPr/>
            </a:pPr>
            <a:endParaRPr lang="uk-UA" sz="3200" b="1" dirty="0" smtClean="0">
              <a:latin typeface="Times New Roman" panose="02020603050405020304" pitchFamily="18" charset="0"/>
              <a:cs typeface="Times New Roman" panose="02020603050405020304" pitchFamily="18" charset="0"/>
            </a:endParaRPr>
          </a:p>
          <a:p>
            <a:pPr indent="490538" algn="just">
              <a:buFont typeface="Wingdings" panose="05000000000000000000" pitchFamily="2" charset="2"/>
              <a:buNone/>
              <a:defRPr/>
            </a:pPr>
            <a:r>
              <a:rPr lang="uk-UA" sz="3200" b="1" dirty="0" smtClean="0">
                <a:latin typeface="Times New Roman" panose="02020603050405020304" pitchFamily="18" charset="0"/>
                <a:cs typeface="Times New Roman" panose="02020603050405020304" pitchFamily="18" charset="0"/>
              </a:rPr>
              <a:t>ШТАТНА </a:t>
            </a:r>
            <a:r>
              <a:rPr lang="uk-UA" sz="3200" b="1" dirty="0">
                <a:latin typeface="Times New Roman" panose="02020603050405020304" pitchFamily="18" charset="0"/>
                <a:cs typeface="Times New Roman" panose="02020603050405020304" pitchFamily="18" charset="0"/>
              </a:rPr>
              <a:t>ОДИНИЦЯ –</a:t>
            </a:r>
            <a:r>
              <a:rPr lang="uk-UA" sz="3200" dirty="0">
                <a:latin typeface="Times New Roman" panose="02020603050405020304" pitchFamily="18" charset="0"/>
                <a:cs typeface="Times New Roman" panose="02020603050405020304" pitchFamily="18" charset="0"/>
              </a:rPr>
              <a:t> це певна посада у конкретному підрозділі підприємства</a:t>
            </a:r>
            <a:r>
              <a:rPr lang="uk-UA" sz="3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None/>
              <a:defRPr/>
            </a:pPr>
            <a:endParaRPr lang="uk-UA"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defRPr/>
            </a:pPr>
            <a:r>
              <a:rPr lang="en-US" sz="3200"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З огляду на загальноприйняті положення, можна визначити </a:t>
            </a:r>
            <a:r>
              <a:rPr lang="uk-UA" sz="3200" b="1" dirty="0">
                <a:latin typeface="Times New Roman" panose="02020603050405020304" pitchFamily="18" charset="0"/>
                <a:cs typeface="Times New Roman" panose="02020603050405020304" pitchFamily="18" charset="0"/>
              </a:rPr>
              <a:t>доплати</a:t>
            </a:r>
            <a:r>
              <a:rPr lang="uk-UA" sz="3200" dirty="0">
                <a:latin typeface="Times New Roman" panose="02020603050405020304" pitchFamily="18" charset="0"/>
                <a:cs typeface="Times New Roman" panose="02020603050405020304" pitchFamily="18" charset="0"/>
              </a:rPr>
              <a:t> як виплати, що нараховуються працівникам додатково до посадових окладів (тарифних ставок) за особливі умови праці або режим роботи. Конкретний розмір доплати може встановлюватися роботодавцем з урахуванням позиції представницького </a:t>
            </a:r>
            <a:r>
              <a:rPr lang="uk-UA" sz="3200" dirty="0" smtClean="0">
                <a:latin typeface="Times New Roman" panose="02020603050405020304" pitchFamily="18" charset="0"/>
                <a:cs typeface="Times New Roman" panose="02020603050405020304" pitchFamily="18" charset="0"/>
              </a:rPr>
              <a:t>органу </a:t>
            </a:r>
            <a:r>
              <a:rPr lang="uk-UA" sz="3200" dirty="0">
                <a:latin typeface="Times New Roman" panose="02020603050405020304" pitchFamily="18" charset="0"/>
                <a:cs typeface="Times New Roman" panose="02020603050405020304" pitchFamily="18" charset="0"/>
              </a:rPr>
              <a:t>працівників, колективним договором або бути обумовленим у трудовому договорі. </a:t>
            </a:r>
          </a:p>
          <a:p>
            <a:endParaRPr lang="ru-RU" dirty="0"/>
          </a:p>
        </p:txBody>
      </p:sp>
    </p:spTree>
    <p:extLst>
      <p:ext uri="{BB962C8B-B14F-4D97-AF65-F5344CB8AC3E}">
        <p14:creationId xmlns:p14="http://schemas.microsoft.com/office/powerpoint/2010/main" val="390804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4929" y="163286"/>
            <a:ext cx="11772900" cy="6694714"/>
          </a:xfrm>
        </p:spPr>
        <p:txBody>
          <a:bodyPr>
            <a:normAutofit/>
          </a:bodyPr>
          <a:lstStyle/>
          <a:p>
            <a:pPr algn="just">
              <a:buFont typeface="Wingdings" panose="05000000000000000000" pitchFamily="2" charset="2"/>
              <a:buNone/>
            </a:pPr>
            <a:r>
              <a:rPr lang="uk-UA" altLang="ru-RU" sz="3200" dirty="0" smtClean="0">
                <a:effectLst/>
                <a:latin typeface="Times New Roman" panose="02020603050405020304" pitchFamily="18" charset="0"/>
                <a:cs typeface="Times New Roman" panose="02020603050405020304" pitchFamily="18" charset="0"/>
              </a:rPr>
              <a:t>Доплати можна встановлювати, зокрема:</a:t>
            </a:r>
          </a:p>
          <a:p>
            <a:pPr algn="just"/>
            <a:r>
              <a:rPr lang="uk-UA" altLang="ru-RU" sz="3200" dirty="0" smtClean="0">
                <a:effectLst/>
                <a:latin typeface="Times New Roman" panose="02020603050405020304" pitchFamily="18" charset="0"/>
                <a:cs typeface="Times New Roman" panose="02020603050405020304" pitchFamily="18" charset="0"/>
              </a:rPr>
              <a:t>за суміщення професій (посад);</a:t>
            </a:r>
            <a:endParaRPr lang="en-US" altLang="ru-RU" sz="3200" dirty="0" smtClean="0">
              <a:effectLst/>
              <a:latin typeface="Times New Roman" panose="02020603050405020304" pitchFamily="18" charset="0"/>
              <a:cs typeface="Times New Roman" panose="02020603050405020304" pitchFamily="18" charset="0"/>
            </a:endParaRPr>
          </a:p>
          <a:p>
            <a:pPr algn="just"/>
            <a:r>
              <a:rPr lang="uk-UA" altLang="ru-RU" sz="3200" dirty="0" smtClean="0">
                <a:effectLst/>
                <a:latin typeface="Times New Roman" panose="02020603050405020304" pitchFamily="18" charset="0"/>
                <a:cs typeface="Times New Roman" panose="02020603050405020304" pitchFamily="18" charset="0"/>
              </a:rPr>
              <a:t>за виконання обов'язків тимчасово відсутнього працівника;</a:t>
            </a:r>
            <a:endParaRPr lang="ru-RU" altLang="ru-RU" sz="3200" dirty="0" smtClean="0">
              <a:effectLst/>
              <a:latin typeface="Times New Roman" panose="02020603050405020304" pitchFamily="18" charset="0"/>
              <a:cs typeface="Times New Roman" panose="02020603050405020304" pitchFamily="18" charset="0"/>
            </a:endParaRPr>
          </a:p>
          <a:p>
            <a:pPr algn="just"/>
            <a:r>
              <a:rPr lang="uk-UA" altLang="ru-RU" sz="3200" dirty="0" smtClean="0">
                <a:effectLst/>
                <a:latin typeface="Times New Roman" panose="02020603050405020304" pitchFamily="18" charset="0"/>
                <a:cs typeface="Times New Roman" panose="02020603050405020304" pitchFamily="18" charset="0"/>
              </a:rPr>
              <a:t>за роботу в нічний час;</a:t>
            </a:r>
            <a:endParaRPr lang="ru-RU" altLang="ru-RU" sz="3200" dirty="0" smtClean="0">
              <a:effectLst/>
              <a:latin typeface="Times New Roman" panose="02020603050405020304" pitchFamily="18" charset="0"/>
              <a:cs typeface="Times New Roman" panose="02020603050405020304" pitchFamily="18" charset="0"/>
            </a:endParaRPr>
          </a:p>
          <a:p>
            <a:pPr algn="just"/>
            <a:r>
              <a:rPr lang="uk-UA" altLang="ru-RU" sz="3200" dirty="0" smtClean="0">
                <a:effectLst/>
                <a:latin typeface="Times New Roman" panose="02020603050405020304" pitchFamily="18" charset="0"/>
                <a:cs typeface="Times New Roman" panose="02020603050405020304" pitchFamily="18" charset="0"/>
              </a:rPr>
              <a:t>за роботу у важких і шкідливих умовах праці;</a:t>
            </a:r>
          </a:p>
          <a:p>
            <a:pPr algn="just"/>
            <a:r>
              <a:rPr lang="ru-RU" altLang="ru-RU" sz="3200" dirty="0" smtClean="0">
                <a:effectLst/>
                <a:latin typeface="Times New Roman" panose="02020603050405020304" pitchFamily="18" charset="0"/>
                <a:cs typeface="Times New Roman" panose="02020603050405020304" pitchFamily="18" charset="0"/>
              </a:rPr>
              <a:t>за </a:t>
            </a:r>
            <a:r>
              <a:rPr lang="ru-RU" altLang="ru-RU" sz="3200" dirty="0" err="1" smtClean="0">
                <a:effectLst/>
                <a:latin typeface="Times New Roman" panose="02020603050405020304" pitchFamily="18" charset="0"/>
                <a:cs typeface="Times New Roman" panose="02020603050405020304" pitchFamily="18" charset="0"/>
              </a:rPr>
              <a:t>розширення</a:t>
            </a:r>
            <a:r>
              <a:rPr lang="ru-RU" altLang="ru-RU" sz="3200" dirty="0" smtClean="0">
                <a:effectLst/>
                <a:latin typeface="Times New Roman" panose="02020603050405020304" pitchFamily="18" charset="0"/>
                <a:cs typeface="Times New Roman" panose="02020603050405020304" pitchFamily="18" charset="0"/>
              </a:rPr>
              <a:t> </a:t>
            </a:r>
            <a:r>
              <a:rPr lang="ru-RU" altLang="ru-RU" sz="3200" dirty="0" err="1" smtClean="0">
                <a:effectLst/>
                <a:latin typeface="Times New Roman" panose="02020603050405020304" pitchFamily="18" charset="0"/>
                <a:cs typeface="Times New Roman" panose="02020603050405020304" pitchFamily="18" charset="0"/>
              </a:rPr>
              <a:t>зони</a:t>
            </a:r>
            <a:r>
              <a:rPr lang="ru-RU" altLang="ru-RU" sz="3200" dirty="0" smtClean="0">
                <a:effectLst/>
                <a:latin typeface="Times New Roman" panose="02020603050405020304" pitchFamily="18" charset="0"/>
                <a:cs typeface="Times New Roman" panose="02020603050405020304" pitchFamily="18" charset="0"/>
              </a:rPr>
              <a:t> </a:t>
            </a:r>
            <a:r>
              <a:rPr lang="ru-RU" altLang="ru-RU" sz="3200" dirty="0" err="1" smtClean="0">
                <a:effectLst/>
                <a:latin typeface="Times New Roman" panose="02020603050405020304" pitchFamily="18" charset="0"/>
                <a:cs typeface="Times New Roman" panose="02020603050405020304" pitchFamily="18" charset="0"/>
              </a:rPr>
              <a:t>обслуговування</a:t>
            </a:r>
            <a:r>
              <a:rPr lang="ru-RU" altLang="ru-RU" sz="3200" dirty="0" smtClean="0">
                <a:effectLst/>
                <a:latin typeface="Times New Roman" panose="02020603050405020304" pitchFamily="18" charset="0"/>
                <a:cs typeface="Times New Roman" panose="02020603050405020304" pitchFamily="18" charset="0"/>
              </a:rPr>
              <a:t> </a:t>
            </a:r>
            <a:r>
              <a:rPr lang="ru-RU" altLang="ru-RU" sz="3200" dirty="0" err="1" smtClean="0">
                <a:effectLst/>
                <a:latin typeface="Times New Roman" panose="02020603050405020304" pitchFamily="18" charset="0"/>
                <a:cs typeface="Times New Roman" panose="02020603050405020304" pitchFamily="18" charset="0"/>
              </a:rPr>
              <a:t>чи</a:t>
            </a:r>
            <a:r>
              <a:rPr lang="ru-RU" altLang="ru-RU" sz="3200" dirty="0" smtClean="0">
                <a:effectLst/>
                <a:latin typeface="Times New Roman" panose="02020603050405020304" pitchFamily="18" charset="0"/>
                <a:cs typeface="Times New Roman" panose="02020603050405020304" pitchFamily="18" charset="0"/>
              </a:rPr>
              <a:t> </a:t>
            </a:r>
            <a:r>
              <a:rPr lang="ru-RU" altLang="ru-RU" sz="3200" dirty="0" err="1" smtClean="0">
                <a:effectLst/>
                <a:latin typeface="Times New Roman" panose="02020603050405020304" pitchFamily="18" charset="0"/>
                <a:cs typeface="Times New Roman" panose="02020603050405020304" pitchFamily="18" charset="0"/>
              </a:rPr>
              <a:t>зб</a:t>
            </a:r>
            <a:r>
              <a:rPr lang="uk-UA" altLang="ru-RU" sz="3200" dirty="0" smtClean="0">
                <a:effectLst/>
                <a:latin typeface="Times New Roman" panose="02020603050405020304" pitchFamily="18" charset="0"/>
                <a:cs typeface="Times New Roman" panose="02020603050405020304" pitchFamily="18" charset="0"/>
              </a:rPr>
              <a:t>і</a:t>
            </a:r>
            <a:r>
              <a:rPr lang="ru-RU" altLang="ru-RU" sz="3200" dirty="0" err="1" smtClean="0">
                <a:effectLst/>
                <a:latin typeface="Times New Roman" panose="02020603050405020304" pitchFamily="18" charset="0"/>
                <a:cs typeface="Times New Roman" panose="02020603050405020304" pitchFamily="18" charset="0"/>
              </a:rPr>
              <a:t>льшення</a:t>
            </a:r>
            <a:r>
              <a:rPr lang="ru-RU" altLang="ru-RU" sz="3200" dirty="0" smtClean="0">
                <a:effectLst/>
                <a:latin typeface="Times New Roman" panose="02020603050405020304" pitchFamily="18" charset="0"/>
                <a:cs typeface="Times New Roman" panose="02020603050405020304" pitchFamily="18" charset="0"/>
              </a:rPr>
              <a:t> </a:t>
            </a:r>
            <a:r>
              <a:rPr lang="ru-RU" altLang="ru-RU" sz="3200" dirty="0" err="1" smtClean="0">
                <a:effectLst/>
                <a:latin typeface="Times New Roman" panose="02020603050405020304" pitchFamily="18" charset="0"/>
                <a:cs typeface="Times New Roman" panose="02020603050405020304" pitchFamily="18" charset="0"/>
              </a:rPr>
              <a:t>обсягу</a:t>
            </a:r>
            <a:r>
              <a:rPr lang="ru-RU" altLang="ru-RU" sz="3200" dirty="0" smtClean="0">
                <a:effectLst/>
                <a:latin typeface="Times New Roman" panose="02020603050405020304" pitchFamily="18" charset="0"/>
                <a:cs typeface="Times New Roman" panose="02020603050405020304" pitchFamily="18" charset="0"/>
              </a:rPr>
              <a:t> </a:t>
            </a:r>
            <a:r>
              <a:rPr lang="ru-RU" altLang="ru-RU" sz="3200" dirty="0" err="1" smtClean="0">
                <a:effectLst/>
                <a:latin typeface="Times New Roman" panose="02020603050405020304" pitchFamily="18" charset="0"/>
                <a:cs typeface="Times New Roman" panose="02020603050405020304" pitchFamily="18" charset="0"/>
              </a:rPr>
              <a:t>робіт</a:t>
            </a:r>
            <a:r>
              <a:rPr lang="ru-RU" altLang="ru-RU" sz="3200" dirty="0" smtClean="0">
                <a:effectLst/>
                <a:latin typeface="Times New Roman" panose="02020603050405020304" pitchFamily="18" charset="0"/>
                <a:cs typeface="Times New Roman" panose="02020603050405020304" pitchFamily="18" charset="0"/>
              </a:rPr>
              <a:t>;</a:t>
            </a:r>
          </a:p>
          <a:p>
            <a:pPr algn="just"/>
            <a:r>
              <a:rPr lang="uk-UA" altLang="ru-RU" sz="3200" dirty="0" smtClean="0">
                <a:effectLst/>
                <a:latin typeface="Times New Roman" panose="02020603050405020304" pitchFamily="18" charset="0"/>
                <a:cs typeface="Times New Roman" panose="02020603050405020304" pitchFamily="18" charset="0"/>
              </a:rPr>
              <a:t>за ненормований робочий день.</a:t>
            </a:r>
          </a:p>
          <a:p>
            <a:pPr algn="just">
              <a:buFont typeface="Wingdings" panose="05000000000000000000" pitchFamily="2" charset="2"/>
              <a:buNone/>
            </a:pPr>
            <a:r>
              <a:rPr lang="en-US" altLang="ru-RU" sz="3200" b="1" dirty="0" smtClean="0">
                <a:effectLst/>
                <a:latin typeface="Times New Roman" panose="02020603050405020304" pitchFamily="18" charset="0"/>
                <a:cs typeface="Times New Roman" panose="02020603050405020304" pitchFamily="18" charset="0"/>
              </a:rPr>
              <a:t>         </a:t>
            </a:r>
            <a:r>
              <a:rPr lang="uk-UA" altLang="ru-RU" sz="3200" b="1" dirty="0" smtClean="0">
                <a:effectLst/>
                <a:latin typeface="Times New Roman" panose="02020603050405020304" pitchFamily="18" charset="0"/>
                <a:cs typeface="Times New Roman" panose="02020603050405020304" pitchFamily="18" charset="0"/>
              </a:rPr>
              <a:t>Надбавки до заробітної плати </a:t>
            </a:r>
            <a:r>
              <a:rPr lang="uk-UA" altLang="ru-RU" sz="3200" dirty="0" smtClean="0">
                <a:effectLst/>
                <a:latin typeface="Times New Roman" panose="02020603050405020304" pitchFamily="18" charset="0"/>
                <a:cs typeface="Times New Roman" panose="02020603050405020304" pitchFamily="18" charset="0"/>
              </a:rPr>
              <a:t>– це виплати понад установлений посадовий оклад (тарифну ставку), що стимулюють працівників до досягнення більш високих виробничих показників, підвищення професійної майстерності й продуктивності праці.</a:t>
            </a:r>
            <a:endParaRPr lang="ru-RU" altLang="ru-RU" sz="3200" dirty="0" smtClean="0">
              <a:effectLst/>
              <a:latin typeface="Times New Roman" panose="02020603050405020304" pitchFamily="18" charset="0"/>
              <a:cs typeface="Times New Roman" panose="02020603050405020304" pitchFamily="18" charset="0"/>
            </a:endParaRPr>
          </a:p>
          <a:p>
            <a:endParaRPr lang="ru-RU" altLang="ru-RU" dirty="0" smtClean="0">
              <a:effectLst/>
            </a:endParaRPr>
          </a:p>
          <a:p>
            <a:endParaRPr lang="ru-RU" dirty="0"/>
          </a:p>
        </p:txBody>
      </p:sp>
    </p:spTree>
    <p:extLst>
      <p:ext uri="{BB962C8B-B14F-4D97-AF65-F5344CB8AC3E}">
        <p14:creationId xmlns:p14="http://schemas.microsoft.com/office/powerpoint/2010/main" val="202823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0243" y="816429"/>
            <a:ext cx="11511643" cy="5845628"/>
          </a:xfrm>
        </p:spPr>
        <p:txBody>
          <a:bodyPr/>
          <a:lstStyle/>
          <a:p>
            <a:pPr marL="0" indent="719138" algn="just">
              <a:buNone/>
            </a:pPr>
            <a:r>
              <a:rPr lang="uk-UA" altLang="ru-RU" sz="3200" dirty="0" smtClean="0">
                <a:effectLst/>
                <a:latin typeface="Times New Roman" panose="02020603050405020304" pitchFamily="18" charset="0"/>
                <a:cs typeface="Times New Roman" panose="02020603050405020304" pitchFamily="18" charset="0"/>
              </a:rPr>
              <a:t>Як правило, надбавки встановлюються за результатами атестації працівників рішенням кваліфікаційної або атестаційної комісії.</a:t>
            </a:r>
          </a:p>
          <a:p>
            <a:pPr marL="0" indent="719138" algn="just">
              <a:buNone/>
            </a:pPr>
            <a:r>
              <a:rPr lang="uk-UA" altLang="ru-RU" sz="3200" dirty="0" smtClean="0">
                <a:effectLst/>
                <a:latin typeface="Times New Roman" panose="02020603050405020304" pitchFamily="18" charset="0"/>
                <a:cs typeface="Times New Roman" panose="02020603050405020304" pitchFamily="18" charset="0"/>
              </a:rPr>
              <a:t>Надбавки можна встановлювати, наприклад:</a:t>
            </a:r>
          </a:p>
          <a:p>
            <a:pPr algn="just"/>
            <a:r>
              <a:rPr lang="uk-UA" altLang="ru-RU" sz="3200" dirty="0" smtClean="0">
                <a:effectLst/>
                <a:latin typeface="Times New Roman" panose="02020603050405020304" pitchFamily="18" charset="0"/>
                <a:cs typeface="Times New Roman" panose="02020603050405020304" pitchFamily="18" charset="0"/>
              </a:rPr>
              <a:t>за вислугу років;</a:t>
            </a:r>
          </a:p>
          <a:p>
            <a:pPr algn="just"/>
            <a:r>
              <a:rPr lang="uk-UA" altLang="ru-RU" sz="3200" dirty="0" smtClean="0">
                <a:effectLst/>
                <a:latin typeface="Times New Roman" panose="02020603050405020304" pitchFamily="18" charset="0"/>
                <a:cs typeface="Times New Roman" panose="02020603050405020304" pitchFamily="18" charset="0"/>
              </a:rPr>
              <a:t>за вчений ступінь;</a:t>
            </a:r>
          </a:p>
          <a:p>
            <a:pPr algn="just"/>
            <a:r>
              <a:rPr lang="uk-UA" altLang="ru-RU" sz="3200" dirty="0" smtClean="0">
                <a:effectLst/>
                <a:latin typeface="Times New Roman" panose="02020603050405020304" pitchFamily="18" charset="0"/>
                <a:cs typeface="Times New Roman" panose="02020603050405020304" pitchFamily="18" charset="0"/>
              </a:rPr>
              <a:t>за високу професійну майстерність</a:t>
            </a:r>
            <a:endParaRPr lang="ru-RU" altLang="ru-RU" sz="3200" dirty="0" smtClean="0">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4306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3285" y="800100"/>
            <a:ext cx="11821885" cy="5878285"/>
          </a:xfrm>
        </p:spPr>
        <p:txBody>
          <a:bodyPr/>
          <a:lstStyle/>
          <a:p>
            <a:pPr marL="0" indent="358775" algn="just">
              <a:spcBef>
                <a:spcPct val="0"/>
              </a:spcBef>
              <a:buFont typeface="Wingdings" panose="05000000000000000000" pitchFamily="2" charset="2"/>
              <a:buNone/>
              <a:defRPr/>
            </a:pPr>
            <a:r>
              <a:rPr lang="uk-UA" sz="3200" dirty="0">
                <a:latin typeface="Times New Roman" panose="02020603050405020304" pitchFamily="18" charset="0"/>
                <a:cs typeface="Times New Roman" panose="02020603050405020304" pitchFamily="18" charset="0"/>
              </a:rPr>
              <a:t>3) Ознайомлення працівника з правилами внутрішнього розпорядку, умовами праці, технікою безпеки;</a:t>
            </a:r>
          </a:p>
          <a:p>
            <a:pPr marL="0" indent="358775" algn="just">
              <a:spcBef>
                <a:spcPct val="0"/>
              </a:spcBef>
              <a:buFont typeface="Wingdings" panose="05000000000000000000" pitchFamily="2" charset="2"/>
              <a:buNone/>
              <a:defRPr/>
            </a:pPr>
            <a:r>
              <a:rPr lang="uk-UA" sz="3200" dirty="0">
                <a:latin typeface="Times New Roman" panose="02020603050405020304" pitchFamily="18" charset="0"/>
                <a:cs typeface="Times New Roman" panose="02020603050405020304" pitchFamily="18" charset="0"/>
              </a:rPr>
              <a:t>4) Внесення запису до трудової книжки, оформлення трудового договору, присвоєння працівнику табельного номеру, який зазначається в усіх документах з обліку праці та її оплати, формування особистої справи працівника;</a:t>
            </a:r>
          </a:p>
          <a:p>
            <a:pPr marL="0" indent="358775" algn="just">
              <a:spcBef>
                <a:spcPct val="0"/>
              </a:spcBef>
              <a:buFont typeface="Wingdings" panose="05000000000000000000" pitchFamily="2" charset="2"/>
              <a:buNone/>
              <a:defRPr/>
            </a:pPr>
            <a:r>
              <a:rPr lang="uk-UA" sz="3200" dirty="0">
                <a:latin typeface="Times New Roman" panose="02020603050405020304" pitchFamily="18" charset="0"/>
                <a:cs typeface="Times New Roman" panose="02020603050405020304" pitchFamily="18" charset="0"/>
              </a:rPr>
              <a:t>5) Працівники бухгалтерії після отримання наказу про прийняття на роботу вносять відомості про прийнятого працівника до розрахункової відомості з нарахування зарплати.</a:t>
            </a:r>
            <a:endParaRPr lang="ru-RU" sz="3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0108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146957"/>
            <a:ext cx="11723914" cy="6498772"/>
          </a:xfrm>
        </p:spPr>
        <p:txBody>
          <a:bodyPr>
            <a:normAutofit lnSpcReduction="10000"/>
          </a:bodyPr>
          <a:lstStyle/>
          <a:p>
            <a:pPr marL="0" indent="358775" algn="just">
              <a:buFont typeface="Wingdings" panose="05000000000000000000" pitchFamily="2" charset="2"/>
              <a:buNone/>
              <a:defRPr/>
            </a:pPr>
            <a:r>
              <a:rPr lang="uk-UA" sz="3000" dirty="0">
                <a:latin typeface="Times New Roman" panose="02020603050405020304" pitchFamily="18" charset="0"/>
                <a:cs typeface="Times New Roman" panose="02020603050405020304" pitchFamily="18" charset="0"/>
              </a:rPr>
              <a:t>Необхідно пам'ятати, що для деяких категорій працівників випробування при прийнятті на роботу взагалі не </a:t>
            </a:r>
            <a:r>
              <a:rPr lang="uk-UA" sz="3000" dirty="0" smtClean="0">
                <a:latin typeface="Times New Roman" panose="02020603050405020304" pitchFamily="18" charset="0"/>
                <a:cs typeface="Times New Roman" panose="02020603050405020304" pitchFamily="18" charset="0"/>
              </a:rPr>
              <a:t>може </a:t>
            </a:r>
            <a:r>
              <a:rPr lang="uk-UA" sz="3000" dirty="0">
                <a:latin typeface="Times New Roman" panose="02020603050405020304" pitchFamily="18" charset="0"/>
                <a:cs typeface="Times New Roman" panose="02020603050405020304" pitchFamily="18" charset="0"/>
              </a:rPr>
              <a:t>бути встановлене (ст. 26 КЗпП), а саме для:</a:t>
            </a:r>
          </a:p>
          <a:p>
            <a:pPr marL="0" indent="358775" algn="just">
              <a:defRPr/>
            </a:pPr>
            <a:r>
              <a:rPr lang="uk-UA" sz="3000" dirty="0" smtClean="0">
                <a:latin typeface="Times New Roman" panose="02020603050405020304" pitchFamily="18" charset="0"/>
                <a:cs typeface="Times New Roman" panose="02020603050405020304" pitchFamily="18" charset="0"/>
              </a:rPr>
              <a:t>осіб</a:t>
            </a:r>
            <a:r>
              <a:rPr lang="uk-UA" sz="3000" dirty="0">
                <a:latin typeface="Times New Roman" panose="02020603050405020304" pitchFamily="18" charset="0"/>
                <a:cs typeface="Times New Roman" panose="02020603050405020304" pitchFamily="18" charset="0"/>
              </a:rPr>
              <a:t>, які не досягли вісімнадцяти років;</a:t>
            </a:r>
          </a:p>
          <a:p>
            <a:pPr marL="0" indent="358775" algn="just">
              <a:defRPr/>
            </a:pPr>
            <a:r>
              <a:rPr lang="uk-UA" sz="3000" dirty="0" smtClean="0">
                <a:latin typeface="Times New Roman" panose="02020603050405020304" pitchFamily="18" charset="0"/>
                <a:cs typeface="Times New Roman" panose="02020603050405020304" pitchFamily="18" charset="0"/>
              </a:rPr>
              <a:t>молодих </a:t>
            </a:r>
            <a:r>
              <a:rPr lang="uk-UA" sz="3000" dirty="0">
                <a:latin typeface="Times New Roman" panose="02020603050405020304" pitchFamily="18" charset="0"/>
                <a:cs typeface="Times New Roman" panose="02020603050405020304" pitchFamily="18" charset="0"/>
              </a:rPr>
              <a:t>робітників після закінчення професійних навчально-виховних заходів;</a:t>
            </a:r>
          </a:p>
          <a:p>
            <a:pPr marL="0" indent="358775" algn="just">
              <a:defRPr/>
            </a:pPr>
            <a:r>
              <a:rPr lang="uk-UA" sz="3000" dirty="0" smtClean="0">
                <a:latin typeface="Times New Roman" panose="02020603050405020304" pitchFamily="18" charset="0"/>
                <a:cs typeface="Times New Roman" panose="02020603050405020304" pitchFamily="18" charset="0"/>
              </a:rPr>
              <a:t>молодих </a:t>
            </a:r>
            <a:r>
              <a:rPr lang="uk-UA" sz="3000" dirty="0">
                <a:latin typeface="Times New Roman" panose="02020603050405020304" pitchFamily="18" charset="0"/>
                <a:cs typeface="Times New Roman" panose="02020603050405020304" pitchFamily="18" charset="0"/>
              </a:rPr>
              <a:t>спеціалістів після закінчення вищих навчальних закладів;</a:t>
            </a:r>
          </a:p>
          <a:p>
            <a:pPr marL="0" indent="358775" algn="just">
              <a:defRPr/>
            </a:pPr>
            <a:r>
              <a:rPr lang="uk-UA" sz="3000" dirty="0" smtClean="0">
                <a:latin typeface="Times New Roman" panose="02020603050405020304" pitchFamily="18" charset="0"/>
                <a:cs typeface="Times New Roman" panose="02020603050405020304" pitchFamily="18" charset="0"/>
              </a:rPr>
              <a:t>осіб</a:t>
            </a:r>
            <a:r>
              <a:rPr lang="uk-UA" sz="3000" dirty="0">
                <a:latin typeface="Times New Roman" panose="02020603050405020304" pitchFamily="18" charset="0"/>
                <a:cs typeface="Times New Roman" panose="02020603050405020304" pitchFamily="18" charset="0"/>
              </a:rPr>
              <a:t>, звільнених у запас з військової чи альтернативної (невійськової) служби;</a:t>
            </a:r>
          </a:p>
          <a:p>
            <a:pPr marL="0" indent="358775" algn="just">
              <a:defRPr/>
            </a:pPr>
            <a:r>
              <a:rPr lang="uk-UA" sz="3000" dirty="0" smtClean="0">
                <a:latin typeface="Times New Roman" panose="02020603050405020304" pitchFamily="18" charset="0"/>
                <a:cs typeface="Times New Roman" panose="02020603050405020304" pitchFamily="18" charset="0"/>
              </a:rPr>
              <a:t>інвалідів</a:t>
            </a:r>
            <a:r>
              <a:rPr lang="uk-UA" sz="3000" dirty="0">
                <a:latin typeface="Times New Roman" panose="02020603050405020304" pitchFamily="18" charset="0"/>
                <a:cs typeface="Times New Roman" panose="02020603050405020304" pitchFamily="18" charset="0"/>
              </a:rPr>
              <a:t>, направлених на роботу відповідно до рекомендації методико-соціальної експертизи.</a:t>
            </a:r>
          </a:p>
          <a:p>
            <a:pPr marL="0" indent="358775" algn="just">
              <a:buFont typeface="Wingdings" panose="05000000000000000000" pitchFamily="2" charset="2"/>
              <a:buNone/>
              <a:defRPr/>
            </a:pPr>
            <a:r>
              <a:rPr lang="uk-UA" sz="3000" dirty="0">
                <a:latin typeface="Times New Roman" panose="02020603050405020304" pitchFamily="18" charset="0"/>
                <a:cs typeface="Times New Roman" panose="02020603050405020304" pitchFamily="18" charset="0"/>
              </a:rPr>
              <a:t>Строк випробування при прийнятті на роботу не може перевищувати </a:t>
            </a:r>
            <a:r>
              <a:rPr lang="uk-UA" sz="3000" b="1" i="1" dirty="0">
                <a:latin typeface="Times New Roman" panose="02020603050405020304" pitchFamily="18" charset="0"/>
                <a:cs typeface="Times New Roman" panose="02020603050405020304" pitchFamily="18" charset="0"/>
              </a:rPr>
              <a:t>трьох місяців</a:t>
            </a:r>
            <a:r>
              <a:rPr lang="uk-UA" sz="3000" dirty="0">
                <a:latin typeface="Times New Roman" panose="02020603050405020304" pitchFamily="18" charset="0"/>
                <a:cs typeface="Times New Roman" panose="02020603050405020304" pitchFamily="18" charset="0"/>
              </a:rPr>
              <a:t>, а в окремих випадках, за погодженням із відповідним виборним органом первинної профспілки, – </a:t>
            </a:r>
            <a:r>
              <a:rPr lang="uk-UA" sz="3000" b="1" i="1" dirty="0">
                <a:latin typeface="Times New Roman" panose="02020603050405020304" pitchFamily="18" charset="0"/>
                <a:cs typeface="Times New Roman" panose="02020603050405020304" pitchFamily="18" charset="0"/>
              </a:rPr>
              <a:t>шести місяців. </a:t>
            </a:r>
            <a:endParaRPr lang="ru-RU" sz="3000" b="1" i="1" dirty="0">
              <a:latin typeface="Times New Roman" panose="02020603050405020304" pitchFamily="18" charset="0"/>
              <a:cs typeface="Times New Roman" panose="02020603050405020304" pitchFamily="18" charset="0"/>
            </a:endParaRPr>
          </a:p>
          <a:p>
            <a:pPr marL="0" indent="358775" algn="just">
              <a:spcBef>
                <a:spcPct val="0"/>
              </a:spcBef>
              <a:buFont typeface="Wingdings" panose="05000000000000000000" pitchFamily="2" charset="2"/>
              <a:buNone/>
              <a:defRPr/>
            </a:pPr>
            <a:endParaRPr lang="uk-UA" dirty="0"/>
          </a:p>
          <a:p>
            <a:endParaRPr lang="ru-RU" dirty="0"/>
          </a:p>
        </p:txBody>
      </p:sp>
    </p:spTree>
    <p:extLst>
      <p:ext uri="{BB962C8B-B14F-4D97-AF65-F5344CB8AC3E}">
        <p14:creationId xmlns:p14="http://schemas.microsoft.com/office/powerpoint/2010/main" val="179141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dirty="0" smtClean="0">
                <a:latin typeface="Times New Roman" panose="02020603050405020304" pitchFamily="18" charset="0"/>
                <a:cs typeface="Times New Roman" panose="02020603050405020304" pitchFamily="18" charset="0"/>
              </a:rPr>
              <a:t>План лекційного заняття:</a:t>
            </a:r>
            <a:endParaRPr lang="ru-RU" sz="5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Autofit/>
          </a:bodyPr>
          <a:lstStyle/>
          <a:p>
            <a:pPr marL="514350" indent="-514350" algn="just">
              <a:buAutoNum type="arabicPeriod"/>
            </a:pPr>
            <a:r>
              <a:rPr lang="uk-UA" sz="2900" dirty="0" smtClean="0">
                <a:latin typeface="Times New Roman" panose="02020603050405020304" pitchFamily="18" charset="0"/>
                <a:cs typeface="Times New Roman" panose="02020603050405020304" pitchFamily="18" charset="0"/>
              </a:rPr>
              <a:t>Відповідальність за невиплату заробітної плати</a:t>
            </a:r>
          </a:p>
          <a:p>
            <a:pPr marL="514350" indent="-514350" algn="just">
              <a:buAutoNum type="arabicPeriod"/>
            </a:pPr>
            <a:r>
              <a:rPr lang="uk-UA" sz="2900" dirty="0" smtClean="0">
                <a:latin typeface="Times New Roman" panose="02020603050405020304" pitchFamily="18" charset="0"/>
                <a:cs typeface="Times New Roman" panose="02020603050405020304" pitchFamily="18" charset="0"/>
              </a:rPr>
              <a:t>Порядок приймання на роботу та оформлення взаємовідносин з працедавцем</a:t>
            </a:r>
          </a:p>
          <a:p>
            <a:pPr marL="514350" indent="-514350" algn="just">
              <a:buAutoNum type="arabicPeriod"/>
            </a:pPr>
            <a:r>
              <a:rPr lang="uk-UA" sz="2900" dirty="0" smtClean="0">
                <a:latin typeface="Times New Roman" panose="02020603050405020304" pitchFamily="18" charset="0"/>
                <a:cs typeface="Times New Roman" panose="02020603050405020304" pitchFamily="18" charset="0"/>
              </a:rPr>
              <a:t>Поняття фонду оплати праці</a:t>
            </a:r>
          </a:p>
          <a:p>
            <a:pPr marL="514350" indent="-514350" algn="just">
              <a:buAutoNum type="arabicPeriod"/>
            </a:pPr>
            <a:r>
              <a:rPr lang="uk-UA" sz="2900" dirty="0" smtClean="0">
                <a:latin typeface="Times New Roman" panose="02020603050405020304" pitchFamily="18" charset="0"/>
                <a:cs typeface="Times New Roman" panose="02020603050405020304" pitchFamily="18" charset="0"/>
              </a:rPr>
              <a:t>Облік доплат і надбавок згідно з КЗпП</a:t>
            </a:r>
          </a:p>
          <a:p>
            <a:pPr marL="514350" indent="-514350" algn="just">
              <a:buAutoNum type="arabicPeriod"/>
            </a:pPr>
            <a:r>
              <a:rPr lang="uk-UA" sz="2900" dirty="0" smtClean="0">
                <a:latin typeface="Times New Roman" panose="02020603050405020304" pitchFamily="18" charset="0"/>
                <a:cs typeface="Times New Roman" panose="02020603050405020304" pitchFamily="18" charset="0"/>
              </a:rPr>
              <a:t>Первинні документи з нарахування і виплати заробітної плати</a:t>
            </a:r>
          </a:p>
          <a:p>
            <a:pPr marL="514350" indent="-514350" algn="just">
              <a:buAutoNum type="arabicPeriod"/>
            </a:pPr>
            <a:r>
              <a:rPr lang="uk-UA" sz="2900" dirty="0" smtClean="0">
                <a:latin typeface="Times New Roman" panose="02020603050405020304" pitchFamily="18" charset="0"/>
                <a:cs typeface="Times New Roman" panose="02020603050405020304" pitchFamily="18" charset="0"/>
              </a:rPr>
              <a:t>Особливості нарахування зарплати при суміщенні та сумісництві</a:t>
            </a:r>
          </a:p>
          <a:p>
            <a:pPr marL="514350" indent="-514350" algn="just">
              <a:buAutoNum type="arabicPeriod"/>
            </a:pPr>
            <a:r>
              <a:rPr lang="uk-UA" sz="2900" dirty="0" smtClean="0">
                <a:latin typeface="Times New Roman" panose="02020603050405020304" pitchFamily="18" charset="0"/>
                <a:cs typeface="Times New Roman" panose="02020603050405020304" pitchFamily="18" charset="0"/>
              </a:rPr>
              <a:t>Облік єдиного внеску на соціальне страхування</a:t>
            </a:r>
            <a:endParaRPr lang="ru-RU"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6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613" y="130628"/>
            <a:ext cx="11805557" cy="6564085"/>
          </a:xfrm>
        </p:spPr>
        <p:txBody>
          <a:bodyPr/>
          <a:lstStyle/>
          <a:p>
            <a:pPr marL="0" indent="800100" algn="just">
              <a:spcBef>
                <a:spcPts val="0"/>
              </a:spcBef>
              <a:buFont typeface="Wingdings" panose="05000000000000000000" pitchFamily="2" charset="2"/>
              <a:buNone/>
              <a:defRPr/>
            </a:pPr>
            <a:endParaRPr lang="uk-UA" sz="3200" b="1" dirty="0" smtClean="0">
              <a:latin typeface="Times New Roman" panose="02020603050405020304" pitchFamily="18" charset="0"/>
              <a:cs typeface="Times New Roman" panose="02020603050405020304" pitchFamily="18" charset="0"/>
            </a:endParaRPr>
          </a:p>
          <a:p>
            <a:pPr marL="0" indent="800100" algn="just">
              <a:spcBef>
                <a:spcPts val="0"/>
              </a:spcBef>
              <a:buFont typeface="Wingdings" panose="05000000000000000000" pitchFamily="2" charset="2"/>
              <a:buNone/>
              <a:defRPr/>
            </a:pPr>
            <a:r>
              <a:rPr lang="uk-UA" sz="3200" b="1" dirty="0" smtClean="0">
                <a:latin typeface="Times New Roman" panose="02020603050405020304" pitchFamily="18" charset="0"/>
                <a:cs typeface="Times New Roman" panose="02020603050405020304" pitchFamily="18" charset="0"/>
              </a:rPr>
              <a:t>ТРУДОВИЙ </a:t>
            </a:r>
            <a:r>
              <a:rPr lang="uk-UA" sz="3200" b="1" dirty="0">
                <a:latin typeface="Times New Roman" panose="02020603050405020304" pitchFamily="18" charset="0"/>
                <a:cs typeface="Times New Roman" panose="02020603050405020304" pitchFamily="18" charset="0"/>
              </a:rPr>
              <a:t>ДОГОВІР </a:t>
            </a:r>
            <a:r>
              <a:rPr lang="uk-UA" sz="3200" dirty="0">
                <a:latin typeface="Times New Roman" panose="02020603050405020304" pitchFamily="18" charset="0"/>
                <a:cs typeface="Times New Roman" panose="02020603050405020304" pitchFamily="18" charset="0"/>
              </a:rPr>
              <a:t>– це угода між працівником і власником підприємства, за якою працівник зобов'язується виконувати роботу з підляганням внутрішньому трудовому розпорядку, а власне зобов'язується виплачувати працівнику зарплату і забезпечувати умови праці</a:t>
            </a:r>
            <a:r>
              <a:rPr lang="uk-UA" sz="3200" dirty="0" smtClean="0">
                <a:latin typeface="Times New Roman" panose="02020603050405020304" pitchFamily="18" charset="0"/>
                <a:cs typeface="Times New Roman" panose="02020603050405020304" pitchFamily="18" charset="0"/>
              </a:rPr>
              <a:t>.</a:t>
            </a:r>
          </a:p>
          <a:p>
            <a:pPr marL="0" indent="800100" algn="just">
              <a:spcBef>
                <a:spcPts val="0"/>
              </a:spcBef>
              <a:buFont typeface="Wingdings" panose="05000000000000000000" pitchFamily="2" charset="2"/>
              <a:buNone/>
              <a:defRPr/>
            </a:pPr>
            <a:endParaRPr lang="uk-UA" sz="3200" dirty="0">
              <a:latin typeface="Times New Roman" panose="02020603050405020304" pitchFamily="18" charset="0"/>
              <a:cs typeface="Times New Roman" panose="02020603050405020304" pitchFamily="18" charset="0"/>
            </a:endParaRPr>
          </a:p>
          <a:p>
            <a:pPr marL="0" indent="800100" algn="just">
              <a:spcBef>
                <a:spcPts val="0"/>
              </a:spcBef>
              <a:buFont typeface="Wingdings" panose="05000000000000000000" pitchFamily="2" charset="2"/>
              <a:buNone/>
              <a:defRPr/>
            </a:pPr>
            <a:r>
              <a:rPr lang="uk-UA" sz="3200" dirty="0">
                <a:latin typeface="Times New Roman" panose="02020603050405020304" pitchFamily="18" charset="0"/>
                <a:cs typeface="Times New Roman" panose="02020603050405020304" pitchFamily="18" charset="0"/>
              </a:rPr>
              <a:t>Предметом трудового договору є сам факт трудової діяльності. За трудовим договором працівник платить зарплату, обумовлену штатним розписом.</a:t>
            </a:r>
          </a:p>
          <a:p>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025" y="4099831"/>
            <a:ext cx="2611253" cy="2594882"/>
          </a:xfrm>
          <a:prstGeom prst="rect">
            <a:avLst/>
          </a:prstGeom>
          <a:effectLst>
            <a:softEdge rad="203200"/>
          </a:effectLst>
        </p:spPr>
      </p:pic>
    </p:spTree>
    <p:extLst>
      <p:ext uri="{BB962C8B-B14F-4D97-AF65-F5344CB8AC3E}">
        <p14:creationId xmlns:p14="http://schemas.microsoft.com/office/powerpoint/2010/main" val="155774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599" y="163286"/>
            <a:ext cx="11576957" cy="6449785"/>
          </a:xfrm>
        </p:spPr>
        <p:txBody>
          <a:bodyPr/>
          <a:lstStyle/>
          <a:p>
            <a:pPr marL="0" indent="719138">
              <a:buNone/>
            </a:pPr>
            <a:endParaRPr lang="uk-UA" sz="3200" dirty="0" smtClean="0">
              <a:latin typeface="Times New Roman" panose="02020603050405020304" pitchFamily="18" charset="0"/>
              <a:cs typeface="Times New Roman" panose="02020603050405020304" pitchFamily="18" charset="0"/>
            </a:endParaRPr>
          </a:p>
          <a:p>
            <a:pPr marL="0" indent="719138" algn="just">
              <a:buNone/>
            </a:pPr>
            <a:r>
              <a:rPr lang="uk-UA" sz="3200" b="1" dirty="0" smtClean="0">
                <a:latin typeface="Times New Roman" panose="02020603050405020304" pitchFamily="18" charset="0"/>
                <a:cs typeface="Times New Roman" panose="02020603050405020304" pitchFamily="18" charset="0"/>
              </a:rPr>
              <a:t>Договір </a:t>
            </a:r>
            <a:r>
              <a:rPr lang="uk-UA" sz="3200" b="1" dirty="0" err="1" smtClean="0">
                <a:latin typeface="Times New Roman" panose="02020603050405020304" pitchFamily="18" charset="0"/>
                <a:cs typeface="Times New Roman" panose="02020603050405020304" pitchFamily="18" charset="0"/>
              </a:rPr>
              <a:t>підряду</a:t>
            </a:r>
            <a:r>
              <a:rPr lang="uk-UA" sz="3200" b="1" dirty="0" smtClean="0">
                <a:latin typeface="Times New Roman" panose="02020603050405020304" pitchFamily="18" charset="0"/>
                <a:cs typeface="Times New Roman" panose="02020603050405020304" pitchFamily="18" charset="0"/>
              </a:rPr>
              <a:t> (цивільно-правовий)</a:t>
            </a:r>
            <a:r>
              <a:rPr lang="uk-UA" sz="3200" dirty="0" smtClean="0">
                <a:latin typeface="Times New Roman" panose="02020603050405020304" pitchFamily="18" charset="0"/>
                <a:cs typeface="Times New Roman" panose="02020603050405020304" pitchFamily="18" charset="0"/>
              </a:rPr>
              <a:t> передбачає, що одна сторона (підрядник) зобов'язується на свій ризик виконати певну роботу за завданням іншої сторони (замовника), а замовник зобов'язується прийняти і оплатити виконану роботу. Предметом договору </a:t>
            </a:r>
            <a:r>
              <a:rPr lang="uk-UA" sz="3200" dirty="0" err="1" smtClean="0">
                <a:latin typeface="Times New Roman" panose="02020603050405020304" pitchFamily="18" charset="0"/>
                <a:cs typeface="Times New Roman" panose="02020603050405020304" pitchFamily="18" charset="0"/>
              </a:rPr>
              <a:t>підряду</a:t>
            </a:r>
            <a:r>
              <a:rPr lang="uk-UA" sz="3200" dirty="0" smtClean="0">
                <a:latin typeface="Times New Roman" panose="02020603050405020304" pitchFamily="18" charset="0"/>
                <a:cs typeface="Times New Roman" panose="02020603050405020304" pitchFamily="18" charset="0"/>
              </a:rPr>
              <a:t> є кінцевий результат, за який підрядник отримує винагороду.</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793" y="2882350"/>
            <a:ext cx="4574721" cy="3975650"/>
          </a:xfrm>
          <a:prstGeom prst="rect">
            <a:avLst/>
          </a:prstGeom>
          <a:effectLst>
            <a:softEdge rad="469900"/>
          </a:effectLst>
        </p:spPr>
      </p:pic>
    </p:spTree>
    <p:extLst>
      <p:ext uri="{BB962C8B-B14F-4D97-AF65-F5344CB8AC3E}">
        <p14:creationId xmlns:p14="http://schemas.microsoft.com/office/powerpoint/2010/main" val="140451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4929" y="228600"/>
            <a:ext cx="11642271" cy="6400800"/>
          </a:xfrm>
        </p:spPr>
        <p:txBody>
          <a:bodyPr/>
          <a:lstStyle/>
          <a:p>
            <a:pPr marL="0" indent="719138">
              <a:buNone/>
            </a:pPr>
            <a:endParaRPr lang="uk-UA" sz="3200" dirty="0" smtClean="0">
              <a:latin typeface="Times New Roman" panose="02020603050405020304" pitchFamily="18" charset="0"/>
              <a:cs typeface="Times New Roman" panose="02020603050405020304" pitchFamily="18" charset="0"/>
            </a:endParaRPr>
          </a:p>
          <a:p>
            <a:pPr marL="0" indent="719138" algn="just">
              <a:buNone/>
            </a:pPr>
            <a:r>
              <a:rPr lang="uk-UA" sz="3200" b="1" dirty="0" smtClean="0">
                <a:latin typeface="Times New Roman" panose="02020603050405020304" pitchFamily="18" charset="0"/>
                <a:cs typeface="Times New Roman" panose="02020603050405020304" pitchFamily="18" charset="0"/>
              </a:rPr>
              <a:t>Колективний договір </a:t>
            </a:r>
            <a:r>
              <a:rPr lang="uk-UA" sz="3200" dirty="0" smtClean="0">
                <a:latin typeface="Times New Roman" panose="02020603050405020304" pitchFamily="18" charset="0"/>
                <a:cs typeface="Times New Roman" panose="02020603050405020304" pitchFamily="18" charset="0"/>
              </a:rPr>
              <a:t>укладається на всіх підприємствах, які використовують найману працю між власником і трудовим колективом (ст. 65 Господарського кодексу України). У колективному договорі можуть зазначатись додаткові умови оплати праці та соціального захисту працівників. Умови колективного договору не повинні погіршувати умов передбачених  трудовим законодавством.</a:t>
            </a:r>
            <a:endParaRPr lang="ru-RU" sz="3200" dirty="0" smtClean="0">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758" y="3363686"/>
            <a:ext cx="3277667" cy="3494314"/>
          </a:xfrm>
          <a:prstGeom prst="rect">
            <a:avLst/>
          </a:prstGeom>
        </p:spPr>
      </p:pic>
    </p:spTree>
    <p:extLst>
      <p:ext uri="{BB962C8B-B14F-4D97-AF65-F5344CB8AC3E}">
        <p14:creationId xmlns:p14="http://schemas.microsoft.com/office/powerpoint/2010/main" val="3179058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152855"/>
            <a:ext cx="10515600" cy="973818"/>
          </a:xfrm>
        </p:spPr>
        <p:txBody>
          <a:bodyPr/>
          <a:lstStyle/>
          <a:p>
            <a:pPr algn="ctr"/>
            <a:r>
              <a:rPr lang="uk-UA" b="1" i="1" dirty="0" smtClean="0">
                <a:latin typeface="Times New Roman" panose="02020603050405020304" pitchFamily="18" charset="0"/>
                <a:cs typeface="Times New Roman" panose="02020603050405020304" pitchFamily="18" charset="0"/>
              </a:rPr>
              <a:t>3. Поняття фонду оплати праці</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2271" y="1289956"/>
            <a:ext cx="11772900" cy="5339443"/>
          </a:xfrm>
        </p:spPr>
        <p:txBody>
          <a:bodyPr/>
          <a:lstStyle/>
          <a:p>
            <a:pPr marL="0" indent="800100" algn="just">
              <a:spcBef>
                <a:spcPts val="0"/>
              </a:spcBef>
              <a:buFont typeface="Wingdings" panose="05000000000000000000" pitchFamily="2" charset="2"/>
              <a:buNone/>
              <a:defRPr/>
            </a:pPr>
            <a:r>
              <a:rPr lang="uk-UA" sz="3200" b="1" dirty="0">
                <a:latin typeface="Times New Roman" panose="02020603050405020304" pitchFamily="18" charset="0"/>
                <a:cs typeface="Times New Roman" panose="02020603050405020304" pitchFamily="18" charset="0"/>
              </a:rPr>
              <a:t>ЗАРОБІТНА ПЛАТА – </a:t>
            </a:r>
            <a:r>
              <a:rPr lang="uk-UA" sz="3200" dirty="0">
                <a:latin typeface="Times New Roman" panose="02020603050405020304" pitchFamily="18" charset="0"/>
                <a:cs typeface="Times New Roman" panose="02020603050405020304" pitchFamily="18" charset="0"/>
              </a:rPr>
              <a:t>це винагорода, обчислена, як правило, у грошовому виразі, яку за трудовим договором власник або уповноважений ним орган виплачує працівнику за виконану ним роботу</a:t>
            </a:r>
            <a:r>
              <a:rPr lang="uk-UA" sz="3200" dirty="0" smtClean="0">
                <a:latin typeface="Times New Roman" panose="02020603050405020304" pitchFamily="18" charset="0"/>
                <a:cs typeface="Times New Roman" panose="02020603050405020304" pitchFamily="18" charset="0"/>
              </a:rPr>
              <a:t>.</a:t>
            </a:r>
          </a:p>
          <a:p>
            <a:pPr marL="0" indent="800100" algn="just">
              <a:spcBef>
                <a:spcPts val="0"/>
              </a:spcBef>
              <a:buFont typeface="Wingdings" panose="05000000000000000000" pitchFamily="2" charset="2"/>
              <a:buNone/>
              <a:defRPr/>
            </a:pPr>
            <a:endParaRPr lang="uk-UA" sz="3200" b="1" dirty="0">
              <a:latin typeface="Times New Roman" panose="02020603050405020304" pitchFamily="18" charset="0"/>
              <a:cs typeface="Times New Roman" panose="02020603050405020304" pitchFamily="18" charset="0"/>
            </a:endParaRPr>
          </a:p>
          <a:p>
            <a:pPr marL="0" indent="800100" algn="just">
              <a:spcBef>
                <a:spcPts val="0"/>
              </a:spcBef>
              <a:buFont typeface="Wingdings" panose="05000000000000000000" pitchFamily="2" charset="2"/>
              <a:buNone/>
              <a:defRPr/>
            </a:pPr>
            <a:r>
              <a:rPr lang="uk-UA" sz="3200" dirty="0">
                <a:latin typeface="Times New Roman" panose="02020603050405020304" pitchFamily="18" charset="0"/>
                <a:cs typeface="Times New Roman" panose="02020603050405020304" pitchFamily="18" charset="0"/>
              </a:rPr>
              <a:t>Нормативний документ: ЗУ “Про оплату праці” від 24 березня 1995 р. № 108/95-ВР.</a:t>
            </a:r>
            <a:endParaRPr lang="ru-RU" sz="3200"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79" y="4392239"/>
            <a:ext cx="5989864" cy="2645376"/>
          </a:xfrm>
          <a:prstGeom prst="rect">
            <a:avLst/>
          </a:prstGeom>
          <a:effectLst>
            <a:softEdge rad="3937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303" y="3959677"/>
            <a:ext cx="3630140" cy="2804594"/>
          </a:xfrm>
          <a:prstGeom prst="rect">
            <a:avLst/>
          </a:prstGeom>
          <a:effectLst>
            <a:softEdge rad="241300"/>
          </a:effectLst>
        </p:spPr>
      </p:pic>
    </p:spTree>
    <p:extLst>
      <p:ext uri="{BB962C8B-B14F-4D97-AF65-F5344CB8AC3E}">
        <p14:creationId xmlns:p14="http://schemas.microsoft.com/office/powerpoint/2010/main" val="2324965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1"/>
          <p:cNvSpPr>
            <a:spLocks noChangeArrowheads="1"/>
          </p:cNvSpPr>
          <p:nvPr/>
        </p:nvSpPr>
        <p:spPr bwMode="auto">
          <a:xfrm>
            <a:off x="2841478" y="246226"/>
            <a:ext cx="6501039" cy="1284967"/>
          </a:xfrm>
          <a:prstGeom prst="roundRect">
            <a:avLst>
              <a:gd name="adj" fmla="val 16667"/>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4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Заробітна плата</a:t>
            </a:r>
            <a:endParaRPr kumimoji="0" lang="uk-UA" altLang="ru-RU" sz="5400" b="0" i="0" u="none" strike="noStrike" cap="none" normalizeH="0" baseline="0" dirty="0" smtClean="0">
              <a:ln>
                <a:noFill/>
              </a:ln>
              <a:solidFill>
                <a:schemeClr val="tx1"/>
              </a:solidFill>
              <a:effectLst/>
              <a:latin typeface="Arial" panose="020B0604020202020204" pitchFamily="34" charset="0"/>
            </a:endParaRPr>
          </a:p>
        </p:txBody>
      </p:sp>
      <p:sp>
        <p:nvSpPr>
          <p:cNvPr id="5" name="Скругленный прямоугольник 2"/>
          <p:cNvSpPr>
            <a:spLocks noChangeArrowheads="1"/>
          </p:cNvSpPr>
          <p:nvPr/>
        </p:nvSpPr>
        <p:spPr bwMode="auto">
          <a:xfrm>
            <a:off x="146515" y="2095391"/>
            <a:ext cx="3805306" cy="801396"/>
          </a:xfrm>
          <a:prstGeom prst="roundRect">
            <a:avLst>
              <a:gd name="adj" fmla="val 16667"/>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Основна заробітна плата</a:t>
            </a:r>
            <a:endParaRPr kumimoji="0" lang="uk-UA" altLang="ru-RU" sz="3600" b="0" i="0" u="none" strike="noStrike" cap="none" normalizeH="0" baseline="0" dirty="0" smtClean="0">
              <a:ln>
                <a:noFill/>
              </a:ln>
              <a:solidFill>
                <a:schemeClr val="tx1"/>
              </a:solidFill>
              <a:effectLst/>
              <a:latin typeface="Arial" panose="020B0604020202020204" pitchFamily="34" charset="0"/>
            </a:endParaRPr>
          </a:p>
        </p:txBody>
      </p:sp>
      <p:sp>
        <p:nvSpPr>
          <p:cNvPr id="6" name="Скругленный прямоугольник 3"/>
          <p:cNvSpPr>
            <a:spLocks noChangeArrowheads="1"/>
          </p:cNvSpPr>
          <p:nvPr/>
        </p:nvSpPr>
        <p:spPr bwMode="auto">
          <a:xfrm>
            <a:off x="4124384" y="2118950"/>
            <a:ext cx="3679332" cy="783690"/>
          </a:xfrm>
          <a:prstGeom prst="roundRect">
            <a:avLst>
              <a:gd name="adj" fmla="val 16667"/>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Додаткова заробітна плата</a:t>
            </a:r>
            <a:endParaRPr kumimoji="0" lang="uk-UA" altLang="ru-RU" sz="3600" b="0" i="0" u="none" strike="noStrike" cap="none" normalizeH="0" baseline="0" dirty="0" smtClean="0">
              <a:ln>
                <a:noFill/>
              </a:ln>
              <a:solidFill>
                <a:schemeClr val="tx1"/>
              </a:solidFill>
              <a:effectLst/>
              <a:latin typeface="Arial" panose="020B0604020202020204" pitchFamily="34" charset="0"/>
            </a:endParaRPr>
          </a:p>
        </p:txBody>
      </p:sp>
      <p:sp>
        <p:nvSpPr>
          <p:cNvPr id="7" name="Скругленный прямоугольник 4"/>
          <p:cNvSpPr>
            <a:spLocks noChangeArrowheads="1"/>
          </p:cNvSpPr>
          <p:nvPr/>
        </p:nvSpPr>
        <p:spPr bwMode="auto">
          <a:xfrm>
            <a:off x="7976279" y="2104244"/>
            <a:ext cx="4008892" cy="783690"/>
          </a:xfrm>
          <a:prstGeom prst="roundRect">
            <a:avLst>
              <a:gd name="adj" fmla="val 16667"/>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Інші заохочувальні та компенсаційні виплати</a:t>
            </a:r>
            <a:endParaRPr kumimoji="0" lang="uk-UA" altLang="ru-RU" sz="3600" b="0" i="0" u="none" strike="noStrike" cap="none" normalizeH="0" baseline="0" dirty="0" smtClean="0">
              <a:ln>
                <a:noFill/>
              </a:ln>
              <a:solidFill>
                <a:schemeClr val="tx1"/>
              </a:solidFill>
              <a:effectLst/>
              <a:latin typeface="Arial" panose="020B0604020202020204" pitchFamily="34" charset="0"/>
            </a:endParaRPr>
          </a:p>
        </p:txBody>
      </p:sp>
      <p:cxnSp>
        <p:nvCxnSpPr>
          <p:cNvPr id="8" name="Прямая со стрелкой 7"/>
          <p:cNvCxnSpPr/>
          <p:nvPr/>
        </p:nvCxnSpPr>
        <p:spPr>
          <a:xfrm flipH="1">
            <a:off x="1898503" y="1550760"/>
            <a:ext cx="1885950" cy="514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Прямая со стрелкой 8"/>
          <p:cNvCxnSpPr/>
          <p:nvPr/>
        </p:nvCxnSpPr>
        <p:spPr>
          <a:xfrm flipH="1">
            <a:off x="6013139" y="1536945"/>
            <a:ext cx="19050" cy="514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p:nvPr/>
        </p:nvCxnSpPr>
        <p:spPr>
          <a:xfrm>
            <a:off x="8351950" y="1548874"/>
            <a:ext cx="1628775" cy="485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Прямоугольник 8"/>
          <p:cNvSpPr>
            <a:spLocks noChangeArrowheads="1"/>
          </p:cNvSpPr>
          <p:nvPr/>
        </p:nvSpPr>
        <p:spPr bwMode="auto">
          <a:xfrm>
            <a:off x="146515" y="3013474"/>
            <a:ext cx="3805306" cy="3672841"/>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винагорода за виконану роботу відповідно до встановлених норм праці (норми часу, виробітку, обслуговування, посадові обов</a:t>
            </a:r>
            <a:r>
              <a:rPr kumimoji="0" lang="uk-UA" altLang="ru-R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язки), яка встановлюється у вигляді</a:t>
            </a:r>
            <a:r>
              <a:rPr kumimoji="0" lang="uk-UA" altLang="ru-RU" sz="2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тарифних ставок і відрядних розцінок</a:t>
            </a:r>
            <a:endParaRPr kumimoji="0" lang="uk-UA" altLang="ru-RU" sz="3600" b="0" i="0" u="none" strike="noStrike" cap="none" normalizeH="0" baseline="0" dirty="0" smtClean="0">
              <a:ln>
                <a:noFill/>
              </a:ln>
              <a:solidFill>
                <a:schemeClr val="tx1"/>
              </a:solidFill>
              <a:effectLst/>
              <a:latin typeface="Arial" panose="020B0604020202020204" pitchFamily="34" charset="0"/>
            </a:endParaRPr>
          </a:p>
        </p:txBody>
      </p:sp>
      <p:sp>
        <p:nvSpPr>
          <p:cNvPr id="12" name="Прямоугольник 9"/>
          <p:cNvSpPr>
            <a:spLocks noChangeArrowheads="1"/>
          </p:cNvSpPr>
          <p:nvPr/>
        </p:nvSpPr>
        <p:spPr bwMode="auto">
          <a:xfrm>
            <a:off x="4241612" y="3026037"/>
            <a:ext cx="3562104" cy="367284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винагорода за працю понад установлені норми, за трудові успіхи та винахідливість і за особливі умови праці, яка включає доплати,</a:t>
            </a:r>
            <a:r>
              <a:rPr kumimoji="0" lang="uk-UA" altLang="ru-RU" sz="2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надбавки, гарантійні і компенсаційні виплати, передбачені чинним законодавством</a:t>
            </a:r>
            <a:endParaRPr kumimoji="0" lang="uk-UA" altLang="ru-RU" sz="3600" b="0" i="0" u="none" strike="noStrike" cap="none" normalizeH="0" baseline="0" dirty="0" smtClean="0">
              <a:ln>
                <a:noFill/>
              </a:ln>
              <a:solidFill>
                <a:schemeClr val="tx1"/>
              </a:solidFill>
              <a:effectLst/>
              <a:latin typeface="Arial" panose="020B0604020202020204" pitchFamily="34" charset="0"/>
            </a:endParaRPr>
          </a:p>
        </p:txBody>
      </p:sp>
      <p:sp>
        <p:nvSpPr>
          <p:cNvPr id="13" name="Прямоугольник 10"/>
          <p:cNvSpPr>
            <a:spLocks noChangeArrowheads="1"/>
          </p:cNvSpPr>
          <p:nvPr/>
        </p:nvSpPr>
        <p:spPr bwMode="auto">
          <a:xfrm>
            <a:off x="8093507" y="3027124"/>
            <a:ext cx="3891664" cy="3672842"/>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виплата у формі винагород за підсумками роботи за рік, премії за спеціальними системами і положеннями, компенсаційні та інші грошові і матеріальні виплати, які не передбачені актами чинного законодавства або які провадять понад встановлені зазначеними актами норми</a:t>
            </a:r>
            <a:endParaRPr kumimoji="0" lang="uk-UA" altLang="ru-RU" sz="2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242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899" y="310243"/>
            <a:ext cx="11511643" cy="6302828"/>
          </a:xfrm>
        </p:spPr>
        <p:txBody>
          <a:bodyPr/>
          <a:lstStyle/>
          <a:p>
            <a:pPr indent="571500" algn="just">
              <a:lnSpc>
                <a:spcPct val="100000"/>
              </a:lnSpc>
              <a:spcAft>
                <a:spcPts val="0"/>
              </a:spcAft>
              <a:buNone/>
            </a:pPr>
            <a:endParaRPr lang="uk-UA"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571500" algn="just">
              <a:lnSpc>
                <a:spcPct val="100000"/>
              </a:lnSpc>
              <a:spcAft>
                <a:spcPts val="0"/>
              </a:spcAft>
              <a:buNone/>
            </a:pPr>
            <a:r>
              <a:rPr lang="uk-UA" sz="3200" dirty="0" smtClean="0">
                <a:effectLst/>
                <a:latin typeface="Times New Roman" panose="02020603050405020304" pitchFamily="18" charset="0"/>
                <a:ea typeface="Calibri" panose="020F0502020204030204" pitchFamily="34" charset="0"/>
                <a:cs typeface="Times New Roman" panose="02020603050405020304" pitchFamily="18" charset="0"/>
              </a:rPr>
              <a:t>Заробітна плата і її нарахування в бухгалтерському обліку відображається на рахунках 66, 65 та 641. Самі нарахування працівникам – це 66 рахунок, який в себе включає наступні субрахунки:</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indent="571500" algn="just">
              <a:lnSpc>
                <a:spcPct val="100000"/>
              </a:lnSpc>
              <a:spcAft>
                <a:spcPts val="0"/>
              </a:spcAft>
              <a:buFont typeface="Times New Roman" panose="02020603050405020304" pitchFamily="18" charset="0"/>
              <a:buChar char="–"/>
            </a:pPr>
            <a:r>
              <a:rPr lang="uk-UA" sz="3200" dirty="0" smtClean="0">
                <a:effectLst/>
                <a:latin typeface="Times New Roman" panose="02020603050405020304" pitchFamily="18" charset="0"/>
                <a:ea typeface="Calibri" panose="020F0502020204030204" pitchFamily="34" charset="0"/>
                <a:cs typeface="Times New Roman" panose="02020603050405020304" pitchFamily="18" charset="0"/>
              </a:rPr>
              <a:t>661 «Розрахунки за заробітною платою»;</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indent="571500" algn="just">
              <a:lnSpc>
                <a:spcPct val="100000"/>
              </a:lnSpc>
              <a:spcAft>
                <a:spcPts val="0"/>
              </a:spcAft>
              <a:buFont typeface="Times New Roman" panose="02020603050405020304" pitchFamily="18" charset="0"/>
              <a:buChar char="–"/>
            </a:pPr>
            <a:r>
              <a:rPr lang="uk-UA" sz="3200" dirty="0" smtClean="0">
                <a:effectLst/>
                <a:latin typeface="Times New Roman" panose="02020603050405020304" pitchFamily="18" charset="0"/>
                <a:ea typeface="Calibri" panose="020F0502020204030204" pitchFamily="34" charset="0"/>
                <a:cs typeface="Times New Roman" panose="02020603050405020304" pitchFamily="18" charset="0"/>
              </a:rPr>
              <a:t>662 «Розрахунки за депонентами»;</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indent="571500" algn="just">
              <a:lnSpc>
                <a:spcPct val="100000"/>
              </a:lnSpc>
              <a:spcAft>
                <a:spcPts val="0"/>
              </a:spcAft>
              <a:buFont typeface="Times New Roman" panose="02020603050405020304" pitchFamily="18" charset="0"/>
              <a:buChar char="–"/>
            </a:pPr>
            <a:r>
              <a:rPr lang="uk-UA" sz="3200" dirty="0" smtClean="0">
                <a:effectLst/>
                <a:latin typeface="Times New Roman" panose="02020603050405020304" pitchFamily="18" charset="0"/>
                <a:ea typeface="Calibri" panose="020F0502020204030204" pitchFamily="34" charset="0"/>
                <a:cs typeface="Times New Roman" panose="02020603050405020304" pitchFamily="18" charset="0"/>
              </a:rPr>
              <a:t>663 «Розрахунки за іншими виплатами».</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0045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4043" y="258081"/>
            <a:ext cx="11669486" cy="6240689"/>
          </a:xfrm>
        </p:spPr>
        <p:txBody>
          <a:bodyPr/>
          <a:lstStyle/>
          <a:p>
            <a:pPr marL="0" indent="342900" algn="just">
              <a:lnSpc>
                <a:spcPct val="110000"/>
              </a:lnSpc>
              <a:spcBef>
                <a:spcPts val="0"/>
              </a:spcBef>
              <a:defRPr/>
            </a:pPr>
            <a:r>
              <a:rPr lang="ru-RU" sz="3200" dirty="0" err="1">
                <a:latin typeface="Times New Roman" panose="02020603050405020304" pitchFamily="18" charset="0"/>
                <a:cs typeface="Times New Roman" panose="02020603050405020304" pitchFamily="18" charset="0"/>
              </a:rPr>
              <a:t>Відповідно</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пп</a:t>
            </a:r>
            <a:r>
              <a:rPr lang="ru-RU" sz="3200" dirty="0">
                <a:latin typeface="Times New Roman" panose="02020603050405020304" pitchFamily="18" charset="0"/>
                <a:cs typeface="Times New Roman" panose="02020603050405020304" pitchFamily="18" charset="0"/>
              </a:rPr>
              <a:t>. 168.1.2 п. 168.1 ст. 168 </a:t>
            </a:r>
            <a:r>
              <a:rPr lang="ru-RU" sz="3200" dirty="0" err="1">
                <a:latin typeface="Times New Roman" panose="02020603050405020304" pitchFamily="18" charset="0"/>
                <a:cs typeface="Times New Roman" panose="02020603050405020304" pitchFamily="18" charset="0"/>
              </a:rPr>
              <a:t>Податкового</a:t>
            </a:r>
            <a:r>
              <a:rPr lang="ru-RU" sz="3200" dirty="0">
                <a:latin typeface="Times New Roman" panose="02020603050405020304" pitchFamily="18" charset="0"/>
                <a:cs typeface="Times New Roman" panose="02020603050405020304" pitchFamily="18" charset="0"/>
              </a:rPr>
              <a:t> кодексу: «</a:t>
            </a:r>
            <a:r>
              <a:rPr lang="ru-RU" sz="3200" dirty="0" err="1">
                <a:latin typeface="Times New Roman" panose="02020603050405020304" pitchFamily="18" charset="0"/>
                <a:cs typeface="Times New Roman" panose="02020603050405020304" pitchFamily="18" charset="0"/>
              </a:rPr>
              <a:t>Податок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сплачується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перераховується</a:t>
            </a:r>
            <a:r>
              <a:rPr lang="ru-RU" sz="3200" dirty="0">
                <a:latin typeface="Times New Roman" panose="02020603050405020304" pitchFamily="18" charset="0"/>
                <a:cs typeface="Times New Roman" panose="02020603050405020304" pitchFamily="18" charset="0"/>
              </a:rPr>
              <a:t>) до бюджету </a:t>
            </a:r>
            <a:r>
              <a:rPr lang="ru-RU" sz="3200" dirty="0" err="1">
                <a:latin typeface="Times New Roman" panose="02020603050405020304" pitchFamily="18" charset="0"/>
                <a:cs typeface="Times New Roman" panose="02020603050405020304" pitchFamily="18" charset="0"/>
              </a:rPr>
              <a:t>під</a:t>
            </a:r>
            <a:r>
              <a:rPr lang="ru-RU" sz="3200" dirty="0">
                <a:latin typeface="Times New Roman" panose="02020603050405020304" pitchFamily="18" charset="0"/>
                <a:cs typeface="Times New Roman" panose="02020603050405020304" pitchFamily="18" charset="0"/>
              </a:rPr>
              <a:t> час </a:t>
            </a:r>
            <a:r>
              <a:rPr lang="ru-RU" sz="3200" dirty="0" err="1">
                <a:latin typeface="Times New Roman" panose="02020603050405020304" pitchFamily="18" charset="0"/>
                <a:cs typeface="Times New Roman" panose="02020603050405020304" pitchFamily="18" charset="0"/>
              </a:rPr>
              <a:t>виплати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оподатковуваного</a:t>
            </a:r>
            <a:r>
              <a:rPr lang="ru-RU" sz="3200" dirty="0">
                <a:latin typeface="Times New Roman" panose="02020603050405020304" pitchFamily="18" charset="0"/>
                <a:cs typeface="Times New Roman" panose="02020603050405020304" pitchFamily="18" charset="0"/>
              </a:rPr>
              <a:t> доходу </a:t>
            </a:r>
            <a:r>
              <a:rPr lang="ru-RU" sz="3200" dirty="0" err="1">
                <a:latin typeface="Times New Roman" panose="02020603050405020304" pitchFamily="18" charset="0"/>
                <a:cs typeface="Times New Roman" panose="02020603050405020304" pitchFamily="18" charset="0"/>
              </a:rPr>
              <a:t>єдиним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платіжним</a:t>
            </a:r>
            <a:r>
              <a:rPr lang="ru-RU" sz="3200" dirty="0">
                <a:latin typeface="Times New Roman" panose="02020603050405020304" pitchFamily="18" charset="0"/>
                <a:cs typeface="Times New Roman" panose="02020603050405020304" pitchFamily="18" charset="0"/>
              </a:rPr>
              <a:t> документом. </a:t>
            </a:r>
            <a:endParaRPr lang="en-US" sz="3200"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167974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947057"/>
            <a:ext cx="11609614" cy="5649686"/>
          </a:xfrm>
        </p:spPr>
        <p:txBody>
          <a:bodyPr/>
          <a:lstStyle/>
          <a:p>
            <a:r>
              <a:rPr lang="uk-UA" sz="3200" dirty="0" smtClean="0">
                <a:latin typeface="Times New Roman" panose="02020603050405020304" pitchFamily="18" charset="0"/>
                <a:cs typeface="Times New Roman" panose="02020603050405020304" pitchFamily="18" charset="0"/>
              </a:rPr>
              <a:t>Відповідно до п.4.3.7 «Про затвердження Інструкції про порядок нарахування і сплати</a:t>
            </a:r>
            <a:r>
              <a:rPr lang="uk-UA" sz="3200" b="1" dirty="0" smtClean="0">
                <a:latin typeface="Times New Roman" panose="02020603050405020304" pitchFamily="18" charset="0"/>
                <a:cs typeface="Times New Roman" panose="02020603050405020304" pitchFamily="18" charset="0"/>
              </a:rPr>
              <a:t> </a:t>
            </a:r>
            <a:r>
              <a:rPr lang="uk-UA" sz="3200" dirty="0" smtClean="0">
                <a:latin typeface="Times New Roman" panose="02020603050405020304" pitchFamily="18" charset="0"/>
                <a:cs typeface="Times New Roman" panose="02020603050405020304" pitchFamily="18" charset="0"/>
              </a:rPr>
              <a:t>єдиного внеску на загальнообов'язкове державне соціальне страхування» №21-5 від 27.09.2010: «Платники під час кожної виплати заробітної плати (доходу, грошового забезпечення), на суми якої (якого) нараховується єдиний внесок, одночасно з видачою зазначених сум зобов'язані сплачувати нарахований на ці виплати єдиний внесок у розмірі, встановленому для відповідних платників (авансові платежі)</a:t>
            </a:r>
          </a:p>
          <a:p>
            <a:endParaRPr lang="ru-RU" dirty="0"/>
          </a:p>
        </p:txBody>
      </p:sp>
    </p:spTree>
    <p:extLst>
      <p:ext uri="{BB962C8B-B14F-4D97-AF65-F5344CB8AC3E}">
        <p14:creationId xmlns:p14="http://schemas.microsoft.com/office/powerpoint/2010/main" val="425736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943" y="130629"/>
            <a:ext cx="11691257" cy="6515100"/>
          </a:xfrm>
        </p:spPr>
        <p:txBody>
          <a:bodyPr>
            <a:normAutofit lnSpcReduction="10000"/>
          </a:bodyPr>
          <a:lstStyle/>
          <a:p>
            <a:pPr indent="490538" algn="just">
              <a:spcBef>
                <a:spcPts val="0"/>
              </a:spcBef>
              <a:buFont typeface="Wingdings" panose="05000000000000000000" pitchFamily="2" charset="2"/>
              <a:buNone/>
              <a:defRPr/>
            </a:pPr>
            <a:r>
              <a:rPr lang="ru-RU" sz="3200" dirty="0" err="1">
                <a:latin typeface="Times New Roman" panose="02020603050405020304" pitchFamily="18" charset="0"/>
                <a:cs typeface="Times New Roman" panose="02020603050405020304" pitchFamily="18" charset="0"/>
              </a:rPr>
              <a:t>Необхідність</a:t>
            </a:r>
            <a:r>
              <a:rPr lang="ru-RU" sz="3200" b="1"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виплати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заробітної</a:t>
            </a:r>
            <a:r>
              <a:rPr lang="ru-RU" sz="3200" dirty="0">
                <a:latin typeface="Times New Roman" panose="02020603050405020304" pitchFamily="18" charset="0"/>
                <a:cs typeface="Times New Roman" panose="02020603050405020304" pitchFamily="18" charset="0"/>
              </a:rPr>
              <a:t> плати два рази на </a:t>
            </a:r>
            <a:r>
              <a:rPr lang="ru-RU" sz="3200" dirty="0" err="1">
                <a:latin typeface="Times New Roman" panose="02020603050405020304" pitchFamily="18" charset="0"/>
                <a:cs typeface="Times New Roman" panose="02020603050405020304" pitchFamily="18" charset="0"/>
              </a:rPr>
              <a:t>місяць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обумовлена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вимогами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статті</a:t>
            </a:r>
            <a:r>
              <a:rPr lang="ru-RU" sz="3200" dirty="0">
                <a:latin typeface="Times New Roman" panose="02020603050405020304" pitchFamily="18" charset="0"/>
                <a:cs typeface="Times New Roman" panose="02020603050405020304" pitchFamily="18" charset="0"/>
              </a:rPr>
              <a:t> 115 Кодексу </a:t>
            </a:r>
            <a:r>
              <a:rPr lang="ru-RU" sz="3200" dirty="0" err="1">
                <a:latin typeface="Times New Roman" panose="02020603050405020304" pitchFamily="18" charset="0"/>
                <a:cs typeface="Times New Roman" panose="02020603050405020304" pitchFamily="18" charset="0"/>
              </a:rPr>
              <a:t>законів</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працю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України</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статтею</a:t>
            </a:r>
            <a:r>
              <a:rPr lang="ru-RU" sz="3200" dirty="0">
                <a:latin typeface="Times New Roman" panose="02020603050405020304" pitchFamily="18" charset="0"/>
                <a:cs typeface="Times New Roman" panose="02020603050405020304" pitchFamily="18" charset="0"/>
              </a:rPr>
              <a:t> 24 Закону </a:t>
            </a:r>
            <a:r>
              <a:rPr lang="ru-RU" sz="3200" dirty="0" err="1">
                <a:latin typeface="Times New Roman" panose="02020603050405020304" pitchFamily="18" charset="0"/>
                <a:cs typeface="Times New Roman" panose="02020603050405020304" pitchFamily="18" charset="0"/>
              </a:rPr>
              <a:t>України</a:t>
            </a:r>
            <a:r>
              <a:rPr lang="ru-RU" sz="3200" dirty="0">
                <a:latin typeface="Times New Roman" panose="02020603050405020304" pitchFamily="18" charset="0"/>
                <a:cs typeface="Times New Roman" panose="02020603050405020304" pitchFamily="18" charset="0"/>
              </a:rPr>
              <a:t> «Про оплату </a:t>
            </a:r>
            <a:r>
              <a:rPr lang="ru-RU" sz="3200" dirty="0" err="1">
                <a:latin typeface="Times New Roman" panose="02020603050405020304" pitchFamily="18" charset="0"/>
                <a:cs typeface="Times New Roman" panose="02020603050405020304" pitchFamily="18" charset="0"/>
              </a:rPr>
              <a:t>праці</a:t>
            </a:r>
            <a:r>
              <a:rPr lang="ru-RU" sz="3200" dirty="0">
                <a:latin typeface="Times New Roman" panose="02020603050405020304" pitchFamily="18" charset="0"/>
                <a:cs typeface="Times New Roman" panose="02020603050405020304" pitchFamily="18" charset="0"/>
              </a:rPr>
              <a:t>» № 108/95-ВР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24.03.1995, </a:t>
            </a:r>
            <a:r>
              <a:rPr lang="ru-RU" sz="3200" dirty="0" err="1">
                <a:latin typeface="Times New Roman" panose="02020603050405020304" pitchFamily="18" charset="0"/>
                <a:cs typeface="Times New Roman" panose="02020603050405020304" pitchFamily="18" charset="0"/>
              </a:rPr>
              <a:t>згідно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a:t>
            </a:r>
          </a:p>
          <a:p>
            <a:pPr indent="490538" algn="just">
              <a:buFont typeface="Wingdings" panose="05000000000000000000" pitchFamily="2" charset="2"/>
              <a:buNone/>
              <a:defRPr/>
            </a:pPr>
            <a:r>
              <a:rPr lang="uk-UA" sz="3200" dirty="0" smtClean="0">
                <a:latin typeface="Times New Roman" panose="02020603050405020304" pitchFamily="18" charset="0"/>
                <a:cs typeface="Times New Roman" panose="02020603050405020304" pitchFamily="18" charset="0"/>
              </a:rPr>
              <a:t>а) </a:t>
            </a:r>
            <a:r>
              <a:rPr lang="ru-RU" sz="3200" dirty="0" err="1">
                <a:latin typeface="Times New Roman" panose="02020603050405020304" pitchFamily="18" charset="0"/>
                <a:cs typeface="Times New Roman" panose="02020603050405020304" pitchFamily="18" charset="0"/>
              </a:rPr>
              <a:t>заробітна</a:t>
            </a:r>
            <a:r>
              <a:rPr lang="ru-RU" sz="3200" dirty="0">
                <a:latin typeface="Times New Roman" panose="02020603050405020304" pitchFamily="18" charset="0"/>
                <a:cs typeface="Times New Roman" panose="02020603050405020304" pitchFamily="18" charset="0"/>
              </a:rPr>
              <a:t> плата </a:t>
            </a:r>
            <a:r>
              <a:rPr lang="ru-RU" sz="3200" dirty="0" err="1">
                <a:latin typeface="Times New Roman" panose="02020603050405020304" pitchFamily="18" charset="0"/>
                <a:cs typeface="Times New Roman" panose="02020603050405020304" pitchFamily="18" charset="0"/>
              </a:rPr>
              <a:t>виплачується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працівникам</a:t>
            </a:r>
            <a:r>
              <a:rPr lang="ru-RU" sz="3200" dirty="0">
                <a:latin typeface="Times New Roman" panose="02020603050405020304" pitchFamily="18" charset="0"/>
                <a:cs typeface="Times New Roman" panose="02020603050405020304" pitchFamily="18" charset="0"/>
              </a:rPr>
              <a:t> регулярно в </a:t>
            </a:r>
            <a:r>
              <a:rPr lang="ru-RU" sz="3200" dirty="0" err="1">
                <a:latin typeface="Times New Roman" panose="02020603050405020304" pitchFamily="18" charset="0"/>
                <a:cs typeface="Times New Roman" panose="02020603050405020304" pitchFamily="18" charset="0"/>
              </a:rPr>
              <a:t>робочі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дні</a:t>
            </a:r>
            <a:r>
              <a:rPr lang="ru-RU" sz="3200" dirty="0">
                <a:latin typeface="Times New Roman" panose="02020603050405020304" pitchFamily="18" charset="0"/>
                <a:cs typeface="Times New Roman" panose="02020603050405020304" pitchFamily="18" charset="0"/>
              </a:rPr>
              <a:t> у строки, </a:t>
            </a:r>
            <a:r>
              <a:rPr lang="ru-RU" sz="3200" dirty="0" err="1">
                <a:latin typeface="Times New Roman" panose="02020603050405020304" pitchFamily="18" charset="0"/>
                <a:cs typeface="Times New Roman" panose="02020603050405020304" pitchFamily="18" charset="0"/>
              </a:rPr>
              <a:t>встановлені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колективним</a:t>
            </a:r>
            <a:r>
              <a:rPr lang="ru-RU" sz="3200" dirty="0">
                <a:latin typeface="Times New Roman" panose="02020603050405020304" pitchFamily="18" charset="0"/>
                <a:cs typeface="Times New Roman" panose="02020603050405020304" pitchFamily="18" charset="0"/>
              </a:rPr>
              <a:t> договором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нормативним</a:t>
            </a:r>
            <a:r>
              <a:rPr lang="ru-RU" sz="3200" dirty="0">
                <a:latin typeface="Times New Roman" panose="02020603050405020304" pitchFamily="18" charset="0"/>
                <a:cs typeface="Times New Roman" panose="02020603050405020304" pitchFamily="18" charset="0"/>
              </a:rPr>
              <a:t> актом </a:t>
            </a:r>
            <a:r>
              <a:rPr lang="ru-RU" sz="3200" dirty="0" err="1" smtClean="0">
                <a:latin typeface="Times New Roman" panose="02020603050405020304" pitchFamily="18" charset="0"/>
                <a:cs typeface="Times New Roman" panose="02020603050405020304" pitchFamily="18" charset="0"/>
              </a:rPr>
              <a:t>роботодавця</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але не </a:t>
            </a:r>
            <a:r>
              <a:rPr lang="ru-RU" sz="3200" dirty="0" err="1">
                <a:latin typeface="Times New Roman" panose="02020603050405020304" pitchFamily="18" charset="0"/>
                <a:cs typeface="Times New Roman" panose="02020603050405020304" pitchFamily="18" charset="0"/>
              </a:rPr>
              <a:t>рідше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двох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разів</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місяць</a:t>
            </a:r>
            <a:r>
              <a:rPr lang="ru-RU" sz="3200" dirty="0">
                <a:latin typeface="Times New Roman" panose="02020603050405020304" pitchFamily="18" charset="0"/>
                <a:cs typeface="Times New Roman" panose="02020603050405020304" pitchFamily="18" charset="0"/>
              </a:rPr>
              <a:t> через </a:t>
            </a:r>
            <a:r>
              <a:rPr lang="ru-RU" sz="3200" dirty="0" err="1">
                <a:latin typeface="Times New Roman" panose="02020603050405020304" pitchFamily="18" charset="0"/>
                <a:cs typeface="Times New Roman" panose="02020603050405020304" pitchFamily="18" charset="0"/>
              </a:rPr>
              <a:t>проміжок</a:t>
            </a:r>
            <a:r>
              <a:rPr lang="ru-RU" sz="3200" dirty="0">
                <a:latin typeface="Times New Roman" panose="02020603050405020304" pitchFamily="18" charset="0"/>
                <a:cs typeface="Times New Roman" panose="02020603050405020304" pitchFamily="18" charset="0"/>
              </a:rPr>
              <a:t> часу,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перевищує</a:t>
            </a:r>
            <a:r>
              <a:rPr lang="ru-RU" sz="3200"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шістнадцяти</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календарних</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днів</a:t>
            </a:r>
            <a:r>
              <a:rPr lang="ru-RU" sz="3200" dirty="0">
                <a:latin typeface="Times New Roman" panose="02020603050405020304" pitchFamily="18" charset="0"/>
                <a:cs typeface="Times New Roman" panose="02020603050405020304" pitchFamily="18" charset="0"/>
              </a:rPr>
              <a:t>, та не </a:t>
            </a:r>
            <a:r>
              <a:rPr lang="ru-RU" sz="3200" dirty="0" err="1">
                <a:latin typeface="Times New Roman" panose="02020603050405020304" pitchFamily="18" charset="0"/>
                <a:cs typeface="Times New Roman" panose="02020603050405020304" pitchFamily="18" charset="0"/>
              </a:rPr>
              <a:t>пізніше</a:t>
            </a:r>
            <a:r>
              <a:rPr lang="ru-RU" sz="3200" dirty="0">
                <a:latin typeface="Times New Roman" panose="02020603050405020304" pitchFamily="18" charset="0"/>
                <a:cs typeface="Times New Roman" panose="02020603050405020304" pitchFamily="18" charset="0"/>
              </a:rPr>
              <a:t> семи </a:t>
            </a:r>
            <a:r>
              <a:rPr lang="ru-RU" sz="3200" dirty="0" err="1">
                <a:latin typeface="Times New Roman" panose="02020603050405020304" pitchFamily="18" charset="0"/>
                <a:cs typeface="Times New Roman" panose="02020603050405020304" pitchFamily="18" charset="0"/>
              </a:rPr>
              <a:t>днів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після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закінчення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періоду</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здійснюється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виплата</a:t>
            </a:r>
            <a:r>
              <a:rPr lang="ru-RU" sz="3200" dirty="0">
                <a:latin typeface="Times New Roman" panose="02020603050405020304" pitchFamily="18" charset="0"/>
                <a:cs typeface="Times New Roman" panose="02020603050405020304" pitchFamily="18" charset="0"/>
              </a:rPr>
              <a:t>;</a:t>
            </a:r>
          </a:p>
          <a:p>
            <a:pPr indent="490538" algn="just">
              <a:buFont typeface="Wingdings" panose="05000000000000000000" pitchFamily="2" charset="2"/>
              <a:buNone/>
              <a:defRPr/>
            </a:pPr>
            <a:r>
              <a:rPr lang="ru-RU" sz="3200" dirty="0" smtClean="0">
                <a:latin typeface="Times New Roman" panose="02020603050405020304" pitchFamily="18" charset="0"/>
                <a:cs typeface="Times New Roman" panose="02020603050405020304" pitchFamily="18" charset="0"/>
              </a:rPr>
              <a:t>б) </a:t>
            </a:r>
            <a:r>
              <a:rPr lang="ru-RU" sz="3200" dirty="0" err="1">
                <a:latin typeface="Times New Roman" panose="02020603050405020304" pitchFamily="18" charset="0"/>
                <a:cs typeface="Times New Roman" panose="02020603050405020304" pitchFamily="18" charset="0"/>
              </a:rPr>
              <a:t>розмір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заробітної</a:t>
            </a:r>
            <a:r>
              <a:rPr lang="ru-RU" sz="3200" dirty="0">
                <a:latin typeface="Times New Roman" panose="02020603050405020304" pitchFamily="18" charset="0"/>
                <a:cs typeface="Times New Roman" panose="02020603050405020304" pitchFamily="18" charset="0"/>
              </a:rPr>
              <a:t> плати за першу половину </a:t>
            </a:r>
            <a:r>
              <a:rPr lang="ru-RU" sz="3200" dirty="0" err="1">
                <a:latin typeface="Times New Roman" panose="02020603050405020304" pitchFamily="18" charset="0"/>
                <a:cs typeface="Times New Roman" panose="02020603050405020304" pitchFamily="18" charset="0"/>
              </a:rPr>
              <a:t>місяця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визначається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колективним</a:t>
            </a:r>
            <a:r>
              <a:rPr lang="ru-RU" sz="3200" dirty="0">
                <a:latin typeface="Times New Roman" panose="02020603050405020304" pitchFamily="18" charset="0"/>
                <a:cs typeface="Times New Roman" panose="02020603050405020304" pitchFamily="18" charset="0"/>
              </a:rPr>
              <a:t> договором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нормативним</a:t>
            </a:r>
            <a:r>
              <a:rPr lang="ru-RU" sz="3200" dirty="0">
                <a:latin typeface="Times New Roman" panose="02020603050405020304" pitchFamily="18" charset="0"/>
                <a:cs typeface="Times New Roman" panose="02020603050405020304" pitchFamily="18" charset="0"/>
              </a:rPr>
              <a:t> актом </a:t>
            </a:r>
            <a:r>
              <a:rPr lang="ru-RU" sz="3200" dirty="0" err="1" smtClean="0">
                <a:latin typeface="Times New Roman" panose="02020603050405020304" pitchFamily="18" charset="0"/>
                <a:cs typeface="Times New Roman" panose="02020603050405020304" pitchFamily="18" charset="0"/>
              </a:rPr>
              <a:t>роботодавця</a:t>
            </a:r>
            <a:r>
              <a:rPr lang="ru-RU" sz="3200" dirty="0" smtClean="0">
                <a:latin typeface="Times New Roman" panose="02020603050405020304" pitchFamily="18" charset="0"/>
                <a:cs typeface="Times New Roman" panose="02020603050405020304" pitchFamily="18" charset="0"/>
              </a:rPr>
              <a:t>, але </a:t>
            </a:r>
            <a:r>
              <a:rPr lang="ru-RU" sz="3200" dirty="0">
                <a:latin typeface="Times New Roman" panose="02020603050405020304" pitchFamily="18" charset="0"/>
                <a:cs typeface="Times New Roman" panose="02020603050405020304" pitchFamily="18" charset="0"/>
              </a:rPr>
              <a:t>не </a:t>
            </a:r>
            <a:r>
              <a:rPr lang="ru-RU" sz="3200" dirty="0" err="1">
                <a:latin typeface="Times New Roman" panose="02020603050405020304" pitchFamily="18" charset="0"/>
                <a:cs typeface="Times New Roman" panose="02020603050405020304" pitchFamily="18" charset="0"/>
              </a:rPr>
              <a:t>менше</a:t>
            </a:r>
            <a:r>
              <a:rPr lang="ru-RU" sz="3200" dirty="0">
                <a:latin typeface="Times New Roman" panose="02020603050405020304" pitchFamily="18" charset="0"/>
                <a:cs typeface="Times New Roman" panose="02020603050405020304" pitchFamily="18" charset="0"/>
              </a:rPr>
              <a:t> оплати за </a:t>
            </a:r>
            <a:r>
              <a:rPr lang="ru-RU" sz="3200" dirty="0" err="1">
                <a:latin typeface="Times New Roman" panose="02020603050405020304" pitchFamily="18" charset="0"/>
                <a:cs typeface="Times New Roman" panose="02020603050405020304" pitchFamily="18" charset="0"/>
              </a:rPr>
              <a:t>фактично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відпрацьований</a:t>
            </a:r>
            <a:r>
              <a:rPr lang="ru-RU" sz="3200" dirty="0">
                <a:latin typeface="Times New Roman" panose="02020603050405020304" pitchFamily="18" charset="0"/>
                <a:cs typeface="Times New Roman" panose="02020603050405020304" pitchFamily="18" charset="0"/>
              </a:rPr>
              <a:t> час з </a:t>
            </a:r>
            <a:r>
              <a:rPr lang="ru-RU" sz="3200" dirty="0" err="1">
                <a:latin typeface="Times New Roman" panose="02020603050405020304" pitchFamily="18" charset="0"/>
                <a:cs typeface="Times New Roman" panose="02020603050405020304" pitchFamily="18" charset="0"/>
              </a:rPr>
              <a:t>розрахунку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тарифної</a:t>
            </a:r>
            <a:r>
              <a:rPr lang="ru-RU" sz="3200" dirty="0">
                <a:latin typeface="Times New Roman" panose="02020603050405020304" pitchFamily="18" charset="0"/>
                <a:cs typeface="Times New Roman" panose="02020603050405020304" pitchFamily="18" charset="0"/>
              </a:rPr>
              <a:t> ставки (</a:t>
            </a:r>
            <a:r>
              <a:rPr lang="ru-RU" sz="3200" dirty="0" err="1">
                <a:latin typeface="Times New Roman" panose="02020603050405020304" pitchFamily="18" charset="0"/>
                <a:cs typeface="Times New Roman" panose="02020603050405020304" pitchFamily="18" charset="0"/>
              </a:rPr>
              <a:t>посадового</a:t>
            </a:r>
            <a:r>
              <a:rPr lang="ru-RU" sz="3200" dirty="0">
                <a:latin typeface="Times New Roman" panose="02020603050405020304" pitchFamily="18" charset="0"/>
                <a:cs typeface="Times New Roman" panose="02020603050405020304" pitchFamily="18" charset="0"/>
              </a:rPr>
              <a:t> окладу) </a:t>
            </a:r>
            <a:r>
              <a:rPr lang="ru-RU" sz="3200" dirty="0" err="1">
                <a:latin typeface="Times New Roman" panose="02020603050405020304" pitchFamily="18" charset="0"/>
                <a:cs typeface="Times New Roman" panose="02020603050405020304" pitchFamily="18" charset="0"/>
              </a:rPr>
              <a:t>працівника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859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 y="163286"/>
            <a:ext cx="11609614" cy="6351814"/>
          </a:xfrm>
        </p:spPr>
        <p:txBody>
          <a:bodyPr>
            <a:normAutofit/>
          </a:bodyPr>
          <a:lstStyle/>
          <a:p>
            <a:pPr marL="80963" indent="522288" algn="just">
              <a:lnSpc>
                <a:spcPct val="100000"/>
              </a:lnSpc>
              <a:spcAft>
                <a:spcPts val="0"/>
              </a:spcAft>
              <a:buNone/>
            </a:pPr>
            <a:r>
              <a:rPr lang="uk-UA" sz="3200" dirty="0" smtClean="0">
                <a:latin typeface="Times New Roman" panose="02020603050405020304" pitchFamily="18" charset="0"/>
                <a:ea typeface="Calibri" panose="020F0502020204030204" pitchFamily="34" charset="0"/>
                <a:cs typeface="Times New Roman" panose="02020603050405020304" pitchFamily="18" charset="0"/>
              </a:rPr>
              <a:t>Оскільки, о</a:t>
            </a:r>
            <a:r>
              <a:rPr lang="uk-UA" sz="3200" dirty="0" smtClean="0">
                <a:effectLst/>
                <a:latin typeface="Times New Roman" panose="02020603050405020304" pitchFamily="18" charset="0"/>
                <a:ea typeface="Calibri" panose="020F0502020204030204" pitchFamily="34" charset="0"/>
                <a:cs typeface="Times New Roman" panose="02020603050405020304" pitchFamily="18" charset="0"/>
              </a:rPr>
              <a:t>плата праці працівників – це ціна трудових ресурсів, задіяних у процесі виробництва, яка визначається кількістю і якістю витраченої праці, а також впливом інших другорядних факторів, виділено дві форми оплати праці:</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358775" algn="just">
              <a:lnSpc>
                <a:spcPct val="100000"/>
              </a:lnSpc>
              <a:spcAft>
                <a:spcPts val="0"/>
              </a:spcAft>
              <a:buSzPts val="1400"/>
              <a:buNone/>
            </a:pPr>
            <a:r>
              <a:rPr lang="uk-UA" sz="3200" dirty="0" smtClean="0">
                <a:effectLst/>
                <a:latin typeface="Times New Roman" panose="02020603050405020304" pitchFamily="18" charset="0"/>
                <a:ea typeface="Calibri" panose="020F0502020204030204" pitchFamily="34" charset="0"/>
                <a:cs typeface="Times New Roman" panose="02020603050405020304" pitchFamily="18" charset="0"/>
              </a:rPr>
              <a:t>1. Відрядна (оплата за кожну одиницю продукції чи виконаний обсяг робіт);</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358775" algn="just">
              <a:lnSpc>
                <a:spcPct val="100000"/>
              </a:lnSpc>
              <a:spcAft>
                <a:spcPts val="0"/>
              </a:spcAft>
              <a:buSzPts val="1400"/>
              <a:buNone/>
            </a:pPr>
            <a:r>
              <a:rPr lang="uk-UA" sz="3200" dirty="0" smtClean="0">
                <a:effectLst/>
                <a:latin typeface="Times New Roman" panose="02020603050405020304" pitchFamily="18" charset="0"/>
                <a:ea typeface="Calibri" panose="020F0502020204030204" pitchFamily="34" charset="0"/>
                <a:cs typeface="Times New Roman" panose="02020603050405020304" pitchFamily="18" charset="0"/>
              </a:rPr>
              <a:t>2. Почасова (оплата за відпрацьований час, але не календарний, а нормативний, який передбачається тарифною системою).</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60442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2746" y="602453"/>
            <a:ext cx="10515600" cy="5146185"/>
          </a:xfrm>
        </p:spPr>
        <p:txBody>
          <a:bodyPr/>
          <a:lstStyle/>
          <a:p>
            <a:pPr marL="0" indent="0" algn="just">
              <a:buNone/>
            </a:pPr>
            <a:r>
              <a:rPr lang="uk-UA" dirty="0" smtClean="0">
                <a:latin typeface="Times New Roman" panose="02020603050405020304" pitchFamily="18" charset="0"/>
                <a:cs typeface="Times New Roman" panose="02020603050405020304" pitchFamily="18" charset="0"/>
              </a:rPr>
              <a:t>8. Облік ПДФО</a:t>
            </a:r>
          </a:p>
          <a:p>
            <a:pPr marL="0" indent="0" algn="just">
              <a:buNone/>
            </a:pPr>
            <a:r>
              <a:rPr lang="uk-UA" dirty="0">
                <a:latin typeface="Times New Roman" panose="02020603050405020304" pitchFamily="18" charset="0"/>
                <a:cs typeface="Times New Roman" panose="02020603050405020304" pitchFamily="18" charset="0"/>
              </a:rPr>
              <a:t>9</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Облік військового збору</a:t>
            </a:r>
          </a:p>
          <a:p>
            <a:pPr marL="0" indent="0" algn="just">
              <a:buNone/>
            </a:pPr>
            <a:r>
              <a:rPr lang="uk-UA" dirty="0" smtClean="0">
                <a:latin typeface="Times New Roman" panose="02020603050405020304" pitchFamily="18" charset="0"/>
                <a:cs typeface="Times New Roman" panose="02020603050405020304" pitchFamily="18" charset="0"/>
              </a:rPr>
              <a:t>10. Облік утримань з заробітної плати</a:t>
            </a:r>
          </a:p>
          <a:p>
            <a:pPr marL="0" indent="0" algn="just">
              <a:buNone/>
            </a:pPr>
            <a:r>
              <a:rPr lang="uk-UA" dirty="0" smtClean="0">
                <a:latin typeface="Times New Roman" panose="02020603050405020304" pitchFamily="18" charset="0"/>
                <a:cs typeface="Times New Roman" panose="02020603050405020304" pitchFamily="18" charset="0"/>
              </a:rPr>
              <a:t>11. Облік лікарняних виплат</a:t>
            </a:r>
          </a:p>
          <a:p>
            <a:pPr marL="0" indent="0" algn="just">
              <a:buNone/>
            </a:pPr>
            <a:r>
              <a:rPr lang="uk-UA" dirty="0" smtClean="0">
                <a:latin typeface="Times New Roman" panose="02020603050405020304" pitchFamily="18" charset="0"/>
                <a:cs typeface="Times New Roman" panose="02020603050405020304" pitchFamily="18" charset="0"/>
              </a:rPr>
              <a:t>12. Облік допомоги по вагітності та пологах</a:t>
            </a:r>
          </a:p>
          <a:p>
            <a:pPr marL="0" indent="0" algn="just">
              <a:buNone/>
            </a:pPr>
            <a:r>
              <a:rPr lang="uk-UA" dirty="0" smtClean="0">
                <a:latin typeface="Times New Roman" panose="02020603050405020304" pitchFamily="18" charset="0"/>
                <a:cs typeface="Times New Roman" panose="02020603050405020304" pitchFamily="18" charset="0"/>
              </a:rPr>
              <a:t>13. Облік відпускних та резерву виплати відпусток</a:t>
            </a:r>
          </a:p>
          <a:p>
            <a:pPr marL="0" indent="0" algn="just">
              <a:buNone/>
            </a:pPr>
            <a:r>
              <a:rPr lang="uk-UA" dirty="0" smtClean="0">
                <a:latin typeface="Times New Roman" panose="02020603050405020304" pitchFamily="18" charset="0"/>
                <a:cs typeface="Times New Roman" panose="02020603050405020304" pitchFamily="18" charset="0"/>
              </a:rPr>
              <a:t>14. Облік вихідної допомоги</a:t>
            </a:r>
          </a:p>
          <a:p>
            <a:pPr marL="0" indent="0" algn="just">
              <a:buNone/>
            </a:pPr>
            <a:r>
              <a:rPr lang="uk-UA" dirty="0" smtClean="0">
                <a:latin typeface="Times New Roman" panose="02020603050405020304" pitchFamily="18" charset="0"/>
                <a:cs typeface="Times New Roman" panose="02020603050405020304" pitchFamily="18" charset="0"/>
              </a:rPr>
              <a:t>15. Натуральна оплата праці</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202" y="465513"/>
            <a:ext cx="2914997" cy="2382894"/>
          </a:xfrm>
          <a:prstGeom prst="rect">
            <a:avLst/>
          </a:prstGeom>
          <a:effectLst>
            <a:softEdge rad="2794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607" y="2848407"/>
            <a:ext cx="3609393" cy="2387752"/>
          </a:xfrm>
          <a:prstGeom prst="rect">
            <a:avLst/>
          </a:prstGeom>
          <a:effectLst>
            <a:softEdge rad="4064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778" y="5025773"/>
            <a:ext cx="3311884" cy="1968176"/>
          </a:xfrm>
          <a:prstGeom prst="rect">
            <a:avLst/>
          </a:prstGeom>
          <a:effectLst>
            <a:softEdge rad="368300"/>
          </a:effectLst>
        </p:spPr>
      </p:pic>
    </p:spTree>
    <p:extLst>
      <p:ext uri="{BB962C8B-B14F-4D97-AF65-F5344CB8AC3E}">
        <p14:creationId xmlns:p14="http://schemas.microsoft.com/office/powerpoint/2010/main" val="306619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stretch>
            <a:fillRect/>
          </a:stretch>
        </p:blipFill>
        <p:spPr>
          <a:xfrm>
            <a:off x="816429" y="130629"/>
            <a:ext cx="10189028" cy="6708830"/>
          </a:xfrm>
          <a:prstGeom prst="rect">
            <a:avLst/>
          </a:prstGeom>
          <a:effectLst>
            <a:softEdge rad="0"/>
          </a:effectLst>
        </p:spPr>
      </p:pic>
    </p:spTree>
    <p:extLst>
      <p:ext uri="{BB962C8B-B14F-4D97-AF65-F5344CB8AC3E}">
        <p14:creationId xmlns:p14="http://schemas.microsoft.com/office/powerpoint/2010/main" val="1971718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130629"/>
            <a:ext cx="11707586" cy="6466114"/>
          </a:xfrm>
        </p:spPr>
        <p:txBody>
          <a:bodyPr>
            <a:normAutofit lnSpcReduction="10000"/>
          </a:bodyPr>
          <a:lstStyle/>
          <a:p>
            <a:pPr marL="342900" lvl="0" indent="-342900" algn="just">
              <a:lnSpc>
                <a:spcPct val="110000"/>
              </a:lnSpc>
              <a:spcAft>
                <a:spcPts val="0"/>
              </a:spcAft>
              <a:buFont typeface="Times New Roman" panose="02020603050405020304" pitchFamily="18" charset="0"/>
              <a:buChar char="–"/>
            </a:pPr>
            <a:r>
              <a:rPr lang="uk-UA" sz="3000" b="1" i="1" dirty="0" smtClean="0">
                <a:effectLst/>
                <a:latin typeface="Times New Roman" panose="02020603050405020304" pitchFamily="18" charset="0"/>
                <a:ea typeface="Calibri" panose="020F0502020204030204" pitchFamily="34" charset="0"/>
                <a:cs typeface="Times New Roman" panose="02020603050405020304" pitchFamily="18" charset="0"/>
              </a:rPr>
              <a:t>проста відрядна система</a:t>
            </a:r>
            <a:r>
              <a:rPr lang="uk-UA" sz="3000" dirty="0" smtClean="0">
                <a:effectLst/>
                <a:latin typeface="Times New Roman" panose="02020603050405020304" pitchFamily="18" charset="0"/>
                <a:ea typeface="Calibri" panose="020F0502020204030204" pitchFamily="34" charset="0"/>
                <a:cs typeface="Times New Roman" panose="02020603050405020304" pitchFamily="18" charset="0"/>
              </a:rPr>
              <a:t> дозволяє встановити пряму пропорційну залежність заробітку працівника від його виробітку і відрядної розцінки. Для забезпечення ефективності відрядної оплати праці важливе значення мають: наявність технічно обґрунтованих норм виробітку (часу); тарифікація робіт у строгій відповідності з діючими тарифно-кваліфікаційними довідниками; тарифний облік виробітку; суровий контроль за якістю виконуваних робіт та правильна організація праці і робочих місць;</a:t>
            </a:r>
            <a:endParaRPr lang="ru-RU" sz="3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Font typeface="Times New Roman" panose="02020603050405020304" pitchFamily="18" charset="0"/>
              <a:buChar char="–"/>
            </a:pPr>
            <a:r>
              <a:rPr lang="uk-UA" sz="3000" b="1" i="1" dirty="0" smtClean="0">
                <a:effectLst/>
                <a:latin typeface="Times New Roman" panose="02020603050405020304" pitchFamily="18" charset="0"/>
                <a:ea typeface="Calibri" panose="020F0502020204030204" pitchFamily="34" charset="0"/>
                <a:cs typeface="Times New Roman" panose="02020603050405020304" pitchFamily="18" charset="0"/>
              </a:rPr>
              <a:t>відрядно-преміальна система </a:t>
            </a:r>
            <a:r>
              <a:rPr lang="uk-UA" sz="3000" dirty="0" smtClean="0">
                <a:effectLst/>
                <a:latin typeface="Times New Roman" panose="02020603050405020304" pitchFamily="18" charset="0"/>
                <a:ea typeface="Calibri" panose="020F0502020204030204" pitchFamily="34" charset="0"/>
                <a:cs typeface="Times New Roman" panose="02020603050405020304" pitchFamily="18" charset="0"/>
              </a:rPr>
              <a:t>дозволяє в більшому ступені реалізувати стимулюючу функцію, оскільки, передбачає премію за виконання встановлених показників преміювання. Заробіток складається з окладу за основними відрядними розцінками та премії;</a:t>
            </a:r>
            <a:endParaRPr lang="ru-RU" sz="3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46665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4929" y="163286"/>
            <a:ext cx="11544300" cy="6466114"/>
          </a:xfrm>
        </p:spPr>
        <p:txBody>
          <a:bodyPr>
            <a:normAutofit fontScale="55000" lnSpcReduction="20000"/>
          </a:bodyPr>
          <a:lstStyle/>
          <a:p>
            <a:pPr marL="342900" lvl="0" indent="-342900" algn="just">
              <a:lnSpc>
                <a:spcPct val="120000"/>
              </a:lnSpc>
              <a:spcAft>
                <a:spcPts val="0"/>
              </a:spcAft>
              <a:buFont typeface="Times New Roman" panose="02020603050405020304" pitchFamily="18" charset="0"/>
              <a:buChar char="–"/>
            </a:pPr>
            <a:r>
              <a:rPr lang="uk-UA" sz="5100" b="1" i="1" dirty="0" smtClean="0">
                <a:effectLst/>
                <a:latin typeface="Times New Roman" panose="02020603050405020304" pitchFamily="18" charset="0"/>
                <a:ea typeface="Calibri" panose="020F0502020204030204" pitchFamily="34" charset="0"/>
                <a:cs typeface="Times New Roman" panose="02020603050405020304" pitchFamily="18" charset="0"/>
              </a:rPr>
              <a:t>відрядно прогресивна система</a:t>
            </a:r>
            <a:r>
              <a:rPr lang="uk-UA" sz="51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uk-UA" sz="5100" dirty="0" smtClean="0">
                <a:effectLst/>
                <a:latin typeface="Times New Roman" panose="02020603050405020304" pitchFamily="18" charset="0"/>
                <a:ea typeface="Calibri" panose="020F0502020204030204" pitchFamily="34" charset="0"/>
                <a:cs typeface="Times New Roman" panose="02020603050405020304" pitchFamily="18" charset="0"/>
              </a:rPr>
              <a:t>полягає в тому, що оплата праці робітників у межах встановлених норм чи в межах базових коефіцієнтів виробітку здійснюється за звичайними, незмінними розцінками, а понад зазначені величини – за збільшеними, прогресивно-наростаючими розцінками. Нарахування такої заробітної плати здійснюється за місячними результатами роботи а обсяг продукції (роботи), виробленої понад місячну вихідну планову норму (базу);</a:t>
            </a:r>
            <a:endParaRPr lang="ru-RU" sz="5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Times New Roman" panose="02020603050405020304" pitchFamily="18" charset="0"/>
              <a:buChar char="–"/>
            </a:pPr>
            <a:r>
              <a:rPr lang="uk-UA" sz="5100" b="1" i="1" dirty="0" smtClean="0">
                <a:effectLst/>
                <a:latin typeface="Times New Roman" panose="02020603050405020304" pitchFamily="18" charset="0"/>
                <a:ea typeface="Calibri" panose="020F0502020204030204" pitchFamily="34" charset="0"/>
                <a:cs typeface="Times New Roman" panose="02020603050405020304" pitchFamily="18" charset="0"/>
              </a:rPr>
              <a:t>акордна відрядна система</a:t>
            </a:r>
            <a:r>
              <a:rPr lang="uk-UA" sz="51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uk-UA" sz="5100" dirty="0" smtClean="0">
                <a:effectLst/>
                <a:latin typeface="Times New Roman" panose="02020603050405020304" pitchFamily="18" charset="0"/>
                <a:ea typeface="Calibri" panose="020F0502020204030204" pitchFamily="34" charset="0"/>
                <a:cs typeface="Times New Roman" panose="02020603050405020304" pitchFamily="18" charset="0"/>
              </a:rPr>
              <a:t>застосовується для підсилення матеріальної зацікавленості працівників у скороченні термінів виконання конкретного обсягу робіт, здачі об’єкта в експлуатацію. Розмір акордної оплати праці визначається на основі діючих норм часу (виробітку) і розцінок. Дана система найчастіше використовується в будівництві, сільському господарстві та при аварійних роботах;</a:t>
            </a:r>
            <a:endParaRPr lang="ru-RU" sz="5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6769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586" y="146956"/>
            <a:ext cx="11609614" cy="6368143"/>
          </a:xfrm>
        </p:spPr>
        <p:txBody>
          <a:bodyPr>
            <a:normAutofit/>
          </a:bodyPr>
          <a:lstStyle/>
          <a:p>
            <a:pPr marL="342900" lvl="0" indent="-342900" algn="just">
              <a:lnSpc>
                <a:spcPct val="100000"/>
              </a:lnSpc>
              <a:spcAft>
                <a:spcPts val="0"/>
              </a:spcAft>
              <a:buFont typeface="Times New Roman" panose="02020603050405020304" pitchFamily="18" charset="0"/>
              <a:buChar char="–"/>
            </a:pPr>
            <a:r>
              <a:rPr lang="uk-UA" b="1" i="1" dirty="0" smtClean="0">
                <a:effectLst/>
                <a:latin typeface="Times New Roman" panose="02020603050405020304" pitchFamily="18" charset="0"/>
                <a:ea typeface="Calibri" panose="020F0502020204030204" pitchFamily="34" charset="0"/>
                <a:cs typeface="Times New Roman" panose="02020603050405020304" pitchFamily="18" charset="0"/>
              </a:rPr>
              <a:t>непряма відрядна система </a:t>
            </a:r>
            <a:r>
              <a:rPr lang="uk-UA" dirty="0" smtClean="0">
                <a:effectLst/>
                <a:latin typeface="Times New Roman" panose="02020603050405020304" pitchFamily="18" charset="0"/>
                <a:ea typeface="Calibri" panose="020F0502020204030204" pitchFamily="34" charset="0"/>
                <a:cs typeface="Times New Roman" panose="02020603050405020304" pitchFamily="18" charset="0"/>
              </a:rPr>
              <a:t>застосовується для оплати праці допоміжних працівників, зайнятих обслуговуванням основних робітників – відрядників. Їх заробіток залежить від роботи основних робітників;</a:t>
            </a: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Times New Roman" panose="02020603050405020304" pitchFamily="18" charset="0"/>
              <a:buChar char="–"/>
            </a:pPr>
            <a:r>
              <a:rPr lang="uk-UA" b="1" i="1" dirty="0" smtClean="0">
                <a:effectLst/>
                <a:latin typeface="Times New Roman" panose="02020603050405020304" pitchFamily="18" charset="0"/>
                <a:ea typeface="Calibri" panose="020F0502020204030204" pitchFamily="34" charset="0"/>
                <a:cs typeface="Times New Roman" panose="02020603050405020304" pitchFamily="18" charset="0"/>
              </a:rPr>
              <a:t>проста погодинна система</a:t>
            </a:r>
            <a:r>
              <a:rPr lang="uk-UA"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uk-UA" dirty="0" smtClean="0">
                <a:effectLst/>
                <a:latin typeface="Times New Roman" panose="02020603050405020304" pitchFamily="18" charset="0"/>
                <a:ea typeface="Calibri" panose="020F0502020204030204" pitchFamily="34" charset="0"/>
                <a:cs typeface="Times New Roman" panose="02020603050405020304" pitchFamily="18" charset="0"/>
              </a:rPr>
              <a:t>передбачає нарахування заробітної плати за тарифною ставкою (окладом), відповідно до привласненого йому тарифного розряду, за фактично відпрацьований ним робочий час. Вона поділяється на три групи: погодинну, поденну і помісячну;</a:t>
            </a: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Times New Roman" panose="02020603050405020304" pitchFamily="18" charset="0"/>
              <a:buChar char="–"/>
            </a:pPr>
            <a:r>
              <a:rPr lang="uk-UA" b="1" i="1" dirty="0" smtClean="0">
                <a:effectLst/>
                <a:latin typeface="Times New Roman" panose="02020603050405020304" pitchFamily="18" charset="0"/>
                <a:ea typeface="Calibri" panose="020F0502020204030204" pitchFamily="34" charset="0"/>
                <a:cs typeface="Times New Roman" panose="02020603050405020304" pitchFamily="18" charset="0"/>
              </a:rPr>
              <a:t>погодинно-преміальна система </a:t>
            </a:r>
            <a:r>
              <a:rPr lang="uk-UA" dirty="0" smtClean="0">
                <a:effectLst/>
                <a:latin typeface="Times New Roman" panose="02020603050405020304" pitchFamily="18" charset="0"/>
                <a:ea typeface="Calibri" panose="020F0502020204030204" pitchFamily="34" charset="0"/>
                <a:cs typeface="Times New Roman" panose="02020603050405020304" pitchFamily="18" charset="0"/>
              </a:rPr>
              <a:t>передбачає, що окрім заробітку по тарифній ставці, за фактично відпрацьований час додатково виплачується премія за виконання і перевиконання конкретних показників у роботі. Ця система використовується, якщо функції робітників чітко регламентовані і може бути розрахована норма часу на кожну операцію. </a:t>
            </a: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52740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269" y="0"/>
            <a:ext cx="7847461" cy="6867805"/>
          </a:xfrm>
        </p:spPr>
      </p:pic>
    </p:spTree>
    <p:extLst>
      <p:ext uri="{BB962C8B-B14F-4D97-AF65-F5344CB8AC3E}">
        <p14:creationId xmlns:p14="http://schemas.microsoft.com/office/powerpoint/2010/main" val="3583740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16" y="365125"/>
            <a:ext cx="11531471" cy="3974863"/>
          </a:xfrm>
        </p:spPr>
      </p:pic>
    </p:spTree>
    <p:extLst>
      <p:ext uri="{BB962C8B-B14F-4D97-AF65-F5344CB8AC3E}">
        <p14:creationId xmlns:p14="http://schemas.microsoft.com/office/powerpoint/2010/main" val="2852214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307" y="365125"/>
            <a:ext cx="11505063" cy="6294982"/>
          </a:xfrm>
        </p:spPr>
        <p:txBody>
          <a:bodyPr>
            <a:normAutofit fontScale="90000"/>
          </a:bodyPr>
          <a:lstStyle/>
          <a:p>
            <a:pPr fontAlgn="base"/>
            <a:r>
              <a:rPr lang="ru-RU" sz="4000" dirty="0" err="1"/>
              <a:t>З</a:t>
            </a:r>
            <a:r>
              <a:rPr lang="ru-RU" sz="4000" dirty="0" err="1" smtClean="0"/>
              <a:t>аробіток</a:t>
            </a:r>
            <a:r>
              <a:rPr lang="ru-RU" sz="4000" dirty="0" smtClean="0"/>
              <a:t> </a:t>
            </a:r>
            <a:r>
              <a:rPr lang="ru-RU" sz="4000" dirty="0" err="1"/>
              <a:t>робітника</a:t>
            </a:r>
            <a:r>
              <a:rPr lang="ru-RU" sz="4000" dirty="0"/>
              <a:t> при </a:t>
            </a:r>
            <a:r>
              <a:rPr lang="ru-RU" sz="4000" dirty="0" err="1"/>
              <a:t>погодинній</a:t>
            </a:r>
            <a:r>
              <a:rPr lang="ru-RU" sz="4000" dirty="0"/>
              <a:t> </a:t>
            </a:r>
            <a:r>
              <a:rPr lang="ru-RU" sz="4000" dirty="0" err="1"/>
              <a:t>оплаті</a:t>
            </a:r>
            <a:r>
              <a:rPr lang="ru-RU" sz="4000" dirty="0"/>
              <a:t> </a:t>
            </a:r>
            <a:r>
              <a:rPr lang="ru-RU" sz="4000" dirty="0" err="1"/>
              <a:t>праці</a:t>
            </a:r>
            <a:r>
              <a:rPr lang="ru-RU" sz="4000" dirty="0"/>
              <a:t> (</a:t>
            </a:r>
            <a:r>
              <a:rPr lang="ru-RU" sz="4000" b="1" dirty="0" err="1"/>
              <a:t>З</a:t>
            </a:r>
            <a:r>
              <a:rPr lang="ru-RU" sz="4000" baseline="-25000" dirty="0" err="1"/>
              <a:t>год</a:t>
            </a:r>
            <a:r>
              <a:rPr lang="ru-RU" sz="4000" dirty="0"/>
              <a:t>) </a:t>
            </a:r>
            <a:r>
              <a:rPr lang="ru-RU" sz="4000" dirty="0" err="1"/>
              <a:t>розраховують</a:t>
            </a:r>
            <a:r>
              <a:rPr lang="ru-RU" sz="4000" dirty="0"/>
              <a:t> як </a:t>
            </a:r>
            <a:r>
              <a:rPr lang="ru-RU" sz="4000" dirty="0" err="1"/>
              <a:t>добуток</a:t>
            </a:r>
            <a:r>
              <a:rPr lang="ru-RU" sz="4000" dirty="0"/>
              <a:t> </a:t>
            </a:r>
            <a:r>
              <a:rPr lang="ru-RU" sz="4000" dirty="0" err="1"/>
              <a:t>годинної</a:t>
            </a:r>
            <a:r>
              <a:rPr lang="ru-RU" sz="4000" dirty="0"/>
              <a:t> </a:t>
            </a:r>
            <a:r>
              <a:rPr lang="ru-RU" sz="4000" dirty="0" err="1"/>
              <a:t>тарифної</a:t>
            </a:r>
            <a:r>
              <a:rPr lang="ru-RU" sz="4000" dirty="0"/>
              <a:t> ставки </a:t>
            </a:r>
            <a:r>
              <a:rPr lang="ru-RU" sz="4000" dirty="0" err="1"/>
              <a:t>робітника</a:t>
            </a:r>
            <a:r>
              <a:rPr lang="ru-RU" sz="4000" dirty="0"/>
              <a:t> </a:t>
            </a:r>
            <a:r>
              <a:rPr lang="ru-RU" sz="4000" dirty="0" err="1"/>
              <a:t>відповідного</a:t>
            </a:r>
            <a:r>
              <a:rPr lang="ru-RU" sz="4000" dirty="0"/>
              <a:t> </a:t>
            </a:r>
            <a:r>
              <a:rPr lang="ru-RU" sz="4000" dirty="0" err="1"/>
              <a:t>розряду</a:t>
            </a:r>
            <a:r>
              <a:rPr lang="ru-RU" sz="4000" dirty="0"/>
              <a:t> (</a:t>
            </a:r>
            <a:r>
              <a:rPr lang="ru-RU" sz="4000" b="1" dirty="0" err="1"/>
              <a:t>Т</a:t>
            </a:r>
            <a:r>
              <a:rPr lang="ru-RU" sz="4000" baseline="-25000" dirty="0" err="1"/>
              <a:t>год</a:t>
            </a:r>
            <a:r>
              <a:rPr lang="ru-RU" sz="4000" dirty="0"/>
              <a:t>) у </a:t>
            </a:r>
            <a:r>
              <a:rPr lang="ru-RU" sz="4000" dirty="0" err="1"/>
              <a:t>гривнях</a:t>
            </a:r>
            <a:r>
              <a:rPr lang="ru-RU" sz="4000" dirty="0"/>
              <a:t> і </a:t>
            </a:r>
            <a:r>
              <a:rPr lang="ru-RU" sz="4000" dirty="0" err="1"/>
              <a:t>відпрацьованого</a:t>
            </a:r>
            <a:r>
              <a:rPr lang="ru-RU" sz="4000" dirty="0"/>
              <a:t> часу в </a:t>
            </a:r>
            <a:r>
              <a:rPr lang="ru-RU" sz="4000" dirty="0" err="1"/>
              <a:t>цьому</a:t>
            </a:r>
            <a:r>
              <a:rPr lang="ru-RU" sz="4000" dirty="0"/>
              <a:t> </a:t>
            </a:r>
            <a:r>
              <a:rPr lang="ru-RU" sz="4000" dirty="0" err="1"/>
              <a:t>періоді</a:t>
            </a:r>
            <a:r>
              <a:rPr lang="ru-RU" sz="4000" dirty="0"/>
              <a:t> в годинах (</a:t>
            </a:r>
            <a:r>
              <a:rPr lang="ru-RU" sz="4000" b="1" dirty="0" err="1"/>
              <a:t>Г</a:t>
            </a:r>
            <a:r>
              <a:rPr lang="ru-RU" sz="4000" baseline="-25000" dirty="0" err="1"/>
              <a:t>відпр</a:t>
            </a:r>
            <a:r>
              <a:rPr lang="ru-RU" sz="4000" dirty="0"/>
              <a:t>):</a:t>
            </a:r>
            <a:br>
              <a:rPr lang="ru-RU" sz="4000" dirty="0"/>
            </a:br>
            <a:r>
              <a:rPr lang="ru-RU" sz="4000" b="1" dirty="0" err="1"/>
              <a:t>З</a:t>
            </a:r>
            <a:r>
              <a:rPr lang="ru-RU" sz="4000" baseline="-25000" dirty="0" err="1"/>
              <a:t>год</a:t>
            </a:r>
            <a:r>
              <a:rPr lang="ru-RU" sz="4000" b="1" dirty="0"/>
              <a:t> = </a:t>
            </a:r>
            <a:r>
              <a:rPr lang="ru-RU" sz="4000" b="1" dirty="0" err="1"/>
              <a:t>Т</a:t>
            </a:r>
            <a:r>
              <a:rPr lang="ru-RU" sz="4000" baseline="-25000" dirty="0" err="1"/>
              <a:t>год</a:t>
            </a:r>
            <a:r>
              <a:rPr lang="ru-RU" sz="4000" b="1" dirty="0"/>
              <a:t> х </a:t>
            </a:r>
            <a:r>
              <a:rPr lang="ru-RU" sz="4000" b="1" dirty="0" err="1"/>
              <a:t>Г</a:t>
            </a:r>
            <a:r>
              <a:rPr lang="ru-RU" sz="4000" baseline="-25000" dirty="0" err="1"/>
              <a:t>відпр</a:t>
            </a:r>
            <a:r>
              <a:rPr lang="ru-RU" sz="4000" dirty="0"/>
              <a:t>.</a:t>
            </a:r>
            <a:br>
              <a:rPr lang="ru-RU" sz="4000" dirty="0"/>
            </a:br>
            <a:r>
              <a:rPr lang="ru-RU" sz="4000" b="1" dirty="0" smtClean="0"/>
              <a:t/>
            </a:r>
            <a:br>
              <a:rPr lang="ru-RU" sz="4000" b="1" dirty="0" smtClean="0"/>
            </a:br>
            <a:r>
              <a:rPr lang="ru-RU" sz="4000" b="1" dirty="0" smtClean="0"/>
              <a:t>Приклад 1</a:t>
            </a:r>
            <a:r>
              <a:rPr lang="ru-RU" sz="4000" b="1" dirty="0"/>
              <a:t>.</a:t>
            </a:r>
            <a:r>
              <a:rPr lang="ru-RU" sz="4000" i="1" dirty="0"/>
              <a:t> </a:t>
            </a:r>
            <a:r>
              <a:rPr lang="ru-RU" sz="4000" i="1" dirty="0" err="1"/>
              <a:t>Годинна</a:t>
            </a:r>
            <a:r>
              <a:rPr lang="ru-RU" sz="4000" i="1" dirty="0"/>
              <a:t> </a:t>
            </a:r>
            <a:r>
              <a:rPr lang="ru-RU" sz="4000" i="1" dirty="0" err="1"/>
              <a:t>тарифна</a:t>
            </a:r>
            <a:r>
              <a:rPr lang="ru-RU" sz="4000" i="1" dirty="0"/>
              <a:t> ставка </a:t>
            </a:r>
            <a:r>
              <a:rPr lang="ru-RU" sz="4000" i="1" dirty="0" err="1"/>
              <a:t>робітника</a:t>
            </a:r>
            <a:r>
              <a:rPr lang="ru-RU" sz="4000" i="1" dirty="0"/>
              <a:t> — 30,00 грн./год. </a:t>
            </a:r>
            <a:r>
              <a:rPr lang="ru-RU" sz="4000" i="1" dirty="0" smtClean="0"/>
              <a:t/>
            </a:r>
            <a:br>
              <a:rPr lang="ru-RU" sz="4000" i="1" dirty="0" smtClean="0"/>
            </a:br>
            <a:r>
              <a:rPr lang="ru-RU" sz="4000" i="1" dirty="0" smtClean="0"/>
              <a:t>У </a:t>
            </a:r>
            <a:r>
              <a:rPr lang="ru-RU" sz="4000" i="1" dirty="0" err="1"/>
              <a:t>травні</a:t>
            </a:r>
            <a:r>
              <a:rPr lang="ru-RU" sz="4000" i="1" dirty="0"/>
              <a:t> </a:t>
            </a:r>
            <a:r>
              <a:rPr lang="ru-RU" sz="4000" i="1" dirty="0" smtClean="0"/>
              <a:t>2019 </a:t>
            </a:r>
            <a:r>
              <a:rPr lang="ru-RU" sz="4000" i="1" dirty="0"/>
              <a:t>року </a:t>
            </a:r>
            <a:r>
              <a:rPr lang="ru-RU" sz="4000" i="1" dirty="0" err="1"/>
              <a:t>він</a:t>
            </a:r>
            <a:r>
              <a:rPr lang="ru-RU" sz="4000" i="1" dirty="0"/>
              <a:t> </a:t>
            </a:r>
            <a:r>
              <a:rPr lang="ru-RU" sz="4000" i="1" dirty="0" err="1"/>
              <a:t>відпрацював</a:t>
            </a:r>
            <a:r>
              <a:rPr lang="ru-RU" sz="4000" i="1" dirty="0"/>
              <a:t> 152 </a:t>
            </a:r>
            <a:r>
              <a:rPr lang="ru-RU" sz="4000" i="1" dirty="0" err="1"/>
              <a:t>години</a:t>
            </a:r>
            <a:r>
              <a:rPr lang="ru-RU" sz="4000" i="1" dirty="0"/>
              <a:t>.</a:t>
            </a:r>
            <a:r>
              <a:rPr lang="ru-RU" sz="4000" dirty="0"/>
              <a:t/>
            </a:r>
            <a:br>
              <a:rPr lang="ru-RU" sz="4000" dirty="0"/>
            </a:br>
            <a:r>
              <a:rPr lang="ru-RU" sz="4000" dirty="0" err="1"/>
              <a:t>Місячний</a:t>
            </a:r>
            <a:r>
              <a:rPr lang="ru-RU" sz="4000" dirty="0"/>
              <a:t> </a:t>
            </a:r>
            <a:r>
              <a:rPr lang="ru-RU" sz="4000" dirty="0" err="1"/>
              <a:t>заробіток</a:t>
            </a:r>
            <a:r>
              <a:rPr lang="ru-RU" sz="4000" dirty="0"/>
              <a:t> </a:t>
            </a:r>
            <a:r>
              <a:rPr lang="ru-RU" sz="4000" dirty="0" err="1"/>
              <a:t>робітника</a:t>
            </a:r>
            <a:r>
              <a:rPr lang="ru-RU" sz="4000" dirty="0"/>
              <a:t> становить:</a:t>
            </a:r>
            <a:br>
              <a:rPr lang="ru-RU" sz="4000" dirty="0"/>
            </a:br>
            <a:r>
              <a:rPr lang="ru-RU" sz="4000" dirty="0"/>
              <a:t>30,00 грн./год х 152 год = 4560,00 грн.</a:t>
            </a:r>
            <a:br>
              <a:rPr lang="ru-RU" sz="4000" dirty="0"/>
            </a:br>
            <a:r>
              <a:rPr lang="ru-RU" dirty="0" smtClean="0"/>
              <a:t/>
            </a:r>
            <a:br>
              <a:rPr lang="ru-RU" dirty="0" smtClean="0"/>
            </a:br>
            <a:endParaRPr lang="ru-RU" dirty="0"/>
          </a:p>
        </p:txBody>
      </p:sp>
    </p:spTree>
    <p:extLst>
      <p:ext uri="{BB962C8B-B14F-4D97-AF65-F5344CB8AC3E}">
        <p14:creationId xmlns:p14="http://schemas.microsoft.com/office/powerpoint/2010/main" val="3465464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955" y="365125"/>
            <a:ext cx="11080845" cy="6335926"/>
          </a:xfrm>
        </p:spPr>
        <p:txBody>
          <a:bodyPr>
            <a:noAutofit/>
          </a:bodyPr>
          <a:lstStyle/>
          <a:p>
            <a:pPr algn="ctr" fontAlgn="base"/>
            <a:r>
              <a:rPr lang="ru-RU" sz="3600" dirty="0"/>
              <a:t>При </a:t>
            </a:r>
            <a:r>
              <a:rPr lang="ru-RU" sz="3600" dirty="0" err="1"/>
              <a:t>поденній</a:t>
            </a:r>
            <a:r>
              <a:rPr lang="ru-RU" sz="3600" dirty="0"/>
              <a:t> </a:t>
            </a:r>
            <a:r>
              <a:rPr lang="ru-RU" sz="3600" dirty="0" err="1"/>
              <a:t>оплаті</a:t>
            </a:r>
            <a:r>
              <a:rPr lang="ru-RU" sz="3600" dirty="0"/>
              <a:t> </a:t>
            </a:r>
            <a:r>
              <a:rPr lang="ru-RU" sz="3600" dirty="0" err="1"/>
              <a:t>праці</a:t>
            </a:r>
            <a:r>
              <a:rPr lang="ru-RU" sz="3600" dirty="0"/>
              <a:t> </a:t>
            </a:r>
            <a:r>
              <a:rPr lang="ru-RU" sz="3600" dirty="0" err="1"/>
              <a:t>заробітну</a:t>
            </a:r>
            <a:r>
              <a:rPr lang="ru-RU" sz="3600" dirty="0"/>
              <a:t> плату </a:t>
            </a:r>
            <a:r>
              <a:rPr lang="ru-RU" sz="3600" b="1" dirty="0"/>
              <a:t>(</a:t>
            </a:r>
            <a:r>
              <a:rPr lang="ru-RU" sz="3600" b="1" dirty="0" err="1"/>
              <a:t>З</a:t>
            </a:r>
            <a:r>
              <a:rPr lang="ru-RU" sz="3600" baseline="-25000" dirty="0" err="1"/>
              <a:t>д</a:t>
            </a:r>
            <a:r>
              <a:rPr lang="ru-RU" sz="3600" b="1" dirty="0"/>
              <a:t>)</a:t>
            </a:r>
            <a:r>
              <a:rPr lang="ru-RU" sz="3600" dirty="0"/>
              <a:t> </a:t>
            </a:r>
            <a:r>
              <a:rPr lang="ru-RU" sz="3600" dirty="0" err="1"/>
              <a:t>розраховують</a:t>
            </a:r>
            <a:r>
              <a:rPr lang="ru-RU" sz="3600" dirty="0"/>
              <a:t> на </a:t>
            </a:r>
            <a:r>
              <a:rPr lang="ru-RU" sz="3600" dirty="0" err="1"/>
              <a:t>основі</a:t>
            </a:r>
            <a:r>
              <a:rPr lang="ru-RU" sz="3600" dirty="0"/>
              <a:t> </a:t>
            </a:r>
            <a:r>
              <a:rPr lang="ru-RU" sz="3600" dirty="0" err="1"/>
              <a:t>денної</a:t>
            </a:r>
            <a:r>
              <a:rPr lang="ru-RU" sz="3600" dirty="0"/>
              <a:t> </a:t>
            </a:r>
            <a:r>
              <a:rPr lang="ru-RU" sz="3600" dirty="0" err="1"/>
              <a:t>тарифної</a:t>
            </a:r>
            <a:r>
              <a:rPr lang="ru-RU" sz="3600" dirty="0"/>
              <a:t> ставки (</a:t>
            </a:r>
            <a:r>
              <a:rPr lang="ru-RU" sz="3600" b="1" dirty="0" err="1"/>
              <a:t>Т</a:t>
            </a:r>
            <a:r>
              <a:rPr lang="ru-RU" sz="3600" baseline="-25000" dirty="0" err="1"/>
              <a:t>д</a:t>
            </a:r>
            <a:r>
              <a:rPr lang="ru-RU" sz="3600" dirty="0"/>
              <a:t>) і </a:t>
            </a:r>
            <a:r>
              <a:rPr lang="ru-RU" sz="3600" dirty="0" err="1"/>
              <a:t>фактичної</a:t>
            </a:r>
            <a:r>
              <a:rPr lang="ru-RU" sz="3600" dirty="0"/>
              <a:t> </a:t>
            </a:r>
            <a:r>
              <a:rPr lang="ru-RU" sz="3600" dirty="0" err="1"/>
              <a:t>кількості</a:t>
            </a:r>
            <a:r>
              <a:rPr lang="ru-RU" sz="3600" dirty="0"/>
              <a:t> </a:t>
            </a:r>
            <a:r>
              <a:rPr lang="ru-RU" sz="3600" dirty="0" err="1"/>
              <a:t>відпрацьованих</a:t>
            </a:r>
            <a:r>
              <a:rPr lang="ru-RU" sz="3600" dirty="0"/>
              <a:t> </a:t>
            </a:r>
            <a:r>
              <a:rPr lang="ru-RU" sz="3600" dirty="0" err="1"/>
              <a:t>днів</a:t>
            </a:r>
            <a:r>
              <a:rPr lang="ru-RU" sz="3600" dirty="0"/>
              <a:t> (</a:t>
            </a:r>
            <a:r>
              <a:rPr lang="ru-RU" sz="3600" dirty="0" err="1"/>
              <a:t>змін</a:t>
            </a:r>
            <a:r>
              <a:rPr lang="ru-RU" sz="3600" dirty="0"/>
              <a:t>) (</a:t>
            </a:r>
            <a:r>
              <a:rPr lang="ru-RU" sz="3600" b="1" dirty="0" err="1"/>
              <a:t>Д</a:t>
            </a:r>
            <a:r>
              <a:rPr lang="ru-RU" sz="3600" baseline="-25000" dirty="0" err="1"/>
              <a:t>відпр</a:t>
            </a:r>
            <a:r>
              <a:rPr lang="ru-RU" sz="3600" dirty="0"/>
              <a:t>):</a:t>
            </a:r>
            <a:br>
              <a:rPr lang="ru-RU" sz="3600" dirty="0"/>
            </a:br>
            <a:r>
              <a:rPr lang="ru-RU" sz="3600" b="1" dirty="0" err="1"/>
              <a:t>З</a:t>
            </a:r>
            <a:r>
              <a:rPr lang="ru-RU" sz="3600" baseline="-25000" dirty="0" err="1"/>
              <a:t>д</a:t>
            </a:r>
            <a:r>
              <a:rPr lang="ru-RU" sz="3600" b="1" dirty="0"/>
              <a:t> = </a:t>
            </a:r>
            <a:r>
              <a:rPr lang="ru-RU" sz="3600" b="1" dirty="0" err="1"/>
              <a:t>Т</a:t>
            </a:r>
            <a:r>
              <a:rPr lang="ru-RU" sz="3600" baseline="-25000" dirty="0" err="1"/>
              <a:t>д</a:t>
            </a:r>
            <a:r>
              <a:rPr lang="ru-RU" sz="3600" b="1" dirty="0"/>
              <a:t> х </a:t>
            </a:r>
            <a:r>
              <a:rPr lang="ru-RU" sz="3600" b="1" dirty="0" err="1"/>
              <a:t>Д</a:t>
            </a:r>
            <a:r>
              <a:rPr lang="ru-RU" sz="3600" baseline="-25000" dirty="0" err="1"/>
              <a:t>відпр</a:t>
            </a:r>
            <a:r>
              <a:rPr lang="ru-RU" sz="3600" dirty="0"/>
              <a:t>.</a:t>
            </a:r>
            <a:br>
              <a:rPr lang="ru-RU" sz="3600" dirty="0"/>
            </a:br>
            <a:r>
              <a:rPr lang="ru-RU" sz="3600" dirty="0" err="1"/>
              <a:t>Розглянемо</a:t>
            </a:r>
            <a:r>
              <a:rPr lang="ru-RU" sz="3600" dirty="0"/>
              <a:t> приклад і для такого </a:t>
            </a:r>
            <a:r>
              <a:rPr lang="ru-RU" sz="3600" dirty="0" err="1"/>
              <a:t>випадку</a:t>
            </a:r>
            <a:r>
              <a:rPr lang="ru-RU" sz="3600" dirty="0"/>
              <a:t>.</a:t>
            </a:r>
            <a:br>
              <a:rPr lang="ru-RU" sz="3600" dirty="0"/>
            </a:br>
            <a:r>
              <a:rPr lang="ru-RU" sz="3600" dirty="0" smtClean="0"/>
              <a:t/>
            </a:r>
            <a:br>
              <a:rPr lang="ru-RU" sz="3600" dirty="0" smtClean="0"/>
            </a:br>
            <a:r>
              <a:rPr lang="ru-RU" sz="3600" b="1" dirty="0" smtClean="0"/>
              <a:t>Приклад 2.</a:t>
            </a:r>
            <a:r>
              <a:rPr lang="ru-RU" sz="3600" i="1" dirty="0"/>
              <a:t> </a:t>
            </a:r>
            <a:r>
              <a:rPr lang="ru-RU" sz="3600" i="1" dirty="0" err="1"/>
              <a:t>Денна</a:t>
            </a:r>
            <a:r>
              <a:rPr lang="ru-RU" sz="3600" i="1" dirty="0"/>
              <a:t> </a:t>
            </a:r>
            <a:r>
              <a:rPr lang="ru-RU" sz="3600" i="1" dirty="0" err="1"/>
              <a:t>тарифна</a:t>
            </a:r>
            <a:r>
              <a:rPr lang="ru-RU" sz="3600" i="1" dirty="0"/>
              <a:t> ставка </a:t>
            </a:r>
            <a:r>
              <a:rPr lang="ru-RU" sz="3600" i="1" dirty="0" err="1"/>
              <a:t>робітника</a:t>
            </a:r>
            <a:r>
              <a:rPr lang="ru-RU" sz="3600" i="1" dirty="0"/>
              <a:t> становить 230,00 грн./</a:t>
            </a:r>
            <a:r>
              <a:rPr lang="ru-RU" sz="3600" i="1" dirty="0" err="1"/>
              <a:t>дн</a:t>
            </a:r>
            <a:r>
              <a:rPr lang="ru-RU" sz="3600" i="1" dirty="0"/>
              <a:t>. У </a:t>
            </a:r>
            <a:r>
              <a:rPr lang="ru-RU" sz="3600" i="1" dirty="0" err="1"/>
              <a:t>травні</a:t>
            </a:r>
            <a:r>
              <a:rPr lang="ru-RU" sz="3600" i="1" dirty="0"/>
              <a:t> 2016 року </a:t>
            </a:r>
            <a:r>
              <a:rPr lang="ru-RU" sz="3600" i="1" dirty="0" err="1"/>
              <a:t>він</a:t>
            </a:r>
            <a:r>
              <a:rPr lang="ru-RU" sz="3600" i="1" dirty="0"/>
              <a:t> </a:t>
            </a:r>
            <a:r>
              <a:rPr lang="ru-RU" sz="3600" i="1" dirty="0" err="1"/>
              <a:t>відпрацював</a:t>
            </a:r>
            <a:r>
              <a:rPr lang="ru-RU" sz="3600" i="1" dirty="0"/>
              <a:t> 19 </a:t>
            </a:r>
            <a:r>
              <a:rPr lang="ru-RU" sz="3600" i="1" dirty="0" err="1"/>
              <a:t>днів</a:t>
            </a:r>
            <a:r>
              <a:rPr lang="ru-RU" sz="3600" i="1" dirty="0"/>
              <a:t>.</a:t>
            </a:r>
            <a:r>
              <a:rPr lang="ru-RU" sz="3600" dirty="0"/>
              <a:t/>
            </a:r>
            <a:br>
              <a:rPr lang="ru-RU" sz="3600" dirty="0"/>
            </a:br>
            <a:r>
              <a:rPr lang="ru-RU" sz="3600" dirty="0" err="1"/>
              <a:t>Визначимо</a:t>
            </a:r>
            <a:r>
              <a:rPr lang="ru-RU" sz="3600" dirty="0"/>
              <a:t> суму </a:t>
            </a:r>
            <a:r>
              <a:rPr lang="ru-RU" sz="3600" dirty="0" err="1"/>
              <a:t>зарплати</a:t>
            </a:r>
            <a:r>
              <a:rPr lang="ru-RU" sz="3600" dirty="0"/>
              <a:t> </a:t>
            </a:r>
            <a:r>
              <a:rPr lang="ru-RU" sz="3600" dirty="0" err="1"/>
              <a:t>робітника</a:t>
            </a:r>
            <a:r>
              <a:rPr lang="ru-RU" sz="3600" dirty="0"/>
              <a:t> за </a:t>
            </a:r>
            <a:r>
              <a:rPr lang="ru-RU" sz="3600" dirty="0" err="1"/>
              <a:t>травень</a:t>
            </a:r>
            <a:r>
              <a:rPr lang="ru-RU" sz="3600" dirty="0"/>
              <a:t> </a:t>
            </a:r>
            <a:r>
              <a:rPr lang="ru-RU" sz="3600" dirty="0" smtClean="0"/>
              <a:t>2019 </a:t>
            </a:r>
            <a:r>
              <a:rPr lang="ru-RU" sz="3600" dirty="0"/>
              <a:t>року:</a:t>
            </a:r>
            <a:br>
              <a:rPr lang="ru-RU" sz="3600" dirty="0"/>
            </a:br>
            <a:r>
              <a:rPr lang="ru-RU" sz="3600" dirty="0"/>
              <a:t>230,00 грн./</a:t>
            </a:r>
            <a:r>
              <a:rPr lang="ru-RU" sz="3600" dirty="0" err="1"/>
              <a:t>дн</a:t>
            </a:r>
            <a:r>
              <a:rPr lang="ru-RU" sz="3600" dirty="0"/>
              <a:t>. х 19 </a:t>
            </a:r>
            <a:r>
              <a:rPr lang="ru-RU" sz="3600" dirty="0" err="1"/>
              <a:t>дн</a:t>
            </a:r>
            <a:r>
              <a:rPr lang="ru-RU" sz="3600" dirty="0"/>
              <a:t>. = 4370,00 грн.</a:t>
            </a:r>
            <a:br>
              <a:rPr lang="ru-RU" sz="3600" dirty="0"/>
            </a:br>
            <a:endParaRPr lang="ru-RU" sz="3600" dirty="0"/>
          </a:p>
        </p:txBody>
      </p:sp>
    </p:spTree>
    <p:extLst>
      <p:ext uri="{BB962C8B-B14F-4D97-AF65-F5344CB8AC3E}">
        <p14:creationId xmlns:p14="http://schemas.microsoft.com/office/powerpoint/2010/main" val="4293476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67687"/>
          </a:xfrm>
        </p:spPr>
        <p:txBody>
          <a:bodyPr>
            <a:noAutofit/>
          </a:bodyPr>
          <a:lstStyle/>
          <a:p>
            <a:pPr algn="ctr" fontAlgn="base"/>
            <a:r>
              <a:rPr lang="ru-RU" sz="3600" dirty="0"/>
              <a:t>При </a:t>
            </a:r>
            <a:r>
              <a:rPr lang="ru-RU" sz="3600" dirty="0" err="1"/>
              <a:t>встановленні</a:t>
            </a:r>
            <a:r>
              <a:rPr lang="ru-RU" sz="3600" dirty="0"/>
              <a:t> </a:t>
            </a:r>
            <a:r>
              <a:rPr lang="ru-RU" sz="3600" dirty="0" err="1"/>
              <a:t>окладів</a:t>
            </a:r>
            <a:r>
              <a:rPr lang="ru-RU" sz="3600" dirty="0"/>
              <a:t> (</a:t>
            </a:r>
            <a:r>
              <a:rPr lang="ru-RU" sz="3600" dirty="0" err="1"/>
              <a:t>тарифних</a:t>
            </a:r>
            <a:r>
              <a:rPr lang="ru-RU" sz="3600" dirty="0"/>
              <a:t> ставок) за </a:t>
            </a:r>
            <a:r>
              <a:rPr lang="ru-RU" sz="3600" dirty="0" err="1"/>
              <a:t>місяць</a:t>
            </a:r>
            <a:r>
              <a:rPr lang="ru-RU" sz="3600" dirty="0"/>
              <a:t> </a:t>
            </a:r>
            <a:r>
              <a:rPr lang="ru-RU" sz="3600" dirty="0" err="1"/>
              <a:t>розрахунок</a:t>
            </a:r>
            <a:r>
              <a:rPr lang="ru-RU" sz="3600" dirty="0"/>
              <a:t> </a:t>
            </a:r>
            <a:r>
              <a:rPr lang="ru-RU" sz="3600" dirty="0" err="1"/>
              <a:t>заробітної</a:t>
            </a:r>
            <a:r>
              <a:rPr lang="ru-RU" sz="3600" dirty="0"/>
              <a:t> плати (</a:t>
            </a:r>
            <a:r>
              <a:rPr lang="ru-RU" sz="3600" b="1" dirty="0" err="1"/>
              <a:t>З</a:t>
            </a:r>
            <a:r>
              <a:rPr lang="ru-RU" sz="3600" baseline="-25000" dirty="0" err="1"/>
              <a:t>м</a:t>
            </a:r>
            <a:r>
              <a:rPr lang="ru-RU" sz="3600" dirty="0"/>
              <a:t>) </a:t>
            </a:r>
            <a:r>
              <a:rPr lang="ru-RU" sz="3600" dirty="0" err="1"/>
              <a:t>здійснюють</a:t>
            </a:r>
            <a:r>
              <a:rPr lang="ru-RU" sz="3600" dirty="0"/>
              <a:t> </a:t>
            </a:r>
            <a:r>
              <a:rPr lang="ru-RU" sz="3600" dirty="0" err="1"/>
              <a:t>виходячи</a:t>
            </a:r>
            <a:r>
              <a:rPr lang="ru-RU" sz="3600" dirty="0"/>
              <a:t> з окладу (</a:t>
            </a:r>
            <a:r>
              <a:rPr lang="ru-RU" sz="3600" dirty="0" err="1"/>
              <a:t>тарифної</a:t>
            </a:r>
            <a:r>
              <a:rPr lang="ru-RU" sz="3600" dirty="0"/>
              <a:t> ставки) за </a:t>
            </a:r>
            <a:r>
              <a:rPr lang="ru-RU" sz="3600" dirty="0" err="1"/>
              <a:t>місяць</a:t>
            </a:r>
            <a:r>
              <a:rPr lang="ru-RU" sz="3600" dirty="0"/>
              <a:t>, числа </a:t>
            </a:r>
            <a:r>
              <a:rPr lang="ru-RU" sz="3600" dirty="0" err="1"/>
              <a:t>робочих</a:t>
            </a:r>
            <a:r>
              <a:rPr lang="ru-RU" sz="3600" dirty="0"/>
              <a:t> </a:t>
            </a:r>
            <a:r>
              <a:rPr lang="ru-RU" sz="3600" dirty="0" err="1"/>
              <a:t>днів</a:t>
            </a:r>
            <a:r>
              <a:rPr lang="ru-RU" sz="3600" dirty="0"/>
              <a:t>, </a:t>
            </a:r>
            <a:r>
              <a:rPr lang="ru-RU" sz="3600" dirty="0" err="1"/>
              <a:t>передбачених</a:t>
            </a:r>
            <a:r>
              <a:rPr lang="ru-RU" sz="3600" dirty="0"/>
              <a:t> </a:t>
            </a:r>
            <a:r>
              <a:rPr lang="ru-RU" sz="3600" dirty="0" err="1"/>
              <a:t>графіком</a:t>
            </a:r>
            <a:r>
              <a:rPr lang="ru-RU" sz="3600" dirty="0"/>
              <a:t> </a:t>
            </a:r>
            <a:r>
              <a:rPr lang="ru-RU" sz="3600" dirty="0" err="1"/>
              <a:t>роботи</a:t>
            </a:r>
            <a:r>
              <a:rPr lang="ru-RU" sz="3600" dirty="0"/>
              <a:t> за </a:t>
            </a:r>
            <a:r>
              <a:rPr lang="ru-RU" sz="3600" dirty="0" err="1"/>
              <a:t>місяць</a:t>
            </a:r>
            <a:r>
              <a:rPr lang="ru-RU" sz="3600" dirty="0"/>
              <a:t>, і числа </a:t>
            </a:r>
            <a:r>
              <a:rPr lang="ru-RU" sz="3600" dirty="0" err="1"/>
              <a:t>робочих</a:t>
            </a:r>
            <a:r>
              <a:rPr lang="ru-RU" sz="3600" dirty="0"/>
              <a:t> </a:t>
            </a:r>
            <a:r>
              <a:rPr lang="ru-RU" sz="3600" dirty="0" err="1"/>
              <a:t>днів</a:t>
            </a:r>
            <a:r>
              <a:rPr lang="ru-RU" sz="3600" dirty="0"/>
              <a:t>, </a:t>
            </a:r>
            <a:r>
              <a:rPr lang="ru-RU" sz="3600" dirty="0" err="1"/>
              <a:t>фактично</a:t>
            </a:r>
            <a:r>
              <a:rPr lang="ru-RU" sz="3600" dirty="0"/>
              <a:t> </a:t>
            </a:r>
            <a:r>
              <a:rPr lang="ru-RU" sz="3600" dirty="0" err="1"/>
              <a:t>відпрацьованих</a:t>
            </a:r>
            <a:r>
              <a:rPr lang="ru-RU" sz="3600" dirty="0"/>
              <a:t> </a:t>
            </a:r>
            <a:r>
              <a:rPr lang="ru-RU" sz="3600" dirty="0" err="1"/>
              <a:t>цього</a:t>
            </a:r>
            <a:r>
              <a:rPr lang="ru-RU" sz="3600" dirty="0"/>
              <a:t> </a:t>
            </a:r>
            <a:r>
              <a:rPr lang="ru-RU" sz="3600" dirty="0" err="1"/>
              <a:t>місяця</a:t>
            </a:r>
            <a:r>
              <a:rPr lang="ru-RU" sz="3600" dirty="0"/>
              <a:t>:</a:t>
            </a:r>
            <a:br>
              <a:rPr lang="ru-RU" sz="3600" dirty="0"/>
            </a:br>
            <a:r>
              <a:rPr lang="ru-RU" sz="3600" b="1" dirty="0" err="1"/>
              <a:t>З</a:t>
            </a:r>
            <a:r>
              <a:rPr lang="ru-RU" sz="3600" baseline="-25000" dirty="0" err="1"/>
              <a:t>м</a:t>
            </a:r>
            <a:r>
              <a:rPr lang="ru-RU" sz="3600" b="1" dirty="0"/>
              <a:t> = О</a:t>
            </a:r>
            <a:r>
              <a:rPr lang="ru-RU" sz="3600" baseline="-25000" dirty="0"/>
              <a:t>м</a:t>
            </a:r>
            <a:r>
              <a:rPr lang="ru-RU" sz="3600" b="1" dirty="0"/>
              <a:t> : </a:t>
            </a:r>
            <a:r>
              <a:rPr lang="ru-RU" sz="3600" b="1" dirty="0" err="1"/>
              <a:t>Д</a:t>
            </a:r>
            <a:r>
              <a:rPr lang="ru-RU" sz="3600" baseline="-25000" dirty="0" err="1"/>
              <a:t>р</a:t>
            </a:r>
            <a:r>
              <a:rPr lang="ru-RU" sz="3600" b="1" dirty="0"/>
              <a:t> х </a:t>
            </a:r>
            <a:r>
              <a:rPr lang="ru-RU" sz="3600" b="1" dirty="0" err="1"/>
              <a:t>Д</a:t>
            </a:r>
            <a:r>
              <a:rPr lang="ru-RU" sz="3600" baseline="-25000" dirty="0" err="1"/>
              <a:t>ф</a:t>
            </a:r>
            <a:r>
              <a:rPr lang="ru-RU" sz="3600" dirty="0"/>
              <a:t>,</a:t>
            </a:r>
            <a:br>
              <a:rPr lang="ru-RU" sz="3600" dirty="0"/>
            </a:br>
            <a:r>
              <a:rPr lang="ru-RU" sz="3600" dirty="0"/>
              <a:t>де </a:t>
            </a:r>
            <a:r>
              <a:rPr lang="ru-RU" sz="3600" b="1" dirty="0"/>
              <a:t>О</a:t>
            </a:r>
            <a:r>
              <a:rPr lang="ru-RU" sz="3600" baseline="-25000" dirty="0"/>
              <a:t>м</a:t>
            </a:r>
            <a:r>
              <a:rPr lang="ru-RU" sz="3600" b="1" dirty="0"/>
              <a:t> </a:t>
            </a:r>
            <a:r>
              <a:rPr lang="ru-RU" sz="3600" dirty="0"/>
              <a:t>— </a:t>
            </a:r>
            <a:r>
              <a:rPr lang="ru-RU" sz="3600" dirty="0" err="1"/>
              <a:t>місячний</a:t>
            </a:r>
            <a:r>
              <a:rPr lang="ru-RU" sz="3600" dirty="0"/>
              <a:t> </a:t>
            </a:r>
            <a:r>
              <a:rPr lang="ru-RU" sz="3600" dirty="0" err="1"/>
              <a:t>посадовий</a:t>
            </a:r>
            <a:r>
              <a:rPr lang="ru-RU" sz="3600" dirty="0"/>
              <a:t> оклад (</a:t>
            </a:r>
            <a:r>
              <a:rPr lang="ru-RU" sz="3600" dirty="0" err="1"/>
              <a:t>місячна</a:t>
            </a:r>
            <a:r>
              <a:rPr lang="ru-RU" sz="3600" dirty="0"/>
              <a:t> </a:t>
            </a:r>
            <a:r>
              <a:rPr lang="ru-RU" sz="3600" dirty="0" err="1"/>
              <a:t>тарифна</a:t>
            </a:r>
            <a:r>
              <a:rPr lang="ru-RU" sz="3600" dirty="0"/>
              <a:t> ставка);</a:t>
            </a:r>
            <a:br>
              <a:rPr lang="ru-RU" sz="3600" dirty="0"/>
            </a:br>
            <a:r>
              <a:rPr lang="ru-RU" sz="3600" b="1" dirty="0" err="1"/>
              <a:t>Д</a:t>
            </a:r>
            <a:r>
              <a:rPr lang="ru-RU" sz="3600" baseline="-25000" dirty="0" err="1"/>
              <a:t>р</a:t>
            </a:r>
            <a:r>
              <a:rPr lang="ru-RU" sz="3600" b="1" dirty="0"/>
              <a:t> </a:t>
            </a:r>
            <a:r>
              <a:rPr lang="ru-RU" sz="3600" dirty="0"/>
              <a:t>— </a:t>
            </a:r>
            <a:r>
              <a:rPr lang="ru-RU" sz="3600" dirty="0" err="1"/>
              <a:t>робочі</a:t>
            </a:r>
            <a:r>
              <a:rPr lang="ru-RU" sz="3600" dirty="0"/>
              <a:t> </a:t>
            </a:r>
            <a:r>
              <a:rPr lang="ru-RU" sz="3600" dirty="0" err="1"/>
              <a:t>дні</a:t>
            </a:r>
            <a:r>
              <a:rPr lang="ru-RU" sz="3600" dirty="0"/>
              <a:t> (</a:t>
            </a:r>
            <a:r>
              <a:rPr lang="ru-RU" sz="3600" dirty="0" err="1"/>
              <a:t>зміни</a:t>
            </a:r>
            <a:r>
              <a:rPr lang="ru-RU" sz="3600" dirty="0"/>
              <a:t>) за </a:t>
            </a:r>
            <a:r>
              <a:rPr lang="ru-RU" sz="3600" dirty="0" err="1"/>
              <a:t>графіком</a:t>
            </a:r>
            <a:r>
              <a:rPr lang="ru-RU" sz="3600" dirty="0"/>
              <a:t> </a:t>
            </a:r>
            <a:r>
              <a:rPr lang="ru-RU" sz="3600" dirty="0" err="1"/>
              <a:t>роботи</a:t>
            </a:r>
            <a:r>
              <a:rPr lang="ru-RU" sz="3600" dirty="0"/>
              <a:t> за </a:t>
            </a:r>
            <a:r>
              <a:rPr lang="ru-RU" sz="3600" dirty="0" err="1"/>
              <a:t>конкретний</a:t>
            </a:r>
            <a:r>
              <a:rPr lang="ru-RU" sz="3600" dirty="0"/>
              <a:t> </a:t>
            </a:r>
            <a:r>
              <a:rPr lang="ru-RU" sz="3600" dirty="0" err="1"/>
              <a:t>місяць</a:t>
            </a:r>
            <a:r>
              <a:rPr lang="ru-RU" sz="3600" dirty="0"/>
              <a:t>;</a:t>
            </a:r>
            <a:br>
              <a:rPr lang="ru-RU" sz="3600" dirty="0"/>
            </a:br>
            <a:r>
              <a:rPr lang="ru-RU" sz="3600" b="1" dirty="0" err="1"/>
              <a:t>Д</a:t>
            </a:r>
            <a:r>
              <a:rPr lang="ru-RU" sz="3600" baseline="-25000" dirty="0" err="1"/>
              <a:t>ф</a:t>
            </a:r>
            <a:r>
              <a:rPr lang="ru-RU" sz="3600" b="1" dirty="0"/>
              <a:t> </a:t>
            </a:r>
            <a:r>
              <a:rPr lang="ru-RU" sz="3600" dirty="0"/>
              <a:t>— </a:t>
            </a:r>
            <a:r>
              <a:rPr lang="ru-RU" sz="3600" dirty="0" err="1"/>
              <a:t>фактично</a:t>
            </a:r>
            <a:r>
              <a:rPr lang="ru-RU" sz="3600" dirty="0"/>
              <a:t> </a:t>
            </a:r>
            <a:r>
              <a:rPr lang="ru-RU" sz="3600" dirty="0" err="1"/>
              <a:t>відпрацьовані</a:t>
            </a:r>
            <a:r>
              <a:rPr lang="ru-RU" sz="3600" dirty="0"/>
              <a:t> </a:t>
            </a:r>
            <a:r>
              <a:rPr lang="ru-RU" sz="3600" dirty="0" err="1"/>
              <a:t>дні</a:t>
            </a:r>
            <a:r>
              <a:rPr lang="ru-RU" sz="3600" dirty="0"/>
              <a:t> (</a:t>
            </a:r>
            <a:r>
              <a:rPr lang="ru-RU" sz="3600" dirty="0" err="1"/>
              <a:t>зміни</a:t>
            </a:r>
            <a:r>
              <a:rPr lang="ru-RU" sz="3600" dirty="0"/>
              <a:t>).</a:t>
            </a:r>
            <a:br>
              <a:rPr lang="ru-RU" sz="3600" dirty="0"/>
            </a:br>
            <a:endParaRPr lang="ru-RU" sz="3600" dirty="0"/>
          </a:p>
        </p:txBody>
      </p:sp>
    </p:spTree>
    <p:extLst>
      <p:ext uri="{BB962C8B-B14F-4D97-AF65-F5344CB8AC3E}">
        <p14:creationId xmlns:p14="http://schemas.microsoft.com/office/powerpoint/2010/main" val="2695260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194" y="365125"/>
            <a:ext cx="11012606" cy="6376869"/>
          </a:xfrm>
        </p:spPr>
        <p:txBody>
          <a:bodyPr>
            <a:normAutofit fontScale="90000"/>
          </a:bodyPr>
          <a:lstStyle/>
          <a:p>
            <a:pPr algn="ctr" fontAlgn="base"/>
            <a:r>
              <a:rPr lang="ru-RU" b="1" dirty="0"/>
              <a:t>Приклад </a:t>
            </a:r>
            <a:r>
              <a:rPr lang="ru-RU" b="1" dirty="0" smtClean="0"/>
              <a:t>3</a:t>
            </a:r>
            <a:r>
              <a:rPr lang="ru-RU" b="1" dirty="0"/>
              <a:t>.</a:t>
            </a:r>
            <a:r>
              <a:rPr lang="ru-RU" i="1" dirty="0"/>
              <a:t> </a:t>
            </a:r>
            <a:r>
              <a:rPr lang="ru-RU" i="1" dirty="0" err="1"/>
              <a:t>Місячний</a:t>
            </a:r>
            <a:r>
              <a:rPr lang="ru-RU" i="1" dirty="0"/>
              <a:t> </a:t>
            </a:r>
            <a:r>
              <a:rPr lang="ru-RU" i="1" dirty="0" err="1"/>
              <a:t>посадовий</a:t>
            </a:r>
            <a:r>
              <a:rPr lang="ru-RU" i="1" dirty="0"/>
              <a:t> оклад </a:t>
            </a:r>
            <a:r>
              <a:rPr lang="ru-RU" i="1" dirty="0" err="1"/>
              <a:t>працівника</a:t>
            </a:r>
            <a:r>
              <a:rPr lang="ru-RU" i="1" dirty="0"/>
              <a:t> становить 4000,00 грн. </a:t>
            </a:r>
            <a:r>
              <a:rPr lang="ru-RU" i="1" dirty="0" err="1"/>
              <a:t>Кількість</a:t>
            </a:r>
            <a:r>
              <a:rPr lang="ru-RU" i="1" dirty="0"/>
              <a:t> </a:t>
            </a:r>
            <a:r>
              <a:rPr lang="ru-RU" i="1" dirty="0" err="1"/>
              <a:t>робочих</a:t>
            </a:r>
            <a:r>
              <a:rPr lang="ru-RU" i="1" dirty="0"/>
              <a:t> </a:t>
            </a:r>
            <a:r>
              <a:rPr lang="ru-RU" i="1" dirty="0" err="1"/>
              <a:t>днів</a:t>
            </a:r>
            <a:r>
              <a:rPr lang="ru-RU" i="1" dirty="0"/>
              <a:t> за </a:t>
            </a:r>
            <a:r>
              <a:rPr lang="ru-RU" i="1" dirty="0" err="1"/>
              <a:t>графіком</a:t>
            </a:r>
            <a:r>
              <a:rPr lang="ru-RU" i="1" dirty="0"/>
              <a:t> </a:t>
            </a:r>
            <a:r>
              <a:rPr lang="ru-RU" i="1" dirty="0" err="1"/>
              <a:t>роботи</a:t>
            </a:r>
            <a:r>
              <a:rPr lang="ru-RU" i="1" dirty="0"/>
              <a:t> у </a:t>
            </a:r>
            <a:r>
              <a:rPr lang="ru-RU" i="1" dirty="0" err="1"/>
              <a:t>травні</a:t>
            </a:r>
            <a:r>
              <a:rPr lang="ru-RU" i="1" dirty="0"/>
              <a:t> </a:t>
            </a:r>
            <a:r>
              <a:rPr lang="ru-RU" i="1" dirty="0" smtClean="0"/>
              <a:t>2019 </a:t>
            </a:r>
            <a:r>
              <a:rPr lang="ru-RU" i="1" dirty="0"/>
              <a:t>року — 19. З 4 по 6 </a:t>
            </a:r>
            <a:r>
              <a:rPr lang="ru-RU" i="1" dirty="0" err="1"/>
              <a:t>травня</a:t>
            </a:r>
            <a:r>
              <a:rPr lang="ru-RU" i="1" dirty="0"/>
              <a:t> </a:t>
            </a:r>
            <a:r>
              <a:rPr lang="ru-RU" i="1" dirty="0" smtClean="0"/>
              <a:t>2019 </a:t>
            </a:r>
            <a:r>
              <a:rPr lang="ru-RU" i="1" dirty="0"/>
              <a:t>року </a:t>
            </a:r>
            <a:r>
              <a:rPr lang="ru-RU" i="1" dirty="0" err="1"/>
              <a:t>працівник</a:t>
            </a:r>
            <a:r>
              <a:rPr lang="ru-RU" i="1" dirty="0"/>
              <a:t> </a:t>
            </a:r>
            <a:r>
              <a:rPr lang="ru-RU" i="1" dirty="0" err="1"/>
              <a:t>перебував</a:t>
            </a:r>
            <a:r>
              <a:rPr lang="ru-RU" i="1" dirty="0"/>
              <a:t> у </a:t>
            </a:r>
            <a:r>
              <a:rPr lang="ru-RU" i="1" dirty="0" err="1"/>
              <a:t>відпустці</a:t>
            </a:r>
            <a:r>
              <a:rPr lang="ru-RU" i="1" dirty="0"/>
              <a:t> без </a:t>
            </a:r>
            <a:r>
              <a:rPr lang="ru-RU" i="1" dirty="0" err="1"/>
              <a:t>збереження</a:t>
            </a:r>
            <a:r>
              <a:rPr lang="ru-RU" i="1" dirty="0"/>
              <a:t> </a:t>
            </a:r>
            <a:r>
              <a:rPr lang="ru-RU" i="1" dirty="0" err="1"/>
              <a:t>заробітної</a:t>
            </a:r>
            <a:r>
              <a:rPr lang="ru-RU" i="1" dirty="0"/>
              <a:t> плати на </a:t>
            </a:r>
            <a:r>
              <a:rPr lang="ru-RU" i="1" dirty="0" err="1"/>
              <a:t>підставі</a:t>
            </a:r>
            <a:r>
              <a:rPr lang="ru-RU" i="1" dirty="0"/>
              <a:t> ст. 26 Закону про </a:t>
            </a:r>
            <a:r>
              <a:rPr lang="ru-RU" i="1" dirty="0" err="1"/>
              <a:t>відпустки</a:t>
            </a:r>
            <a:r>
              <a:rPr lang="ru-RU" i="1" dirty="0"/>
              <a:t>. У </a:t>
            </a:r>
            <a:r>
              <a:rPr lang="ru-RU" i="1" dirty="0" err="1"/>
              <a:t>зв’язку</a:t>
            </a:r>
            <a:r>
              <a:rPr lang="ru-RU" i="1" dirty="0"/>
              <a:t> з </a:t>
            </a:r>
            <a:r>
              <a:rPr lang="ru-RU" i="1" dirty="0" err="1"/>
              <a:t>цим</a:t>
            </a:r>
            <a:r>
              <a:rPr lang="ru-RU" i="1" dirty="0"/>
              <a:t> </a:t>
            </a:r>
            <a:r>
              <a:rPr lang="ru-RU" i="1" dirty="0" err="1"/>
              <a:t>фактично</a:t>
            </a:r>
            <a:r>
              <a:rPr lang="ru-RU" i="1" dirty="0"/>
              <a:t> </a:t>
            </a:r>
            <a:r>
              <a:rPr lang="ru-RU" i="1" dirty="0" err="1"/>
              <a:t>він</a:t>
            </a:r>
            <a:r>
              <a:rPr lang="ru-RU" i="1" dirty="0"/>
              <a:t> </a:t>
            </a:r>
            <a:r>
              <a:rPr lang="ru-RU" i="1" dirty="0" err="1"/>
              <a:t>відпрацював</a:t>
            </a:r>
            <a:r>
              <a:rPr lang="ru-RU" i="1" dirty="0"/>
              <a:t> 16 </a:t>
            </a:r>
            <a:r>
              <a:rPr lang="ru-RU" i="1" dirty="0" err="1"/>
              <a:t>днів</a:t>
            </a:r>
            <a:r>
              <a:rPr lang="ru-RU" i="1" dirty="0"/>
              <a:t>.</a:t>
            </a:r>
            <a:r>
              <a:rPr lang="ru-RU" dirty="0"/>
              <a:t/>
            </a:r>
            <a:br>
              <a:rPr lang="ru-RU" dirty="0"/>
            </a:br>
            <a:r>
              <a:rPr lang="ru-RU" dirty="0" err="1"/>
              <a:t>Заробітна</a:t>
            </a:r>
            <a:r>
              <a:rPr lang="ru-RU" dirty="0"/>
              <a:t> плата </a:t>
            </a:r>
            <a:r>
              <a:rPr lang="ru-RU" dirty="0" err="1"/>
              <a:t>працівника</a:t>
            </a:r>
            <a:r>
              <a:rPr lang="ru-RU" dirty="0"/>
              <a:t> за </a:t>
            </a:r>
            <a:r>
              <a:rPr lang="ru-RU" dirty="0" err="1"/>
              <a:t>травень</a:t>
            </a:r>
            <a:r>
              <a:rPr lang="ru-RU" dirty="0"/>
              <a:t> 2016 року становить:</a:t>
            </a:r>
            <a:br>
              <a:rPr lang="ru-RU" dirty="0"/>
            </a:br>
            <a:r>
              <a:rPr lang="ru-RU" dirty="0"/>
              <a:t>4000,00 грн. : 19 роб. </a:t>
            </a:r>
            <a:r>
              <a:rPr lang="ru-RU" dirty="0" err="1"/>
              <a:t>дн</a:t>
            </a:r>
            <a:r>
              <a:rPr lang="ru-RU" dirty="0"/>
              <a:t>. х 16 роб. </a:t>
            </a:r>
            <a:r>
              <a:rPr lang="ru-RU" dirty="0" err="1"/>
              <a:t>дн</a:t>
            </a:r>
            <a:r>
              <a:rPr lang="ru-RU" dirty="0"/>
              <a:t>. = = 3368,42 грн.</a:t>
            </a:r>
            <a:br>
              <a:rPr lang="ru-RU" dirty="0"/>
            </a:br>
            <a:endParaRPr lang="ru-RU" dirty="0"/>
          </a:p>
        </p:txBody>
      </p:sp>
    </p:spTree>
    <p:extLst>
      <p:ext uri="{BB962C8B-B14F-4D97-AF65-F5344CB8AC3E}">
        <p14:creationId xmlns:p14="http://schemas.microsoft.com/office/powerpoint/2010/main" val="393043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dirty="0" smtClean="0">
                <a:latin typeface="Times New Roman" panose="02020603050405020304" pitchFamily="18" charset="0"/>
                <a:cs typeface="Times New Roman" panose="02020603050405020304" pitchFamily="18" charset="0"/>
              </a:rPr>
              <a:t>Нормативна база:</a:t>
            </a:r>
            <a:endParaRPr lang="ru-RU" sz="5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9258" y="1825625"/>
            <a:ext cx="11405062" cy="4857808"/>
          </a:xfrm>
        </p:spPr>
        <p:txBody>
          <a:bodyPr/>
          <a:lstStyle/>
          <a:p>
            <a:pPr algn="just"/>
            <a:r>
              <a:rPr lang="uk-UA" dirty="0" smtClean="0">
                <a:latin typeface="Times New Roman" panose="02020603050405020304" pitchFamily="18" charset="0"/>
                <a:cs typeface="Times New Roman" panose="02020603050405020304" pitchFamily="18" charset="0"/>
              </a:rPr>
              <a:t>Закон України «Про оплату праці» від 24 березня 1995 р. № 108/95-ВР</a:t>
            </a:r>
          </a:p>
          <a:p>
            <a:pPr algn="just"/>
            <a:r>
              <a:rPr lang="uk-UA" dirty="0" smtClean="0">
                <a:latin typeface="Times New Roman" panose="02020603050405020304" pitchFamily="18" charset="0"/>
                <a:cs typeface="Times New Roman" panose="02020603050405020304" pitchFamily="18" charset="0"/>
              </a:rPr>
              <a:t>Кодекс законів про працю (КЗпП)</a:t>
            </a:r>
          </a:p>
          <a:p>
            <a:pPr algn="just"/>
            <a:r>
              <a:rPr lang="uk-UA" dirty="0" smtClean="0">
                <a:latin typeface="Times New Roman" panose="02020603050405020304" pitchFamily="18" charset="0"/>
                <a:cs typeface="Times New Roman" panose="02020603050405020304" pitchFamily="18" charset="0"/>
              </a:rPr>
              <a:t>Кодекс України «Про адміністративні порушення»</a:t>
            </a:r>
          </a:p>
          <a:p>
            <a:pPr algn="just"/>
            <a:r>
              <a:rPr lang="uk-UA" dirty="0" smtClean="0">
                <a:latin typeface="Times New Roman" panose="02020603050405020304" pitchFamily="18" charset="0"/>
                <a:cs typeface="Times New Roman" panose="02020603050405020304" pitchFamily="18" charset="0"/>
              </a:rPr>
              <a:t>НП(С)БО 26 «Виплати працівникам»</a:t>
            </a:r>
          </a:p>
          <a:p>
            <a:pPr algn="just"/>
            <a:r>
              <a:rPr lang="uk-UA" dirty="0" smtClean="0">
                <a:latin typeface="Times New Roman" panose="02020603050405020304" pitchFamily="18" charset="0"/>
                <a:cs typeface="Times New Roman" panose="02020603050405020304" pitchFamily="18" charset="0"/>
              </a:rPr>
              <a:t>ЗУ «Про відпустки» від 02.11.2000 р. №2073-ІІІ</a:t>
            </a:r>
          </a:p>
          <a:p>
            <a:pPr algn="just"/>
            <a:r>
              <a:rPr lang="uk-UA" dirty="0" smtClean="0">
                <a:latin typeface="Times New Roman" panose="02020603050405020304" pitchFamily="18" charset="0"/>
                <a:cs typeface="Times New Roman" panose="02020603050405020304" pitchFamily="18" charset="0"/>
              </a:rPr>
              <a:t>ЗУ «Про збір та облік єдиного внеску на </a:t>
            </a:r>
          </a:p>
          <a:p>
            <a:pPr marL="0" indent="0" algn="just">
              <a:buNone/>
            </a:pPr>
            <a:r>
              <a:rPr lang="uk-UA" dirty="0" smtClean="0">
                <a:latin typeface="Times New Roman" panose="02020603050405020304" pitchFamily="18" charset="0"/>
                <a:cs typeface="Times New Roman" panose="02020603050405020304" pitchFamily="18" charset="0"/>
              </a:rPr>
              <a:t>  загальнообов’язкове державне соціальне </a:t>
            </a:r>
          </a:p>
          <a:p>
            <a:pPr marL="0" indent="0" algn="just">
              <a:buNone/>
            </a:pPr>
            <a:r>
              <a:rPr lang="uk-UA" dirty="0" smtClean="0">
                <a:latin typeface="Times New Roman" panose="02020603050405020304" pitchFamily="18" charset="0"/>
                <a:cs typeface="Times New Roman" panose="02020603050405020304" pitchFamily="18" charset="0"/>
              </a:rPr>
              <a:t>  страхування» від 08.07.2010 р.</a:t>
            </a:r>
          </a:p>
          <a:p>
            <a:pPr marL="0" indent="0" algn="just">
              <a:buNone/>
            </a:pPr>
            <a:r>
              <a:rPr lang="uk-UA" dirty="0" smtClean="0">
                <a:latin typeface="Times New Roman" panose="02020603050405020304" pitchFamily="18" charset="0"/>
                <a:cs typeface="Times New Roman" panose="02020603050405020304" pitchFamily="18" charset="0"/>
              </a:rPr>
              <a:t>  № 2464 - </a:t>
            </a:r>
            <a:r>
              <a:rPr lang="en-US" dirty="0" smtClean="0">
                <a:latin typeface="Times New Roman" panose="02020603050405020304" pitchFamily="18" charset="0"/>
                <a:cs typeface="Times New Roman" panose="02020603050405020304" pitchFamily="18" charset="0"/>
              </a:rPr>
              <a:t>VI</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882" y="2593570"/>
            <a:ext cx="3960258" cy="2283749"/>
          </a:xfrm>
          <a:prstGeom prst="rect">
            <a:avLst/>
          </a:prstGeom>
          <a:effectLst>
            <a:softEdge rad="292100"/>
          </a:effectLst>
        </p:spPr>
      </p:pic>
    </p:spTree>
    <p:extLst>
      <p:ext uri="{BB962C8B-B14F-4D97-AF65-F5344CB8AC3E}">
        <p14:creationId xmlns:p14="http://schemas.microsoft.com/office/powerpoint/2010/main" val="476321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4149" y="378772"/>
            <a:ext cx="11353800" cy="6308630"/>
          </a:xfrm>
        </p:spPr>
        <p:txBody>
          <a:bodyPr>
            <a:noAutofit/>
          </a:bodyPr>
          <a:lstStyle/>
          <a:p>
            <a:pPr algn="ctr" fontAlgn="base"/>
            <a:r>
              <a:rPr lang="ru-RU" sz="3600" b="1" i="1" dirty="0"/>
              <a:t>Пряма </a:t>
            </a:r>
            <a:r>
              <a:rPr lang="ru-RU" sz="3600" b="1" i="1" dirty="0" err="1"/>
              <a:t>відрядна</a:t>
            </a:r>
            <a:r>
              <a:rPr lang="ru-RU" sz="3600" b="1" i="1" dirty="0"/>
              <a:t> система оплати </a:t>
            </a:r>
            <a:r>
              <a:rPr lang="ru-RU" sz="3600" b="1" i="1" dirty="0" err="1" smtClean="0"/>
              <a:t>праці</a:t>
            </a:r>
            <a:r>
              <a:rPr lang="ru-RU" sz="3600" i="1" dirty="0" smtClean="0"/>
              <a:t/>
            </a:r>
            <a:br>
              <a:rPr lang="ru-RU" sz="3600" i="1" dirty="0" smtClean="0"/>
            </a:br>
            <a:r>
              <a:rPr lang="ru-RU" sz="3600" dirty="0" err="1"/>
              <a:t>Відрядні</a:t>
            </a:r>
            <a:r>
              <a:rPr lang="ru-RU" sz="3600" dirty="0"/>
              <a:t> </a:t>
            </a:r>
            <a:r>
              <a:rPr lang="ru-RU" sz="3600" dirty="0" err="1"/>
              <a:t>розцінки</a:t>
            </a:r>
            <a:r>
              <a:rPr lang="ru-RU" sz="3600" dirty="0"/>
              <a:t> </a:t>
            </a:r>
            <a:r>
              <a:rPr lang="ru-RU" sz="3600" dirty="0" err="1"/>
              <a:t>можуть</a:t>
            </a:r>
            <a:r>
              <a:rPr lang="ru-RU" sz="3600" dirty="0"/>
              <a:t> бути </a:t>
            </a:r>
            <a:r>
              <a:rPr lang="ru-RU" sz="3600" dirty="0" err="1"/>
              <a:t>обчислені</a:t>
            </a:r>
            <a:r>
              <a:rPr lang="ru-RU" sz="3600" dirty="0"/>
              <a:t> </a:t>
            </a:r>
            <a:r>
              <a:rPr lang="ru-RU" sz="3600" b="1" dirty="0" err="1"/>
              <a:t>двома</a:t>
            </a:r>
            <a:r>
              <a:rPr lang="ru-RU" sz="3600" dirty="0"/>
              <a:t> </a:t>
            </a:r>
            <a:r>
              <a:rPr lang="ru-RU" sz="3600" b="1" dirty="0"/>
              <a:t>способами</a:t>
            </a:r>
            <a:r>
              <a:rPr lang="ru-RU" sz="3600" dirty="0"/>
              <a:t>, </a:t>
            </a:r>
            <a:r>
              <a:rPr lang="ru-RU" sz="3600" dirty="0" err="1"/>
              <a:t>викладеними</a:t>
            </a:r>
            <a:r>
              <a:rPr lang="ru-RU" sz="3600" dirty="0"/>
              <a:t> у </a:t>
            </a:r>
            <a:r>
              <a:rPr lang="ru-RU" sz="3600" dirty="0">
                <a:hlinkClick r:id="rId2"/>
              </a:rPr>
              <a:t>ст. 90 </a:t>
            </a:r>
            <a:r>
              <a:rPr lang="ru-RU" sz="3600" dirty="0" err="1">
                <a:hlinkClick r:id="rId2"/>
              </a:rPr>
              <a:t>КЗпП</a:t>
            </a:r>
            <a:r>
              <a:rPr lang="ru-RU" sz="3600" dirty="0"/>
              <a:t>. </a:t>
            </a:r>
            <a:r>
              <a:rPr lang="ru-RU" sz="3600" dirty="0" smtClean="0"/>
              <a:t/>
            </a:r>
            <a:br>
              <a:rPr lang="ru-RU" sz="3600" dirty="0" smtClean="0"/>
            </a:br>
            <a:r>
              <a:rPr lang="ru-RU" sz="3600" dirty="0" smtClean="0"/>
              <a:t>1</a:t>
            </a:r>
            <a:r>
              <a:rPr lang="ru-RU" sz="3600" dirty="0"/>
              <a:t>. </a:t>
            </a:r>
            <a:r>
              <a:rPr lang="ru-RU" sz="3600" dirty="0" err="1"/>
              <a:t>Якщо</a:t>
            </a:r>
            <a:r>
              <a:rPr lang="ru-RU" sz="3600" dirty="0"/>
              <a:t> </a:t>
            </a:r>
            <a:r>
              <a:rPr lang="ru-RU" sz="3600" dirty="0" err="1"/>
              <a:t>застосовуються</a:t>
            </a:r>
            <a:r>
              <a:rPr lang="ru-RU" sz="3600" dirty="0"/>
              <a:t> </a:t>
            </a:r>
            <a:r>
              <a:rPr lang="ru-RU" sz="3600" b="1" dirty="0" err="1"/>
              <a:t>норми</a:t>
            </a:r>
            <a:r>
              <a:rPr lang="ru-RU" sz="3600" b="1" dirty="0"/>
              <a:t> </a:t>
            </a:r>
            <a:r>
              <a:rPr lang="ru-RU" sz="3600" b="1" dirty="0" err="1"/>
              <a:t>виробітку</a:t>
            </a:r>
            <a:r>
              <a:rPr lang="ru-RU" sz="3600" dirty="0"/>
              <a:t> (</a:t>
            </a:r>
            <a:r>
              <a:rPr lang="ru-RU" sz="3600" dirty="0" err="1"/>
              <a:t>зазвичай</a:t>
            </a:r>
            <a:r>
              <a:rPr lang="ru-RU" sz="3600" dirty="0"/>
              <a:t> у </a:t>
            </a:r>
            <a:r>
              <a:rPr lang="ru-RU" sz="3600" dirty="0" err="1"/>
              <a:t>масовому</a:t>
            </a:r>
            <a:r>
              <a:rPr lang="ru-RU" sz="3600" dirty="0"/>
              <a:t> та </a:t>
            </a:r>
            <a:r>
              <a:rPr lang="ru-RU" sz="3600" dirty="0" err="1"/>
              <a:t>великосерійному</a:t>
            </a:r>
            <a:r>
              <a:rPr lang="ru-RU" sz="3600" dirty="0"/>
              <a:t> </a:t>
            </a:r>
            <a:r>
              <a:rPr lang="ru-RU" sz="3600" dirty="0" err="1"/>
              <a:t>виробництві</a:t>
            </a:r>
            <a:r>
              <a:rPr lang="ru-RU" sz="3600" dirty="0"/>
              <a:t>), </a:t>
            </a:r>
            <a:r>
              <a:rPr lang="ru-RU" sz="3600" dirty="0" err="1"/>
              <a:t>розцінки</a:t>
            </a:r>
            <a:r>
              <a:rPr lang="ru-RU" sz="3600" dirty="0"/>
              <a:t> </a:t>
            </a:r>
            <a:r>
              <a:rPr lang="ru-RU" sz="3600" dirty="0" err="1"/>
              <a:t>визначають</a:t>
            </a:r>
            <a:r>
              <a:rPr lang="ru-RU" sz="3600" dirty="0"/>
              <a:t> шляхом </a:t>
            </a:r>
            <a:r>
              <a:rPr lang="ru-RU" sz="3600" dirty="0" err="1"/>
              <a:t>ділення</a:t>
            </a:r>
            <a:r>
              <a:rPr lang="ru-RU" sz="3600" dirty="0"/>
              <a:t> </a:t>
            </a:r>
            <a:r>
              <a:rPr lang="ru-RU" sz="3600" dirty="0" err="1"/>
              <a:t>годинної</a:t>
            </a:r>
            <a:r>
              <a:rPr lang="ru-RU" sz="3600" dirty="0"/>
              <a:t> (</a:t>
            </a:r>
            <a:r>
              <a:rPr lang="ru-RU" sz="3600" dirty="0" err="1"/>
              <a:t>денної</a:t>
            </a:r>
            <a:r>
              <a:rPr lang="ru-RU" sz="3600" dirty="0"/>
              <a:t>) </a:t>
            </a:r>
            <a:r>
              <a:rPr lang="ru-RU" sz="3600" dirty="0" err="1"/>
              <a:t>тарифної</a:t>
            </a:r>
            <a:r>
              <a:rPr lang="ru-RU" sz="3600" dirty="0"/>
              <a:t> ставки, </a:t>
            </a:r>
            <a:r>
              <a:rPr lang="ru-RU" sz="3600" dirty="0" err="1"/>
              <a:t>що</a:t>
            </a:r>
            <a:r>
              <a:rPr lang="ru-RU" sz="3600" dirty="0"/>
              <a:t> </a:t>
            </a:r>
            <a:r>
              <a:rPr lang="ru-RU" sz="3600" dirty="0" err="1"/>
              <a:t>відповідає</a:t>
            </a:r>
            <a:r>
              <a:rPr lang="ru-RU" sz="3600" dirty="0"/>
              <a:t> </a:t>
            </a:r>
            <a:r>
              <a:rPr lang="ru-RU" sz="3600" dirty="0" err="1"/>
              <a:t>розряду</a:t>
            </a:r>
            <a:r>
              <a:rPr lang="ru-RU" sz="3600" dirty="0"/>
              <a:t> </a:t>
            </a:r>
            <a:r>
              <a:rPr lang="ru-RU" sz="3600" dirty="0" err="1"/>
              <a:t>виконуваної</a:t>
            </a:r>
            <a:r>
              <a:rPr lang="ru-RU" sz="3600" dirty="0"/>
              <a:t> </a:t>
            </a:r>
            <a:r>
              <a:rPr lang="ru-RU" sz="3600" dirty="0" err="1"/>
              <a:t>роботи</a:t>
            </a:r>
            <a:r>
              <a:rPr lang="ru-RU" sz="3600" dirty="0"/>
              <a:t>, на </a:t>
            </a:r>
            <a:r>
              <a:rPr lang="ru-RU" sz="3600" dirty="0" err="1"/>
              <a:t>годинну</a:t>
            </a:r>
            <a:r>
              <a:rPr lang="ru-RU" sz="3600" dirty="0"/>
              <a:t> (</a:t>
            </a:r>
            <a:r>
              <a:rPr lang="ru-RU" sz="3600" dirty="0" err="1"/>
              <a:t>денну</a:t>
            </a:r>
            <a:r>
              <a:rPr lang="ru-RU" sz="3600" dirty="0"/>
              <a:t>) норму </a:t>
            </a:r>
            <a:r>
              <a:rPr lang="ru-RU" sz="3600" dirty="0" err="1"/>
              <a:t>виробітку</a:t>
            </a:r>
            <a:r>
              <a:rPr lang="ru-RU" sz="3600" dirty="0"/>
              <a:t>:</a:t>
            </a:r>
            <a:br>
              <a:rPr lang="ru-RU" sz="3600" dirty="0"/>
            </a:br>
            <a:r>
              <a:rPr lang="ru-RU" sz="3600" b="1" dirty="0"/>
              <a:t>Р</a:t>
            </a:r>
            <a:r>
              <a:rPr lang="ru-RU" sz="3600" baseline="-25000" dirty="0"/>
              <a:t>од</a:t>
            </a:r>
            <a:r>
              <a:rPr lang="ru-RU" sz="3600" b="1" dirty="0"/>
              <a:t> = Т</a:t>
            </a:r>
            <a:r>
              <a:rPr lang="ru-RU" sz="3600" baseline="-25000" dirty="0"/>
              <a:t>с</a:t>
            </a:r>
            <a:r>
              <a:rPr lang="ru-RU" sz="3600" b="1" dirty="0"/>
              <a:t> : </a:t>
            </a:r>
            <a:r>
              <a:rPr lang="ru-RU" sz="3600" b="1" dirty="0" err="1"/>
              <a:t>Н</a:t>
            </a:r>
            <a:r>
              <a:rPr lang="ru-RU" sz="3600" baseline="-25000" dirty="0" err="1"/>
              <a:t>в</a:t>
            </a:r>
            <a:r>
              <a:rPr lang="ru-RU" sz="3600" dirty="0"/>
              <a:t>,</a:t>
            </a:r>
            <a:br>
              <a:rPr lang="ru-RU" sz="3600" dirty="0"/>
            </a:br>
            <a:r>
              <a:rPr lang="ru-RU" sz="3600" dirty="0"/>
              <a:t>де </a:t>
            </a:r>
            <a:r>
              <a:rPr lang="ru-RU" sz="3600" b="1" dirty="0"/>
              <a:t>Р</a:t>
            </a:r>
            <a:r>
              <a:rPr lang="ru-RU" sz="3600" baseline="-25000" dirty="0"/>
              <a:t>од</a:t>
            </a:r>
            <a:r>
              <a:rPr lang="ru-RU" sz="3600" b="1" dirty="0"/>
              <a:t> </a:t>
            </a:r>
            <a:r>
              <a:rPr lang="ru-RU" sz="3600" dirty="0"/>
              <a:t>— </a:t>
            </a:r>
            <a:r>
              <a:rPr lang="ru-RU" sz="3600" dirty="0" err="1"/>
              <a:t>відрядна</a:t>
            </a:r>
            <a:r>
              <a:rPr lang="ru-RU" sz="3600" dirty="0"/>
              <a:t> </a:t>
            </a:r>
            <a:r>
              <a:rPr lang="ru-RU" sz="3600" dirty="0" err="1"/>
              <a:t>розцінка</a:t>
            </a:r>
            <a:r>
              <a:rPr lang="ru-RU" sz="3600" dirty="0"/>
              <a:t> за </a:t>
            </a:r>
            <a:r>
              <a:rPr lang="ru-RU" sz="3600" dirty="0" err="1"/>
              <a:t>одиницю</a:t>
            </a:r>
            <a:r>
              <a:rPr lang="ru-RU" sz="3600" dirty="0"/>
              <a:t> </a:t>
            </a:r>
            <a:r>
              <a:rPr lang="ru-RU" sz="3600" dirty="0" err="1"/>
              <a:t>роботи</a:t>
            </a:r>
            <a:r>
              <a:rPr lang="ru-RU" sz="3600" dirty="0"/>
              <a:t>;</a:t>
            </a:r>
            <a:br>
              <a:rPr lang="ru-RU" sz="3600" dirty="0"/>
            </a:br>
            <a:r>
              <a:rPr lang="ru-RU" sz="3600" b="1" dirty="0"/>
              <a:t>Т</a:t>
            </a:r>
            <a:r>
              <a:rPr lang="ru-RU" sz="3600" baseline="-25000" dirty="0"/>
              <a:t>с</a:t>
            </a:r>
            <a:r>
              <a:rPr lang="ru-RU" sz="3600" b="1" dirty="0"/>
              <a:t> </a:t>
            </a:r>
            <a:r>
              <a:rPr lang="ru-RU" sz="3600" dirty="0"/>
              <a:t>— </a:t>
            </a:r>
            <a:r>
              <a:rPr lang="ru-RU" sz="3600" dirty="0" err="1"/>
              <a:t>годинна</a:t>
            </a:r>
            <a:r>
              <a:rPr lang="ru-RU" sz="3600" dirty="0"/>
              <a:t> (</a:t>
            </a:r>
            <a:r>
              <a:rPr lang="ru-RU" sz="3600" dirty="0" err="1"/>
              <a:t>денна</a:t>
            </a:r>
            <a:r>
              <a:rPr lang="ru-RU" sz="3600" dirty="0"/>
              <a:t>) </a:t>
            </a:r>
            <a:r>
              <a:rPr lang="ru-RU" sz="3600" dirty="0" err="1"/>
              <a:t>тарифна</a:t>
            </a:r>
            <a:r>
              <a:rPr lang="ru-RU" sz="3600" dirty="0"/>
              <a:t> ставка </a:t>
            </a:r>
            <a:r>
              <a:rPr lang="ru-RU" sz="3600" dirty="0" err="1"/>
              <a:t>робітника-відрядника</a:t>
            </a:r>
            <a:r>
              <a:rPr lang="ru-RU" sz="3600" dirty="0"/>
              <a:t>, </a:t>
            </a:r>
            <a:r>
              <a:rPr lang="ru-RU" sz="3600" dirty="0" err="1"/>
              <a:t>що</a:t>
            </a:r>
            <a:r>
              <a:rPr lang="ru-RU" sz="3600" dirty="0"/>
              <a:t> </a:t>
            </a:r>
            <a:r>
              <a:rPr lang="ru-RU" sz="3600" dirty="0" err="1"/>
              <a:t>відповідає</a:t>
            </a:r>
            <a:r>
              <a:rPr lang="ru-RU" sz="3600" dirty="0"/>
              <a:t> </a:t>
            </a:r>
            <a:r>
              <a:rPr lang="ru-RU" sz="3600" dirty="0" err="1"/>
              <a:t>розряду</a:t>
            </a:r>
            <a:r>
              <a:rPr lang="ru-RU" sz="3600" dirty="0"/>
              <a:t> </a:t>
            </a:r>
            <a:r>
              <a:rPr lang="ru-RU" sz="3600" dirty="0" err="1"/>
              <a:t>роботи</a:t>
            </a:r>
            <a:r>
              <a:rPr lang="ru-RU" sz="3600" dirty="0"/>
              <a:t>;</a:t>
            </a:r>
            <a:br>
              <a:rPr lang="ru-RU" sz="3600" dirty="0"/>
            </a:br>
            <a:r>
              <a:rPr lang="ru-RU" sz="3600" b="1" dirty="0" err="1"/>
              <a:t>Н</a:t>
            </a:r>
            <a:r>
              <a:rPr lang="ru-RU" sz="3600" baseline="-25000" dirty="0" err="1"/>
              <a:t>в</a:t>
            </a:r>
            <a:r>
              <a:rPr lang="ru-RU" sz="3600" b="1" dirty="0"/>
              <a:t> </a:t>
            </a:r>
            <a:r>
              <a:rPr lang="ru-RU" sz="3600" dirty="0"/>
              <a:t>— </a:t>
            </a:r>
            <a:r>
              <a:rPr lang="ru-RU" sz="3600" dirty="0" err="1"/>
              <a:t>годинна</a:t>
            </a:r>
            <a:r>
              <a:rPr lang="ru-RU" sz="3600" dirty="0"/>
              <a:t> (</a:t>
            </a:r>
            <a:r>
              <a:rPr lang="ru-RU" sz="3600" dirty="0" err="1"/>
              <a:t>денна</a:t>
            </a:r>
            <a:r>
              <a:rPr lang="ru-RU" sz="3600" dirty="0"/>
              <a:t>) норма </a:t>
            </a:r>
            <a:r>
              <a:rPr lang="ru-RU" sz="3600" dirty="0" err="1"/>
              <a:t>виробітку</a:t>
            </a:r>
            <a:r>
              <a:rPr lang="ru-RU" sz="3600" dirty="0"/>
              <a:t>.</a:t>
            </a:r>
            <a:br>
              <a:rPr lang="ru-RU" sz="3600" dirty="0"/>
            </a:br>
            <a:endParaRPr lang="ru-RU" sz="3600" dirty="0"/>
          </a:p>
        </p:txBody>
      </p:sp>
    </p:spTree>
    <p:extLst>
      <p:ext uri="{BB962C8B-B14F-4D97-AF65-F5344CB8AC3E}">
        <p14:creationId xmlns:p14="http://schemas.microsoft.com/office/powerpoint/2010/main" val="3440922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319" y="365125"/>
            <a:ext cx="10862481" cy="5585299"/>
          </a:xfrm>
        </p:spPr>
        <p:txBody>
          <a:bodyPr>
            <a:normAutofit/>
          </a:bodyPr>
          <a:lstStyle/>
          <a:p>
            <a:pPr algn="ctr" fontAlgn="base"/>
            <a:r>
              <a:rPr lang="ru-RU" b="1" dirty="0"/>
              <a:t>Приклад </a:t>
            </a:r>
            <a:r>
              <a:rPr lang="ru-RU" b="1" dirty="0" smtClean="0"/>
              <a:t>4</a:t>
            </a:r>
            <a:r>
              <a:rPr lang="ru-RU" b="1" dirty="0"/>
              <a:t>.</a:t>
            </a:r>
            <a:r>
              <a:rPr lang="ru-RU" i="1" dirty="0"/>
              <a:t> </a:t>
            </a:r>
            <a:r>
              <a:rPr lang="ru-RU" i="1" dirty="0" err="1"/>
              <a:t>Денна</a:t>
            </a:r>
            <a:r>
              <a:rPr lang="ru-RU" i="1" dirty="0"/>
              <a:t> </a:t>
            </a:r>
            <a:r>
              <a:rPr lang="ru-RU" i="1" dirty="0" err="1"/>
              <a:t>тарифна</a:t>
            </a:r>
            <a:r>
              <a:rPr lang="ru-RU" i="1" dirty="0"/>
              <a:t> ставка на </a:t>
            </a:r>
            <a:r>
              <a:rPr lang="ru-RU" i="1" dirty="0" err="1"/>
              <a:t>виконувану</a:t>
            </a:r>
            <a:r>
              <a:rPr lang="ru-RU" i="1" dirty="0"/>
              <a:t> роботу 3-го </a:t>
            </a:r>
            <a:r>
              <a:rPr lang="ru-RU" i="1" dirty="0" err="1"/>
              <a:t>розряду</a:t>
            </a:r>
            <a:r>
              <a:rPr lang="ru-RU" i="1" dirty="0"/>
              <a:t> становить </a:t>
            </a:r>
            <a:r>
              <a:rPr lang="ru-RU" i="1" dirty="0" smtClean="0"/>
              <a:t>550,00</a:t>
            </a:r>
            <a:r>
              <a:rPr lang="ru-RU" i="1" dirty="0"/>
              <a:t> грн. </a:t>
            </a:r>
            <a:r>
              <a:rPr lang="ru-RU" i="1" dirty="0" err="1"/>
              <a:t>Денна</a:t>
            </a:r>
            <a:r>
              <a:rPr lang="ru-RU" i="1" dirty="0"/>
              <a:t> норма </a:t>
            </a:r>
            <a:r>
              <a:rPr lang="ru-RU" i="1" dirty="0" err="1"/>
              <a:t>виробітку</a:t>
            </a:r>
            <a:r>
              <a:rPr lang="ru-RU" i="1" dirty="0"/>
              <a:t>, </a:t>
            </a:r>
            <a:r>
              <a:rPr lang="ru-RU" i="1" dirty="0" err="1"/>
              <a:t>розрахована</a:t>
            </a:r>
            <a:r>
              <a:rPr lang="ru-RU" i="1" dirty="0"/>
              <a:t> на 8-годинну </a:t>
            </a:r>
            <a:r>
              <a:rPr lang="ru-RU" i="1" dirty="0" err="1"/>
              <a:t>зміну</a:t>
            </a:r>
            <a:r>
              <a:rPr lang="ru-RU" i="1" dirty="0"/>
              <a:t>, — 10 деталей.</a:t>
            </a:r>
            <a:r>
              <a:rPr lang="ru-RU" dirty="0"/>
              <a:t/>
            </a:r>
            <a:br>
              <a:rPr lang="ru-RU" dirty="0"/>
            </a:br>
            <a:r>
              <a:rPr lang="ru-RU" dirty="0" err="1"/>
              <a:t>Визначимо</a:t>
            </a:r>
            <a:r>
              <a:rPr lang="ru-RU" dirty="0"/>
              <a:t> </a:t>
            </a:r>
            <a:r>
              <a:rPr lang="ru-RU" dirty="0" err="1"/>
              <a:t>розмір</a:t>
            </a:r>
            <a:r>
              <a:rPr lang="ru-RU" dirty="0"/>
              <a:t> </a:t>
            </a:r>
            <a:r>
              <a:rPr lang="ru-RU" dirty="0" err="1"/>
              <a:t>відрядної</a:t>
            </a:r>
            <a:r>
              <a:rPr lang="ru-RU" dirty="0"/>
              <a:t> </a:t>
            </a:r>
            <a:r>
              <a:rPr lang="ru-RU" dirty="0" err="1"/>
              <a:t>розцінки</a:t>
            </a:r>
            <a:r>
              <a:rPr lang="ru-RU" dirty="0"/>
              <a:t> за одну деталь:</a:t>
            </a:r>
            <a:br>
              <a:rPr lang="ru-RU" dirty="0"/>
            </a:br>
            <a:r>
              <a:rPr lang="ru-RU" dirty="0" smtClean="0"/>
              <a:t>550,00 </a:t>
            </a:r>
            <a:r>
              <a:rPr lang="ru-RU" dirty="0"/>
              <a:t>грн./</a:t>
            </a:r>
            <a:r>
              <a:rPr lang="ru-RU" dirty="0" err="1"/>
              <a:t>дн</a:t>
            </a:r>
            <a:r>
              <a:rPr lang="ru-RU" dirty="0"/>
              <a:t>. : 10 шт./</a:t>
            </a:r>
            <a:r>
              <a:rPr lang="ru-RU" dirty="0" err="1"/>
              <a:t>дн</a:t>
            </a:r>
            <a:r>
              <a:rPr lang="ru-RU" dirty="0"/>
              <a:t>. = </a:t>
            </a:r>
            <a:r>
              <a:rPr lang="ru-RU" dirty="0" smtClean="0"/>
              <a:t>55,00 </a:t>
            </a:r>
            <a:r>
              <a:rPr lang="ru-RU" dirty="0"/>
              <a:t>грн./шт.</a:t>
            </a:r>
            <a:br>
              <a:rPr lang="ru-RU" dirty="0"/>
            </a:br>
            <a:endParaRPr lang="ru-RU" dirty="0"/>
          </a:p>
        </p:txBody>
      </p:sp>
    </p:spTree>
    <p:extLst>
      <p:ext uri="{BB962C8B-B14F-4D97-AF65-F5344CB8AC3E}">
        <p14:creationId xmlns:p14="http://schemas.microsoft.com/office/powerpoint/2010/main" val="3856456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90517"/>
          </a:xfrm>
        </p:spPr>
        <p:txBody>
          <a:bodyPr>
            <a:normAutofit fontScale="90000"/>
          </a:bodyPr>
          <a:lstStyle/>
          <a:p>
            <a:pPr algn="ctr" fontAlgn="base"/>
            <a:r>
              <a:rPr lang="ru-RU" dirty="0"/>
              <a:t>2. </a:t>
            </a:r>
            <a:r>
              <a:rPr lang="ru-RU" dirty="0" err="1"/>
              <a:t>Якщо</a:t>
            </a:r>
            <a:r>
              <a:rPr lang="ru-RU" dirty="0"/>
              <a:t> </a:t>
            </a:r>
            <a:r>
              <a:rPr lang="ru-RU" dirty="0" err="1"/>
              <a:t>застосовуються</a:t>
            </a:r>
            <a:r>
              <a:rPr lang="ru-RU" dirty="0"/>
              <a:t> </a:t>
            </a:r>
            <a:r>
              <a:rPr lang="ru-RU" b="1" dirty="0" err="1"/>
              <a:t>норми</a:t>
            </a:r>
            <a:r>
              <a:rPr lang="ru-RU" b="1" dirty="0"/>
              <a:t> часу</a:t>
            </a:r>
            <a:r>
              <a:rPr lang="ru-RU" dirty="0"/>
              <a:t> (</a:t>
            </a:r>
            <a:r>
              <a:rPr lang="ru-RU" dirty="0" err="1"/>
              <a:t>зазвичай</a:t>
            </a:r>
            <a:r>
              <a:rPr lang="ru-RU" dirty="0"/>
              <a:t> в </a:t>
            </a:r>
            <a:r>
              <a:rPr lang="ru-RU" dirty="0" err="1"/>
              <a:t>одиничному</a:t>
            </a:r>
            <a:r>
              <a:rPr lang="ru-RU" dirty="0"/>
              <a:t> і </a:t>
            </a:r>
            <a:r>
              <a:rPr lang="ru-RU" dirty="0" err="1"/>
              <a:t>дрібносерійному</a:t>
            </a:r>
            <a:r>
              <a:rPr lang="ru-RU" dirty="0"/>
              <a:t> </a:t>
            </a:r>
            <a:r>
              <a:rPr lang="ru-RU" dirty="0" err="1"/>
              <a:t>виробництві</a:t>
            </a:r>
            <a:r>
              <a:rPr lang="ru-RU" dirty="0"/>
              <a:t>), </a:t>
            </a:r>
            <a:r>
              <a:rPr lang="ru-RU" dirty="0" err="1"/>
              <a:t>розцінку</a:t>
            </a:r>
            <a:r>
              <a:rPr lang="ru-RU" dirty="0"/>
              <a:t> </a:t>
            </a:r>
            <a:r>
              <a:rPr lang="ru-RU" dirty="0" err="1"/>
              <a:t>розраховують</a:t>
            </a:r>
            <a:r>
              <a:rPr lang="ru-RU" dirty="0"/>
              <a:t> </a:t>
            </a:r>
            <a:r>
              <a:rPr lang="ru-RU" dirty="0" err="1"/>
              <a:t>множенням</a:t>
            </a:r>
            <a:r>
              <a:rPr lang="ru-RU" dirty="0"/>
              <a:t> </a:t>
            </a:r>
            <a:r>
              <a:rPr lang="ru-RU" dirty="0" err="1"/>
              <a:t>годинної</a:t>
            </a:r>
            <a:r>
              <a:rPr lang="ru-RU" dirty="0"/>
              <a:t> (</a:t>
            </a:r>
            <a:r>
              <a:rPr lang="ru-RU" dirty="0" err="1"/>
              <a:t>денної</a:t>
            </a:r>
            <a:r>
              <a:rPr lang="ru-RU" dirty="0"/>
              <a:t>) </a:t>
            </a:r>
            <a:r>
              <a:rPr lang="ru-RU" dirty="0" err="1"/>
              <a:t>тарифної</a:t>
            </a:r>
            <a:r>
              <a:rPr lang="ru-RU" dirty="0"/>
              <a:t> ставки, </a:t>
            </a:r>
            <a:r>
              <a:rPr lang="ru-RU" dirty="0" err="1"/>
              <a:t>що</a:t>
            </a:r>
            <a:r>
              <a:rPr lang="ru-RU" dirty="0"/>
              <a:t> </a:t>
            </a:r>
            <a:r>
              <a:rPr lang="ru-RU" dirty="0" err="1"/>
              <a:t>відповідає</a:t>
            </a:r>
            <a:r>
              <a:rPr lang="ru-RU" dirty="0"/>
              <a:t> </a:t>
            </a:r>
            <a:r>
              <a:rPr lang="ru-RU" dirty="0" err="1"/>
              <a:t>розряду</a:t>
            </a:r>
            <a:r>
              <a:rPr lang="ru-RU" dirty="0"/>
              <a:t> </a:t>
            </a:r>
            <a:r>
              <a:rPr lang="ru-RU" dirty="0" err="1"/>
              <a:t>виконуваної</a:t>
            </a:r>
            <a:r>
              <a:rPr lang="ru-RU" dirty="0"/>
              <a:t> </a:t>
            </a:r>
            <a:r>
              <a:rPr lang="ru-RU" dirty="0" err="1"/>
              <a:t>роботи</a:t>
            </a:r>
            <a:r>
              <a:rPr lang="ru-RU" dirty="0"/>
              <a:t>, на </a:t>
            </a:r>
            <a:r>
              <a:rPr lang="ru-RU" dirty="0" err="1"/>
              <a:t>встановлену</a:t>
            </a:r>
            <a:r>
              <a:rPr lang="ru-RU" dirty="0"/>
              <a:t> норму часу в годинах </a:t>
            </a:r>
            <a:r>
              <a:rPr lang="ru-RU" dirty="0" err="1"/>
              <a:t>або</a:t>
            </a:r>
            <a:r>
              <a:rPr lang="ru-RU" dirty="0"/>
              <a:t> днях:</a:t>
            </a:r>
            <a:br>
              <a:rPr lang="ru-RU" dirty="0"/>
            </a:br>
            <a:r>
              <a:rPr lang="ru-RU" b="1" dirty="0"/>
              <a:t>Р</a:t>
            </a:r>
            <a:r>
              <a:rPr lang="ru-RU" baseline="-25000" dirty="0"/>
              <a:t>од</a:t>
            </a:r>
            <a:r>
              <a:rPr lang="ru-RU" b="1" dirty="0"/>
              <a:t> = Т</a:t>
            </a:r>
            <a:r>
              <a:rPr lang="ru-RU" baseline="-25000" dirty="0"/>
              <a:t>с</a:t>
            </a:r>
            <a:r>
              <a:rPr lang="ru-RU" b="1" dirty="0"/>
              <a:t> х </a:t>
            </a:r>
            <a:r>
              <a:rPr lang="ru-RU" b="1" dirty="0" err="1"/>
              <a:t>Н</a:t>
            </a:r>
            <a:r>
              <a:rPr lang="ru-RU" baseline="-25000" dirty="0" err="1"/>
              <a:t>ч</a:t>
            </a:r>
            <a:r>
              <a:rPr lang="ru-RU" dirty="0"/>
              <a:t>,</a:t>
            </a:r>
            <a:br>
              <a:rPr lang="ru-RU" dirty="0"/>
            </a:br>
            <a:r>
              <a:rPr lang="ru-RU" dirty="0"/>
              <a:t>де </a:t>
            </a:r>
            <a:r>
              <a:rPr lang="ru-RU" b="1" dirty="0"/>
              <a:t>Т</a:t>
            </a:r>
            <a:r>
              <a:rPr lang="ru-RU" baseline="-25000" dirty="0"/>
              <a:t>с</a:t>
            </a:r>
            <a:r>
              <a:rPr lang="ru-RU" b="1" dirty="0"/>
              <a:t> </a:t>
            </a:r>
            <a:r>
              <a:rPr lang="ru-RU" dirty="0"/>
              <a:t>— </a:t>
            </a:r>
            <a:r>
              <a:rPr lang="ru-RU" dirty="0" err="1"/>
              <a:t>годинна</a:t>
            </a:r>
            <a:r>
              <a:rPr lang="ru-RU" dirty="0"/>
              <a:t> (</a:t>
            </a:r>
            <a:r>
              <a:rPr lang="ru-RU" dirty="0" err="1"/>
              <a:t>денна</a:t>
            </a:r>
            <a:r>
              <a:rPr lang="ru-RU" dirty="0"/>
              <a:t>) </a:t>
            </a:r>
            <a:r>
              <a:rPr lang="ru-RU" dirty="0" err="1"/>
              <a:t>тарифна</a:t>
            </a:r>
            <a:r>
              <a:rPr lang="ru-RU" dirty="0"/>
              <a:t> ставка </a:t>
            </a:r>
            <a:r>
              <a:rPr lang="ru-RU" dirty="0" err="1"/>
              <a:t>робітника-відрядника</a:t>
            </a:r>
            <a:r>
              <a:rPr lang="ru-RU" dirty="0"/>
              <a:t>, </a:t>
            </a:r>
            <a:r>
              <a:rPr lang="ru-RU" dirty="0" err="1"/>
              <a:t>що</a:t>
            </a:r>
            <a:r>
              <a:rPr lang="ru-RU" dirty="0"/>
              <a:t> </a:t>
            </a:r>
            <a:r>
              <a:rPr lang="ru-RU" dirty="0" err="1"/>
              <a:t>відповідає</a:t>
            </a:r>
            <a:r>
              <a:rPr lang="ru-RU" dirty="0"/>
              <a:t> </a:t>
            </a:r>
            <a:r>
              <a:rPr lang="ru-RU" dirty="0" err="1"/>
              <a:t>розряду</a:t>
            </a:r>
            <a:r>
              <a:rPr lang="ru-RU" dirty="0"/>
              <a:t> </a:t>
            </a:r>
            <a:r>
              <a:rPr lang="ru-RU" dirty="0" err="1"/>
              <a:t>роботи</a:t>
            </a:r>
            <a:r>
              <a:rPr lang="ru-RU" dirty="0"/>
              <a:t>;</a:t>
            </a:r>
            <a:br>
              <a:rPr lang="ru-RU" dirty="0"/>
            </a:br>
            <a:r>
              <a:rPr lang="ru-RU" b="1" dirty="0" err="1"/>
              <a:t>Н</a:t>
            </a:r>
            <a:r>
              <a:rPr lang="ru-RU" baseline="-25000" dirty="0" err="1"/>
              <a:t>ч</a:t>
            </a:r>
            <a:r>
              <a:rPr lang="ru-RU" b="1" dirty="0"/>
              <a:t> </a:t>
            </a:r>
            <a:r>
              <a:rPr lang="ru-RU" dirty="0"/>
              <a:t>— норма часу в годинах </a:t>
            </a:r>
            <a:r>
              <a:rPr lang="ru-RU" dirty="0" err="1"/>
              <a:t>або</a:t>
            </a:r>
            <a:r>
              <a:rPr lang="ru-RU" dirty="0"/>
              <a:t> днях на </a:t>
            </a:r>
            <a:r>
              <a:rPr lang="ru-RU" dirty="0" err="1"/>
              <a:t>одиницю</a:t>
            </a:r>
            <a:r>
              <a:rPr lang="ru-RU" dirty="0"/>
              <a:t> </a:t>
            </a:r>
            <a:r>
              <a:rPr lang="ru-RU" dirty="0" err="1"/>
              <a:t>продукції</a:t>
            </a:r>
            <a:r>
              <a:rPr lang="ru-RU" dirty="0"/>
              <a:t> (</a:t>
            </a:r>
            <a:r>
              <a:rPr lang="ru-RU" dirty="0" err="1"/>
              <a:t>виконуваних</a:t>
            </a:r>
            <a:r>
              <a:rPr lang="ru-RU" dirty="0"/>
              <a:t> </a:t>
            </a:r>
            <a:r>
              <a:rPr lang="ru-RU" dirty="0" err="1"/>
              <a:t>робіт</a:t>
            </a:r>
            <a:r>
              <a:rPr lang="ru-RU" dirty="0"/>
              <a:t>).</a:t>
            </a:r>
            <a:br>
              <a:rPr lang="ru-RU" dirty="0"/>
            </a:br>
            <a:endParaRPr lang="ru-RU" dirty="0"/>
          </a:p>
        </p:txBody>
      </p:sp>
    </p:spTree>
    <p:extLst>
      <p:ext uri="{BB962C8B-B14F-4D97-AF65-F5344CB8AC3E}">
        <p14:creationId xmlns:p14="http://schemas.microsoft.com/office/powerpoint/2010/main" val="2786464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62469"/>
          </a:xfrm>
        </p:spPr>
        <p:txBody>
          <a:bodyPr>
            <a:normAutofit fontScale="90000"/>
          </a:bodyPr>
          <a:lstStyle/>
          <a:p>
            <a:pPr algn="ctr" fontAlgn="base"/>
            <a:r>
              <a:rPr lang="ru-RU" b="1" dirty="0"/>
              <a:t>Приклад </a:t>
            </a:r>
            <a:r>
              <a:rPr lang="ru-RU" b="1" dirty="0" smtClean="0"/>
              <a:t>5</a:t>
            </a:r>
            <a:r>
              <a:rPr lang="ru-RU" b="1" dirty="0"/>
              <a:t>.</a:t>
            </a:r>
            <a:r>
              <a:rPr lang="ru-RU" i="1" dirty="0"/>
              <a:t> </a:t>
            </a:r>
            <a:r>
              <a:rPr lang="ru-RU" i="1" dirty="0" err="1"/>
              <a:t>Годинна</a:t>
            </a:r>
            <a:r>
              <a:rPr lang="ru-RU" i="1" dirty="0"/>
              <a:t> </a:t>
            </a:r>
            <a:r>
              <a:rPr lang="ru-RU" i="1" dirty="0" err="1"/>
              <a:t>тарифна</a:t>
            </a:r>
            <a:r>
              <a:rPr lang="ru-RU" i="1" dirty="0"/>
              <a:t> ставка на </a:t>
            </a:r>
            <a:r>
              <a:rPr lang="ru-RU" i="1" dirty="0" err="1"/>
              <a:t>виконувану</a:t>
            </a:r>
            <a:r>
              <a:rPr lang="ru-RU" i="1" dirty="0"/>
              <a:t> роботу 3-го </a:t>
            </a:r>
            <a:r>
              <a:rPr lang="ru-RU" i="1" dirty="0" err="1"/>
              <a:t>розряду</a:t>
            </a:r>
            <a:r>
              <a:rPr lang="ru-RU" i="1" dirty="0"/>
              <a:t> становить </a:t>
            </a:r>
            <a:r>
              <a:rPr lang="ru-RU" i="1" dirty="0" smtClean="0"/>
              <a:t>250,00</a:t>
            </a:r>
            <a:r>
              <a:rPr lang="ru-RU" i="1" dirty="0"/>
              <a:t> грн. Норма часу на </a:t>
            </a:r>
            <a:r>
              <a:rPr lang="ru-RU" i="1" dirty="0" err="1"/>
              <a:t>виробництво</a:t>
            </a:r>
            <a:r>
              <a:rPr lang="ru-RU" i="1" dirty="0"/>
              <a:t> 1 </a:t>
            </a:r>
            <a:r>
              <a:rPr lang="ru-RU" i="1" dirty="0" err="1"/>
              <a:t>виробу</a:t>
            </a:r>
            <a:r>
              <a:rPr lang="ru-RU" i="1" dirty="0"/>
              <a:t> — 1,5 </a:t>
            </a:r>
            <a:r>
              <a:rPr lang="ru-RU" i="1" dirty="0" err="1"/>
              <a:t>години</a:t>
            </a:r>
            <a:r>
              <a:rPr lang="ru-RU" i="1" dirty="0"/>
              <a:t>.</a:t>
            </a:r>
            <a:r>
              <a:rPr lang="ru-RU" dirty="0"/>
              <a:t/>
            </a:r>
            <a:br>
              <a:rPr lang="ru-RU" dirty="0"/>
            </a:br>
            <a:r>
              <a:rPr lang="ru-RU" dirty="0" err="1"/>
              <a:t>Розмір</a:t>
            </a:r>
            <a:r>
              <a:rPr lang="ru-RU" dirty="0"/>
              <a:t> </a:t>
            </a:r>
            <a:r>
              <a:rPr lang="ru-RU" dirty="0" err="1"/>
              <a:t>відрядної</a:t>
            </a:r>
            <a:r>
              <a:rPr lang="ru-RU" dirty="0"/>
              <a:t> </a:t>
            </a:r>
            <a:r>
              <a:rPr lang="ru-RU" dirty="0" err="1"/>
              <a:t>розцінки</a:t>
            </a:r>
            <a:r>
              <a:rPr lang="ru-RU" dirty="0"/>
              <a:t> за один </a:t>
            </a:r>
            <a:r>
              <a:rPr lang="ru-RU" dirty="0" err="1"/>
              <a:t>виріб</a:t>
            </a:r>
            <a:r>
              <a:rPr lang="ru-RU" dirty="0"/>
              <a:t> становить:</a:t>
            </a:r>
            <a:br>
              <a:rPr lang="ru-RU" dirty="0"/>
            </a:br>
            <a:r>
              <a:rPr lang="ru-RU" dirty="0" smtClean="0"/>
              <a:t>250,00 </a:t>
            </a:r>
            <a:r>
              <a:rPr lang="ru-RU" dirty="0"/>
              <a:t>грн./год х 1,5 год/шт. = </a:t>
            </a:r>
            <a:r>
              <a:rPr lang="ru-RU" dirty="0" smtClean="0"/>
              <a:t>370,50 </a:t>
            </a:r>
            <a:r>
              <a:rPr lang="ru-RU" dirty="0"/>
              <a:t>грн./шт.</a:t>
            </a:r>
            <a:br>
              <a:rPr lang="ru-RU" dirty="0"/>
            </a:br>
            <a:endParaRPr lang="ru-RU" dirty="0"/>
          </a:p>
        </p:txBody>
      </p:sp>
    </p:spTree>
    <p:extLst>
      <p:ext uri="{BB962C8B-B14F-4D97-AF65-F5344CB8AC3E}">
        <p14:creationId xmlns:p14="http://schemas.microsoft.com/office/powerpoint/2010/main" val="287190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921" y="209693"/>
            <a:ext cx="11198225" cy="6648307"/>
          </a:xfrm>
        </p:spPr>
        <p:txBody>
          <a:bodyPr>
            <a:normAutofit fontScale="90000"/>
          </a:bodyPr>
          <a:lstStyle/>
          <a:p>
            <a:pPr algn="ctr" fontAlgn="base"/>
            <a:r>
              <a:rPr lang="ru-RU" dirty="0" err="1"/>
              <a:t>Фактичний</a:t>
            </a:r>
            <a:r>
              <a:rPr lang="ru-RU" dirty="0"/>
              <a:t> </a:t>
            </a:r>
            <a:r>
              <a:rPr lang="ru-RU" dirty="0" err="1"/>
              <a:t>відрядний</a:t>
            </a:r>
            <a:r>
              <a:rPr lang="ru-RU" dirty="0"/>
              <a:t> </a:t>
            </a:r>
            <a:r>
              <a:rPr lang="ru-RU" dirty="0" err="1"/>
              <a:t>заробіток</a:t>
            </a:r>
            <a:r>
              <a:rPr lang="ru-RU" dirty="0"/>
              <a:t> </a:t>
            </a:r>
            <a:r>
              <a:rPr lang="ru-RU" dirty="0" err="1"/>
              <a:t>робітника</a:t>
            </a:r>
            <a:r>
              <a:rPr lang="ru-RU" dirty="0"/>
              <a:t> при </a:t>
            </a:r>
            <a:r>
              <a:rPr lang="ru-RU" dirty="0" err="1"/>
              <a:t>прямій</a:t>
            </a:r>
            <a:r>
              <a:rPr lang="ru-RU" dirty="0"/>
              <a:t> </a:t>
            </a:r>
            <a:r>
              <a:rPr lang="ru-RU" dirty="0" err="1"/>
              <a:t>відрядній</a:t>
            </a:r>
            <a:r>
              <a:rPr lang="ru-RU" dirty="0"/>
              <a:t> </a:t>
            </a:r>
            <a:r>
              <a:rPr lang="ru-RU" dirty="0" err="1"/>
              <a:t>індивідуальній</a:t>
            </a:r>
            <a:r>
              <a:rPr lang="ru-RU" dirty="0"/>
              <a:t> </a:t>
            </a:r>
            <a:r>
              <a:rPr lang="ru-RU" dirty="0" err="1"/>
              <a:t>оплаті</a:t>
            </a:r>
            <a:r>
              <a:rPr lang="ru-RU" dirty="0"/>
              <a:t> </a:t>
            </a:r>
            <a:r>
              <a:rPr lang="ru-RU" dirty="0" err="1"/>
              <a:t>праці</a:t>
            </a:r>
            <a:r>
              <a:rPr lang="ru-RU" dirty="0"/>
              <a:t> </a:t>
            </a:r>
            <a:r>
              <a:rPr lang="ru-RU" dirty="0" err="1"/>
              <a:t>обчислюють</a:t>
            </a:r>
            <a:r>
              <a:rPr lang="ru-RU" dirty="0"/>
              <a:t> шляхом </a:t>
            </a:r>
            <a:r>
              <a:rPr lang="ru-RU" dirty="0" err="1"/>
              <a:t>підсумування</a:t>
            </a:r>
            <a:r>
              <a:rPr lang="ru-RU" dirty="0"/>
              <a:t> </a:t>
            </a:r>
            <a:r>
              <a:rPr lang="ru-RU" dirty="0" err="1"/>
              <a:t>добутків</a:t>
            </a:r>
            <a:r>
              <a:rPr lang="ru-RU" dirty="0"/>
              <a:t> </a:t>
            </a:r>
            <a:r>
              <a:rPr lang="ru-RU" dirty="0" err="1"/>
              <a:t>відповідної</a:t>
            </a:r>
            <a:r>
              <a:rPr lang="ru-RU" dirty="0"/>
              <a:t> </a:t>
            </a:r>
            <a:r>
              <a:rPr lang="ru-RU" dirty="0" err="1"/>
              <a:t>відрядної</a:t>
            </a:r>
            <a:r>
              <a:rPr lang="ru-RU" dirty="0"/>
              <a:t> </a:t>
            </a:r>
            <a:r>
              <a:rPr lang="ru-RU" dirty="0" err="1"/>
              <a:t>розцінки</a:t>
            </a:r>
            <a:r>
              <a:rPr lang="ru-RU" dirty="0"/>
              <a:t> та </a:t>
            </a:r>
            <a:r>
              <a:rPr lang="ru-RU" dirty="0" err="1"/>
              <a:t>фактично</a:t>
            </a:r>
            <a:r>
              <a:rPr lang="ru-RU" dirty="0"/>
              <a:t> </a:t>
            </a:r>
            <a:r>
              <a:rPr lang="ru-RU" dirty="0" err="1"/>
              <a:t>виготовленої</a:t>
            </a:r>
            <a:r>
              <a:rPr lang="ru-RU" dirty="0"/>
              <a:t> </a:t>
            </a:r>
            <a:r>
              <a:rPr lang="ru-RU" dirty="0" err="1"/>
              <a:t>робітником</a:t>
            </a:r>
            <a:r>
              <a:rPr lang="ru-RU" dirty="0"/>
              <a:t> </a:t>
            </a:r>
            <a:r>
              <a:rPr lang="ru-RU" dirty="0" err="1"/>
              <a:t>кількості</a:t>
            </a:r>
            <a:r>
              <a:rPr lang="ru-RU" dirty="0"/>
              <a:t> деталей (</a:t>
            </a:r>
            <a:r>
              <a:rPr lang="ru-RU" dirty="0" err="1"/>
              <a:t>виконаних</a:t>
            </a:r>
            <a:r>
              <a:rPr lang="ru-RU" dirty="0"/>
              <a:t> </a:t>
            </a:r>
            <a:r>
              <a:rPr lang="ru-RU" dirty="0" err="1"/>
              <a:t>операцій</a:t>
            </a:r>
            <a:r>
              <a:rPr lang="ru-RU" dirty="0"/>
              <a:t>) за </a:t>
            </a:r>
            <a:r>
              <a:rPr lang="ru-RU" dirty="0" err="1"/>
              <a:t>розрахунковий</a:t>
            </a:r>
            <a:r>
              <a:rPr lang="ru-RU" dirty="0"/>
              <a:t> </a:t>
            </a:r>
            <a:r>
              <a:rPr lang="ru-RU" dirty="0" err="1"/>
              <a:t>період</a:t>
            </a:r>
            <a:r>
              <a:rPr lang="ru-RU" dirty="0" smtClean="0"/>
              <a:t>:</a:t>
            </a:r>
            <a:br>
              <a:rPr lang="ru-RU" dirty="0" smtClean="0"/>
            </a:br>
            <a:r>
              <a:rPr lang="ru-RU" dirty="0"/>
              <a:t/>
            </a:r>
            <a:br>
              <a:rPr lang="ru-RU" dirty="0"/>
            </a:br>
            <a:r>
              <a:rPr lang="ru-RU" dirty="0"/>
              <a:t>де </a:t>
            </a:r>
            <a:r>
              <a:rPr lang="ru-RU" b="1" dirty="0" err="1"/>
              <a:t>З</a:t>
            </a:r>
            <a:r>
              <a:rPr lang="ru-RU" baseline="-25000" dirty="0" err="1"/>
              <a:t>відр</a:t>
            </a:r>
            <a:r>
              <a:rPr lang="ru-RU" b="1" dirty="0"/>
              <a:t> </a:t>
            </a:r>
            <a:r>
              <a:rPr lang="ru-RU" dirty="0"/>
              <a:t>— </a:t>
            </a:r>
            <a:r>
              <a:rPr lang="ru-RU" dirty="0" err="1"/>
              <a:t>загальний</a:t>
            </a:r>
            <a:r>
              <a:rPr lang="ru-RU" dirty="0"/>
              <a:t> </a:t>
            </a:r>
            <a:r>
              <a:rPr lang="ru-RU" dirty="0" err="1"/>
              <a:t>відрядний</a:t>
            </a:r>
            <a:r>
              <a:rPr lang="ru-RU" dirty="0"/>
              <a:t> </a:t>
            </a:r>
            <a:r>
              <a:rPr lang="ru-RU" dirty="0" err="1"/>
              <a:t>заробіток</a:t>
            </a:r>
            <a:r>
              <a:rPr lang="ru-RU" dirty="0"/>
              <a:t>;</a:t>
            </a:r>
            <a:br>
              <a:rPr lang="ru-RU" dirty="0"/>
            </a:br>
            <a:r>
              <a:rPr lang="ru-RU" b="1" dirty="0" err="1"/>
              <a:t>Р</a:t>
            </a:r>
            <a:r>
              <a:rPr lang="ru-RU" baseline="-25000" dirty="0" err="1"/>
              <a:t>одi</a:t>
            </a:r>
            <a:r>
              <a:rPr lang="ru-RU" baseline="-25000" dirty="0"/>
              <a:t> </a:t>
            </a:r>
            <a:r>
              <a:rPr lang="ru-RU" dirty="0"/>
              <a:t>— </a:t>
            </a:r>
            <a:r>
              <a:rPr lang="ru-RU" dirty="0" err="1"/>
              <a:t>розцінка</a:t>
            </a:r>
            <a:r>
              <a:rPr lang="ru-RU" dirty="0"/>
              <a:t> за </a:t>
            </a:r>
            <a:r>
              <a:rPr lang="ru-RU" dirty="0" err="1"/>
              <a:t>одиницю</a:t>
            </a:r>
            <a:r>
              <a:rPr lang="ru-RU" dirty="0"/>
              <a:t> </a:t>
            </a:r>
            <a:r>
              <a:rPr lang="ru-RU" dirty="0" err="1"/>
              <a:t>продукції</a:t>
            </a:r>
            <a:r>
              <a:rPr lang="ru-RU" dirty="0"/>
              <a:t> (одну </a:t>
            </a:r>
            <a:r>
              <a:rPr lang="ru-RU" dirty="0" err="1"/>
              <a:t>операцію</a:t>
            </a:r>
            <a:r>
              <a:rPr lang="ru-RU" dirty="0"/>
              <a:t>) кожного i-</a:t>
            </a:r>
            <a:r>
              <a:rPr lang="ru-RU" dirty="0" err="1"/>
              <a:t>го</a:t>
            </a:r>
            <a:r>
              <a:rPr lang="ru-RU" dirty="0"/>
              <a:t> виду;</a:t>
            </a:r>
            <a:br>
              <a:rPr lang="ru-RU" dirty="0"/>
            </a:br>
            <a:r>
              <a:rPr lang="ru-RU" b="1" dirty="0" err="1"/>
              <a:t>О</a:t>
            </a:r>
            <a:r>
              <a:rPr lang="ru-RU" baseline="-25000" dirty="0" err="1"/>
              <a:t>фi</a:t>
            </a:r>
            <a:r>
              <a:rPr lang="ru-RU" b="1" dirty="0"/>
              <a:t> </a:t>
            </a:r>
            <a:r>
              <a:rPr lang="ru-RU" dirty="0"/>
              <a:t>— </a:t>
            </a:r>
            <a:r>
              <a:rPr lang="ru-RU" dirty="0" err="1"/>
              <a:t>фактичний</a:t>
            </a:r>
            <a:r>
              <a:rPr lang="ru-RU" dirty="0"/>
              <a:t> </a:t>
            </a:r>
            <a:r>
              <a:rPr lang="ru-RU" dirty="0" err="1"/>
              <a:t>обсяг</a:t>
            </a:r>
            <a:r>
              <a:rPr lang="ru-RU" dirty="0"/>
              <a:t> </a:t>
            </a:r>
            <a:r>
              <a:rPr lang="ru-RU" dirty="0" err="1"/>
              <a:t>виробітку</a:t>
            </a:r>
            <a:r>
              <a:rPr lang="ru-RU" dirty="0"/>
              <a:t> за </a:t>
            </a:r>
            <a:r>
              <a:rPr lang="ru-RU" dirty="0" err="1"/>
              <a:t>кожним</a:t>
            </a:r>
            <a:r>
              <a:rPr lang="ru-RU" dirty="0"/>
              <a:t> i-м видом деталей (</a:t>
            </a:r>
            <a:r>
              <a:rPr lang="ru-RU" dirty="0" err="1"/>
              <a:t>виконаних</a:t>
            </a:r>
            <a:r>
              <a:rPr lang="ru-RU" dirty="0"/>
              <a:t> </a:t>
            </a:r>
            <a:r>
              <a:rPr lang="ru-RU" dirty="0" err="1"/>
              <a:t>операцій</a:t>
            </a:r>
            <a:r>
              <a:rPr lang="ru-RU" dirty="0"/>
              <a:t>).</a:t>
            </a:r>
            <a:br>
              <a:rPr lang="ru-RU" dirty="0"/>
            </a:br>
            <a:endParaRPr lang="ru-RU" dirty="0"/>
          </a:p>
        </p:txBody>
      </p:sp>
      <p:pic>
        <p:nvPicPr>
          <p:cNvPr id="1028" name="Picture 4" descr="https://i.factor.ua/cache/image/real/39/3986f8fd482898f45566a078bc1cc92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943" y="3207224"/>
            <a:ext cx="2413832" cy="71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208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728" y="365125"/>
            <a:ext cx="10917072" cy="5926493"/>
          </a:xfrm>
        </p:spPr>
        <p:txBody>
          <a:bodyPr>
            <a:normAutofit fontScale="90000"/>
          </a:bodyPr>
          <a:lstStyle/>
          <a:p>
            <a:pPr algn="ctr" fontAlgn="base"/>
            <a:r>
              <a:rPr lang="ru-RU" b="1" dirty="0"/>
              <a:t>Приклад </a:t>
            </a:r>
            <a:r>
              <a:rPr lang="ru-RU" b="1" dirty="0" smtClean="0"/>
              <a:t>6</a:t>
            </a:r>
            <a:r>
              <a:rPr lang="ru-RU" b="1" dirty="0"/>
              <a:t>.</a:t>
            </a:r>
            <a:r>
              <a:rPr lang="ru-RU" i="1" dirty="0"/>
              <a:t> </a:t>
            </a:r>
            <a:r>
              <a:rPr lang="ru-RU" i="1" dirty="0" err="1"/>
              <a:t>Відрядна</a:t>
            </a:r>
            <a:r>
              <a:rPr lang="ru-RU" i="1" dirty="0"/>
              <a:t> </a:t>
            </a:r>
            <a:r>
              <a:rPr lang="ru-RU" i="1" dirty="0" err="1"/>
              <a:t>розцінка</a:t>
            </a:r>
            <a:r>
              <a:rPr lang="ru-RU" i="1" dirty="0"/>
              <a:t> на </a:t>
            </a:r>
            <a:r>
              <a:rPr lang="ru-RU" i="1" dirty="0" err="1"/>
              <a:t>виробництво</a:t>
            </a:r>
            <a:r>
              <a:rPr lang="ru-RU" i="1" dirty="0"/>
              <a:t> </a:t>
            </a:r>
            <a:r>
              <a:rPr lang="ru-RU" i="1" dirty="0" err="1"/>
              <a:t>деталі</a:t>
            </a:r>
            <a:r>
              <a:rPr lang="ru-RU" i="1" dirty="0"/>
              <a:t> А становить </a:t>
            </a:r>
            <a:r>
              <a:rPr lang="ru-RU" i="1" dirty="0" smtClean="0"/>
              <a:t>26,00 </a:t>
            </a:r>
            <a:r>
              <a:rPr lang="ru-RU" i="1" dirty="0"/>
              <a:t>грн./шт., а </a:t>
            </a:r>
            <a:r>
              <a:rPr lang="ru-RU" i="1" dirty="0" err="1"/>
              <a:t>деталі</a:t>
            </a:r>
            <a:r>
              <a:rPr lang="ru-RU" i="1" dirty="0"/>
              <a:t> Б — 25,00 грн./шт. </a:t>
            </a:r>
            <a:r>
              <a:rPr lang="ru-RU" i="1" dirty="0" err="1"/>
              <a:t>Фактично</a:t>
            </a:r>
            <a:r>
              <a:rPr lang="ru-RU" i="1" dirty="0"/>
              <a:t> </a:t>
            </a:r>
            <a:r>
              <a:rPr lang="ru-RU" i="1" dirty="0" err="1"/>
              <a:t>працівник</a:t>
            </a:r>
            <a:r>
              <a:rPr lang="ru-RU" i="1" dirty="0"/>
              <a:t> </a:t>
            </a:r>
            <a:r>
              <a:rPr lang="ru-RU" i="1" dirty="0" err="1"/>
              <a:t>виготовив</a:t>
            </a:r>
            <a:r>
              <a:rPr lang="ru-RU" i="1" dirty="0"/>
              <a:t> за </a:t>
            </a:r>
            <a:r>
              <a:rPr lang="ru-RU" i="1" dirty="0" err="1"/>
              <a:t>зміну</a:t>
            </a:r>
            <a:r>
              <a:rPr lang="ru-RU" i="1" dirty="0"/>
              <a:t>:</a:t>
            </a:r>
            <a:r>
              <a:rPr lang="ru-RU" dirty="0"/>
              <a:t/>
            </a:r>
            <a:br>
              <a:rPr lang="ru-RU" dirty="0"/>
            </a:br>
            <a:r>
              <a:rPr lang="ru-RU" i="1" dirty="0"/>
              <a:t>— деталей А — 5 шт.;</a:t>
            </a:r>
            <a:r>
              <a:rPr lang="ru-RU" dirty="0"/>
              <a:t/>
            </a:r>
            <a:br>
              <a:rPr lang="ru-RU" dirty="0"/>
            </a:br>
            <a:r>
              <a:rPr lang="ru-RU" i="1" dirty="0"/>
              <a:t>— деталей Б — 4 шт.</a:t>
            </a:r>
            <a:r>
              <a:rPr lang="ru-RU" dirty="0"/>
              <a:t/>
            </a:r>
            <a:br>
              <a:rPr lang="ru-RU" dirty="0"/>
            </a:br>
            <a:r>
              <a:rPr lang="ru-RU" dirty="0" err="1"/>
              <a:t>Денний</a:t>
            </a:r>
            <a:r>
              <a:rPr lang="ru-RU" dirty="0"/>
              <a:t> </a:t>
            </a:r>
            <a:r>
              <a:rPr lang="ru-RU" dirty="0" err="1"/>
              <a:t>заробіток</a:t>
            </a:r>
            <a:r>
              <a:rPr lang="ru-RU" dirty="0"/>
              <a:t> </a:t>
            </a:r>
            <a:r>
              <a:rPr lang="ru-RU" dirty="0" err="1"/>
              <a:t>робітника</a:t>
            </a:r>
            <a:r>
              <a:rPr lang="ru-RU" dirty="0"/>
              <a:t> </a:t>
            </a:r>
            <a:r>
              <a:rPr lang="ru-RU" dirty="0" err="1"/>
              <a:t>становитиме</a:t>
            </a:r>
            <a:r>
              <a:rPr lang="ru-RU" dirty="0"/>
              <a:t>:</a:t>
            </a:r>
            <a:br>
              <a:rPr lang="ru-RU" dirty="0"/>
            </a:br>
            <a:r>
              <a:rPr lang="ru-RU" dirty="0"/>
              <a:t>26,00 грн./шт. х 5 шт. + 25,00 грн./шт. х 4 шт. = = 230,00 грн.</a:t>
            </a:r>
            <a:br>
              <a:rPr lang="ru-RU" dirty="0"/>
            </a:br>
            <a:endParaRPr lang="ru-RU" dirty="0"/>
          </a:p>
        </p:txBody>
      </p:sp>
    </p:spTree>
    <p:extLst>
      <p:ext uri="{BB962C8B-B14F-4D97-AF65-F5344CB8AC3E}">
        <p14:creationId xmlns:p14="http://schemas.microsoft.com/office/powerpoint/2010/main" val="352192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125" y="95535"/>
            <a:ext cx="12041875" cy="6550926"/>
          </a:xfrm>
        </p:spPr>
        <p:txBody>
          <a:bodyPr>
            <a:noAutofit/>
          </a:bodyPr>
          <a:lstStyle/>
          <a:p>
            <a:pPr algn="ctr" fontAlgn="base"/>
            <a:r>
              <a:rPr lang="ru-RU" sz="3200" b="1" i="1" dirty="0" err="1"/>
              <a:t>Відрядно-преміальна</a:t>
            </a:r>
            <a:r>
              <a:rPr lang="ru-RU" sz="3200" b="1" i="1" dirty="0"/>
              <a:t> </a:t>
            </a:r>
            <a:r>
              <a:rPr lang="ru-RU" sz="3200" b="1" i="1" dirty="0" smtClean="0"/>
              <a:t>система</a:t>
            </a:r>
            <a:br>
              <a:rPr lang="ru-RU" sz="3200" b="1" i="1" dirty="0" smtClean="0"/>
            </a:br>
            <a:r>
              <a:rPr lang="ru-RU" sz="3200" i="1" dirty="0"/>
              <a:t/>
            </a:r>
            <a:br>
              <a:rPr lang="ru-RU" sz="3200" i="1" dirty="0"/>
            </a:br>
            <a:r>
              <a:rPr lang="ru-RU" sz="3400" dirty="0" err="1"/>
              <a:t>Заробіток</a:t>
            </a:r>
            <a:r>
              <a:rPr lang="ru-RU" sz="3400" dirty="0"/>
              <a:t> </a:t>
            </a:r>
            <a:r>
              <a:rPr lang="ru-RU" sz="3400" dirty="0" err="1"/>
              <a:t>працівника</a:t>
            </a:r>
            <a:r>
              <a:rPr lang="ru-RU" sz="3400" dirty="0"/>
              <a:t> при </a:t>
            </a:r>
            <a:r>
              <a:rPr lang="ru-RU" sz="3400" dirty="0" err="1"/>
              <a:t>відрядно-преміальній</a:t>
            </a:r>
            <a:r>
              <a:rPr lang="ru-RU" sz="3400" dirty="0"/>
              <a:t> </a:t>
            </a:r>
            <a:r>
              <a:rPr lang="ru-RU" sz="3400" dirty="0" err="1"/>
              <a:t>системі</a:t>
            </a:r>
            <a:r>
              <a:rPr lang="ru-RU" sz="3400" dirty="0"/>
              <a:t> оплати </a:t>
            </a:r>
            <a:r>
              <a:rPr lang="ru-RU" sz="3400" dirty="0" err="1"/>
              <a:t>праці</a:t>
            </a:r>
            <a:r>
              <a:rPr lang="ru-RU" sz="3400" dirty="0"/>
              <a:t> </a:t>
            </a:r>
            <a:r>
              <a:rPr lang="ru-RU" sz="3400" dirty="0" err="1"/>
              <a:t>розраховують</a:t>
            </a:r>
            <a:r>
              <a:rPr lang="ru-RU" sz="3400" dirty="0"/>
              <a:t> за формулою:</a:t>
            </a:r>
            <a:br>
              <a:rPr lang="ru-RU" sz="3400" dirty="0"/>
            </a:br>
            <a:r>
              <a:rPr lang="ru-RU" sz="3400" b="1" dirty="0" err="1"/>
              <a:t>З</a:t>
            </a:r>
            <a:r>
              <a:rPr lang="ru-RU" sz="3400" baseline="-25000" dirty="0" err="1"/>
              <a:t>відр-пр</a:t>
            </a:r>
            <a:r>
              <a:rPr lang="ru-RU" sz="3400" b="1" dirty="0"/>
              <a:t> = </a:t>
            </a:r>
            <a:r>
              <a:rPr lang="ru-RU" sz="3400" b="1" dirty="0" err="1"/>
              <a:t>З</a:t>
            </a:r>
            <a:r>
              <a:rPr lang="ru-RU" sz="3400" baseline="-25000" dirty="0" err="1"/>
              <a:t>відр</a:t>
            </a:r>
            <a:r>
              <a:rPr lang="ru-RU" sz="3400" b="1" dirty="0"/>
              <a:t> + </a:t>
            </a:r>
            <a:r>
              <a:rPr lang="ru-RU" sz="3400" b="1" dirty="0" err="1"/>
              <a:t>З</a:t>
            </a:r>
            <a:r>
              <a:rPr lang="ru-RU" sz="3400" baseline="-25000" dirty="0" err="1"/>
              <a:t>пр</a:t>
            </a:r>
            <a:r>
              <a:rPr lang="ru-RU" sz="3400" dirty="0"/>
              <a:t/>
            </a:r>
            <a:br>
              <a:rPr lang="ru-RU" sz="3400" dirty="0"/>
            </a:br>
            <a:r>
              <a:rPr lang="ru-RU" sz="3400" dirty="0" err="1"/>
              <a:t>або</a:t>
            </a:r>
            <a:r>
              <a:rPr lang="ru-RU" sz="3400" dirty="0"/>
              <a:t/>
            </a:r>
            <a:br>
              <a:rPr lang="ru-RU" sz="3400" dirty="0"/>
            </a:br>
            <a:r>
              <a:rPr lang="ru-RU" sz="3400" b="1" dirty="0" err="1"/>
              <a:t>З</a:t>
            </a:r>
            <a:r>
              <a:rPr lang="ru-RU" sz="3400" baseline="-25000" dirty="0" err="1"/>
              <a:t>відр-пр</a:t>
            </a:r>
            <a:r>
              <a:rPr lang="ru-RU" sz="3400" b="1" dirty="0"/>
              <a:t> = </a:t>
            </a:r>
            <a:r>
              <a:rPr lang="ru-RU" sz="3400" b="1" dirty="0" err="1"/>
              <a:t>З</a:t>
            </a:r>
            <a:r>
              <a:rPr lang="ru-RU" sz="3400" baseline="-25000" dirty="0" err="1"/>
              <a:t>відр</a:t>
            </a:r>
            <a:r>
              <a:rPr lang="ru-RU" sz="3400" b="1" dirty="0"/>
              <a:t> х (1 + </a:t>
            </a:r>
            <a:r>
              <a:rPr lang="ru-RU" sz="3400" b="1" dirty="0" err="1"/>
              <a:t>В</a:t>
            </a:r>
            <a:r>
              <a:rPr lang="ru-RU" sz="3400" baseline="-25000" dirty="0" err="1"/>
              <a:t>пр</a:t>
            </a:r>
            <a:r>
              <a:rPr lang="ru-RU" sz="3400" b="1" dirty="0"/>
              <a:t> : 100)</a:t>
            </a:r>
            <a:r>
              <a:rPr lang="ru-RU" sz="3400" dirty="0"/>
              <a:t>,</a:t>
            </a:r>
            <a:br>
              <a:rPr lang="ru-RU" sz="3400" dirty="0"/>
            </a:br>
            <a:r>
              <a:rPr lang="ru-RU" sz="3400" dirty="0"/>
              <a:t>де </a:t>
            </a:r>
            <a:r>
              <a:rPr lang="ru-RU" sz="3400" b="1" dirty="0" err="1"/>
              <a:t>З</a:t>
            </a:r>
            <a:r>
              <a:rPr lang="ru-RU" sz="3400" baseline="-25000" dirty="0" err="1"/>
              <a:t>відр-пр</a:t>
            </a:r>
            <a:r>
              <a:rPr lang="ru-RU" sz="3400" b="1" dirty="0"/>
              <a:t> </a:t>
            </a:r>
            <a:r>
              <a:rPr lang="ru-RU" sz="3400" dirty="0"/>
              <a:t>— сума </a:t>
            </a:r>
            <a:r>
              <a:rPr lang="ru-RU" sz="3400" dirty="0" err="1"/>
              <a:t>заробітку</a:t>
            </a:r>
            <a:r>
              <a:rPr lang="ru-RU" sz="3400" dirty="0"/>
              <a:t> при </a:t>
            </a:r>
            <a:r>
              <a:rPr lang="ru-RU" sz="3400" dirty="0" err="1"/>
              <a:t>відрядно-преміальній</a:t>
            </a:r>
            <a:r>
              <a:rPr lang="ru-RU" sz="3400" dirty="0"/>
              <a:t> </a:t>
            </a:r>
            <a:r>
              <a:rPr lang="ru-RU" sz="3400" dirty="0" err="1"/>
              <a:t>системі</a:t>
            </a:r>
            <a:r>
              <a:rPr lang="ru-RU" sz="3400" dirty="0"/>
              <a:t>;</a:t>
            </a:r>
            <a:br>
              <a:rPr lang="ru-RU" sz="3400" dirty="0"/>
            </a:br>
            <a:r>
              <a:rPr lang="ru-RU" sz="3400" b="1" dirty="0" err="1"/>
              <a:t>З</a:t>
            </a:r>
            <a:r>
              <a:rPr lang="ru-RU" sz="3400" baseline="-25000" dirty="0" err="1"/>
              <a:t>відр</a:t>
            </a:r>
            <a:r>
              <a:rPr lang="ru-RU" sz="3400" b="1" dirty="0"/>
              <a:t> </a:t>
            </a:r>
            <a:r>
              <a:rPr lang="ru-RU" sz="3400" dirty="0"/>
              <a:t>— сума </a:t>
            </a:r>
            <a:r>
              <a:rPr lang="ru-RU" sz="3400" dirty="0" err="1"/>
              <a:t>заробітку</a:t>
            </a:r>
            <a:r>
              <a:rPr lang="ru-RU" sz="3400" dirty="0"/>
              <a:t>, </a:t>
            </a:r>
            <a:r>
              <a:rPr lang="ru-RU" sz="3400" dirty="0" err="1"/>
              <a:t>розрахована</a:t>
            </a:r>
            <a:r>
              <a:rPr lang="ru-RU" sz="3400" dirty="0"/>
              <a:t> </a:t>
            </a:r>
            <a:r>
              <a:rPr lang="ru-RU" sz="3400" dirty="0" err="1"/>
              <a:t>виходячи</a:t>
            </a:r>
            <a:r>
              <a:rPr lang="ru-RU" sz="3400" dirty="0"/>
              <a:t> з </a:t>
            </a:r>
            <a:r>
              <a:rPr lang="ru-RU" sz="3400" dirty="0" err="1"/>
              <a:t>відрядних</a:t>
            </a:r>
            <a:r>
              <a:rPr lang="ru-RU" sz="3400" dirty="0"/>
              <a:t> </a:t>
            </a:r>
            <a:r>
              <a:rPr lang="ru-RU" sz="3400" dirty="0" err="1"/>
              <a:t>розцінок</a:t>
            </a:r>
            <a:r>
              <a:rPr lang="ru-RU" sz="3400" dirty="0"/>
              <a:t>;</a:t>
            </a:r>
            <a:br>
              <a:rPr lang="ru-RU" sz="3400" dirty="0"/>
            </a:br>
            <a:r>
              <a:rPr lang="ru-RU" sz="3400" b="1" dirty="0" err="1"/>
              <a:t>З</a:t>
            </a:r>
            <a:r>
              <a:rPr lang="ru-RU" sz="3400" baseline="-25000" dirty="0" err="1"/>
              <a:t>пр</a:t>
            </a:r>
            <a:r>
              <a:rPr lang="ru-RU" sz="3400" b="1" dirty="0"/>
              <a:t> </a:t>
            </a:r>
            <a:r>
              <a:rPr lang="ru-RU" sz="3400" dirty="0"/>
              <a:t>— сума </a:t>
            </a:r>
            <a:r>
              <a:rPr lang="ru-RU" sz="3400" dirty="0" err="1"/>
              <a:t>премії</a:t>
            </a:r>
            <a:r>
              <a:rPr lang="ru-RU" sz="3400" dirty="0"/>
              <a:t> за </a:t>
            </a:r>
            <a:r>
              <a:rPr lang="ru-RU" sz="3400" dirty="0" err="1"/>
              <a:t>виконання</a:t>
            </a:r>
            <a:r>
              <a:rPr lang="ru-RU" sz="3400" dirty="0"/>
              <a:t> (</a:t>
            </a:r>
            <a:r>
              <a:rPr lang="ru-RU" sz="3400" dirty="0" err="1"/>
              <a:t>перевиконання</a:t>
            </a:r>
            <a:r>
              <a:rPr lang="ru-RU" sz="3400" dirty="0"/>
              <a:t>) </a:t>
            </a:r>
            <a:r>
              <a:rPr lang="ru-RU" sz="3400" dirty="0" err="1"/>
              <a:t>установлених</a:t>
            </a:r>
            <a:r>
              <a:rPr lang="ru-RU" sz="3400" dirty="0"/>
              <a:t> </a:t>
            </a:r>
            <a:r>
              <a:rPr lang="ru-RU" sz="3400" dirty="0" err="1"/>
              <a:t>показників</a:t>
            </a:r>
            <a:r>
              <a:rPr lang="ru-RU" sz="3400" dirty="0"/>
              <a:t>;</a:t>
            </a:r>
            <a:br>
              <a:rPr lang="ru-RU" sz="3400" dirty="0"/>
            </a:br>
            <a:r>
              <a:rPr lang="ru-RU" sz="3400" b="1" dirty="0" err="1"/>
              <a:t>В</a:t>
            </a:r>
            <a:r>
              <a:rPr lang="ru-RU" sz="3400" baseline="-25000" dirty="0" err="1"/>
              <a:t>пр</a:t>
            </a:r>
            <a:r>
              <a:rPr lang="ru-RU" sz="3400" b="1" dirty="0"/>
              <a:t> </a:t>
            </a:r>
            <a:r>
              <a:rPr lang="ru-RU" sz="3400" dirty="0"/>
              <a:t>— </a:t>
            </a:r>
            <a:r>
              <a:rPr lang="ru-RU" sz="3400" dirty="0" err="1"/>
              <a:t>відсоток</a:t>
            </a:r>
            <a:r>
              <a:rPr lang="ru-RU" sz="3400" dirty="0"/>
              <a:t> </a:t>
            </a:r>
            <a:r>
              <a:rPr lang="ru-RU" sz="3400" dirty="0" err="1"/>
              <a:t>премії</a:t>
            </a:r>
            <a:r>
              <a:rPr lang="ru-RU" sz="3400" dirty="0"/>
              <a:t> за </a:t>
            </a:r>
            <a:r>
              <a:rPr lang="ru-RU" sz="3400" dirty="0" err="1"/>
              <a:t>виконання</a:t>
            </a:r>
            <a:r>
              <a:rPr lang="ru-RU" sz="3400" dirty="0"/>
              <a:t> </a:t>
            </a:r>
            <a:r>
              <a:rPr lang="ru-RU" sz="3400" dirty="0" err="1"/>
              <a:t>показників</a:t>
            </a:r>
            <a:r>
              <a:rPr lang="ru-RU" sz="3400" dirty="0"/>
              <a:t> </a:t>
            </a:r>
            <a:r>
              <a:rPr lang="ru-RU" sz="3400" dirty="0" err="1"/>
              <a:t>преміювання</a:t>
            </a:r>
            <a:r>
              <a:rPr lang="ru-RU" sz="3400" dirty="0"/>
              <a:t>.</a:t>
            </a:r>
            <a:br>
              <a:rPr lang="ru-RU" sz="3400" dirty="0"/>
            </a:br>
            <a:endParaRPr lang="ru-RU" sz="3400" dirty="0"/>
          </a:p>
        </p:txBody>
      </p:sp>
    </p:spTree>
    <p:extLst>
      <p:ext uri="{BB962C8B-B14F-4D97-AF65-F5344CB8AC3E}">
        <p14:creationId xmlns:p14="http://schemas.microsoft.com/office/powerpoint/2010/main" val="1407371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11353800" cy="6492875"/>
          </a:xfrm>
        </p:spPr>
        <p:txBody>
          <a:bodyPr>
            <a:noAutofit/>
          </a:bodyPr>
          <a:lstStyle/>
          <a:p>
            <a:pPr algn="ctr" fontAlgn="base"/>
            <a:r>
              <a:rPr lang="ru-RU" sz="3200" b="1" dirty="0"/>
              <a:t>Приклад </a:t>
            </a:r>
            <a:r>
              <a:rPr lang="ru-RU" sz="3200" b="1" dirty="0" smtClean="0"/>
              <a:t>7</a:t>
            </a:r>
            <a:r>
              <a:rPr lang="ru-RU" sz="3200" b="1" dirty="0"/>
              <a:t>.</a:t>
            </a:r>
            <a:r>
              <a:rPr lang="ru-RU" sz="3200" i="1" dirty="0"/>
              <a:t> </a:t>
            </a:r>
            <a:r>
              <a:rPr lang="ru-RU" sz="3200" i="1" dirty="0" err="1"/>
              <a:t>Робітник-відрядник</a:t>
            </a:r>
            <a:r>
              <a:rPr lang="ru-RU" sz="3200" i="1" dirty="0"/>
              <a:t> 4-го </a:t>
            </a:r>
            <a:r>
              <a:rPr lang="ru-RU" sz="3200" i="1" dirty="0" err="1"/>
              <a:t>розряду</a:t>
            </a:r>
            <a:r>
              <a:rPr lang="ru-RU" sz="3200" i="1" dirty="0"/>
              <a:t> у </a:t>
            </a:r>
            <a:r>
              <a:rPr lang="ru-RU" sz="3200" i="1" dirty="0" err="1"/>
              <a:t>травні</a:t>
            </a:r>
            <a:r>
              <a:rPr lang="ru-RU" sz="3200" i="1" dirty="0"/>
              <a:t> </a:t>
            </a:r>
            <a:r>
              <a:rPr lang="ru-RU" sz="3200" i="1" dirty="0" smtClean="0"/>
              <a:t>2019 </a:t>
            </a:r>
            <a:r>
              <a:rPr lang="ru-RU" sz="3200" i="1" dirty="0"/>
              <a:t>року </a:t>
            </a:r>
            <a:r>
              <a:rPr lang="ru-RU" sz="3200" i="1" dirty="0" err="1"/>
              <a:t>виконав</a:t>
            </a:r>
            <a:r>
              <a:rPr lang="ru-RU" sz="3200" i="1" dirty="0"/>
              <a:t> </a:t>
            </a:r>
            <a:r>
              <a:rPr lang="ru-RU" sz="3200" i="1" dirty="0" err="1"/>
              <a:t>норми</a:t>
            </a:r>
            <a:r>
              <a:rPr lang="ru-RU" sz="3200" i="1" dirty="0"/>
              <a:t> </a:t>
            </a:r>
            <a:r>
              <a:rPr lang="ru-RU" sz="3200" i="1" dirty="0" err="1"/>
              <a:t>виробітку</a:t>
            </a:r>
            <a:r>
              <a:rPr lang="ru-RU" sz="3200" i="1" dirty="0"/>
              <a:t> — </a:t>
            </a:r>
            <a:r>
              <a:rPr lang="ru-RU" sz="3200" i="1" dirty="0" err="1"/>
              <a:t>виготовив</a:t>
            </a:r>
            <a:r>
              <a:rPr lang="ru-RU" sz="3200" i="1" dirty="0"/>
              <a:t> 500 </a:t>
            </a:r>
            <a:r>
              <a:rPr lang="ru-RU" sz="3200" i="1" dirty="0" err="1"/>
              <a:t>виробів</a:t>
            </a:r>
            <a:r>
              <a:rPr lang="ru-RU" sz="3200" i="1" dirty="0"/>
              <a:t> без браку. </a:t>
            </a:r>
            <a:r>
              <a:rPr lang="ru-RU" sz="3200" i="1" dirty="0" err="1"/>
              <a:t>Відрядну</a:t>
            </a:r>
            <a:r>
              <a:rPr lang="ru-RU" sz="3200" i="1" dirty="0"/>
              <a:t> </a:t>
            </a:r>
            <a:r>
              <a:rPr lang="ru-RU" sz="3200" i="1" dirty="0" err="1"/>
              <a:t>розцінку</a:t>
            </a:r>
            <a:r>
              <a:rPr lang="ru-RU" sz="3200" i="1" dirty="0"/>
              <a:t> </a:t>
            </a:r>
            <a:r>
              <a:rPr lang="ru-RU" sz="3200" i="1" dirty="0" err="1"/>
              <a:t>встановлено</a:t>
            </a:r>
            <a:r>
              <a:rPr lang="ru-RU" sz="3200" i="1" dirty="0"/>
              <a:t> в </a:t>
            </a:r>
            <a:r>
              <a:rPr lang="ru-RU" sz="3200" i="1" dirty="0" err="1"/>
              <a:t>розмірі</a:t>
            </a:r>
            <a:r>
              <a:rPr lang="ru-RU" sz="3200" i="1" dirty="0"/>
              <a:t> 8,00 грн./шт. </a:t>
            </a:r>
            <a:r>
              <a:rPr lang="ru-RU" sz="3200" i="1" dirty="0" err="1"/>
              <a:t>Положенням</a:t>
            </a:r>
            <a:r>
              <a:rPr lang="ru-RU" sz="3200" i="1" dirty="0"/>
              <a:t> про оплату </a:t>
            </a:r>
            <a:r>
              <a:rPr lang="ru-RU" sz="3200" i="1" dirty="0" err="1"/>
              <a:t>праці</a:t>
            </a:r>
            <a:r>
              <a:rPr lang="ru-RU" sz="3200" i="1" dirty="0"/>
              <a:t> </a:t>
            </a:r>
            <a:r>
              <a:rPr lang="ru-RU" sz="3200" i="1" dirty="0" err="1"/>
              <a:t>визначено</a:t>
            </a:r>
            <a:r>
              <a:rPr lang="ru-RU" sz="3200" i="1" dirty="0"/>
              <a:t>, </a:t>
            </a:r>
            <a:r>
              <a:rPr lang="ru-RU" sz="3200" i="1" dirty="0" err="1"/>
              <a:t>що</a:t>
            </a:r>
            <a:r>
              <a:rPr lang="ru-RU" sz="3200" i="1" dirty="0"/>
              <a:t> за </a:t>
            </a:r>
            <a:r>
              <a:rPr lang="ru-RU" sz="3200" i="1" dirty="0" err="1"/>
              <a:t>виконання</a:t>
            </a:r>
            <a:r>
              <a:rPr lang="ru-RU" sz="3200" i="1" dirty="0"/>
              <a:t> норм без браку </a:t>
            </a:r>
            <a:r>
              <a:rPr lang="ru-RU" sz="3200" i="1" dirty="0" err="1"/>
              <a:t>виплачується</a:t>
            </a:r>
            <a:r>
              <a:rPr lang="ru-RU" sz="3200" i="1" dirty="0"/>
              <a:t> </a:t>
            </a:r>
            <a:r>
              <a:rPr lang="ru-RU" sz="3200" i="1" dirty="0" err="1"/>
              <a:t>премія</a:t>
            </a:r>
            <a:r>
              <a:rPr lang="ru-RU" sz="3200" i="1" dirty="0"/>
              <a:t> в </a:t>
            </a:r>
            <a:r>
              <a:rPr lang="ru-RU" sz="3200" i="1" dirty="0" err="1"/>
              <a:t>розмірі</a:t>
            </a:r>
            <a:r>
              <a:rPr lang="ru-RU" sz="3200" i="1" dirty="0"/>
              <a:t> 15 % </a:t>
            </a:r>
            <a:r>
              <a:rPr lang="ru-RU" sz="3200" i="1" dirty="0" err="1"/>
              <a:t>місячного</a:t>
            </a:r>
            <a:r>
              <a:rPr lang="ru-RU" sz="3200" i="1" dirty="0"/>
              <a:t> </a:t>
            </a:r>
            <a:r>
              <a:rPr lang="ru-RU" sz="3200" i="1" dirty="0" err="1"/>
              <a:t>заробітку</a:t>
            </a:r>
            <a:r>
              <a:rPr lang="ru-RU" sz="3200" i="1" dirty="0"/>
              <a:t>.</a:t>
            </a:r>
            <a:r>
              <a:rPr lang="ru-RU" sz="3200" dirty="0"/>
              <a:t/>
            </a:r>
            <a:br>
              <a:rPr lang="ru-RU" sz="3200" dirty="0"/>
            </a:br>
            <a:r>
              <a:rPr lang="ru-RU" sz="3200" dirty="0" err="1"/>
              <a:t>Основна</a:t>
            </a:r>
            <a:r>
              <a:rPr lang="ru-RU" sz="3200" dirty="0"/>
              <a:t> </a:t>
            </a:r>
            <a:r>
              <a:rPr lang="ru-RU" sz="3200" dirty="0" err="1"/>
              <a:t>заробітна</a:t>
            </a:r>
            <a:r>
              <a:rPr lang="ru-RU" sz="3200" dirty="0"/>
              <a:t> плата </a:t>
            </a:r>
            <a:r>
              <a:rPr lang="ru-RU" sz="3200" dirty="0" err="1"/>
              <a:t>робітника</a:t>
            </a:r>
            <a:r>
              <a:rPr lang="ru-RU" sz="3200" dirty="0"/>
              <a:t> становить:</a:t>
            </a:r>
            <a:br>
              <a:rPr lang="ru-RU" sz="3200" dirty="0"/>
            </a:br>
            <a:r>
              <a:rPr lang="ru-RU" sz="3200" dirty="0"/>
              <a:t>8,00 грн./шт. х 500 шт. = 4000,00 грн.</a:t>
            </a:r>
            <a:br>
              <a:rPr lang="ru-RU" sz="3200" dirty="0"/>
            </a:br>
            <a:r>
              <a:rPr lang="ru-RU" sz="3200" dirty="0" err="1"/>
              <a:t>Розрахуємо</a:t>
            </a:r>
            <a:r>
              <a:rPr lang="ru-RU" sz="3200" dirty="0"/>
              <a:t> </a:t>
            </a:r>
            <a:r>
              <a:rPr lang="ru-RU" sz="3200" dirty="0" err="1"/>
              <a:t>розмір</a:t>
            </a:r>
            <a:r>
              <a:rPr lang="ru-RU" sz="3200" dirty="0"/>
              <a:t> </a:t>
            </a:r>
            <a:r>
              <a:rPr lang="ru-RU" sz="3200" dirty="0" err="1"/>
              <a:t>премії</a:t>
            </a:r>
            <a:r>
              <a:rPr lang="ru-RU" sz="3200" dirty="0"/>
              <a:t>:</a:t>
            </a:r>
            <a:br>
              <a:rPr lang="ru-RU" sz="3200" dirty="0"/>
            </a:br>
            <a:r>
              <a:rPr lang="ru-RU" sz="3200" dirty="0"/>
              <a:t>4000,00 грн. х 15 % : 100 % = 600,00 грн.</a:t>
            </a:r>
            <a:br>
              <a:rPr lang="ru-RU" sz="3200" dirty="0"/>
            </a:br>
            <a:r>
              <a:rPr lang="ru-RU" sz="3200" dirty="0" err="1"/>
              <a:t>Загальна</a:t>
            </a:r>
            <a:r>
              <a:rPr lang="ru-RU" sz="3200" dirty="0"/>
              <a:t> сума </a:t>
            </a:r>
            <a:r>
              <a:rPr lang="ru-RU" sz="3200" dirty="0" err="1"/>
              <a:t>заробітної</a:t>
            </a:r>
            <a:r>
              <a:rPr lang="ru-RU" sz="3200" dirty="0"/>
              <a:t> плати за </a:t>
            </a:r>
            <a:r>
              <a:rPr lang="ru-RU" sz="3200" dirty="0" err="1"/>
              <a:t>травень</a:t>
            </a:r>
            <a:r>
              <a:rPr lang="ru-RU" sz="3200" dirty="0"/>
              <a:t> 2016 року </a:t>
            </a:r>
            <a:r>
              <a:rPr lang="ru-RU" sz="3200" dirty="0" err="1"/>
              <a:t>дорівнює</a:t>
            </a:r>
            <a:r>
              <a:rPr lang="ru-RU" sz="3200" dirty="0"/>
              <a:t>:</a:t>
            </a:r>
            <a:br>
              <a:rPr lang="ru-RU" sz="3200" dirty="0"/>
            </a:br>
            <a:r>
              <a:rPr lang="ru-RU" sz="3200" dirty="0"/>
              <a:t>4000,00 грн. + 600,00 грн. = 4600,00 грн.</a:t>
            </a:r>
            <a:br>
              <a:rPr lang="ru-RU" sz="3200" dirty="0"/>
            </a:br>
            <a:r>
              <a:rPr lang="ru-RU" sz="3200" dirty="0" err="1"/>
              <a:t>Цю</a:t>
            </a:r>
            <a:r>
              <a:rPr lang="ru-RU" sz="3200" dirty="0"/>
              <a:t> суму </a:t>
            </a:r>
            <a:r>
              <a:rPr lang="ru-RU" sz="3200" dirty="0" err="1"/>
              <a:t>також</a:t>
            </a:r>
            <a:r>
              <a:rPr lang="ru-RU" sz="3200" dirty="0"/>
              <a:t> </a:t>
            </a:r>
            <a:r>
              <a:rPr lang="ru-RU" sz="3200" dirty="0" err="1"/>
              <a:t>можна</a:t>
            </a:r>
            <a:r>
              <a:rPr lang="ru-RU" sz="3200" dirty="0"/>
              <a:t> </a:t>
            </a:r>
            <a:r>
              <a:rPr lang="ru-RU" sz="3200" dirty="0" err="1"/>
              <a:t>було</a:t>
            </a:r>
            <a:r>
              <a:rPr lang="ru-RU" sz="3200" dirty="0"/>
              <a:t> </a:t>
            </a:r>
            <a:r>
              <a:rPr lang="ru-RU" sz="3200" dirty="0" err="1"/>
              <a:t>розрахувати</a:t>
            </a:r>
            <a:r>
              <a:rPr lang="ru-RU" sz="3200" dirty="0"/>
              <a:t> таким чином:</a:t>
            </a:r>
            <a:br>
              <a:rPr lang="ru-RU" sz="3200" dirty="0"/>
            </a:br>
            <a:r>
              <a:rPr lang="ru-RU" sz="3200" dirty="0"/>
              <a:t>4000,00 грн. х (1 + 15 % : 100 %) = 4600,00 грн.</a:t>
            </a:r>
            <a:br>
              <a:rPr lang="ru-RU" sz="3200" dirty="0"/>
            </a:br>
            <a:endParaRPr lang="ru-RU" sz="3200" dirty="0"/>
          </a:p>
        </p:txBody>
      </p:sp>
    </p:spTree>
    <p:extLst>
      <p:ext uri="{BB962C8B-B14F-4D97-AF65-F5344CB8AC3E}">
        <p14:creationId xmlns:p14="http://schemas.microsoft.com/office/powerpoint/2010/main" val="165167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16" y="0"/>
            <a:ext cx="11805314" cy="6687403"/>
          </a:xfrm>
        </p:spPr>
        <p:txBody>
          <a:bodyPr>
            <a:normAutofit fontScale="90000"/>
          </a:bodyPr>
          <a:lstStyle/>
          <a:p>
            <a:pPr algn="ctr" fontAlgn="base"/>
            <a:r>
              <a:rPr lang="ru-RU" sz="3600" b="1" i="1" dirty="0" err="1"/>
              <a:t>Відрядно-прогресивна</a:t>
            </a:r>
            <a:r>
              <a:rPr lang="ru-RU" sz="3600" b="1" i="1" dirty="0"/>
              <a:t> система оплати </a:t>
            </a:r>
            <a:r>
              <a:rPr lang="ru-RU" sz="3600" b="1" i="1" dirty="0" err="1" smtClean="0"/>
              <a:t>праці</a:t>
            </a:r>
            <a:r>
              <a:rPr lang="ru-RU" sz="3600" b="1" i="1" dirty="0" smtClean="0"/>
              <a:t/>
            </a:r>
            <a:br>
              <a:rPr lang="ru-RU" sz="3600" b="1" i="1" dirty="0" smtClean="0"/>
            </a:br>
            <a:r>
              <a:rPr lang="ru-RU" sz="3600" b="1" dirty="0"/>
              <a:t/>
            </a:r>
            <a:br>
              <a:rPr lang="ru-RU" sz="3600" b="1" dirty="0"/>
            </a:br>
            <a:r>
              <a:rPr lang="ru-RU" sz="3600" dirty="0" smtClean="0"/>
              <a:t>При </a:t>
            </a:r>
            <a:r>
              <a:rPr lang="ru-RU" sz="3600" dirty="0" err="1"/>
              <a:t>відрядно-прогресивній</a:t>
            </a:r>
            <a:r>
              <a:rPr lang="ru-RU" sz="3600" dirty="0"/>
              <a:t> </a:t>
            </a:r>
            <a:r>
              <a:rPr lang="ru-RU" sz="3600" dirty="0" err="1"/>
              <a:t>системі</a:t>
            </a:r>
            <a:r>
              <a:rPr lang="ru-RU" sz="3600" dirty="0"/>
              <a:t> оплату </a:t>
            </a:r>
            <a:r>
              <a:rPr lang="ru-RU" sz="3600" dirty="0" err="1"/>
              <a:t>праці</a:t>
            </a:r>
            <a:r>
              <a:rPr lang="ru-RU" sz="3600" dirty="0"/>
              <a:t> </a:t>
            </a:r>
            <a:r>
              <a:rPr lang="ru-RU" sz="3600" dirty="0" err="1"/>
              <a:t>робітника</a:t>
            </a:r>
            <a:r>
              <a:rPr lang="ru-RU" sz="3600" dirty="0"/>
              <a:t> в межах </a:t>
            </a:r>
            <a:r>
              <a:rPr lang="ru-RU" sz="3600" dirty="0" err="1"/>
              <a:t>установленої</a:t>
            </a:r>
            <a:r>
              <a:rPr lang="ru-RU" sz="3600" dirty="0"/>
              <a:t> </a:t>
            </a:r>
            <a:r>
              <a:rPr lang="ru-RU" sz="3600" dirty="0" err="1"/>
              <a:t>норми</a:t>
            </a:r>
            <a:r>
              <a:rPr lang="ru-RU" sz="3600" dirty="0"/>
              <a:t> (</a:t>
            </a:r>
            <a:r>
              <a:rPr lang="ru-RU" sz="3600" dirty="0" err="1"/>
              <a:t>бази</a:t>
            </a:r>
            <a:r>
              <a:rPr lang="ru-RU" sz="3600" dirty="0"/>
              <a:t>) </a:t>
            </a:r>
            <a:r>
              <a:rPr lang="ru-RU" sz="3600" dirty="0" err="1"/>
              <a:t>здійснюють</a:t>
            </a:r>
            <a:r>
              <a:rPr lang="ru-RU" sz="3600" dirty="0"/>
              <a:t> </a:t>
            </a:r>
            <a:r>
              <a:rPr lang="ru-RU" sz="3600" b="1" dirty="0"/>
              <a:t>за </a:t>
            </a:r>
            <a:r>
              <a:rPr lang="ru-RU" sz="3600" b="1" dirty="0" err="1"/>
              <a:t>основними</a:t>
            </a:r>
            <a:r>
              <a:rPr lang="ru-RU" sz="3600" b="1" dirty="0"/>
              <a:t> </a:t>
            </a:r>
            <a:r>
              <a:rPr lang="ru-RU" sz="3600" b="1" dirty="0" err="1"/>
              <a:t>відрядними</a:t>
            </a:r>
            <a:r>
              <a:rPr lang="ru-RU" sz="3600" b="1" dirty="0"/>
              <a:t> </a:t>
            </a:r>
            <a:r>
              <a:rPr lang="ru-RU" sz="3600" b="1" dirty="0" err="1"/>
              <a:t>розцінками</a:t>
            </a:r>
            <a:r>
              <a:rPr lang="ru-RU" sz="3600" dirty="0"/>
              <a:t>, а </a:t>
            </a:r>
            <a:r>
              <a:rPr lang="ru-RU" sz="3600" dirty="0" err="1"/>
              <a:t>понад</a:t>
            </a:r>
            <a:r>
              <a:rPr lang="ru-RU" sz="3600" dirty="0"/>
              <a:t> </a:t>
            </a:r>
            <a:r>
              <a:rPr lang="ru-RU" sz="3600" dirty="0" err="1"/>
              <a:t>установлену</a:t>
            </a:r>
            <a:r>
              <a:rPr lang="ru-RU" sz="3600" dirty="0"/>
              <a:t> норму — </a:t>
            </a:r>
            <a:r>
              <a:rPr lang="ru-RU" sz="3600" b="1" dirty="0"/>
              <a:t>за </a:t>
            </a:r>
            <a:r>
              <a:rPr lang="ru-RU" sz="3600" b="1" dirty="0" err="1"/>
              <a:t>підвищеними</a:t>
            </a:r>
            <a:r>
              <a:rPr lang="ru-RU" sz="3600" b="1" dirty="0"/>
              <a:t> </a:t>
            </a:r>
            <a:r>
              <a:rPr lang="ru-RU" sz="3600" b="1" dirty="0" err="1"/>
              <a:t>відрядними</a:t>
            </a:r>
            <a:r>
              <a:rPr lang="ru-RU" sz="3600" b="1" dirty="0"/>
              <a:t> </a:t>
            </a:r>
            <a:r>
              <a:rPr lang="ru-RU" sz="3600" b="1" dirty="0" err="1"/>
              <a:t>розцінками</a:t>
            </a:r>
            <a:r>
              <a:rPr lang="ru-RU" sz="3600" dirty="0"/>
              <a:t>. </a:t>
            </a:r>
            <a:r>
              <a:rPr lang="ru-RU" sz="3600" dirty="0" err="1"/>
              <a:t>Застосування</a:t>
            </a:r>
            <a:r>
              <a:rPr lang="ru-RU" sz="3600" dirty="0"/>
              <a:t> </a:t>
            </a:r>
            <a:r>
              <a:rPr lang="ru-RU" sz="3600" dirty="0" err="1"/>
              <a:t>цієї</a:t>
            </a:r>
            <a:r>
              <a:rPr lang="ru-RU" sz="3600" dirty="0"/>
              <a:t> </a:t>
            </a:r>
            <a:r>
              <a:rPr lang="ru-RU" sz="3600" dirty="0" err="1"/>
              <a:t>системи</a:t>
            </a:r>
            <a:r>
              <a:rPr lang="ru-RU" sz="3600" dirty="0"/>
              <a:t> </a:t>
            </a:r>
            <a:r>
              <a:rPr lang="ru-RU" sz="3600" dirty="0" err="1"/>
              <a:t>доцільне</a:t>
            </a:r>
            <a:r>
              <a:rPr lang="ru-RU" sz="3600" dirty="0"/>
              <a:t> в тому </a:t>
            </a:r>
            <a:r>
              <a:rPr lang="ru-RU" sz="3600" dirty="0" err="1"/>
              <a:t>випадку</a:t>
            </a:r>
            <a:r>
              <a:rPr lang="ru-RU" sz="3600" dirty="0"/>
              <a:t>, коли за </a:t>
            </a:r>
            <a:r>
              <a:rPr lang="ru-RU" sz="3600" dirty="0" err="1"/>
              <a:t>умовами</a:t>
            </a:r>
            <a:r>
              <a:rPr lang="ru-RU" sz="3600" dirty="0"/>
              <a:t> </a:t>
            </a:r>
            <a:r>
              <a:rPr lang="ru-RU" sz="3600" dirty="0" err="1"/>
              <a:t>виробництва</a:t>
            </a:r>
            <a:r>
              <a:rPr lang="ru-RU" sz="3600" dirty="0"/>
              <a:t> </a:t>
            </a:r>
            <a:r>
              <a:rPr lang="ru-RU" sz="3600" dirty="0" err="1"/>
              <a:t>необхідне</a:t>
            </a:r>
            <a:r>
              <a:rPr lang="ru-RU" sz="3600" dirty="0"/>
              <a:t> </a:t>
            </a:r>
            <a:r>
              <a:rPr lang="ru-RU" sz="3600" dirty="0" err="1"/>
              <a:t>перевиконання</a:t>
            </a:r>
            <a:r>
              <a:rPr lang="ru-RU" sz="3600" dirty="0"/>
              <a:t> норм </a:t>
            </a:r>
            <a:r>
              <a:rPr lang="ru-RU" sz="3600" dirty="0" err="1"/>
              <a:t>виробітку</a:t>
            </a:r>
            <a:r>
              <a:rPr lang="ru-RU" sz="3600" dirty="0"/>
              <a:t> та </a:t>
            </a:r>
            <a:r>
              <a:rPr lang="ru-RU" sz="3600" dirty="0" err="1"/>
              <a:t>виробничих</a:t>
            </a:r>
            <a:r>
              <a:rPr lang="ru-RU" sz="3600" dirty="0"/>
              <a:t> </a:t>
            </a:r>
            <a:r>
              <a:rPr lang="ru-RU" sz="3600" dirty="0" err="1"/>
              <a:t>завдань</a:t>
            </a:r>
            <a:r>
              <a:rPr lang="ru-RU" sz="3600" dirty="0" smtClean="0"/>
              <a:t>.</a:t>
            </a:r>
            <a:br>
              <a:rPr lang="ru-RU" sz="3600" dirty="0" smtClean="0"/>
            </a:br>
            <a:r>
              <a:rPr lang="ru-RU" sz="3600" dirty="0"/>
              <a:t/>
            </a:r>
            <a:br>
              <a:rPr lang="ru-RU" sz="3600" dirty="0"/>
            </a:br>
            <a:r>
              <a:rPr lang="ru-RU" sz="3600" dirty="0" err="1"/>
              <a:t>Коефіцієнт</a:t>
            </a:r>
            <a:r>
              <a:rPr lang="ru-RU" sz="3600" dirty="0"/>
              <a:t> </a:t>
            </a:r>
            <a:r>
              <a:rPr lang="ru-RU" sz="3600" dirty="0" err="1"/>
              <a:t>підвищення</a:t>
            </a:r>
            <a:r>
              <a:rPr lang="ru-RU" sz="3600" dirty="0"/>
              <a:t> </a:t>
            </a:r>
            <a:r>
              <a:rPr lang="ru-RU" sz="3600" dirty="0" err="1"/>
              <a:t>відрядних</a:t>
            </a:r>
            <a:r>
              <a:rPr lang="ru-RU" sz="3600" dirty="0"/>
              <a:t> </a:t>
            </a:r>
            <a:r>
              <a:rPr lang="ru-RU" sz="3600" dirty="0" err="1"/>
              <a:t>розцінок</a:t>
            </a:r>
            <a:r>
              <a:rPr lang="ru-RU" sz="3600" dirty="0"/>
              <a:t> </a:t>
            </a:r>
            <a:r>
              <a:rPr lang="ru-RU" sz="3600" dirty="0" err="1"/>
              <a:t>установлюється</a:t>
            </a:r>
            <a:r>
              <a:rPr lang="ru-RU" sz="3600" dirty="0"/>
              <a:t> </a:t>
            </a:r>
            <a:r>
              <a:rPr lang="ru-RU" sz="3600" dirty="0" err="1"/>
              <a:t>спеціальною</a:t>
            </a:r>
            <a:r>
              <a:rPr lang="ru-RU" sz="3600" dirty="0"/>
              <a:t> шкалою, </a:t>
            </a:r>
            <a:r>
              <a:rPr lang="ru-RU" sz="3600" dirty="0" err="1"/>
              <a:t>що</a:t>
            </a:r>
            <a:r>
              <a:rPr lang="ru-RU" sz="3600" dirty="0"/>
              <a:t> </a:t>
            </a:r>
            <a:r>
              <a:rPr lang="ru-RU" sz="3600" dirty="0" err="1"/>
              <a:t>визначає</a:t>
            </a:r>
            <a:r>
              <a:rPr lang="ru-RU" sz="3600" dirty="0"/>
              <a:t> </a:t>
            </a:r>
            <a:r>
              <a:rPr lang="ru-RU" sz="3600" dirty="0" err="1"/>
              <a:t>залежність</a:t>
            </a:r>
            <a:r>
              <a:rPr lang="ru-RU" sz="3600" dirty="0"/>
              <a:t> </a:t>
            </a:r>
            <a:r>
              <a:rPr lang="ru-RU" sz="3600" dirty="0" err="1"/>
              <a:t>рівня</a:t>
            </a:r>
            <a:r>
              <a:rPr lang="ru-RU" sz="3600" dirty="0"/>
              <a:t> </a:t>
            </a:r>
            <a:r>
              <a:rPr lang="ru-RU" sz="3600" dirty="0" err="1"/>
              <a:t>розцінки</a:t>
            </a:r>
            <a:r>
              <a:rPr lang="ru-RU" sz="3600" dirty="0"/>
              <a:t> </a:t>
            </a:r>
            <a:r>
              <a:rPr lang="ru-RU" sz="3600" dirty="0" err="1"/>
              <a:t>від</a:t>
            </a:r>
            <a:r>
              <a:rPr lang="ru-RU" sz="3600" dirty="0"/>
              <a:t> </a:t>
            </a:r>
            <a:r>
              <a:rPr lang="ru-RU" sz="3600" dirty="0" err="1"/>
              <a:t>ступеня</a:t>
            </a:r>
            <a:r>
              <a:rPr lang="ru-RU" sz="3600" dirty="0"/>
              <a:t> </a:t>
            </a:r>
            <a:r>
              <a:rPr lang="ru-RU" sz="3600" dirty="0" err="1"/>
              <a:t>перевищення</a:t>
            </a:r>
            <a:r>
              <a:rPr lang="ru-RU" sz="3600" dirty="0"/>
              <a:t> </a:t>
            </a:r>
            <a:r>
              <a:rPr lang="ru-RU" sz="3600" dirty="0" err="1" smtClean="0"/>
              <a:t>норми</a:t>
            </a:r>
            <a:r>
              <a:rPr lang="ru-RU" sz="3600" dirty="0" smtClean="0"/>
              <a:t>.</a:t>
            </a:r>
            <a:r>
              <a:rPr lang="ru-RU" sz="3600" dirty="0"/>
              <a:t/>
            </a:r>
            <a:br>
              <a:rPr lang="ru-RU" sz="3600" dirty="0"/>
            </a:br>
            <a:endParaRPr lang="ru-RU" sz="3600" dirty="0"/>
          </a:p>
        </p:txBody>
      </p:sp>
    </p:spTree>
    <p:extLst>
      <p:ext uri="{BB962C8B-B14F-4D97-AF65-F5344CB8AC3E}">
        <p14:creationId xmlns:p14="http://schemas.microsoft.com/office/powerpoint/2010/main" val="559644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11353800" cy="6492875"/>
          </a:xfrm>
        </p:spPr>
        <p:txBody>
          <a:bodyPr>
            <a:normAutofit/>
          </a:bodyPr>
          <a:lstStyle/>
          <a:p>
            <a:pPr algn="ctr" fontAlgn="base"/>
            <a:r>
              <a:rPr lang="ru-RU" sz="3600" b="1" dirty="0"/>
              <a:t>Приклад </a:t>
            </a:r>
            <a:r>
              <a:rPr lang="ru-RU" sz="3600" b="1" dirty="0" smtClean="0"/>
              <a:t>8</a:t>
            </a:r>
            <a:r>
              <a:rPr lang="ru-RU" sz="3600" b="1" dirty="0"/>
              <a:t>.</a:t>
            </a:r>
            <a:r>
              <a:rPr lang="ru-RU" sz="3600" i="1" dirty="0"/>
              <a:t> </a:t>
            </a:r>
            <a:r>
              <a:rPr lang="ru-RU" sz="3600" i="1" dirty="0" err="1"/>
              <a:t>Робітник-відрядник</a:t>
            </a:r>
            <a:r>
              <a:rPr lang="ru-RU" sz="3600" i="1" dirty="0"/>
              <a:t> 3-го </a:t>
            </a:r>
            <a:r>
              <a:rPr lang="ru-RU" sz="3600" i="1" dirty="0" err="1"/>
              <a:t>розряду</a:t>
            </a:r>
            <a:r>
              <a:rPr lang="ru-RU" sz="3600" i="1" dirty="0"/>
              <a:t> при </a:t>
            </a:r>
            <a:r>
              <a:rPr lang="ru-RU" sz="3600" i="1" dirty="0" err="1"/>
              <a:t>місячній</a:t>
            </a:r>
            <a:r>
              <a:rPr lang="ru-RU" sz="3600" i="1" dirty="0"/>
              <a:t> </a:t>
            </a:r>
            <a:r>
              <a:rPr lang="ru-RU" sz="3600" i="1" dirty="0" err="1"/>
              <a:t>нормі</a:t>
            </a:r>
            <a:r>
              <a:rPr lang="ru-RU" sz="3600" i="1" dirty="0"/>
              <a:t> </a:t>
            </a:r>
            <a:r>
              <a:rPr lang="ru-RU" sz="3600" i="1" dirty="0" err="1"/>
              <a:t>виробітку</a:t>
            </a:r>
            <a:r>
              <a:rPr lang="ru-RU" sz="3600" i="1" dirty="0"/>
              <a:t> 200 </a:t>
            </a:r>
            <a:r>
              <a:rPr lang="ru-RU" sz="3600" i="1" dirty="0" err="1"/>
              <a:t>виробів</a:t>
            </a:r>
            <a:r>
              <a:rPr lang="ru-RU" sz="3600" i="1" dirty="0"/>
              <a:t> у </a:t>
            </a:r>
            <a:r>
              <a:rPr lang="ru-RU" sz="3600" i="1" dirty="0" err="1"/>
              <a:t>травні</a:t>
            </a:r>
            <a:r>
              <a:rPr lang="ru-RU" sz="3600" i="1" dirty="0"/>
              <a:t> </a:t>
            </a:r>
            <a:r>
              <a:rPr lang="ru-RU" sz="3600" i="1" dirty="0" smtClean="0"/>
              <a:t>2019 </a:t>
            </a:r>
            <a:r>
              <a:rPr lang="ru-RU" sz="3600" i="1" dirty="0"/>
              <a:t>року </a:t>
            </a:r>
            <a:r>
              <a:rPr lang="ru-RU" sz="3600" i="1" dirty="0" err="1"/>
              <a:t>виготовив</a:t>
            </a:r>
            <a:r>
              <a:rPr lang="ru-RU" sz="3600" i="1" dirty="0"/>
              <a:t> 250 </a:t>
            </a:r>
            <a:r>
              <a:rPr lang="ru-RU" sz="3600" i="1" dirty="0" err="1"/>
              <a:t>виробів</a:t>
            </a:r>
            <a:r>
              <a:rPr lang="ru-RU" sz="3600" i="1" dirty="0"/>
              <a:t>. </a:t>
            </a:r>
            <a:r>
              <a:rPr lang="ru-RU" sz="3600" i="1" dirty="0" err="1"/>
              <a:t>Відрядну</a:t>
            </a:r>
            <a:r>
              <a:rPr lang="ru-RU" sz="3600" i="1" dirty="0"/>
              <a:t> </a:t>
            </a:r>
            <a:r>
              <a:rPr lang="ru-RU" sz="3600" i="1" dirty="0" err="1"/>
              <a:t>розцінку</a:t>
            </a:r>
            <a:r>
              <a:rPr lang="ru-RU" sz="3600" i="1" dirty="0"/>
              <a:t> </a:t>
            </a:r>
            <a:r>
              <a:rPr lang="ru-RU" sz="3600" i="1" dirty="0" err="1"/>
              <a:t>встановлено</a:t>
            </a:r>
            <a:r>
              <a:rPr lang="ru-RU" sz="3600" i="1" dirty="0"/>
              <a:t> в </a:t>
            </a:r>
            <a:r>
              <a:rPr lang="ru-RU" sz="3600" i="1" dirty="0" err="1"/>
              <a:t>розмірі</a:t>
            </a:r>
            <a:r>
              <a:rPr lang="ru-RU" sz="3600" i="1" dirty="0"/>
              <a:t> 15,00 грн./шт. </a:t>
            </a:r>
            <a:r>
              <a:rPr lang="ru-RU" sz="3600" i="1" dirty="0" err="1"/>
              <a:t>Положенням</a:t>
            </a:r>
            <a:r>
              <a:rPr lang="ru-RU" sz="3600" i="1" dirty="0"/>
              <a:t> про оплату </a:t>
            </a:r>
            <a:r>
              <a:rPr lang="ru-RU" sz="3600" i="1" dirty="0" err="1"/>
              <a:t>праці</a:t>
            </a:r>
            <a:r>
              <a:rPr lang="ru-RU" sz="3600" i="1" dirty="0"/>
              <a:t> </a:t>
            </a:r>
            <a:r>
              <a:rPr lang="ru-RU" sz="3600" i="1" dirty="0" err="1"/>
              <a:t>визначено</a:t>
            </a:r>
            <a:r>
              <a:rPr lang="ru-RU" sz="3600" i="1" dirty="0"/>
              <a:t>, </a:t>
            </a:r>
            <a:r>
              <a:rPr lang="ru-RU" sz="3600" i="1" dirty="0" err="1"/>
              <a:t>що</a:t>
            </a:r>
            <a:r>
              <a:rPr lang="ru-RU" sz="3600" i="1" dirty="0"/>
              <a:t> за </a:t>
            </a:r>
            <a:r>
              <a:rPr lang="ru-RU" sz="3600" i="1" dirty="0" err="1"/>
              <a:t>виробіток</a:t>
            </a:r>
            <a:r>
              <a:rPr lang="ru-RU" sz="3600" i="1" dirty="0"/>
              <a:t> </a:t>
            </a:r>
            <a:r>
              <a:rPr lang="ru-RU" sz="3600" i="1" dirty="0" err="1"/>
              <a:t>понад</a:t>
            </a:r>
            <a:r>
              <a:rPr lang="ru-RU" sz="3600" i="1" dirty="0"/>
              <a:t> норму </a:t>
            </a:r>
            <a:r>
              <a:rPr lang="ru-RU" sz="3600" i="1" dirty="0" err="1"/>
              <a:t>відрядні</a:t>
            </a:r>
            <a:r>
              <a:rPr lang="ru-RU" sz="3600" i="1" dirty="0"/>
              <a:t> </a:t>
            </a:r>
            <a:r>
              <a:rPr lang="ru-RU" sz="3600" i="1" dirty="0" err="1"/>
              <a:t>розцінки</a:t>
            </a:r>
            <a:r>
              <a:rPr lang="ru-RU" sz="3600" i="1" dirty="0"/>
              <a:t> </a:t>
            </a:r>
            <a:r>
              <a:rPr lang="ru-RU" sz="3600" i="1" dirty="0" err="1"/>
              <a:t>збільшуються</a:t>
            </a:r>
            <a:r>
              <a:rPr lang="ru-RU" sz="3600" i="1" dirty="0" smtClean="0"/>
              <a:t>:</a:t>
            </a:r>
            <a:br>
              <a:rPr lang="ru-RU" sz="3600" i="1" dirty="0" smtClean="0"/>
            </a:br>
            <a:r>
              <a:rPr lang="ru-RU" sz="3600" dirty="0"/>
              <a:t/>
            </a:r>
            <a:br>
              <a:rPr lang="ru-RU" sz="3600" dirty="0"/>
            </a:br>
            <a:r>
              <a:rPr lang="ru-RU" sz="3600" i="1" dirty="0"/>
              <a:t>— при </a:t>
            </a:r>
            <a:r>
              <a:rPr lang="ru-RU" sz="3600" i="1" dirty="0" err="1"/>
              <a:t>виробітку</a:t>
            </a:r>
            <a:r>
              <a:rPr lang="ru-RU" sz="3600" i="1" dirty="0"/>
              <a:t> </a:t>
            </a:r>
            <a:r>
              <a:rPr lang="ru-RU" sz="3600" i="1" dirty="0" err="1"/>
              <a:t>від</a:t>
            </a:r>
            <a:r>
              <a:rPr lang="ru-RU" sz="3600" i="1" dirty="0"/>
              <a:t> 101 до 110 % </a:t>
            </a:r>
            <a:r>
              <a:rPr lang="ru-RU" sz="3600" i="1" dirty="0" err="1"/>
              <a:t>норми</a:t>
            </a:r>
            <a:r>
              <a:rPr lang="ru-RU" sz="3600" i="1" dirty="0"/>
              <a:t> — на 5 %;</a:t>
            </a:r>
            <a:r>
              <a:rPr lang="ru-RU" sz="3600" dirty="0"/>
              <a:t/>
            </a:r>
            <a:br>
              <a:rPr lang="ru-RU" sz="3600" dirty="0"/>
            </a:br>
            <a:r>
              <a:rPr lang="ru-RU" sz="3600" i="1" dirty="0"/>
              <a:t>— при </a:t>
            </a:r>
            <a:r>
              <a:rPr lang="ru-RU" sz="3600" i="1" dirty="0" err="1"/>
              <a:t>виробітку</a:t>
            </a:r>
            <a:r>
              <a:rPr lang="ru-RU" sz="3600" i="1" dirty="0"/>
              <a:t> </a:t>
            </a:r>
            <a:r>
              <a:rPr lang="ru-RU" sz="3600" i="1" dirty="0" err="1"/>
              <a:t>від</a:t>
            </a:r>
            <a:r>
              <a:rPr lang="ru-RU" sz="3600" i="1" dirty="0"/>
              <a:t> 111 до 120 % — на 10 %;</a:t>
            </a:r>
            <a:r>
              <a:rPr lang="ru-RU" sz="3600" dirty="0"/>
              <a:t/>
            </a:r>
            <a:br>
              <a:rPr lang="ru-RU" sz="3600" dirty="0"/>
            </a:br>
            <a:r>
              <a:rPr lang="ru-RU" sz="3600" i="1" dirty="0"/>
              <a:t>— при </a:t>
            </a:r>
            <a:r>
              <a:rPr lang="ru-RU" sz="3600" i="1" dirty="0" err="1"/>
              <a:t>виробітку</a:t>
            </a:r>
            <a:r>
              <a:rPr lang="ru-RU" sz="3600" i="1" dirty="0"/>
              <a:t> </a:t>
            </a:r>
            <a:r>
              <a:rPr lang="ru-RU" sz="3600" i="1" dirty="0" err="1"/>
              <a:t>від</a:t>
            </a:r>
            <a:r>
              <a:rPr lang="ru-RU" sz="3600" i="1" dirty="0"/>
              <a:t> 121 до 130 % — на 15 %;</a:t>
            </a:r>
            <a:r>
              <a:rPr lang="ru-RU" sz="3600" dirty="0"/>
              <a:t/>
            </a:r>
            <a:br>
              <a:rPr lang="ru-RU" sz="3600" dirty="0"/>
            </a:br>
            <a:r>
              <a:rPr lang="ru-RU" sz="3600" i="1" dirty="0"/>
              <a:t>— при </a:t>
            </a:r>
            <a:r>
              <a:rPr lang="ru-RU" sz="3600" i="1" dirty="0" err="1"/>
              <a:t>виробітку</a:t>
            </a:r>
            <a:r>
              <a:rPr lang="ru-RU" sz="3600" i="1" dirty="0"/>
              <a:t> </a:t>
            </a:r>
            <a:r>
              <a:rPr lang="ru-RU" sz="3600" i="1" dirty="0" err="1"/>
              <a:t>більше</a:t>
            </a:r>
            <a:r>
              <a:rPr lang="ru-RU" sz="3600" i="1" dirty="0"/>
              <a:t> 130 % — на 20 %.</a:t>
            </a:r>
            <a:r>
              <a:rPr lang="ru-RU" sz="3600" dirty="0"/>
              <a:t/>
            </a:r>
            <a:br>
              <a:rPr lang="ru-RU" sz="3600" dirty="0"/>
            </a:br>
            <a:endParaRPr lang="ru-RU" sz="3600" dirty="0"/>
          </a:p>
        </p:txBody>
      </p:sp>
    </p:spTree>
    <p:extLst>
      <p:ext uri="{BB962C8B-B14F-4D97-AF65-F5344CB8AC3E}">
        <p14:creationId xmlns:p14="http://schemas.microsoft.com/office/powerpoint/2010/main" val="2912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505" y="365125"/>
            <a:ext cx="11870575" cy="1325563"/>
          </a:xfrm>
        </p:spPr>
        <p:txBody>
          <a:bodyPr/>
          <a:lstStyle/>
          <a:p>
            <a:pPr algn="ctr"/>
            <a:r>
              <a:rPr lang="uk-UA" b="1" i="1" dirty="0" smtClean="0">
                <a:latin typeface="Times New Roman" panose="02020603050405020304" pitchFamily="18" charset="0"/>
                <a:cs typeface="Times New Roman" panose="02020603050405020304" pitchFamily="18" charset="0"/>
              </a:rPr>
              <a:t>1. Відповідальність за невиплату заробітної плати</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358775" algn="just">
              <a:spcBef>
                <a:spcPct val="0"/>
              </a:spcBef>
              <a:buFont typeface="Wingdings 2" pitchFamily="18" charset="2"/>
              <a:buNone/>
              <a:defRPr/>
            </a:pPr>
            <a:r>
              <a:rPr lang="uk-UA" sz="3200" dirty="0">
                <a:latin typeface="Times New Roman" panose="02020603050405020304" pitchFamily="18" charset="0"/>
                <a:cs typeface="Times New Roman" panose="02020603050405020304" pitchFamily="18" charset="0"/>
              </a:rPr>
              <a:t>За порушення встановлених термінів виплати пенсій, стипендій, зарплати, виплати їх в неповному обсязі на посадових осіб підприємств незалежно від форм власності накладається штраф у розмірі від 30 до 100 неоподатковуваних мінімумів</a:t>
            </a:r>
            <a:r>
              <a:rPr lang="en-US" sz="3200"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доходів громадян.</a:t>
            </a:r>
          </a:p>
          <a:p>
            <a:pPr marL="0" indent="358775" algn="just">
              <a:spcBef>
                <a:spcPct val="0"/>
              </a:spcBef>
              <a:buFont typeface="Wingdings" panose="05000000000000000000" pitchFamily="2" charset="2"/>
              <a:buNone/>
              <a:defRPr/>
            </a:pPr>
            <a:r>
              <a:rPr lang="uk-UA" sz="3200" dirty="0">
                <a:latin typeface="Times New Roman" panose="02020603050405020304" pitchFamily="18" charset="0"/>
                <a:cs typeface="Times New Roman" panose="02020603050405020304" pitchFamily="18" charset="0"/>
              </a:rPr>
              <a:t>Нормативний документ: ЗУ ”</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внесення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змін</a:t>
            </a:r>
            <a:r>
              <a:rPr lang="ru-RU" sz="3200" dirty="0">
                <a:latin typeface="Times New Roman" panose="02020603050405020304" pitchFamily="18" charset="0"/>
                <a:cs typeface="Times New Roman" panose="02020603050405020304" pitchFamily="18" charset="0"/>
              </a:rPr>
              <a:t> до Кодексу </a:t>
            </a:r>
            <a:r>
              <a:rPr lang="ru-RU" sz="3200" dirty="0" err="1">
                <a:latin typeface="Times New Roman" panose="02020603050405020304" pitchFamily="18" charset="0"/>
                <a:cs typeface="Times New Roman" panose="02020603050405020304" pitchFamily="18" charset="0"/>
              </a:rPr>
              <a:t>України</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адміністративні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правопорушення</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Кримінального</a:t>
            </a:r>
            <a:r>
              <a:rPr lang="ru-RU" sz="3200" dirty="0">
                <a:latin typeface="Times New Roman" panose="02020603050405020304" pitchFamily="18" charset="0"/>
                <a:cs typeface="Times New Roman" panose="02020603050405020304" pitchFamily="18" charset="0"/>
              </a:rPr>
              <a:t> кодексу </a:t>
            </a:r>
            <a:r>
              <a:rPr lang="ru-RU" sz="3200" dirty="0" err="1">
                <a:latin typeface="Times New Roman" panose="02020603050405020304" pitchFamily="18" charset="0"/>
                <a:cs typeface="Times New Roman" panose="02020603050405020304" pitchFamily="18" charset="0"/>
              </a:rPr>
              <a:t>України</a:t>
            </a:r>
            <a:r>
              <a:rPr lang="ru-RU" sz="3200"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 ” № 1027 від 19.02.2009р.</a:t>
            </a:r>
          </a:p>
          <a:p>
            <a:pPr marL="0" indent="0">
              <a:buNone/>
            </a:pPr>
            <a:endParaRPr lang="ru-RU" dirty="0"/>
          </a:p>
        </p:txBody>
      </p:sp>
    </p:spTree>
    <p:extLst>
      <p:ext uri="{BB962C8B-B14F-4D97-AF65-F5344CB8AC3E}">
        <p14:creationId xmlns:p14="http://schemas.microsoft.com/office/powerpoint/2010/main" val="2466617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708129"/>
          </a:xfrm>
        </p:spPr>
        <p:txBody>
          <a:bodyPr>
            <a:normAutofit fontScale="90000"/>
          </a:bodyPr>
          <a:lstStyle/>
          <a:p>
            <a:pPr algn="ctr" fontAlgn="base"/>
            <a:r>
              <a:rPr lang="ru-RU" dirty="0" err="1"/>
              <a:t>Розрахуємо</a:t>
            </a:r>
            <a:r>
              <a:rPr lang="ru-RU" dirty="0"/>
              <a:t> </a:t>
            </a:r>
            <a:r>
              <a:rPr lang="ru-RU" dirty="0" err="1"/>
              <a:t>основну</a:t>
            </a:r>
            <a:r>
              <a:rPr lang="ru-RU" dirty="0"/>
              <a:t> </a:t>
            </a:r>
            <a:r>
              <a:rPr lang="ru-RU" dirty="0" err="1"/>
              <a:t>заробітну</a:t>
            </a:r>
            <a:r>
              <a:rPr lang="ru-RU" dirty="0"/>
              <a:t> плату за </a:t>
            </a:r>
            <a:r>
              <a:rPr lang="ru-RU" dirty="0" err="1"/>
              <a:t>обсяг</a:t>
            </a:r>
            <a:r>
              <a:rPr lang="ru-RU" dirty="0"/>
              <a:t> </a:t>
            </a:r>
            <a:r>
              <a:rPr lang="ru-RU" dirty="0" err="1"/>
              <a:t>виробітку</a:t>
            </a:r>
            <a:r>
              <a:rPr lang="ru-RU" dirty="0"/>
              <a:t> в межах </a:t>
            </a:r>
            <a:r>
              <a:rPr lang="ru-RU" dirty="0" err="1"/>
              <a:t>норми</a:t>
            </a:r>
            <a:r>
              <a:rPr lang="ru-RU" dirty="0"/>
              <a:t>, </a:t>
            </a:r>
            <a:r>
              <a:rPr lang="ru-RU" dirty="0" err="1"/>
              <a:t>що</a:t>
            </a:r>
            <a:r>
              <a:rPr lang="ru-RU" dirty="0"/>
              <a:t> </a:t>
            </a:r>
            <a:r>
              <a:rPr lang="ru-RU" dirty="0" err="1"/>
              <a:t>оплачується</a:t>
            </a:r>
            <a:r>
              <a:rPr lang="ru-RU" dirty="0"/>
              <a:t> за </a:t>
            </a:r>
            <a:r>
              <a:rPr lang="ru-RU" dirty="0" err="1"/>
              <a:t>основними</a:t>
            </a:r>
            <a:r>
              <a:rPr lang="ru-RU" dirty="0"/>
              <a:t> </a:t>
            </a:r>
            <a:r>
              <a:rPr lang="ru-RU" dirty="0" err="1"/>
              <a:t>відрядними</a:t>
            </a:r>
            <a:r>
              <a:rPr lang="ru-RU" dirty="0"/>
              <a:t> </a:t>
            </a:r>
            <a:r>
              <a:rPr lang="ru-RU" dirty="0" err="1"/>
              <a:t>розцінками</a:t>
            </a:r>
            <a:r>
              <a:rPr lang="ru-RU" dirty="0"/>
              <a:t>:</a:t>
            </a:r>
            <a:br>
              <a:rPr lang="ru-RU" dirty="0"/>
            </a:br>
            <a:r>
              <a:rPr lang="ru-RU" dirty="0"/>
              <a:t>15,00 грн./шт. х 200 шт. = 3000,00 грн.</a:t>
            </a:r>
            <a:br>
              <a:rPr lang="ru-RU" dirty="0"/>
            </a:br>
            <a:r>
              <a:rPr lang="ru-RU" dirty="0" err="1"/>
              <a:t>Визначимо</a:t>
            </a:r>
            <a:r>
              <a:rPr lang="ru-RU" dirty="0"/>
              <a:t> </a:t>
            </a:r>
            <a:r>
              <a:rPr lang="ru-RU" dirty="0" err="1"/>
              <a:t>відсоток</a:t>
            </a:r>
            <a:r>
              <a:rPr lang="ru-RU" dirty="0"/>
              <a:t> </a:t>
            </a:r>
            <a:r>
              <a:rPr lang="ru-RU" dirty="0" err="1"/>
              <a:t>виконання</a:t>
            </a:r>
            <a:r>
              <a:rPr lang="ru-RU" dirty="0"/>
              <a:t> </a:t>
            </a:r>
            <a:r>
              <a:rPr lang="ru-RU" dirty="0" err="1"/>
              <a:t>норми</a:t>
            </a:r>
            <a:r>
              <a:rPr lang="ru-RU" dirty="0"/>
              <a:t> </a:t>
            </a:r>
            <a:r>
              <a:rPr lang="ru-RU" dirty="0" err="1"/>
              <a:t>виробітку</a:t>
            </a:r>
            <a:r>
              <a:rPr lang="ru-RU" dirty="0"/>
              <a:t>:</a:t>
            </a:r>
            <a:br>
              <a:rPr lang="ru-RU" dirty="0"/>
            </a:br>
            <a:r>
              <a:rPr lang="ru-RU" dirty="0"/>
              <a:t>250 шт. : 200 шт. х 100 % = 125 %.</a:t>
            </a:r>
            <a:br>
              <a:rPr lang="ru-RU" dirty="0"/>
            </a:br>
            <a:r>
              <a:rPr lang="ru-RU" dirty="0" smtClean="0"/>
              <a:t/>
            </a:r>
            <a:br>
              <a:rPr lang="ru-RU" dirty="0" smtClean="0"/>
            </a:br>
            <a:r>
              <a:rPr lang="ru-RU" dirty="0" smtClean="0"/>
              <a:t>Таким </a:t>
            </a:r>
            <a:r>
              <a:rPr lang="ru-RU" dirty="0"/>
              <a:t>чином, </a:t>
            </a:r>
            <a:r>
              <a:rPr lang="ru-RU" dirty="0" err="1"/>
              <a:t>виробіток</a:t>
            </a:r>
            <a:r>
              <a:rPr lang="ru-RU" dirty="0"/>
              <a:t> становить 125 %. </a:t>
            </a:r>
            <a:br>
              <a:rPr lang="ru-RU" dirty="0"/>
            </a:br>
            <a:endParaRPr lang="ru-RU" dirty="0"/>
          </a:p>
        </p:txBody>
      </p:sp>
    </p:spTree>
    <p:extLst>
      <p:ext uri="{BB962C8B-B14F-4D97-AF65-F5344CB8AC3E}">
        <p14:creationId xmlns:p14="http://schemas.microsoft.com/office/powerpoint/2010/main" val="1475969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81335"/>
          </a:xfrm>
        </p:spPr>
        <p:txBody>
          <a:bodyPr>
            <a:normAutofit fontScale="90000"/>
          </a:bodyPr>
          <a:lstStyle/>
          <a:p>
            <a:pPr algn="ctr" fontAlgn="base"/>
            <a:r>
              <a:rPr lang="ru-RU" dirty="0" err="1"/>
              <a:t>Відповідно</a:t>
            </a:r>
            <a:r>
              <a:rPr lang="ru-RU" dirty="0"/>
              <a:t> до </a:t>
            </a:r>
            <a:r>
              <a:rPr lang="ru-RU" dirty="0" err="1"/>
              <a:t>Положення</a:t>
            </a:r>
            <a:r>
              <a:rPr lang="ru-RU" dirty="0"/>
              <a:t> про оплату </a:t>
            </a:r>
            <a:r>
              <a:rPr lang="ru-RU" dirty="0" err="1"/>
              <a:t>праці</a:t>
            </a:r>
            <a:r>
              <a:rPr lang="ru-RU" dirty="0"/>
              <a:t> за </a:t>
            </a:r>
            <a:r>
              <a:rPr lang="ru-RU" dirty="0" err="1"/>
              <a:t>виробіток</a:t>
            </a:r>
            <a:r>
              <a:rPr lang="ru-RU" dirty="0"/>
              <a:t> </a:t>
            </a:r>
            <a:r>
              <a:rPr lang="ru-RU" dirty="0" err="1"/>
              <a:t>понад</a:t>
            </a:r>
            <a:r>
              <a:rPr lang="ru-RU" dirty="0"/>
              <a:t> </a:t>
            </a:r>
            <a:r>
              <a:rPr lang="ru-RU" dirty="0" err="1"/>
              <a:t>установлену</a:t>
            </a:r>
            <a:r>
              <a:rPr lang="ru-RU" dirty="0"/>
              <a:t> норму в межах </a:t>
            </a:r>
            <a:r>
              <a:rPr lang="ru-RU" dirty="0" err="1"/>
              <a:t>від</a:t>
            </a:r>
            <a:r>
              <a:rPr lang="ru-RU" dirty="0"/>
              <a:t> 121 до 130 % </a:t>
            </a:r>
            <a:r>
              <a:rPr lang="ru-RU" dirty="0" err="1"/>
              <a:t>відрядна</a:t>
            </a:r>
            <a:r>
              <a:rPr lang="ru-RU" dirty="0"/>
              <a:t> </a:t>
            </a:r>
            <a:r>
              <a:rPr lang="ru-RU" dirty="0" err="1"/>
              <a:t>розцінка</a:t>
            </a:r>
            <a:r>
              <a:rPr lang="ru-RU" dirty="0"/>
              <a:t> </a:t>
            </a:r>
            <a:r>
              <a:rPr lang="ru-RU" dirty="0" err="1"/>
              <a:t>збільшується</a:t>
            </a:r>
            <a:r>
              <a:rPr lang="ru-RU" dirty="0"/>
              <a:t> на 15 %. </a:t>
            </a:r>
            <a:r>
              <a:rPr lang="ru-RU" dirty="0" err="1"/>
              <a:t>Розрахуємо</a:t>
            </a:r>
            <a:r>
              <a:rPr lang="ru-RU" dirty="0"/>
              <a:t> </a:t>
            </a:r>
            <a:r>
              <a:rPr lang="ru-RU" dirty="0" err="1"/>
              <a:t>заробітну</a:t>
            </a:r>
            <a:r>
              <a:rPr lang="ru-RU" dirty="0"/>
              <a:t> плату за </a:t>
            </a:r>
            <a:r>
              <a:rPr lang="ru-RU" dirty="0" err="1"/>
              <a:t>перевиконання</a:t>
            </a:r>
            <a:r>
              <a:rPr lang="ru-RU" dirty="0"/>
              <a:t> </a:t>
            </a:r>
            <a:r>
              <a:rPr lang="ru-RU" dirty="0" err="1"/>
              <a:t>норми</a:t>
            </a:r>
            <a:r>
              <a:rPr lang="ru-RU" dirty="0"/>
              <a:t> </a:t>
            </a:r>
            <a:r>
              <a:rPr lang="ru-RU" dirty="0" err="1"/>
              <a:t>виробітку</a:t>
            </a:r>
            <a:r>
              <a:rPr lang="ru-RU" dirty="0"/>
              <a:t>:</a:t>
            </a:r>
            <a:br>
              <a:rPr lang="ru-RU" dirty="0"/>
            </a:br>
            <a:r>
              <a:rPr lang="ru-RU" dirty="0"/>
              <a:t>(250 шт. - 200 шт.) х (15,00 грн./шт. + 15,00 грн./шт. х 15 % : 100 %) = 862,50 грн.</a:t>
            </a:r>
            <a:br>
              <a:rPr lang="ru-RU" dirty="0"/>
            </a:br>
            <a:r>
              <a:rPr lang="ru-RU" dirty="0" err="1"/>
              <a:t>Загальна</a:t>
            </a:r>
            <a:r>
              <a:rPr lang="ru-RU" dirty="0"/>
              <a:t> зарплата за </a:t>
            </a:r>
            <a:r>
              <a:rPr lang="ru-RU" dirty="0" err="1"/>
              <a:t>травень</a:t>
            </a:r>
            <a:r>
              <a:rPr lang="ru-RU" dirty="0"/>
              <a:t> 2016 року становить:</a:t>
            </a:r>
            <a:br>
              <a:rPr lang="ru-RU" dirty="0"/>
            </a:br>
            <a:r>
              <a:rPr lang="ru-RU" dirty="0"/>
              <a:t>3000,00 грн. + 862,50 грн. = 3862,50 грн.</a:t>
            </a:r>
            <a:br>
              <a:rPr lang="ru-RU" dirty="0"/>
            </a:br>
            <a:endParaRPr lang="ru-RU" dirty="0"/>
          </a:p>
        </p:txBody>
      </p:sp>
    </p:spTree>
    <p:extLst>
      <p:ext uri="{BB962C8B-B14F-4D97-AF65-F5344CB8AC3E}">
        <p14:creationId xmlns:p14="http://schemas.microsoft.com/office/powerpoint/2010/main" val="2083114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24084"/>
            <a:ext cx="10515600" cy="4913194"/>
          </a:xfrm>
        </p:spPr>
        <p:txBody>
          <a:bodyPr>
            <a:normAutofit fontScale="90000"/>
          </a:bodyPr>
          <a:lstStyle/>
          <a:p>
            <a:pPr algn="ctr" fontAlgn="base"/>
            <a:r>
              <a:rPr lang="ru-RU" b="1" i="1" dirty="0"/>
              <a:t>Непряма </a:t>
            </a:r>
            <a:r>
              <a:rPr lang="ru-RU" b="1" i="1" dirty="0" err="1"/>
              <a:t>відрядна</a:t>
            </a:r>
            <a:r>
              <a:rPr lang="ru-RU" b="1" i="1" dirty="0"/>
              <a:t> </a:t>
            </a:r>
            <a:r>
              <a:rPr lang="ru-RU" b="1" i="1" dirty="0" smtClean="0"/>
              <a:t>система</a:t>
            </a:r>
            <a:br>
              <a:rPr lang="ru-RU" b="1" i="1" dirty="0" smtClean="0"/>
            </a:br>
            <a:r>
              <a:rPr lang="ru-RU" i="1" dirty="0"/>
              <a:t/>
            </a:r>
            <a:br>
              <a:rPr lang="ru-RU" i="1" dirty="0"/>
            </a:br>
            <a:r>
              <a:rPr lang="ru-RU" dirty="0"/>
              <a:t>Для </a:t>
            </a:r>
            <a:r>
              <a:rPr lang="ru-RU" dirty="0" err="1"/>
              <a:t>визначення</a:t>
            </a:r>
            <a:r>
              <a:rPr lang="ru-RU" dirty="0"/>
              <a:t> </a:t>
            </a:r>
            <a:r>
              <a:rPr lang="ru-RU" dirty="0" err="1"/>
              <a:t>непрямих</a:t>
            </a:r>
            <a:r>
              <a:rPr lang="ru-RU" dirty="0"/>
              <a:t> </a:t>
            </a:r>
            <a:r>
              <a:rPr lang="ru-RU" dirty="0" err="1"/>
              <a:t>відрядних</a:t>
            </a:r>
            <a:r>
              <a:rPr lang="ru-RU" dirty="0"/>
              <a:t> </a:t>
            </a:r>
            <a:r>
              <a:rPr lang="ru-RU" dirty="0" err="1"/>
              <a:t>розцінок</a:t>
            </a:r>
            <a:r>
              <a:rPr lang="ru-RU" dirty="0"/>
              <a:t> </a:t>
            </a:r>
            <a:r>
              <a:rPr lang="ru-RU" dirty="0" err="1"/>
              <a:t>використовують</a:t>
            </a:r>
            <a:r>
              <a:rPr lang="ru-RU" dirty="0"/>
              <a:t> </a:t>
            </a:r>
            <a:r>
              <a:rPr lang="ru-RU" dirty="0" err="1"/>
              <a:t>таку</a:t>
            </a:r>
            <a:r>
              <a:rPr lang="ru-RU" dirty="0"/>
              <a:t> формулу</a:t>
            </a:r>
            <a:r>
              <a:rPr lang="ru-RU" dirty="0" smtClean="0"/>
              <a:t>:</a:t>
            </a:r>
            <a:br>
              <a:rPr lang="ru-RU" dirty="0" smtClean="0"/>
            </a:br>
            <a:r>
              <a:rPr lang="ru-RU" dirty="0" smtClean="0"/>
              <a:t/>
            </a:r>
            <a:br>
              <a:rPr lang="ru-RU" dirty="0" smtClean="0"/>
            </a:br>
            <a:r>
              <a:rPr lang="ru-RU" dirty="0"/>
              <a:t/>
            </a:r>
            <a:br>
              <a:rPr lang="ru-RU" dirty="0"/>
            </a:br>
            <a:r>
              <a:rPr lang="ru-RU" sz="2700" dirty="0"/>
              <a:t>де </a:t>
            </a:r>
            <a:r>
              <a:rPr lang="ru-RU" sz="2700" b="1" dirty="0" err="1"/>
              <a:t>Р</a:t>
            </a:r>
            <a:r>
              <a:rPr lang="ru-RU" sz="2700" baseline="-25000" dirty="0" err="1"/>
              <a:t>н</a:t>
            </a:r>
            <a:r>
              <a:rPr lang="ru-RU" sz="2700" baseline="-25000" dirty="0"/>
              <a:t>. </a:t>
            </a:r>
            <a:r>
              <a:rPr lang="ru-RU" sz="2700" baseline="-25000" dirty="0" err="1"/>
              <a:t>відр</a:t>
            </a:r>
            <a:r>
              <a:rPr lang="ru-RU" sz="2700" b="1" dirty="0"/>
              <a:t> </a:t>
            </a:r>
            <a:r>
              <a:rPr lang="ru-RU" sz="2700" dirty="0"/>
              <a:t>— непряма </a:t>
            </a:r>
            <a:r>
              <a:rPr lang="ru-RU" sz="2700" dirty="0" err="1"/>
              <a:t>відрядна</a:t>
            </a:r>
            <a:r>
              <a:rPr lang="ru-RU" sz="2700" dirty="0"/>
              <a:t> </a:t>
            </a:r>
            <a:r>
              <a:rPr lang="ru-RU" sz="2700" dirty="0" err="1"/>
              <a:t>розцінка</a:t>
            </a:r>
            <a:r>
              <a:rPr lang="ru-RU" sz="2700" dirty="0"/>
              <a:t>;</a:t>
            </a:r>
            <a:br>
              <a:rPr lang="ru-RU" sz="2700" dirty="0"/>
            </a:br>
            <a:r>
              <a:rPr lang="ru-RU" sz="2700" b="1" dirty="0" err="1"/>
              <a:t>Т</a:t>
            </a:r>
            <a:r>
              <a:rPr lang="ru-RU" sz="2700" baseline="-25000" dirty="0" err="1"/>
              <a:t>д</a:t>
            </a:r>
            <a:r>
              <a:rPr lang="ru-RU" sz="2700" b="1" dirty="0"/>
              <a:t> </a:t>
            </a:r>
            <a:r>
              <a:rPr lang="ru-RU" sz="2700" dirty="0"/>
              <a:t>— </a:t>
            </a:r>
            <a:r>
              <a:rPr lang="ru-RU" sz="2700" dirty="0" err="1"/>
              <a:t>денна</a:t>
            </a:r>
            <a:r>
              <a:rPr lang="ru-RU" sz="2700" dirty="0"/>
              <a:t> </a:t>
            </a:r>
            <a:r>
              <a:rPr lang="ru-RU" sz="2700" dirty="0" err="1"/>
              <a:t>тарифна</a:t>
            </a:r>
            <a:r>
              <a:rPr lang="ru-RU" sz="2700" dirty="0"/>
              <a:t> ставка </a:t>
            </a:r>
            <a:r>
              <a:rPr lang="ru-RU" sz="2700" dirty="0" err="1"/>
              <a:t>допоміжного</a:t>
            </a:r>
            <a:r>
              <a:rPr lang="ru-RU" sz="2700" dirty="0"/>
              <a:t> </a:t>
            </a:r>
            <a:r>
              <a:rPr lang="ru-RU" sz="2700" dirty="0" err="1"/>
              <a:t>робітника</a:t>
            </a:r>
            <a:r>
              <a:rPr lang="ru-RU" sz="2700" dirty="0"/>
              <a:t>, </a:t>
            </a:r>
            <a:r>
              <a:rPr lang="ru-RU" sz="2700" dirty="0" err="1"/>
              <a:t>переведеного</a:t>
            </a:r>
            <a:r>
              <a:rPr lang="ru-RU" sz="2700" dirty="0"/>
              <a:t> на </a:t>
            </a:r>
            <a:r>
              <a:rPr lang="ru-RU" sz="2700" dirty="0" err="1"/>
              <a:t>непряму</a:t>
            </a:r>
            <a:r>
              <a:rPr lang="ru-RU" sz="2700" dirty="0"/>
              <a:t> </a:t>
            </a:r>
            <a:r>
              <a:rPr lang="ru-RU" sz="2700" dirty="0" err="1"/>
              <a:t>відрядну</a:t>
            </a:r>
            <a:r>
              <a:rPr lang="ru-RU" sz="2700" dirty="0"/>
              <a:t> систему оплати </a:t>
            </a:r>
            <a:r>
              <a:rPr lang="ru-RU" sz="2700" dirty="0" err="1"/>
              <a:t>праці</a:t>
            </a:r>
            <a:r>
              <a:rPr lang="ru-RU" sz="2700" dirty="0"/>
              <a:t>;</a:t>
            </a:r>
            <a:br>
              <a:rPr lang="ru-RU" sz="2700" dirty="0"/>
            </a:br>
            <a:r>
              <a:rPr lang="ru-RU" sz="2700" b="1" dirty="0" err="1"/>
              <a:t>Н</a:t>
            </a:r>
            <a:r>
              <a:rPr lang="ru-RU" sz="2700" baseline="-25000" dirty="0" err="1"/>
              <a:t>обс</a:t>
            </a:r>
            <a:r>
              <a:rPr lang="ru-RU" sz="2700" b="1" dirty="0"/>
              <a:t> </a:t>
            </a:r>
            <a:r>
              <a:rPr lang="ru-RU" sz="2700" dirty="0"/>
              <a:t>— </a:t>
            </a:r>
            <a:r>
              <a:rPr lang="ru-RU" sz="2700" dirty="0" err="1"/>
              <a:t>кількість</a:t>
            </a:r>
            <a:r>
              <a:rPr lang="ru-RU" sz="2700" dirty="0"/>
              <a:t> </a:t>
            </a:r>
            <a:r>
              <a:rPr lang="ru-RU" sz="2700" dirty="0" err="1"/>
              <a:t>об’єктів</a:t>
            </a:r>
            <a:r>
              <a:rPr lang="ru-RU" sz="2700" dirty="0"/>
              <a:t> (</a:t>
            </a:r>
            <a:r>
              <a:rPr lang="ru-RU" sz="2700" dirty="0" err="1"/>
              <a:t>робочих</a:t>
            </a:r>
            <a:r>
              <a:rPr lang="ru-RU" sz="2700" dirty="0"/>
              <a:t> </a:t>
            </a:r>
            <a:r>
              <a:rPr lang="ru-RU" sz="2700" dirty="0" err="1"/>
              <a:t>місць</a:t>
            </a:r>
            <a:r>
              <a:rPr lang="ru-RU" sz="2700" dirty="0"/>
              <a:t>), </a:t>
            </a:r>
            <a:r>
              <a:rPr lang="ru-RU" sz="2700" dirty="0" err="1"/>
              <a:t>що</a:t>
            </a:r>
            <a:r>
              <a:rPr lang="ru-RU" sz="2700" dirty="0"/>
              <a:t> </a:t>
            </a:r>
            <a:r>
              <a:rPr lang="ru-RU" sz="2700" dirty="0" err="1"/>
              <a:t>обслуговуються</a:t>
            </a:r>
            <a:r>
              <a:rPr lang="ru-RU" sz="2700" dirty="0"/>
              <a:t> </a:t>
            </a:r>
            <a:r>
              <a:rPr lang="ru-RU" sz="2700" dirty="0" err="1"/>
              <a:t>допоміжним</a:t>
            </a:r>
            <a:r>
              <a:rPr lang="ru-RU" sz="2700" dirty="0"/>
              <a:t> </a:t>
            </a:r>
            <a:r>
              <a:rPr lang="ru-RU" sz="2700" dirty="0" err="1"/>
              <a:t>робітником</a:t>
            </a:r>
            <a:r>
              <a:rPr lang="ru-RU" sz="2700" dirty="0"/>
              <a:t> за </a:t>
            </a:r>
            <a:r>
              <a:rPr lang="ru-RU" sz="2700" dirty="0" err="1"/>
              <a:t>встановленою</a:t>
            </a:r>
            <a:r>
              <a:rPr lang="ru-RU" sz="2700" dirty="0"/>
              <a:t> нормою;</a:t>
            </a:r>
            <a:br>
              <a:rPr lang="ru-RU" sz="2700" dirty="0"/>
            </a:br>
            <a:r>
              <a:rPr lang="ru-RU" sz="2700" b="1" dirty="0"/>
              <a:t>О</a:t>
            </a:r>
            <a:r>
              <a:rPr lang="ru-RU" sz="2700" baseline="-25000" dirty="0"/>
              <a:t>н</a:t>
            </a:r>
            <a:r>
              <a:rPr lang="ru-RU" sz="2700" b="1" dirty="0"/>
              <a:t> </a:t>
            </a:r>
            <a:r>
              <a:rPr lang="ru-RU" sz="2700" dirty="0"/>
              <a:t>— </a:t>
            </a:r>
            <a:r>
              <a:rPr lang="ru-RU" sz="2700" dirty="0" err="1"/>
              <a:t>обсяг</a:t>
            </a:r>
            <a:r>
              <a:rPr lang="ru-RU" sz="2700" dirty="0"/>
              <a:t> </a:t>
            </a:r>
            <a:r>
              <a:rPr lang="ru-RU" sz="2700" dirty="0" err="1"/>
              <a:t>виробництва</a:t>
            </a:r>
            <a:r>
              <a:rPr lang="ru-RU" sz="2700" dirty="0"/>
              <a:t> за нормою для кожного </a:t>
            </a:r>
            <a:r>
              <a:rPr lang="ru-RU" sz="2700" dirty="0" err="1"/>
              <a:t>об’єкта</a:t>
            </a:r>
            <a:r>
              <a:rPr lang="ru-RU" sz="2700" dirty="0"/>
              <a:t> </a:t>
            </a:r>
            <a:r>
              <a:rPr lang="ru-RU" sz="2700" dirty="0" err="1"/>
              <a:t>обслуговування</a:t>
            </a:r>
            <a:r>
              <a:rPr lang="ru-RU" sz="2700" dirty="0"/>
              <a:t>.</a:t>
            </a:r>
            <a:br>
              <a:rPr lang="ru-RU" sz="2700" dirty="0"/>
            </a:br>
            <a:r>
              <a:rPr lang="ru-RU" dirty="0" smtClean="0"/>
              <a:t/>
            </a:r>
            <a:br>
              <a:rPr lang="ru-RU" dirty="0" smtClean="0"/>
            </a:br>
            <a:r>
              <a:rPr lang="ru-RU" dirty="0"/>
              <a:t/>
            </a:r>
            <a:br>
              <a:rPr lang="ru-RU" dirty="0"/>
            </a:br>
            <a:r>
              <a:rPr lang="ru-RU" dirty="0" smtClean="0"/>
              <a:t/>
            </a:r>
            <a:br>
              <a:rPr lang="ru-RU" dirty="0" smtClean="0"/>
            </a:br>
            <a:endParaRPr lang="ru-RU" dirty="0"/>
          </a:p>
        </p:txBody>
      </p:sp>
      <p:pic>
        <p:nvPicPr>
          <p:cNvPr id="2050" name="Picture 2" descr="34b9c5b52257159a8c1686cf7a89e17d.jpeg (190×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79" y="2520558"/>
            <a:ext cx="3125769" cy="115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72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721776"/>
          </a:xfrm>
        </p:spPr>
        <p:txBody>
          <a:bodyPr>
            <a:normAutofit/>
          </a:bodyPr>
          <a:lstStyle/>
          <a:p>
            <a:pPr algn="ctr" fontAlgn="base"/>
            <a:r>
              <a:rPr lang="ru-RU" dirty="0" err="1"/>
              <a:t>Загальний</a:t>
            </a:r>
            <a:r>
              <a:rPr lang="ru-RU" dirty="0"/>
              <a:t> </a:t>
            </a:r>
            <a:r>
              <a:rPr lang="ru-RU" dirty="0" err="1"/>
              <a:t>заробіток</a:t>
            </a:r>
            <a:r>
              <a:rPr lang="ru-RU" dirty="0"/>
              <a:t> </a:t>
            </a:r>
            <a:r>
              <a:rPr lang="ru-RU" dirty="0" err="1"/>
              <a:t>допоміжного</a:t>
            </a:r>
            <a:r>
              <a:rPr lang="ru-RU" dirty="0"/>
              <a:t> </a:t>
            </a:r>
            <a:r>
              <a:rPr lang="ru-RU" dirty="0" err="1"/>
              <a:t>робітника</a:t>
            </a:r>
            <a:r>
              <a:rPr lang="ru-RU" dirty="0"/>
              <a:t>, </a:t>
            </a:r>
            <a:r>
              <a:rPr lang="ru-RU" dirty="0" err="1"/>
              <a:t>праця</a:t>
            </a:r>
            <a:r>
              <a:rPr lang="ru-RU" dirty="0"/>
              <a:t> </a:t>
            </a:r>
            <a:r>
              <a:rPr lang="ru-RU" dirty="0" err="1"/>
              <a:t>якого</a:t>
            </a:r>
            <a:r>
              <a:rPr lang="ru-RU" dirty="0"/>
              <a:t> </a:t>
            </a:r>
            <a:r>
              <a:rPr lang="ru-RU" dirty="0" err="1"/>
              <a:t>оплачується</a:t>
            </a:r>
            <a:r>
              <a:rPr lang="ru-RU" dirty="0"/>
              <a:t> за непрямою </a:t>
            </a:r>
            <a:r>
              <a:rPr lang="ru-RU" dirty="0" err="1"/>
              <a:t>відрядною</a:t>
            </a:r>
            <a:r>
              <a:rPr lang="ru-RU" dirty="0"/>
              <a:t> системою (</a:t>
            </a:r>
            <a:r>
              <a:rPr lang="ru-RU" b="1" dirty="0" err="1"/>
              <a:t>З</a:t>
            </a:r>
            <a:r>
              <a:rPr lang="ru-RU" baseline="-25000" dirty="0" err="1"/>
              <a:t>н</a:t>
            </a:r>
            <a:r>
              <a:rPr lang="ru-RU" baseline="-25000" dirty="0"/>
              <a:t>. </a:t>
            </a:r>
            <a:r>
              <a:rPr lang="ru-RU" baseline="-25000" dirty="0" err="1"/>
              <a:t>відр</a:t>
            </a:r>
            <a:r>
              <a:rPr lang="ru-RU" dirty="0"/>
              <a:t>), </a:t>
            </a:r>
            <a:r>
              <a:rPr lang="ru-RU" dirty="0" err="1"/>
              <a:t>визначають</a:t>
            </a:r>
            <a:r>
              <a:rPr lang="ru-RU" dirty="0"/>
              <a:t> за формулою:</a:t>
            </a:r>
            <a:br>
              <a:rPr lang="ru-RU" dirty="0"/>
            </a:br>
            <a:r>
              <a:rPr lang="ru-RU" b="1" dirty="0" err="1"/>
              <a:t>З</a:t>
            </a:r>
            <a:r>
              <a:rPr lang="ru-RU" baseline="-25000" dirty="0" err="1"/>
              <a:t>н</a:t>
            </a:r>
            <a:r>
              <a:rPr lang="ru-RU" baseline="-25000" dirty="0"/>
              <a:t>. </a:t>
            </a:r>
            <a:r>
              <a:rPr lang="ru-RU" baseline="-25000" dirty="0" err="1"/>
              <a:t>відр</a:t>
            </a:r>
            <a:r>
              <a:rPr lang="ru-RU" b="1" dirty="0"/>
              <a:t> = </a:t>
            </a:r>
            <a:r>
              <a:rPr lang="ru-RU" b="1" dirty="0" err="1"/>
              <a:t>Р</a:t>
            </a:r>
            <a:r>
              <a:rPr lang="ru-RU" baseline="-25000" dirty="0" err="1"/>
              <a:t>н</a:t>
            </a:r>
            <a:r>
              <a:rPr lang="ru-RU" baseline="-25000" dirty="0"/>
              <a:t>. </a:t>
            </a:r>
            <a:r>
              <a:rPr lang="ru-RU" baseline="-25000" dirty="0" err="1"/>
              <a:t>відр</a:t>
            </a:r>
            <a:r>
              <a:rPr lang="ru-RU" b="1" dirty="0"/>
              <a:t> х О</a:t>
            </a:r>
            <a:r>
              <a:rPr lang="ru-RU" baseline="-25000" dirty="0"/>
              <a:t>ф</a:t>
            </a:r>
            <a:r>
              <a:rPr lang="ru-RU" dirty="0"/>
              <a:t>,</a:t>
            </a:r>
            <a:br>
              <a:rPr lang="ru-RU" dirty="0"/>
            </a:br>
            <a:r>
              <a:rPr lang="ru-RU" dirty="0"/>
              <a:t>де </a:t>
            </a:r>
            <a:r>
              <a:rPr lang="ru-RU" b="1" dirty="0"/>
              <a:t>О</a:t>
            </a:r>
            <a:r>
              <a:rPr lang="ru-RU" baseline="-25000" dirty="0"/>
              <a:t>ф </a:t>
            </a:r>
            <a:r>
              <a:rPr lang="ru-RU" dirty="0"/>
              <a:t>— </a:t>
            </a:r>
            <a:r>
              <a:rPr lang="ru-RU" dirty="0" err="1"/>
              <a:t>фактичний</a:t>
            </a:r>
            <a:r>
              <a:rPr lang="ru-RU" dirty="0"/>
              <a:t> </a:t>
            </a:r>
            <a:r>
              <a:rPr lang="ru-RU" dirty="0" err="1"/>
              <a:t>обсяг</a:t>
            </a:r>
            <a:r>
              <a:rPr lang="ru-RU" dirty="0"/>
              <a:t> </a:t>
            </a:r>
            <a:r>
              <a:rPr lang="ru-RU" dirty="0" err="1"/>
              <a:t>виробів</a:t>
            </a:r>
            <a:r>
              <a:rPr lang="ru-RU" dirty="0"/>
              <a:t> (</a:t>
            </a:r>
            <a:r>
              <a:rPr lang="ru-RU" dirty="0" err="1"/>
              <a:t>робіт</a:t>
            </a:r>
            <a:r>
              <a:rPr lang="ru-RU" dirty="0"/>
              <a:t>), </a:t>
            </a:r>
            <a:r>
              <a:rPr lang="ru-RU" dirty="0" err="1"/>
              <a:t>вироблений</a:t>
            </a:r>
            <a:r>
              <a:rPr lang="ru-RU" dirty="0"/>
              <a:t> (</a:t>
            </a:r>
            <a:r>
              <a:rPr lang="ru-RU" dirty="0" err="1"/>
              <a:t>виконаний</a:t>
            </a:r>
            <a:r>
              <a:rPr lang="ru-RU" dirty="0"/>
              <a:t>) </a:t>
            </a:r>
            <a:r>
              <a:rPr lang="ru-RU" dirty="0" err="1"/>
              <a:t>усіма</a:t>
            </a:r>
            <a:r>
              <a:rPr lang="ru-RU" dirty="0"/>
              <a:t> </a:t>
            </a:r>
            <a:r>
              <a:rPr lang="ru-RU" dirty="0" err="1"/>
              <a:t>об’єктами</a:t>
            </a:r>
            <a:r>
              <a:rPr lang="ru-RU" dirty="0"/>
              <a:t> </a:t>
            </a:r>
            <a:r>
              <a:rPr lang="ru-RU" dirty="0" err="1"/>
              <a:t>обслуговування</a:t>
            </a:r>
            <a:r>
              <a:rPr lang="ru-RU" dirty="0"/>
              <a:t>.</a:t>
            </a:r>
            <a:br>
              <a:rPr lang="ru-RU" dirty="0"/>
            </a:br>
            <a:endParaRPr lang="ru-RU" dirty="0"/>
          </a:p>
        </p:txBody>
      </p:sp>
    </p:spTree>
    <p:extLst>
      <p:ext uri="{BB962C8B-B14F-4D97-AF65-F5344CB8AC3E}">
        <p14:creationId xmlns:p14="http://schemas.microsoft.com/office/powerpoint/2010/main" val="1166631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45" y="406069"/>
            <a:ext cx="11409529" cy="6492875"/>
          </a:xfrm>
        </p:spPr>
        <p:txBody>
          <a:bodyPr>
            <a:noAutofit/>
          </a:bodyPr>
          <a:lstStyle/>
          <a:p>
            <a:pPr algn="ctr" fontAlgn="base"/>
            <a:r>
              <a:rPr lang="ru-RU" sz="3200" b="1" dirty="0"/>
              <a:t>Приклад </a:t>
            </a:r>
            <a:r>
              <a:rPr lang="ru-RU" sz="3200" b="1" dirty="0" smtClean="0"/>
              <a:t>9</a:t>
            </a:r>
            <a:r>
              <a:rPr lang="ru-RU" sz="3200" b="1" dirty="0"/>
              <a:t>.</a:t>
            </a:r>
            <a:r>
              <a:rPr lang="ru-RU" sz="3200" i="1" dirty="0"/>
              <a:t> </a:t>
            </a:r>
            <a:r>
              <a:rPr lang="ru-RU" sz="3200" i="1" dirty="0" err="1"/>
              <a:t>Денна</a:t>
            </a:r>
            <a:r>
              <a:rPr lang="ru-RU" sz="3200" i="1" dirty="0"/>
              <a:t> </a:t>
            </a:r>
            <a:r>
              <a:rPr lang="ru-RU" sz="3200" i="1" dirty="0" err="1"/>
              <a:t>тарифна</a:t>
            </a:r>
            <a:r>
              <a:rPr lang="ru-RU" sz="3200" i="1" dirty="0"/>
              <a:t> ставка </a:t>
            </a:r>
            <a:r>
              <a:rPr lang="ru-RU" sz="3200" i="1" dirty="0" err="1"/>
              <a:t>допоміжного</a:t>
            </a:r>
            <a:r>
              <a:rPr lang="ru-RU" sz="3200" i="1" dirty="0"/>
              <a:t> </a:t>
            </a:r>
            <a:r>
              <a:rPr lang="ru-RU" sz="3200" i="1" dirty="0" err="1"/>
              <a:t>робітника</a:t>
            </a:r>
            <a:r>
              <a:rPr lang="ru-RU" sz="3200" i="1" dirty="0"/>
              <a:t>, оплата </a:t>
            </a:r>
            <a:r>
              <a:rPr lang="ru-RU" sz="3200" i="1" dirty="0" err="1"/>
              <a:t>праці</a:t>
            </a:r>
            <a:r>
              <a:rPr lang="ru-RU" sz="3200" i="1" dirty="0"/>
              <a:t> </a:t>
            </a:r>
            <a:r>
              <a:rPr lang="ru-RU" sz="3200" i="1" dirty="0" err="1"/>
              <a:t>якого</a:t>
            </a:r>
            <a:r>
              <a:rPr lang="ru-RU" sz="3200" i="1" dirty="0"/>
              <a:t> </a:t>
            </a:r>
            <a:r>
              <a:rPr lang="ru-RU" sz="3200" i="1" dirty="0" err="1"/>
              <a:t>здійснюється</a:t>
            </a:r>
            <a:r>
              <a:rPr lang="ru-RU" sz="3200" i="1" dirty="0"/>
              <a:t> за непрямою </a:t>
            </a:r>
            <a:r>
              <a:rPr lang="ru-RU" sz="3200" i="1" dirty="0" err="1"/>
              <a:t>відрядною</a:t>
            </a:r>
            <a:r>
              <a:rPr lang="ru-RU" sz="3200" i="1" dirty="0"/>
              <a:t> системою, становить 180,00 грн. </a:t>
            </a:r>
            <a:r>
              <a:rPr lang="ru-RU" sz="3200" i="1" dirty="0" err="1"/>
              <a:t>Допоміжний</a:t>
            </a:r>
            <a:r>
              <a:rPr lang="ru-RU" sz="3200" i="1" dirty="0"/>
              <a:t> </a:t>
            </a:r>
            <a:r>
              <a:rPr lang="ru-RU" sz="3200" i="1" dirty="0" err="1"/>
              <a:t>робітник</a:t>
            </a:r>
            <a:r>
              <a:rPr lang="ru-RU" sz="3200" i="1" dirty="0"/>
              <a:t> </a:t>
            </a:r>
            <a:r>
              <a:rPr lang="ru-RU" sz="3200" i="1" dirty="0" err="1"/>
              <a:t>обслуговує</a:t>
            </a:r>
            <a:r>
              <a:rPr lang="ru-RU" sz="3200" i="1" dirty="0"/>
              <a:t> </a:t>
            </a:r>
            <a:r>
              <a:rPr lang="ru-RU" sz="3200" i="1" dirty="0" err="1"/>
              <a:t>обладнання</a:t>
            </a:r>
            <a:r>
              <a:rPr lang="ru-RU" sz="3200" i="1" dirty="0"/>
              <a:t>, на </a:t>
            </a:r>
            <a:r>
              <a:rPr lang="ru-RU" sz="3200" i="1" dirty="0" err="1"/>
              <a:t>якому</a:t>
            </a:r>
            <a:r>
              <a:rPr lang="ru-RU" sz="3200" i="1" dirty="0"/>
              <a:t> </a:t>
            </a:r>
            <a:r>
              <a:rPr lang="ru-RU" sz="3200" i="1" dirty="0" err="1"/>
              <a:t>працюють</a:t>
            </a:r>
            <a:r>
              <a:rPr lang="ru-RU" sz="3200" i="1" dirty="0"/>
              <a:t> 4 </a:t>
            </a:r>
            <a:r>
              <a:rPr lang="ru-RU" sz="3200" i="1" dirty="0" err="1"/>
              <a:t>основні</a:t>
            </a:r>
            <a:r>
              <a:rPr lang="ru-RU" sz="3200" i="1" dirty="0"/>
              <a:t> </a:t>
            </a:r>
            <a:r>
              <a:rPr lang="ru-RU" sz="3200" i="1" dirty="0" err="1"/>
              <a:t>робітники</a:t>
            </a:r>
            <a:r>
              <a:rPr lang="ru-RU" sz="3200" i="1" dirty="0"/>
              <a:t>, </a:t>
            </a:r>
            <a:r>
              <a:rPr lang="ru-RU" sz="3200" i="1" dirty="0" err="1"/>
              <a:t>кожен</a:t>
            </a:r>
            <a:r>
              <a:rPr lang="ru-RU" sz="3200" i="1" dirty="0"/>
              <a:t> з </a:t>
            </a:r>
            <a:r>
              <a:rPr lang="ru-RU" sz="3200" i="1" dirty="0" err="1"/>
              <a:t>яких</a:t>
            </a:r>
            <a:r>
              <a:rPr lang="ru-RU" sz="3200" i="1" dirty="0"/>
              <a:t> за нормою повинен </a:t>
            </a:r>
            <a:r>
              <a:rPr lang="ru-RU" sz="3200" i="1" dirty="0" err="1"/>
              <a:t>виготовити</a:t>
            </a:r>
            <a:r>
              <a:rPr lang="ru-RU" sz="3200" i="1" dirty="0"/>
              <a:t> 15 деталей за </a:t>
            </a:r>
            <a:r>
              <a:rPr lang="ru-RU" sz="3200" i="1" dirty="0" err="1"/>
              <a:t>зміну</a:t>
            </a:r>
            <a:r>
              <a:rPr lang="ru-RU" sz="3200" i="1" dirty="0"/>
              <a:t>. </a:t>
            </a:r>
            <a:r>
              <a:rPr lang="ru-RU" sz="3200" i="1" dirty="0" err="1"/>
              <a:t>Фактично</a:t>
            </a:r>
            <a:r>
              <a:rPr lang="ru-RU" sz="3200" i="1" dirty="0"/>
              <a:t> </a:t>
            </a:r>
            <a:r>
              <a:rPr lang="ru-RU" sz="3200" i="1" dirty="0" err="1"/>
              <a:t>основними</a:t>
            </a:r>
            <a:r>
              <a:rPr lang="ru-RU" sz="3200" i="1" dirty="0"/>
              <a:t> </a:t>
            </a:r>
            <a:r>
              <a:rPr lang="ru-RU" sz="3200" i="1" dirty="0" err="1"/>
              <a:t>робітниками</a:t>
            </a:r>
            <a:r>
              <a:rPr lang="ru-RU" sz="3200" i="1" dirty="0"/>
              <a:t> </a:t>
            </a:r>
            <a:r>
              <a:rPr lang="ru-RU" sz="3200" i="1" dirty="0" err="1"/>
              <a:t>виготовлено</a:t>
            </a:r>
            <a:r>
              <a:rPr lang="ru-RU" sz="3200" i="1" dirty="0"/>
              <a:t> за </a:t>
            </a:r>
            <a:r>
              <a:rPr lang="ru-RU" sz="3200" i="1" dirty="0" err="1"/>
              <a:t>зміну</a:t>
            </a:r>
            <a:r>
              <a:rPr lang="ru-RU" sz="3200" i="1" dirty="0"/>
              <a:t> 65 деталей.</a:t>
            </a:r>
            <a:r>
              <a:rPr lang="ru-RU" sz="3200" dirty="0"/>
              <a:t/>
            </a:r>
            <a:br>
              <a:rPr lang="ru-RU" sz="3200" dirty="0"/>
            </a:br>
            <a:r>
              <a:rPr lang="ru-RU" sz="3200" dirty="0" err="1"/>
              <a:t>Визначимо</a:t>
            </a:r>
            <a:r>
              <a:rPr lang="ru-RU" sz="3200" dirty="0"/>
              <a:t> </a:t>
            </a:r>
            <a:r>
              <a:rPr lang="ru-RU" sz="3200" dirty="0" err="1"/>
              <a:t>розмір</a:t>
            </a:r>
            <a:r>
              <a:rPr lang="ru-RU" sz="3200" dirty="0"/>
              <a:t> </a:t>
            </a:r>
            <a:r>
              <a:rPr lang="ru-RU" sz="3200" dirty="0" err="1"/>
              <a:t>непрямої</a:t>
            </a:r>
            <a:r>
              <a:rPr lang="ru-RU" sz="3200" dirty="0"/>
              <a:t> </a:t>
            </a:r>
            <a:r>
              <a:rPr lang="ru-RU" sz="3200" dirty="0" err="1"/>
              <a:t>відрядної</a:t>
            </a:r>
            <a:r>
              <a:rPr lang="ru-RU" sz="3200" dirty="0"/>
              <a:t> </a:t>
            </a:r>
            <a:r>
              <a:rPr lang="ru-RU" sz="3200" dirty="0" err="1"/>
              <a:t>розцінки</a:t>
            </a:r>
            <a:r>
              <a:rPr lang="ru-RU" sz="3200" dirty="0"/>
              <a:t>:</a:t>
            </a:r>
            <a:br>
              <a:rPr lang="ru-RU" sz="3200" dirty="0"/>
            </a:br>
            <a:r>
              <a:rPr lang="ru-RU" sz="3200" dirty="0"/>
              <a:t>180,00 грн. : 4 : 15 шт. = 3,00 грн./шт.</a:t>
            </a:r>
            <a:br>
              <a:rPr lang="ru-RU" sz="3200" dirty="0"/>
            </a:br>
            <a:r>
              <a:rPr lang="ru-RU" sz="3200" dirty="0" err="1"/>
              <a:t>Денний</a:t>
            </a:r>
            <a:r>
              <a:rPr lang="ru-RU" sz="3200" dirty="0"/>
              <a:t> </a:t>
            </a:r>
            <a:r>
              <a:rPr lang="ru-RU" sz="3200" dirty="0" err="1"/>
              <a:t>заробіток</a:t>
            </a:r>
            <a:r>
              <a:rPr lang="ru-RU" sz="3200" dirty="0"/>
              <a:t> </a:t>
            </a:r>
            <a:r>
              <a:rPr lang="ru-RU" sz="3200" dirty="0" err="1"/>
              <a:t>допоміжного</a:t>
            </a:r>
            <a:r>
              <a:rPr lang="ru-RU" sz="3200" dirty="0"/>
              <a:t> </a:t>
            </a:r>
            <a:r>
              <a:rPr lang="ru-RU" sz="3200" dirty="0" err="1"/>
              <a:t>робітника</a:t>
            </a:r>
            <a:r>
              <a:rPr lang="ru-RU" sz="3200" dirty="0"/>
              <a:t> за </a:t>
            </a:r>
            <a:r>
              <a:rPr lang="ru-RU" sz="3200" dirty="0" err="1"/>
              <a:t>фактичний</a:t>
            </a:r>
            <a:r>
              <a:rPr lang="ru-RU" sz="3200" dirty="0"/>
              <a:t> </a:t>
            </a:r>
            <a:r>
              <a:rPr lang="ru-RU" sz="3200" dirty="0" err="1"/>
              <a:t>обсяг</a:t>
            </a:r>
            <a:r>
              <a:rPr lang="ru-RU" sz="3200" dirty="0"/>
              <a:t> </a:t>
            </a:r>
            <a:r>
              <a:rPr lang="ru-RU" sz="3200" dirty="0" err="1"/>
              <a:t>продукції</a:t>
            </a:r>
            <a:r>
              <a:rPr lang="ru-RU" sz="3200" dirty="0"/>
              <a:t>, </a:t>
            </a:r>
            <a:r>
              <a:rPr lang="ru-RU" sz="3200" dirty="0" err="1"/>
              <a:t>виробленої</a:t>
            </a:r>
            <a:r>
              <a:rPr lang="ru-RU" sz="3200" dirty="0"/>
              <a:t> </a:t>
            </a:r>
            <a:r>
              <a:rPr lang="ru-RU" sz="3200" dirty="0" err="1"/>
              <a:t>основними</a:t>
            </a:r>
            <a:r>
              <a:rPr lang="ru-RU" sz="3200" dirty="0"/>
              <a:t> </a:t>
            </a:r>
            <a:r>
              <a:rPr lang="ru-RU" sz="3200" dirty="0" err="1"/>
              <a:t>робітниками</a:t>
            </a:r>
            <a:r>
              <a:rPr lang="ru-RU" sz="3200" dirty="0"/>
              <a:t>, становить:</a:t>
            </a:r>
            <a:br>
              <a:rPr lang="ru-RU" sz="3200" dirty="0"/>
            </a:br>
            <a:r>
              <a:rPr lang="ru-RU" sz="3200" dirty="0"/>
              <a:t>3,00 грн./шт. х 65 шт. = 195,00 грн.</a:t>
            </a:r>
            <a:br>
              <a:rPr lang="ru-RU" sz="3200" dirty="0"/>
            </a:br>
            <a:endParaRPr lang="ru-RU" sz="3200" dirty="0"/>
          </a:p>
        </p:txBody>
      </p:sp>
    </p:spTree>
    <p:extLst>
      <p:ext uri="{BB962C8B-B14F-4D97-AF65-F5344CB8AC3E}">
        <p14:creationId xmlns:p14="http://schemas.microsoft.com/office/powerpoint/2010/main" val="1573977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307" y="365125"/>
            <a:ext cx="11655189" cy="6649824"/>
          </a:xfrm>
        </p:spPr>
        <p:txBody>
          <a:bodyPr>
            <a:noAutofit/>
          </a:bodyPr>
          <a:lstStyle/>
          <a:p>
            <a:pPr algn="ctr" fontAlgn="base"/>
            <a:r>
              <a:rPr lang="ru-RU" sz="3200" b="1" i="1" dirty="0" err="1"/>
              <a:t>Акордна</a:t>
            </a:r>
            <a:r>
              <a:rPr lang="ru-RU" sz="3200" b="1" i="1" dirty="0"/>
              <a:t> система оплати </a:t>
            </a:r>
            <a:r>
              <a:rPr lang="ru-RU" sz="3200" b="1" i="1" dirty="0" err="1"/>
              <a:t>праці</a:t>
            </a:r>
            <a:r>
              <a:rPr lang="ru-RU" sz="3200" b="1" dirty="0"/>
              <a:t/>
            </a:r>
            <a:br>
              <a:rPr lang="ru-RU" sz="3200" b="1" dirty="0"/>
            </a:br>
            <a:r>
              <a:rPr lang="ru-RU" sz="3200" dirty="0"/>
              <a:t>При </a:t>
            </a:r>
            <a:r>
              <a:rPr lang="ru-RU" sz="3200" dirty="0" err="1"/>
              <a:t>акордній</a:t>
            </a:r>
            <a:r>
              <a:rPr lang="ru-RU" sz="3200" dirty="0"/>
              <a:t> </a:t>
            </a:r>
            <a:r>
              <a:rPr lang="ru-RU" sz="3200" dirty="0" err="1"/>
              <a:t>системі</a:t>
            </a:r>
            <a:r>
              <a:rPr lang="ru-RU" sz="3200" dirty="0"/>
              <a:t> оплату </a:t>
            </a:r>
            <a:r>
              <a:rPr lang="ru-RU" sz="3200" dirty="0" err="1"/>
              <a:t>праці</a:t>
            </a:r>
            <a:r>
              <a:rPr lang="ru-RU" sz="3200" dirty="0"/>
              <a:t> </a:t>
            </a:r>
            <a:r>
              <a:rPr lang="ru-RU" sz="3200" dirty="0" err="1"/>
              <a:t>встановлюють</a:t>
            </a:r>
            <a:r>
              <a:rPr lang="ru-RU" sz="3200" dirty="0"/>
              <a:t> не за </a:t>
            </a:r>
            <a:r>
              <a:rPr lang="ru-RU" sz="3200" dirty="0" err="1"/>
              <a:t>кожну</a:t>
            </a:r>
            <a:r>
              <a:rPr lang="ru-RU" sz="3200" dirty="0"/>
              <a:t> </a:t>
            </a:r>
            <a:r>
              <a:rPr lang="ru-RU" sz="3200" dirty="0" err="1"/>
              <a:t>виробничу</a:t>
            </a:r>
            <a:r>
              <a:rPr lang="ru-RU" sz="3200" dirty="0"/>
              <a:t> </a:t>
            </a:r>
            <a:r>
              <a:rPr lang="ru-RU" sz="3200" dirty="0" err="1"/>
              <a:t>операцію</a:t>
            </a:r>
            <a:r>
              <a:rPr lang="ru-RU" sz="3200" dirty="0"/>
              <a:t> (роботу) </a:t>
            </a:r>
            <a:r>
              <a:rPr lang="ru-RU" sz="3200" dirty="0" err="1"/>
              <a:t>окремо</a:t>
            </a:r>
            <a:r>
              <a:rPr lang="ru-RU" sz="3200" dirty="0"/>
              <a:t>, а </a:t>
            </a:r>
            <a:r>
              <a:rPr lang="ru-RU" sz="3200" b="1" dirty="0"/>
              <a:t>за весь комплекс </a:t>
            </a:r>
            <a:r>
              <a:rPr lang="ru-RU" sz="3200" b="1" dirty="0" err="1"/>
              <a:t>робіт</a:t>
            </a:r>
            <a:r>
              <a:rPr lang="ru-RU" sz="3200" b="1" dirty="0"/>
              <a:t>, </a:t>
            </a:r>
            <a:r>
              <a:rPr lang="ru-RU" sz="3200" b="1" dirty="0" err="1"/>
              <a:t>узятий</a:t>
            </a:r>
            <a:r>
              <a:rPr lang="ru-RU" sz="3200" b="1" dirty="0"/>
              <a:t> у </a:t>
            </a:r>
            <a:r>
              <a:rPr lang="ru-RU" sz="3200" b="1" dirty="0" err="1"/>
              <a:t>цілому</a:t>
            </a:r>
            <a:r>
              <a:rPr lang="ru-RU" sz="3200" dirty="0"/>
              <a:t> (</a:t>
            </a:r>
            <a:r>
              <a:rPr lang="ru-RU" sz="3200" dirty="0" err="1"/>
              <a:t>наприклад</a:t>
            </a:r>
            <a:r>
              <a:rPr lang="ru-RU" sz="3200" dirty="0"/>
              <a:t>, за </a:t>
            </a:r>
            <a:r>
              <a:rPr lang="ru-RU" sz="3200" dirty="0" err="1"/>
              <a:t>виконання</a:t>
            </a:r>
            <a:r>
              <a:rPr lang="ru-RU" sz="3200" dirty="0"/>
              <a:t> </a:t>
            </a:r>
            <a:r>
              <a:rPr lang="ru-RU" sz="3200" dirty="0" err="1"/>
              <a:t>етапу</a:t>
            </a:r>
            <a:r>
              <a:rPr lang="ru-RU" sz="3200" dirty="0"/>
              <a:t> </a:t>
            </a:r>
            <a:r>
              <a:rPr lang="ru-RU" sz="3200" dirty="0" err="1"/>
              <a:t>будівельних</a:t>
            </a:r>
            <a:r>
              <a:rPr lang="ru-RU" sz="3200" dirty="0"/>
              <a:t> </a:t>
            </a:r>
            <a:r>
              <a:rPr lang="ru-RU" sz="3200" dirty="0" err="1"/>
              <a:t>робіт</a:t>
            </a:r>
            <a:r>
              <a:rPr lang="ru-RU" sz="3200" dirty="0"/>
              <a:t>, за </a:t>
            </a:r>
            <a:r>
              <a:rPr lang="ru-RU" sz="3200" dirty="0" err="1"/>
              <a:t>побудований</a:t>
            </a:r>
            <a:r>
              <a:rPr lang="ru-RU" sz="3200" dirty="0"/>
              <a:t> </a:t>
            </a:r>
            <a:r>
              <a:rPr lang="ru-RU" sz="3200" dirty="0" err="1"/>
              <a:t>об’єкт</a:t>
            </a:r>
            <a:r>
              <a:rPr lang="ru-RU" sz="3200" dirty="0"/>
              <a:t>, монтаж </a:t>
            </a:r>
            <a:r>
              <a:rPr lang="ru-RU" sz="3200" dirty="0" err="1"/>
              <a:t>обладнання</a:t>
            </a:r>
            <a:r>
              <a:rPr lang="ru-RU" sz="3200" dirty="0"/>
              <a:t> </a:t>
            </a:r>
            <a:r>
              <a:rPr lang="ru-RU" sz="3200" dirty="0" err="1"/>
              <a:t>тощо</a:t>
            </a:r>
            <a:r>
              <a:rPr lang="ru-RU" sz="3200" dirty="0"/>
              <a:t>). </a:t>
            </a:r>
            <a:r>
              <a:rPr lang="ru-RU" sz="3200" dirty="0" smtClean="0"/>
              <a:t>При </a:t>
            </a:r>
            <a:r>
              <a:rPr lang="ru-RU" sz="3200" dirty="0" err="1"/>
              <a:t>цьому</a:t>
            </a:r>
            <a:r>
              <a:rPr lang="ru-RU" sz="3200" dirty="0"/>
              <a:t/>
            </a:r>
            <a:br>
              <a:rPr lang="ru-RU" sz="3200" dirty="0"/>
            </a:br>
            <a:r>
              <a:rPr lang="ru-RU" sz="3200" b="1" i="1" dirty="0"/>
              <a:t>в </a:t>
            </a:r>
            <a:r>
              <a:rPr lang="ru-RU" sz="3200" b="1" i="1" dirty="0" err="1"/>
              <a:t>обов’язковому</a:t>
            </a:r>
            <a:r>
              <a:rPr lang="ru-RU" sz="3200" b="1" i="1" dirty="0"/>
              <a:t> порядку </a:t>
            </a:r>
            <a:r>
              <a:rPr lang="ru-RU" sz="3200" b="1" i="1" dirty="0" err="1"/>
              <a:t>обумовлюються</a:t>
            </a:r>
            <a:r>
              <a:rPr lang="ru-RU" sz="3200" b="1" i="1" dirty="0"/>
              <a:t> строки </a:t>
            </a:r>
            <a:r>
              <a:rPr lang="ru-RU" sz="3200" b="1" i="1" dirty="0" err="1"/>
              <a:t>виконання</a:t>
            </a:r>
            <a:r>
              <a:rPr lang="ru-RU" sz="3200" b="1" i="1" dirty="0"/>
              <a:t> </a:t>
            </a:r>
            <a:r>
              <a:rPr lang="ru-RU" sz="3200" b="1" i="1" dirty="0" err="1"/>
              <a:t>робіт</a:t>
            </a:r>
            <a:r>
              <a:rPr lang="ru-RU" sz="3200" b="1" i="1" dirty="0"/>
              <a:t>, </a:t>
            </a:r>
            <a:r>
              <a:rPr lang="ru-RU" sz="3200" b="1" i="1" dirty="0" err="1"/>
              <a:t>які</a:t>
            </a:r>
            <a:r>
              <a:rPr lang="ru-RU" sz="3200" b="1" i="1" dirty="0"/>
              <a:t> </a:t>
            </a:r>
            <a:r>
              <a:rPr lang="ru-RU" sz="3200" b="1" i="1" dirty="0" err="1"/>
              <a:t>зазначають</a:t>
            </a:r>
            <a:r>
              <a:rPr lang="ru-RU" sz="3200" b="1" i="1" dirty="0"/>
              <a:t> в </a:t>
            </a:r>
            <a:r>
              <a:rPr lang="ru-RU" sz="3200" b="1" i="1" dirty="0" err="1"/>
              <a:t>акордному</a:t>
            </a:r>
            <a:r>
              <a:rPr lang="ru-RU" sz="3200" b="1" i="1" dirty="0"/>
              <a:t> </a:t>
            </a:r>
            <a:r>
              <a:rPr lang="ru-RU" sz="3200" b="1" i="1" dirty="0" err="1" smtClean="0"/>
              <a:t>завданні-наряді</a:t>
            </a:r>
            <a:r>
              <a:rPr lang="ru-RU" sz="3200" b="1" i="1" dirty="0" smtClean="0"/>
              <a:t>.</a:t>
            </a:r>
            <a:r>
              <a:rPr lang="ru-RU" sz="3200" dirty="0" smtClean="0"/>
              <a:t/>
            </a:r>
            <a:br>
              <a:rPr lang="ru-RU" sz="3200" dirty="0" smtClean="0"/>
            </a:br>
            <a:r>
              <a:rPr lang="ru-RU" sz="3200" dirty="0"/>
              <a:t/>
            </a:r>
            <a:br>
              <a:rPr lang="ru-RU" sz="3200" dirty="0"/>
            </a:br>
            <a:r>
              <a:rPr lang="ru-RU" sz="3200" dirty="0" err="1"/>
              <a:t>Цю</a:t>
            </a:r>
            <a:r>
              <a:rPr lang="ru-RU" sz="3200" dirty="0"/>
              <a:t> систему оплати </a:t>
            </a:r>
            <a:r>
              <a:rPr lang="ru-RU" sz="3200" dirty="0" err="1"/>
              <a:t>праці</a:t>
            </a:r>
            <a:r>
              <a:rPr lang="ru-RU" sz="3200" dirty="0"/>
              <a:t> </a:t>
            </a:r>
            <a:r>
              <a:rPr lang="ru-RU" sz="3200" dirty="0" err="1"/>
              <a:t>застосовують</a:t>
            </a:r>
            <a:r>
              <a:rPr lang="ru-RU" sz="3200" dirty="0"/>
              <a:t> до </a:t>
            </a:r>
            <a:r>
              <a:rPr lang="ru-RU" sz="3200" dirty="0" err="1"/>
              <a:t>окремих</a:t>
            </a:r>
            <a:r>
              <a:rPr lang="ru-RU" sz="3200" dirty="0"/>
              <a:t> </a:t>
            </a:r>
            <a:r>
              <a:rPr lang="ru-RU" sz="3200" dirty="0" err="1"/>
              <a:t>груп</a:t>
            </a:r>
            <a:r>
              <a:rPr lang="ru-RU" sz="3200" dirty="0"/>
              <a:t> </a:t>
            </a:r>
            <a:r>
              <a:rPr lang="ru-RU" sz="3200" dirty="0" err="1"/>
              <a:t>робітників</a:t>
            </a:r>
            <a:r>
              <a:rPr lang="ru-RU" sz="3200" dirty="0"/>
              <a:t> у </a:t>
            </a:r>
            <a:r>
              <a:rPr lang="ru-RU" sz="3200" dirty="0" err="1"/>
              <a:t>цілях</a:t>
            </a:r>
            <a:r>
              <a:rPr lang="ru-RU" sz="3200" dirty="0"/>
              <a:t> </a:t>
            </a:r>
            <a:r>
              <a:rPr lang="ru-RU" sz="3200" dirty="0" err="1"/>
              <a:t>стимулювання</a:t>
            </a:r>
            <a:r>
              <a:rPr lang="ru-RU" sz="3200" dirty="0"/>
              <a:t> </a:t>
            </a:r>
            <a:r>
              <a:rPr lang="ru-RU" sz="3200" dirty="0" err="1"/>
              <a:t>їх</a:t>
            </a:r>
            <a:r>
              <a:rPr lang="ru-RU" sz="3200" dirty="0"/>
              <a:t> </a:t>
            </a:r>
            <a:r>
              <a:rPr lang="ru-RU" sz="3200" dirty="0" err="1"/>
              <a:t>зацікавленості</a:t>
            </a:r>
            <a:r>
              <a:rPr lang="ru-RU" sz="3200" dirty="0"/>
              <a:t> в </a:t>
            </a:r>
            <a:r>
              <a:rPr lang="ru-RU" sz="3200" dirty="0" err="1"/>
              <a:t>підвищенні</a:t>
            </a:r>
            <a:r>
              <a:rPr lang="ru-RU" sz="3200" dirty="0"/>
              <a:t> </a:t>
            </a:r>
            <a:r>
              <a:rPr lang="ru-RU" sz="3200" dirty="0" err="1"/>
              <a:t>продуктивності</a:t>
            </a:r>
            <a:r>
              <a:rPr lang="ru-RU" sz="3200" dirty="0"/>
              <a:t> </a:t>
            </a:r>
            <a:r>
              <a:rPr lang="ru-RU" sz="3200" dirty="0" err="1"/>
              <a:t>праці</a:t>
            </a:r>
            <a:r>
              <a:rPr lang="ru-RU" sz="3200" dirty="0"/>
              <a:t> та </a:t>
            </a:r>
            <a:r>
              <a:rPr lang="ru-RU" sz="3200" dirty="0" err="1"/>
              <a:t>скороченні</a:t>
            </a:r>
            <a:r>
              <a:rPr lang="ru-RU" sz="3200" dirty="0"/>
              <a:t> </a:t>
            </a:r>
            <a:r>
              <a:rPr lang="ru-RU" sz="3200" dirty="0" err="1"/>
              <a:t>строків</a:t>
            </a:r>
            <a:r>
              <a:rPr lang="ru-RU" sz="3200" dirty="0"/>
              <a:t> </a:t>
            </a:r>
            <a:r>
              <a:rPr lang="ru-RU" sz="3200" dirty="0" err="1"/>
              <a:t>виконання</a:t>
            </a:r>
            <a:r>
              <a:rPr lang="ru-RU" sz="3200" dirty="0"/>
              <a:t> </a:t>
            </a:r>
            <a:r>
              <a:rPr lang="ru-RU" sz="3200" dirty="0" err="1"/>
              <a:t>робіт</a:t>
            </a:r>
            <a:r>
              <a:rPr lang="ru-RU" sz="3200" dirty="0"/>
              <a:t>. </a:t>
            </a:r>
            <a:r>
              <a:rPr lang="ru-RU" sz="3200" dirty="0" err="1"/>
              <a:t>Зазвичай</a:t>
            </a:r>
            <a:r>
              <a:rPr lang="ru-RU" sz="3200" dirty="0"/>
              <a:t> </a:t>
            </a:r>
            <a:r>
              <a:rPr lang="ru-RU" sz="3200" dirty="0" err="1"/>
              <a:t>акордну</a:t>
            </a:r>
            <a:r>
              <a:rPr lang="ru-RU" sz="3200" dirty="0"/>
              <a:t> оплату </a:t>
            </a:r>
            <a:r>
              <a:rPr lang="ru-RU" sz="3200" dirty="0" err="1"/>
              <a:t>використовують</a:t>
            </a:r>
            <a:r>
              <a:rPr lang="ru-RU" sz="3200" dirty="0"/>
              <a:t> при </a:t>
            </a:r>
            <a:r>
              <a:rPr lang="ru-RU" sz="3200" dirty="0" err="1"/>
              <a:t>проведенні</a:t>
            </a:r>
            <a:r>
              <a:rPr lang="ru-RU" sz="3200" dirty="0"/>
              <a:t> </a:t>
            </a:r>
            <a:r>
              <a:rPr lang="ru-RU" sz="3200" dirty="0" err="1"/>
              <a:t>робіт</a:t>
            </a:r>
            <a:r>
              <a:rPr lang="ru-RU" sz="3200" dirty="0"/>
              <a:t> з </a:t>
            </a:r>
            <a:r>
              <a:rPr lang="ru-RU" sz="3200" dirty="0" err="1"/>
              <a:t>ліквідації</a:t>
            </a:r>
            <a:r>
              <a:rPr lang="ru-RU" sz="3200" dirty="0"/>
              <a:t> </a:t>
            </a:r>
            <a:r>
              <a:rPr lang="ru-RU" sz="3200" dirty="0" err="1"/>
              <a:t>аварій</a:t>
            </a:r>
            <a:r>
              <a:rPr lang="ru-RU" sz="3200" dirty="0"/>
              <a:t>, </a:t>
            </a:r>
            <a:r>
              <a:rPr lang="ru-RU" sz="3200" dirty="0" err="1"/>
              <a:t>ремонтних</a:t>
            </a:r>
            <a:r>
              <a:rPr lang="ru-RU" sz="3200" dirty="0"/>
              <a:t> </a:t>
            </a:r>
            <a:r>
              <a:rPr lang="ru-RU" sz="3200" dirty="0" err="1"/>
              <a:t>робіт</a:t>
            </a:r>
            <a:r>
              <a:rPr lang="ru-RU" sz="3200" dirty="0"/>
              <a:t>, при </a:t>
            </a:r>
            <a:r>
              <a:rPr lang="ru-RU" sz="3200" dirty="0" err="1"/>
              <a:t>виконанні</a:t>
            </a:r>
            <a:r>
              <a:rPr lang="ru-RU" sz="3200" dirty="0"/>
              <a:t> </a:t>
            </a:r>
            <a:r>
              <a:rPr lang="ru-RU" sz="3200" dirty="0" err="1"/>
              <a:t>термінових</a:t>
            </a:r>
            <a:r>
              <a:rPr lang="ru-RU" sz="3200" dirty="0"/>
              <a:t>, особливо </a:t>
            </a:r>
            <a:r>
              <a:rPr lang="ru-RU" sz="3200" dirty="0" err="1"/>
              <a:t>важливих</a:t>
            </a:r>
            <a:r>
              <a:rPr lang="ru-RU" sz="3200" dirty="0"/>
              <a:t> </a:t>
            </a:r>
            <a:r>
              <a:rPr lang="ru-RU" sz="3200" dirty="0" err="1"/>
              <a:t>замовлень</a:t>
            </a:r>
            <a:r>
              <a:rPr lang="ru-RU" sz="3200" dirty="0"/>
              <a:t>, при </a:t>
            </a:r>
            <a:r>
              <a:rPr lang="ru-RU" sz="3200" dirty="0" err="1"/>
              <a:t>впровадженні</a:t>
            </a:r>
            <a:r>
              <a:rPr lang="ru-RU" sz="3200" dirty="0"/>
              <a:t> нового </a:t>
            </a:r>
            <a:r>
              <a:rPr lang="ru-RU" sz="3200" dirty="0" err="1"/>
              <a:t>обладнання</a:t>
            </a:r>
            <a:r>
              <a:rPr lang="ru-RU" sz="3200" dirty="0"/>
              <a:t> на </a:t>
            </a:r>
            <a:r>
              <a:rPr lang="ru-RU" sz="3200" dirty="0" err="1"/>
              <a:t>підприємстві</a:t>
            </a:r>
            <a:r>
              <a:rPr lang="ru-RU" sz="3200" dirty="0"/>
              <a:t>.</a:t>
            </a:r>
            <a:br>
              <a:rPr lang="ru-RU" sz="3200" dirty="0"/>
            </a:br>
            <a:endParaRPr lang="ru-RU" sz="3200" dirty="0"/>
          </a:p>
        </p:txBody>
      </p:sp>
    </p:spTree>
    <p:extLst>
      <p:ext uri="{BB962C8B-B14F-4D97-AF65-F5344CB8AC3E}">
        <p14:creationId xmlns:p14="http://schemas.microsoft.com/office/powerpoint/2010/main" val="3524901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251" y="365125"/>
            <a:ext cx="11053549" cy="6267687"/>
          </a:xfrm>
        </p:spPr>
        <p:txBody>
          <a:bodyPr>
            <a:noAutofit/>
          </a:bodyPr>
          <a:lstStyle/>
          <a:p>
            <a:pPr algn="ctr"/>
            <a:r>
              <a:rPr lang="ru-RU" sz="3600" dirty="0"/>
              <a:t>Як правило, </a:t>
            </a:r>
            <a:r>
              <a:rPr lang="ru-RU" sz="3600" u="sng" dirty="0"/>
              <a:t>для </a:t>
            </a:r>
            <a:r>
              <a:rPr lang="ru-RU" sz="3600" u="sng" dirty="0" err="1"/>
              <a:t>визначення</a:t>
            </a:r>
            <a:r>
              <a:rPr lang="ru-RU" sz="3600" u="sng" dirty="0"/>
              <a:t> </a:t>
            </a:r>
            <a:r>
              <a:rPr lang="ru-RU" sz="3600" u="sng" dirty="0" err="1"/>
              <a:t>загальної</a:t>
            </a:r>
            <a:r>
              <a:rPr lang="ru-RU" sz="3600" u="sng" dirty="0"/>
              <a:t> </a:t>
            </a:r>
            <a:r>
              <a:rPr lang="ru-RU" sz="3600" u="sng" dirty="0" err="1"/>
              <a:t>суми</a:t>
            </a:r>
            <a:r>
              <a:rPr lang="ru-RU" sz="3600" u="sng" dirty="0"/>
              <a:t> оплати </a:t>
            </a:r>
            <a:r>
              <a:rPr lang="ru-RU" sz="3600" dirty="0" smtClean="0"/>
              <a:t/>
            </a:r>
            <a:br>
              <a:rPr lang="ru-RU" sz="3600" dirty="0" smtClean="0"/>
            </a:br>
            <a:r>
              <a:rPr lang="ru-RU" sz="3600" b="1" i="1" dirty="0" smtClean="0"/>
              <a:t>за </a:t>
            </a:r>
            <a:r>
              <a:rPr lang="ru-RU" sz="3600" b="1" i="1" dirty="0" err="1"/>
              <a:t>акордним</a:t>
            </a:r>
            <a:r>
              <a:rPr lang="ru-RU" sz="3600" b="1" i="1" dirty="0"/>
              <a:t> нарядом </a:t>
            </a:r>
            <a:r>
              <a:rPr lang="ru-RU" sz="3600" b="1" i="1" dirty="0" err="1"/>
              <a:t>складають</a:t>
            </a:r>
            <a:r>
              <a:rPr lang="ru-RU" sz="3600" b="1" i="1" dirty="0"/>
              <a:t> </a:t>
            </a:r>
            <a:r>
              <a:rPr lang="ru-RU" sz="3600" b="1" i="1" dirty="0" err="1"/>
              <a:t>калькуляцію</a:t>
            </a:r>
            <a:r>
              <a:rPr lang="ru-RU" sz="3600" dirty="0"/>
              <a:t>, у </a:t>
            </a:r>
            <a:r>
              <a:rPr lang="ru-RU" sz="3600" dirty="0" err="1"/>
              <a:t>якій</a:t>
            </a:r>
            <a:r>
              <a:rPr lang="ru-RU" sz="3600" dirty="0"/>
              <a:t> </a:t>
            </a:r>
            <a:r>
              <a:rPr lang="ru-RU" sz="3600" dirty="0" err="1"/>
              <a:t>зазначають</a:t>
            </a:r>
            <a:r>
              <a:rPr lang="ru-RU" sz="3600" dirty="0"/>
              <a:t> </a:t>
            </a:r>
            <a:r>
              <a:rPr lang="ru-RU" sz="3600" dirty="0" err="1"/>
              <a:t>повний</a:t>
            </a:r>
            <a:r>
              <a:rPr lang="ru-RU" sz="3600" dirty="0"/>
              <a:t> </a:t>
            </a:r>
            <a:r>
              <a:rPr lang="ru-RU" sz="3600" dirty="0" err="1"/>
              <a:t>перелік</a:t>
            </a:r>
            <a:r>
              <a:rPr lang="ru-RU" sz="3600" dirty="0"/>
              <a:t> </a:t>
            </a:r>
            <a:r>
              <a:rPr lang="ru-RU" sz="3600" dirty="0" err="1"/>
              <a:t>робіт</a:t>
            </a:r>
            <a:r>
              <a:rPr lang="ru-RU" sz="3600" dirty="0"/>
              <a:t> (</a:t>
            </a:r>
            <a:r>
              <a:rPr lang="ru-RU" sz="3600" dirty="0" err="1"/>
              <a:t>операцій</a:t>
            </a:r>
            <a:r>
              <a:rPr lang="ru-RU" sz="3600" dirty="0"/>
              <a:t>), </a:t>
            </a:r>
            <a:r>
              <a:rPr lang="ru-RU" sz="3600" dirty="0" err="1"/>
              <a:t>що</a:t>
            </a:r>
            <a:r>
              <a:rPr lang="ru-RU" sz="3600" dirty="0"/>
              <a:t> </a:t>
            </a:r>
            <a:r>
              <a:rPr lang="ru-RU" sz="3600" dirty="0" err="1"/>
              <a:t>входять</a:t>
            </a:r>
            <a:r>
              <a:rPr lang="ru-RU" sz="3600" dirty="0"/>
              <a:t> до </a:t>
            </a:r>
            <a:r>
              <a:rPr lang="ru-RU" sz="3600" dirty="0" err="1"/>
              <a:t>загального</a:t>
            </a:r>
            <a:r>
              <a:rPr lang="ru-RU" sz="3600" dirty="0"/>
              <a:t> </a:t>
            </a:r>
            <a:r>
              <a:rPr lang="ru-RU" sz="3600" dirty="0" err="1"/>
              <a:t>акордного</a:t>
            </a:r>
            <a:r>
              <a:rPr lang="ru-RU" sz="3600" dirty="0"/>
              <a:t> </a:t>
            </a:r>
            <a:r>
              <a:rPr lang="ru-RU" sz="3600" dirty="0" err="1"/>
              <a:t>завдання</a:t>
            </a:r>
            <a:r>
              <a:rPr lang="ru-RU" sz="3600" dirty="0"/>
              <a:t>, </a:t>
            </a:r>
            <a:r>
              <a:rPr lang="ru-RU" sz="3600" dirty="0" err="1"/>
              <a:t>їх</a:t>
            </a:r>
            <a:r>
              <a:rPr lang="ru-RU" sz="3600" dirty="0"/>
              <a:t> </a:t>
            </a:r>
            <a:r>
              <a:rPr lang="ru-RU" sz="3600" dirty="0" err="1"/>
              <a:t>обсяг</a:t>
            </a:r>
            <a:r>
              <a:rPr lang="ru-RU" sz="3600" dirty="0"/>
              <a:t>, </a:t>
            </a:r>
            <a:r>
              <a:rPr lang="ru-RU" sz="3600" dirty="0" err="1"/>
              <a:t>розцінки</a:t>
            </a:r>
            <a:r>
              <a:rPr lang="ru-RU" sz="3600" dirty="0"/>
              <a:t> на одну </a:t>
            </a:r>
            <a:r>
              <a:rPr lang="ru-RU" sz="3600" dirty="0" err="1"/>
              <a:t>операцію</a:t>
            </a:r>
            <a:r>
              <a:rPr lang="ru-RU" sz="3600" dirty="0"/>
              <a:t> (</a:t>
            </a:r>
            <a:r>
              <a:rPr lang="ru-RU" sz="3600" dirty="0" err="1"/>
              <a:t>одиницю</a:t>
            </a:r>
            <a:r>
              <a:rPr lang="ru-RU" sz="3600" dirty="0"/>
              <a:t> </a:t>
            </a:r>
            <a:r>
              <a:rPr lang="ru-RU" sz="3600" dirty="0" err="1"/>
              <a:t>відрядної</a:t>
            </a:r>
            <a:r>
              <a:rPr lang="ru-RU" sz="3600" dirty="0"/>
              <a:t> </a:t>
            </a:r>
            <a:r>
              <a:rPr lang="ru-RU" sz="3600" dirty="0" err="1"/>
              <a:t>роботи</a:t>
            </a:r>
            <a:r>
              <a:rPr lang="ru-RU" sz="3600" dirty="0"/>
              <a:t>), а </a:t>
            </a:r>
            <a:r>
              <a:rPr lang="ru-RU" sz="3600" dirty="0" err="1"/>
              <a:t>також</a:t>
            </a:r>
            <a:r>
              <a:rPr lang="ru-RU" sz="3600" dirty="0"/>
              <a:t> </a:t>
            </a:r>
            <a:r>
              <a:rPr lang="ru-RU" sz="3600" dirty="0" err="1"/>
              <a:t>загальний</a:t>
            </a:r>
            <a:r>
              <a:rPr lang="ru-RU" sz="3600" dirty="0"/>
              <a:t> </a:t>
            </a:r>
            <a:r>
              <a:rPr lang="ru-RU" sz="3600" dirty="0" err="1"/>
              <a:t>розмір</a:t>
            </a:r>
            <a:r>
              <a:rPr lang="ru-RU" sz="3600" dirty="0"/>
              <a:t> оплати за </a:t>
            </a:r>
            <a:r>
              <a:rPr lang="ru-RU" sz="3600" dirty="0" err="1"/>
              <a:t>виконання</a:t>
            </a:r>
            <a:r>
              <a:rPr lang="ru-RU" sz="3600" dirty="0"/>
              <a:t> </a:t>
            </a:r>
            <a:r>
              <a:rPr lang="ru-RU" sz="3600" dirty="0" err="1"/>
              <a:t>всіх</a:t>
            </a:r>
            <a:r>
              <a:rPr lang="ru-RU" sz="3600" dirty="0"/>
              <a:t> </a:t>
            </a:r>
            <a:r>
              <a:rPr lang="ru-RU" sz="3600" dirty="0" err="1"/>
              <a:t>операцій</a:t>
            </a:r>
            <a:r>
              <a:rPr lang="ru-RU" sz="3600" dirty="0"/>
              <a:t> </a:t>
            </a:r>
            <a:r>
              <a:rPr lang="ru-RU" sz="3600" dirty="0" err="1"/>
              <a:t>акордного</a:t>
            </a:r>
            <a:r>
              <a:rPr lang="ru-RU" sz="3600" dirty="0"/>
              <a:t> </a:t>
            </a:r>
            <a:r>
              <a:rPr lang="ru-RU" sz="3600" dirty="0" err="1"/>
              <a:t>завдання</a:t>
            </a:r>
            <a:r>
              <a:rPr lang="ru-RU" sz="3600" dirty="0"/>
              <a:t>. </a:t>
            </a:r>
            <a:r>
              <a:rPr lang="ru-RU" sz="3600" dirty="0" smtClean="0"/>
              <a:t/>
            </a:r>
            <a:br>
              <a:rPr lang="ru-RU" sz="3600" dirty="0" smtClean="0"/>
            </a:br>
            <a:r>
              <a:rPr lang="ru-RU" sz="3600" dirty="0" err="1" smtClean="0"/>
              <a:t>Загальну</a:t>
            </a:r>
            <a:r>
              <a:rPr lang="ru-RU" sz="3600" dirty="0" smtClean="0"/>
              <a:t> </a:t>
            </a:r>
            <a:r>
              <a:rPr lang="ru-RU" sz="3600" dirty="0" err="1"/>
              <a:t>вартість</a:t>
            </a:r>
            <a:r>
              <a:rPr lang="ru-RU" sz="3600" dirty="0"/>
              <a:t> </a:t>
            </a:r>
            <a:r>
              <a:rPr lang="ru-RU" sz="3600" dirty="0" err="1"/>
              <a:t>виконання</a:t>
            </a:r>
            <a:r>
              <a:rPr lang="ru-RU" sz="3600" dirty="0"/>
              <a:t> </a:t>
            </a:r>
            <a:r>
              <a:rPr lang="ru-RU" sz="3600" dirty="0" err="1"/>
              <a:t>всіх</a:t>
            </a:r>
            <a:r>
              <a:rPr lang="ru-RU" sz="3600" dirty="0"/>
              <a:t> </a:t>
            </a:r>
            <a:r>
              <a:rPr lang="ru-RU" sz="3600" dirty="0" err="1"/>
              <a:t>операцій</a:t>
            </a:r>
            <a:r>
              <a:rPr lang="ru-RU" sz="3600" dirty="0"/>
              <a:t> </a:t>
            </a:r>
            <a:r>
              <a:rPr lang="ru-RU" sz="3600" dirty="0" err="1"/>
              <a:t>визначають</a:t>
            </a:r>
            <a:r>
              <a:rPr lang="ru-RU" sz="3600" dirty="0"/>
              <a:t> шляхом </a:t>
            </a:r>
            <a:r>
              <a:rPr lang="ru-RU" sz="3600" dirty="0" err="1"/>
              <a:t>підсумовування</a:t>
            </a:r>
            <a:r>
              <a:rPr lang="ru-RU" sz="3600" dirty="0"/>
              <a:t> </a:t>
            </a:r>
            <a:r>
              <a:rPr lang="ru-RU" sz="3600" dirty="0" err="1"/>
              <a:t>вартості</a:t>
            </a:r>
            <a:r>
              <a:rPr lang="ru-RU" sz="3600" dirty="0"/>
              <a:t> кожного виду </a:t>
            </a:r>
            <a:r>
              <a:rPr lang="ru-RU" sz="3600" dirty="0" err="1"/>
              <a:t>робіт</a:t>
            </a:r>
            <a:r>
              <a:rPr lang="ru-RU" sz="3600" dirty="0"/>
              <a:t> (</a:t>
            </a:r>
            <a:r>
              <a:rPr lang="ru-RU" sz="3600" dirty="0" err="1"/>
              <a:t>операцій</a:t>
            </a:r>
            <a:r>
              <a:rPr lang="ru-RU" sz="3600" dirty="0"/>
              <a:t>), </a:t>
            </a:r>
            <a:r>
              <a:rPr lang="ru-RU" sz="3600" dirty="0" err="1"/>
              <a:t>що</a:t>
            </a:r>
            <a:r>
              <a:rPr lang="ru-RU" sz="3600" dirty="0"/>
              <a:t> </a:t>
            </a:r>
            <a:r>
              <a:rPr lang="ru-RU" sz="3600" dirty="0" err="1"/>
              <a:t>входять</a:t>
            </a:r>
            <a:r>
              <a:rPr lang="ru-RU" sz="3600" dirty="0"/>
              <a:t> до </a:t>
            </a:r>
            <a:r>
              <a:rPr lang="ru-RU" sz="3600" dirty="0" err="1"/>
              <a:t>загального</a:t>
            </a:r>
            <a:r>
              <a:rPr lang="ru-RU" sz="3600" dirty="0"/>
              <a:t> </a:t>
            </a:r>
            <a:r>
              <a:rPr lang="ru-RU" sz="3600" dirty="0" err="1"/>
              <a:t>акордного</a:t>
            </a:r>
            <a:r>
              <a:rPr lang="ru-RU" sz="3600" dirty="0"/>
              <a:t> </a:t>
            </a:r>
            <a:r>
              <a:rPr lang="ru-RU" sz="3600" dirty="0" err="1"/>
              <a:t>завдання</a:t>
            </a:r>
            <a:r>
              <a:rPr lang="ru-RU" sz="3600" dirty="0"/>
              <a:t>. При </a:t>
            </a:r>
            <a:r>
              <a:rPr lang="ru-RU" sz="3600" dirty="0" err="1"/>
              <a:t>цьому</a:t>
            </a:r>
            <a:r>
              <a:rPr lang="ru-RU" sz="3600" dirty="0"/>
              <a:t> </a:t>
            </a:r>
            <a:r>
              <a:rPr lang="ru-RU" sz="3600" dirty="0" err="1"/>
              <a:t>застосовують</a:t>
            </a:r>
            <a:r>
              <a:rPr lang="ru-RU" sz="3600" dirty="0"/>
              <a:t> </a:t>
            </a:r>
            <a:r>
              <a:rPr lang="ru-RU" sz="3600" dirty="0" err="1"/>
              <a:t>норми</a:t>
            </a:r>
            <a:r>
              <a:rPr lang="ru-RU" sz="3600" dirty="0"/>
              <a:t> часу (</a:t>
            </a:r>
            <a:r>
              <a:rPr lang="ru-RU" sz="3600" dirty="0" err="1"/>
              <a:t>виробітку</a:t>
            </a:r>
            <a:r>
              <a:rPr lang="ru-RU" sz="3600" dirty="0"/>
              <a:t>) та </a:t>
            </a:r>
            <a:r>
              <a:rPr lang="ru-RU" sz="3600" dirty="0" err="1"/>
              <a:t>діючі</a:t>
            </a:r>
            <a:r>
              <a:rPr lang="ru-RU" sz="3600" dirty="0"/>
              <a:t> </a:t>
            </a:r>
            <a:r>
              <a:rPr lang="ru-RU" sz="3600" dirty="0" err="1"/>
              <a:t>розцінки</a:t>
            </a:r>
            <a:r>
              <a:rPr lang="ru-RU" sz="3600" dirty="0"/>
              <a:t>, а в </a:t>
            </a:r>
            <a:r>
              <a:rPr lang="ru-RU" sz="3600" dirty="0" err="1"/>
              <a:t>разі</a:t>
            </a:r>
            <a:r>
              <a:rPr lang="ru-RU" sz="3600" dirty="0"/>
              <a:t> </a:t>
            </a:r>
            <a:r>
              <a:rPr lang="ru-RU" sz="3600" dirty="0" err="1"/>
              <a:t>їх</a:t>
            </a:r>
            <a:r>
              <a:rPr lang="ru-RU" sz="3600" dirty="0"/>
              <a:t> </a:t>
            </a:r>
            <a:r>
              <a:rPr lang="ru-RU" sz="3600" dirty="0" err="1"/>
              <a:t>відсутності</a:t>
            </a:r>
            <a:r>
              <a:rPr lang="ru-RU" sz="3600" dirty="0"/>
              <a:t> </a:t>
            </a:r>
            <a:r>
              <a:rPr lang="ru-RU" sz="3600" dirty="0" err="1"/>
              <a:t>виходять</a:t>
            </a:r>
            <a:r>
              <a:rPr lang="ru-RU" sz="3600" dirty="0"/>
              <a:t> з норм та </a:t>
            </a:r>
            <a:r>
              <a:rPr lang="ru-RU" sz="3600" dirty="0" err="1"/>
              <a:t>розцінок</a:t>
            </a:r>
            <a:r>
              <a:rPr lang="ru-RU" sz="3600" dirty="0"/>
              <a:t> на </a:t>
            </a:r>
            <a:r>
              <a:rPr lang="ru-RU" sz="3600" dirty="0" err="1"/>
              <a:t>аналогічні</a:t>
            </a:r>
            <a:r>
              <a:rPr lang="ru-RU" sz="3600" dirty="0"/>
              <a:t> </a:t>
            </a:r>
            <a:r>
              <a:rPr lang="ru-RU" sz="3600" dirty="0" err="1"/>
              <a:t>роботи</a:t>
            </a:r>
            <a:r>
              <a:rPr lang="ru-RU" sz="3600" dirty="0"/>
              <a:t>.</a:t>
            </a:r>
          </a:p>
        </p:txBody>
      </p:sp>
    </p:spTree>
    <p:extLst>
      <p:ext uri="{BB962C8B-B14F-4D97-AF65-F5344CB8AC3E}">
        <p14:creationId xmlns:p14="http://schemas.microsoft.com/office/powerpoint/2010/main" val="296195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5883" y="365760"/>
            <a:ext cx="11554691" cy="6201295"/>
          </a:xfrm>
        </p:spPr>
        <p:txBody>
          <a:bodyPr>
            <a:noAutofit/>
          </a:bodyPr>
          <a:lstStyle/>
          <a:p>
            <a:pPr marL="0" indent="449263" algn="just">
              <a:buNone/>
            </a:pPr>
            <a:r>
              <a:rPr lang="uk-UA" sz="3200" dirty="0" smtClean="0">
                <a:latin typeface="Times New Roman" panose="02020603050405020304" pitchFamily="18" charset="0"/>
                <a:cs typeface="Times New Roman" panose="02020603050405020304" pitchFamily="18" charset="0"/>
              </a:rPr>
              <a:t>Безпідставна невиплата заробітної плати більш як за 1 місяць вчинена умисно керівником підприємства карається штрафом від 500 до 1000 неоподатковуваних мінімумів доходів громадян або виправними роботами на строк до 2 років або позбавлення волі на строк до 2 років з позбавленням права обіймати певні посади чи займатися певною діяльністю на строк до 3 років (ст.174 п. 1 Кримінального кодексу України)</a:t>
            </a:r>
          </a:p>
          <a:p>
            <a:pPr marL="0" indent="449263" algn="just">
              <a:spcBef>
                <a:spcPct val="0"/>
              </a:spcBef>
              <a:buFont typeface="Wingdings" panose="05000000000000000000" pitchFamily="2" charset="2"/>
              <a:buNone/>
              <a:defRPr/>
            </a:pPr>
            <a:r>
              <a:rPr lang="uk-UA" sz="3200" dirty="0">
                <a:latin typeface="Times New Roman" panose="02020603050405020304" pitchFamily="18" charset="0"/>
                <a:cs typeface="Times New Roman" panose="02020603050405020304" pitchFamily="18" charset="0"/>
              </a:rPr>
              <a:t>Та ж сама дія вчинена внаслідок нецільового використання коштів призначених для</a:t>
            </a:r>
            <a:r>
              <a:rPr lang="ru-RU" sz="3200"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виплати заробітної плати, стипендії, пенсії карається штрафом від 1000 до 1500 неоподатковуваних мінімумів доходів громадян або обмеження волі на строк до 5 років з позбавленням права обіймати певні посади чи займатися певною діяльністю на строк до 3 років (ст. 175 п. 2 Кримінального кодексу України).</a:t>
            </a:r>
          </a:p>
          <a:p>
            <a:pPr marL="0" indent="360000" algn="just">
              <a:spcBef>
                <a:spcPct val="0"/>
              </a:spcBef>
              <a:buFont typeface="Wingdings" panose="05000000000000000000" pitchFamily="2" charset="2"/>
              <a:buNone/>
              <a:defRPr/>
            </a:pPr>
            <a:endParaRPr lang="uk-UA" sz="3200" dirty="0">
              <a:cs typeface="Arial" pitchFamily="34" charset="0"/>
            </a:endParaRPr>
          </a:p>
          <a:p>
            <a:pPr marL="0" indent="0" algn="just">
              <a:buNone/>
            </a:pPr>
            <a:endParaRPr lang="uk-UA" sz="3200" dirty="0" smtClean="0">
              <a:latin typeface="Times New Roman" panose="02020603050405020304" pitchFamily="18" charset="0"/>
              <a:cs typeface="Times New Roman" panose="02020603050405020304" pitchFamily="18" charset="0"/>
            </a:endParaRPr>
          </a:p>
          <a:p>
            <a:pPr marL="0" indent="0">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46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31211065"/>
              </p:ext>
            </p:extLst>
          </p:nvPr>
        </p:nvGraphicFramePr>
        <p:xfrm>
          <a:off x="200025" y="200025"/>
          <a:ext cx="11671299" cy="6421301"/>
        </p:xfrm>
        <a:graphic>
          <a:graphicData uri="http://schemas.openxmlformats.org/drawingml/2006/table">
            <a:tbl>
              <a:tblPr firstRow="1" bandRow="1">
                <a:tableStyleId>{793D81CF-94F2-401A-BA57-92F5A7B2D0C5}</a:tableStyleId>
              </a:tblPr>
              <a:tblGrid>
                <a:gridCol w="3890433"/>
                <a:gridCol w="3890433"/>
                <a:gridCol w="3890433"/>
              </a:tblGrid>
              <a:tr h="660571">
                <a:tc>
                  <a:txBody>
                    <a:bodyPr/>
                    <a:lstStyle/>
                    <a:p>
                      <a:pPr algn="ctr"/>
                      <a:r>
                        <a:rPr lang="uk-UA" sz="2800" i="0" dirty="0" smtClean="0">
                          <a:latin typeface="Times New Roman" panose="02020603050405020304" pitchFamily="18" charset="0"/>
                          <a:cs typeface="Times New Roman" panose="02020603050405020304" pitchFamily="18" charset="0"/>
                        </a:rPr>
                        <a:t>Характер порушення</a:t>
                      </a:r>
                      <a:endParaRPr lang="ru-RU" sz="2800" i="0" dirty="0">
                        <a:latin typeface="Times New Roman" panose="02020603050405020304" pitchFamily="18" charset="0"/>
                        <a:cs typeface="Times New Roman" panose="02020603050405020304" pitchFamily="18" charset="0"/>
                      </a:endParaRPr>
                    </a:p>
                  </a:txBody>
                  <a:tcPr/>
                </a:tc>
                <a:tc>
                  <a:txBody>
                    <a:bodyPr/>
                    <a:lstStyle/>
                    <a:p>
                      <a:pPr algn="ctr"/>
                      <a:r>
                        <a:rPr lang="uk-UA" sz="2800" i="0" dirty="0" smtClean="0">
                          <a:latin typeface="Times New Roman" panose="02020603050405020304" pitchFamily="18" charset="0"/>
                          <a:cs typeface="Times New Roman" panose="02020603050405020304" pitchFamily="18" charset="0"/>
                        </a:rPr>
                        <a:t>Санкція</a:t>
                      </a:r>
                      <a:endParaRPr lang="ru-RU" sz="2800" i="0" dirty="0">
                        <a:latin typeface="Times New Roman" panose="02020603050405020304" pitchFamily="18" charset="0"/>
                        <a:cs typeface="Times New Roman" panose="02020603050405020304" pitchFamily="18" charset="0"/>
                      </a:endParaRPr>
                    </a:p>
                  </a:txBody>
                  <a:tcPr/>
                </a:tc>
                <a:tc>
                  <a:txBody>
                    <a:bodyPr/>
                    <a:lstStyle/>
                    <a:p>
                      <a:pPr algn="ctr"/>
                      <a:r>
                        <a:rPr lang="uk-UA" sz="2800" i="0" dirty="0" smtClean="0">
                          <a:latin typeface="Times New Roman" panose="02020603050405020304" pitchFamily="18" charset="0"/>
                          <a:cs typeface="Times New Roman" panose="02020603050405020304" pitchFamily="18" charset="0"/>
                        </a:rPr>
                        <a:t>Хто застосовує</a:t>
                      </a:r>
                      <a:endParaRPr lang="ru-RU" sz="2800" i="0" dirty="0">
                        <a:latin typeface="Times New Roman" panose="02020603050405020304" pitchFamily="18" charset="0"/>
                        <a:cs typeface="Times New Roman" panose="02020603050405020304" pitchFamily="18" charset="0"/>
                      </a:endParaRPr>
                    </a:p>
                  </a:txBody>
                  <a:tcPr/>
                </a:tc>
              </a:tr>
              <a:tr h="558960">
                <a:tc gridSpan="3">
                  <a:txBody>
                    <a:bodyPr/>
                    <a:lstStyle/>
                    <a:p>
                      <a:pPr algn="ctr"/>
                      <a:r>
                        <a:rPr lang="uk-UA" sz="2800" b="1" i="1" dirty="0" smtClean="0">
                          <a:latin typeface="Times New Roman" panose="02020603050405020304" pitchFamily="18" charset="0"/>
                          <a:cs typeface="Times New Roman" panose="02020603050405020304" pitchFamily="18" charset="0"/>
                        </a:rPr>
                        <a:t>Дисциплінарна</a:t>
                      </a:r>
                      <a:endParaRPr lang="ru-RU" sz="2800" b="1" i="1"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tr>
              <a:tr h="21537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З вини керівника зарплата виплачується несвоєчасно або в розмірах, менших від мінімальної зарплати</a:t>
                      </a:r>
                      <a:endParaRPr kumimoji="0" lang="ru-RU" sz="2000" b="0" i="0" u="none" strike="noStrike" cap="none" normalizeH="0" baseline="0" dirty="0" smtClean="0">
                        <a:ln>
                          <a:noFill/>
                        </a:ln>
                        <a:solidFill>
                          <a:schemeClr val="tx1"/>
                        </a:solidFill>
                        <a:effectLst/>
                        <a:latin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Розірвання трудового договору за п. 1</a:t>
                      </a:r>
                      <a:r>
                        <a:rPr kumimoji="0" lang="uk-UA" sz="2000" b="0" i="0" u="none" strike="noStrike" cap="none" normalizeH="0" baseline="30000" dirty="0" smtClean="0">
                          <a:ln>
                            <a:noFill/>
                          </a:ln>
                          <a:solidFill>
                            <a:schemeClr val="tx1"/>
                          </a:solidFill>
                          <a:effectLst/>
                          <a:latin typeface="Times New Roman" pitchFamily="18" charset="0"/>
                        </a:rPr>
                        <a:t>1</a:t>
                      </a:r>
                      <a:r>
                        <a:rPr kumimoji="0" lang="uk-UA" sz="2000" b="0" i="0" u="none" strike="noStrike" cap="none" normalizeH="0" baseline="0" dirty="0" smtClean="0">
                          <a:ln>
                            <a:noFill/>
                          </a:ln>
                          <a:solidFill>
                            <a:schemeClr val="tx1"/>
                          </a:solidFill>
                          <a:effectLst/>
                          <a:latin typeface="Times New Roman" pitchFamily="18" charset="0"/>
                        </a:rPr>
                        <a:t> ст. 41 КЗпП (оскільки це дисциплінарне стягнення, його треба застосовувати з дотриманням вимог ст.148-149 КЗпП)</a:t>
                      </a:r>
                      <a:endParaRPr kumimoji="0" lang="ru-RU" sz="2000" b="0" i="0" u="none" strike="noStrike" cap="none" normalizeH="0" baseline="30000" dirty="0" smtClean="0">
                        <a:ln>
                          <a:noFill/>
                        </a:ln>
                        <a:solidFill>
                          <a:schemeClr val="tx1"/>
                        </a:solidFill>
                        <a:effectLst/>
                        <a:latin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Власник підприємства або уповноважений ним органу</a:t>
                      </a:r>
                      <a:endParaRPr kumimoji="0" lang="ru-RU" sz="2000" b="0" i="0" u="none" strike="noStrike" cap="none" normalizeH="0" baseline="0" dirty="0" smtClean="0">
                        <a:ln>
                          <a:noFill/>
                        </a:ln>
                        <a:solidFill>
                          <a:schemeClr val="tx1"/>
                        </a:solidFill>
                        <a:effectLst/>
                        <a:latin typeface="Times New Roman" pitchFamily="18" charset="0"/>
                      </a:endParaRPr>
                    </a:p>
                  </a:txBody>
                  <a:tcPr/>
                </a:tc>
              </a:tr>
              <a:tr h="501563">
                <a:tc gridSpan="3">
                  <a:txBody>
                    <a:bodyPr/>
                    <a:lstStyle/>
                    <a:p>
                      <a:pPr algn="ctr"/>
                      <a:r>
                        <a:rPr lang="uk-UA" sz="2800" b="1" i="1" dirty="0" smtClean="0">
                          <a:latin typeface="Times New Roman" panose="02020603050405020304" pitchFamily="18" charset="0"/>
                          <a:cs typeface="Times New Roman" panose="02020603050405020304" pitchFamily="18" charset="0"/>
                        </a:rPr>
                        <a:t>Матеріальна</a:t>
                      </a:r>
                      <a:endParaRPr lang="ru-RU" sz="2800" b="1" i="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r>
              <a:tr h="24783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Затримка виплати зарплати з вини керівника на строк більше одного місяця, що призвело до виплати працівникам компенсації за порушення строків розрахунку. Відповідальності не буде, якщо підприємству винні бюджети або державні юридичні особи</a:t>
                      </a:r>
                      <a:endParaRPr kumimoji="0" lang="ru-RU" sz="2000" b="0" i="0" u="none" strike="noStrike" cap="none" normalizeH="0" baseline="0" dirty="0" smtClean="0">
                        <a:ln>
                          <a:noFill/>
                        </a:ln>
                        <a:solidFill>
                          <a:schemeClr val="tx1"/>
                        </a:solidFill>
                        <a:effectLst/>
                        <a:latin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Відшкодування підприємству витрат, понесених у зв’язку з виплатою працівникам компенсації за порушення строків виплати зарплати (п. 9 ст. 134 КЗпП)</a:t>
                      </a:r>
                      <a:endParaRPr kumimoji="0" lang="ru-RU" sz="2000" b="0" i="0" u="none" strike="noStrike" cap="none" normalizeH="0" baseline="0" dirty="0" smtClean="0">
                        <a:ln>
                          <a:noFill/>
                        </a:ln>
                        <a:solidFill>
                          <a:schemeClr val="tx1"/>
                        </a:solidFill>
                        <a:effectLst/>
                        <a:latin typeface="Times New Roman" pitchFamily="18" charset="0"/>
                      </a:endParaRPr>
                    </a:p>
                    <a:p>
                      <a:pPr algn="ctr"/>
                      <a:endParaRPr lang="ru-RU"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uk-UA" sz="2000" b="0" i="0" u="none" strike="noStrike" cap="none" normalizeH="0" baseline="0" dirty="0" smtClean="0">
                          <a:ln>
                            <a:noFill/>
                          </a:ln>
                          <a:solidFill>
                            <a:schemeClr val="tx1"/>
                          </a:solidFill>
                          <a:effectLst/>
                          <a:latin typeface="Times New Roman" pitchFamily="18" charset="0"/>
                        </a:rPr>
                        <a:t>У межах середнього заробітку – вищий орган (ст. 132 КЗпП).</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uk-UA" sz="2000" b="0" i="0" u="none" strike="noStrike" cap="none" normalizeH="0" baseline="0" dirty="0" smtClean="0">
                          <a:ln>
                            <a:noFill/>
                          </a:ln>
                          <a:solidFill>
                            <a:schemeClr val="tx1"/>
                          </a:solidFill>
                          <a:effectLst/>
                          <a:latin typeface="Times New Roman" pitchFamily="18" charset="0"/>
                        </a:rPr>
                        <a:t> У більшій сумі – суд за позовом вищого органу/прокурора</a:t>
                      </a:r>
                      <a:endParaRPr kumimoji="0" lang="ru-RU" sz="2000" b="0" i="0" u="none" strike="noStrike" cap="none" normalizeH="0" baseline="0" dirty="0" smtClean="0">
                        <a:ln>
                          <a:noFill/>
                        </a:ln>
                        <a:solidFill>
                          <a:schemeClr val="tx1"/>
                        </a:solidFill>
                        <a:effectLst/>
                        <a:latin typeface="Times New Roman" pitchFamily="18" charset="0"/>
                      </a:endParaRPr>
                    </a:p>
                    <a:p>
                      <a:pPr algn="ctr"/>
                      <a:endParaRPr lang="ru-RU"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6020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1168719463"/>
              </p:ext>
            </p:extLst>
          </p:nvPr>
        </p:nvGraphicFramePr>
        <p:xfrm>
          <a:off x="106680" y="121603"/>
          <a:ext cx="11917679" cy="6522720"/>
        </p:xfrm>
        <a:graphic>
          <a:graphicData uri="http://schemas.openxmlformats.org/drawingml/2006/table">
            <a:tbl>
              <a:tblPr firstRow="1" bandRow="1">
                <a:tableStyleId>{793D81CF-94F2-401A-BA57-92F5A7B2D0C5}</a:tableStyleId>
              </a:tblPr>
              <a:tblGrid>
                <a:gridCol w="3550920"/>
                <a:gridCol w="5989320"/>
                <a:gridCol w="2377439"/>
              </a:tblGrid>
              <a:tr h="370840">
                <a:tc>
                  <a:txBody>
                    <a:bodyPr/>
                    <a:lstStyle/>
                    <a:p>
                      <a:pPr algn="ctr"/>
                      <a:r>
                        <a:rPr lang="uk-UA" sz="2800" b="1" dirty="0" smtClean="0">
                          <a:latin typeface="Times New Roman" panose="02020603050405020304" pitchFamily="18" charset="0"/>
                          <a:cs typeface="Times New Roman" panose="02020603050405020304" pitchFamily="18" charset="0"/>
                        </a:rPr>
                        <a:t>Характер порушення</a:t>
                      </a:r>
                      <a:endParaRPr lang="ru-RU" sz="2800" b="1" dirty="0">
                        <a:latin typeface="Times New Roman" panose="02020603050405020304" pitchFamily="18" charset="0"/>
                        <a:cs typeface="Times New Roman" panose="02020603050405020304" pitchFamily="18" charset="0"/>
                      </a:endParaRPr>
                    </a:p>
                  </a:txBody>
                  <a:tcPr/>
                </a:tc>
                <a:tc>
                  <a:txBody>
                    <a:bodyPr/>
                    <a:lstStyle/>
                    <a:p>
                      <a:pPr algn="ctr"/>
                      <a:r>
                        <a:rPr lang="uk-UA" sz="2800" b="1" dirty="0" smtClean="0">
                          <a:latin typeface="Times New Roman" panose="02020603050405020304" pitchFamily="18" charset="0"/>
                          <a:cs typeface="Times New Roman" panose="02020603050405020304" pitchFamily="18" charset="0"/>
                        </a:rPr>
                        <a:t>Санкція</a:t>
                      </a:r>
                      <a:endParaRPr lang="ru-RU" sz="2800" b="1" dirty="0">
                        <a:latin typeface="Times New Roman" panose="02020603050405020304" pitchFamily="18" charset="0"/>
                        <a:cs typeface="Times New Roman" panose="02020603050405020304" pitchFamily="18" charset="0"/>
                      </a:endParaRPr>
                    </a:p>
                  </a:txBody>
                  <a:tcPr/>
                </a:tc>
                <a:tc>
                  <a:txBody>
                    <a:bodyPr/>
                    <a:lstStyle/>
                    <a:p>
                      <a:pPr algn="ctr"/>
                      <a:r>
                        <a:rPr lang="uk-UA" sz="2800" b="1" dirty="0" smtClean="0">
                          <a:latin typeface="Times New Roman" panose="02020603050405020304" pitchFamily="18" charset="0"/>
                          <a:cs typeface="Times New Roman" panose="02020603050405020304" pitchFamily="18" charset="0"/>
                        </a:rPr>
                        <a:t>Хто застосовує</a:t>
                      </a:r>
                      <a:endParaRPr lang="ru-RU" sz="2800" b="1" dirty="0">
                        <a:latin typeface="Times New Roman" panose="02020603050405020304" pitchFamily="18" charset="0"/>
                        <a:cs typeface="Times New Roman" panose="02020603050405020304" pitchFamily="18" charset="0"/>
                      </a:endParaRPr>
                    </a:p>
                  </a:txBody>
                  <a:tcPr/>
                </a:tc>
              </a:tr>
              <a:tr h="370840">
                <a:tc gridSpan="3">
                  <a:txBody>
                    <a:bodyPr/>
                    <a:lstStyle/>
                    <a:p>
                      <a:pPr algn="ctr"/>
                      <a:r>
                        <a:rPr lang="uk-UA" sz="2800" b="1" i="1" dirty="0" smtClean="0">
                          <a:latin typeface="Times New Roman" panose="02020603050405020304" pitchFamily="18" charset="0"/>
                          <a:cs typeface="Times New Roman" panose="02020603050405020304" pitchFamily="18" charset="0"/>
                        </a:rPr>
                        <a:t>Адміністративна</a:t>
                      </a:r>
                      <a:endParaRPr lang="ru-RU" sz="2800" b="1" i="1"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Порушення строків виплати зарплати або неповна її виплата</a:t>
                      </a:r>
                      <a:endParaRPr kumimoji="0" lang="ru-RU" sz="2000" b="0" i="0" u="none" strike="noStrike" cap="none" normalizeH="0" baseline="0" dirty="0" smtClean="0">
                        <a:ln>
                          <a:noFill/>
                        </a:ln>
                        <a:solidFill>
                          <a:schemeClr val="tx1"/>
                        </a:solidFill>
                        <a:effectLst/>
                        <a:latin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Штраф від 3до 10 НМДГ (від 51 до 170 грн.)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(ч. 1 ст. 41 КУпАП)</a:t>
                      </a:r>
                      <a:endParaRPr kumimoji="0" lang="ru-RU" sz="2000" b="0" i="0" u="none" strike="noStrike" cap="none" normalizeH="0" baseline="0" dirty="0" smtClean="0">
                        <a:ln>
                          <a:noFill/>
                        </a:ln>
                        <a:solidFill>
                          <a:schemeClr val="tx1"/>
                        </a:solidFill>
                        <a:effectLst/>
                        <a:latin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Суд (ст. 221 КУпАП)</a:t>
                      </a:r>
                      <a:endParaRPr kumimoji="0" lang="ru-RU" sz="2000" b="0" i="0" u="none" strike="noStrike" cap="none" normalizeH="0" baseline="0" dirty="0" smtClean="0">
                        <a:ln>
                          <a:noFill/>
                        </a:ln>
                        <a:solidFill>
                          <a:schemeClr val="tx1"/>
                        </a:solidFill>
                        <a:effectLst/>
                        <a:latin typeface="Times New Roman" pitchFamily="18" charset="0"/>
                      </a:endParaRPr>
                    </a:p>
                    <a:p>
                      <a:pPr algn="ctr"/>
                      <a:endParaRPr lang="ru-RU" sz="2000" dirty="0"/>
                    </a:p>
                  </a:txBody>
                  <a:tcPr/>
                </a:tc>
              </a:tr>
              <a:tr h="370840">
                <a:tc gridSpan="3">
                  <a:txBody>
                    <a:bodyPr/>
                    <a:lstStyle/>
                    <a:p>
                      <a:pPr algn="ctr"/>
                      <a:r>
                        <a:rPr lang="uk-UA" sz="2800" b="1" i="1" dirty="0" smtClean="0">
                          <a:latin typeface="Times New Roman" panose="02020603050405020304" pitchFamily="18" charset="0"/>
                          <a:cs typeface="Times New Roman" panose="02020603050405020304" pitchFamily="18" charset="0"/>
                        </a:rPr>
                        <a:t>Кримінальна</a:t>
                      </a:r>
                      <a:endParaRPr lang="ru-RU" sz="2800" b="1" i="1"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Безпідставна невиплата зарплати більше ніж за один місяць, здійснена керівником умисне (ч.1 ст. 175 ККУ)</a:t>
                      </a:r>
                      <a:endParaRPr kumimoji="0" lang="ru-RU" sz="2000" b="0" i="0" u="none" strike="noStrike" cap="none" normalizeH="0" baseline="0" dirty="0" smtClean="0">
                        <a:ln>
                          <a:noFill/>
                        </a:ln>
                        <a:solidFill>
                          <a:schemeClr val="tx1"/>
                        </a:solidFill>
                        <a:effectLst/>
                        <a:latin typeface="Times New Roman" pitchFamily="18" charset="0"/>
                      </a:endParaRPr>
                    </a:p>
                    <a:p>
                      <a:pPr algn="ct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Одне із стягнень: штраф від 500 до 1000 НМДГ (8500-17000грн.), </a:t>
                      </a:r>
                      <a:r>
                        <a:rPr kumimoji="0" lang="ru-RU" sz="2000" b="0" i="0" u="none" strike="noStrike" cap="none" normalizeH="0" baseline="0" dirty="0" err="1" smtClean="0">
                          <a:ln>
                            <a:noFill/>
                          </a:ln>
                          <a:solidFill>
                            <a:schemeClr val="tx1"/>
                          </a:solidFill>
                          <a:effectLst/>
                          <a:latin typeface="Times New Roman" pitchFamily="18" charset="0"/>
                        </a:rPr>
                        <a:t>або</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виправними</a:t>
                      </a:r>
                      <a:r>
                        <a:rPr kumimoji="0" lang="ru-RU" sz="2000" b="0" i="0" u="none" strike="noStrike" cap="none" normalizeH="0" baseline="0" dirty="0" smtClean="0">
                          <a:ln>
                            <a:noFill/>
                          </a:ln>
                          <a:solidFill>
                            <a:schemeClr val="tx1"/>
                          </a:solidFill>
                          <a:effectLst/>
                          <a:latin typeface="Times New Roman" pitchFamily="18" charset="0"/>
                        </a:rPr>
                        <a:t> роботами на строк до 2 </a:t>
                      </a:r>
                      <a:r>
                        <a:rPr kumimoji="0" lang="ru-RU" sz="2000" b="0" i="0" u="none" strike="noStrike" cap="none" normalizeH="0" baseline="0" dirty="0" err="1" smtClean="0">
                          <a:ln>
                            <a:noFill/>
                          </a:ln>
                          <a:solidFill>
                            <a:schemeClr val="tx1"/>
                          </a:solidFill>
                          <a:effectLst/>
                          <a:latin typeface="Times New Roman" pitchFamily="18" charset="0"/>
                        </a:rPr>
                        <a:t>років</a:t>
                      </a:r>
                      <a:r>
                        <a:rPr kumimoji="0" lang="ru-RU" sz="2000" b="0" i="0" u="none" strike="noStrike" cap="none" normalizeH="0" baseline="0" dirty="0" smtClean="0">
                          <a:ln>
                            <a:noFill/>
                          </a:ln>
                          <a:solidFill>
                            <a:schemeClr val="tx1"/>
                          </a:solidFill>
                          <a:effectLst/>
                          <a:latin typeface="Times New Roman" pitchFamily="18" charset="0"/>
                        </a:rPr>
                        <a:t>,</a:t>
                      </a:r>
                      <a:r>
                        <a:rPr kumimoji="0" lang="uk-UA"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або</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позбавленням</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волі</a:t>
                      </a:r>
                      <a:r>
                        <a:rPr kumimoji="0" lang="ru-RU" sz="2000" b="0" i="0" u="none" strike="noStrike" cap="none" normalizeH="0" baseline="0" dirty="0" smtClean="0">
                          <a:ln>
                            <a:noFill/>
                          </a:ln>
                          <a:solidFill>
                            <a:schemeClr val="tx1"/>
                          </a:solidFill>
                          <a:effectLst/>
                          <a:latin typeface="Times New Roman" pitchFamily="18" charset="0"/>
                        </a:rPr>
                        <a:t> на строк до 2 </a:t>
                      </a:r>
                      <a:r>
                        <a:rPr kumimoji="0" lang="ru-RU" sz="2000" b="0" i="0" u="none" strike="noStrike" cap="none" normalizeH="0" baseline="0" dirty="0" err="1" smtClean="0">
                          <a:ln>
                            <a:noFill/>
                          </a:ln>
                          <a:solidFill>
                            <a:schemeClr val="tx1"/>
                          </a:solidFill>
                          <a:effectLst/>
                          <a:latin typeface="Times New Roman" pitchFamily="18" charset="0"/>
                        </a:rPr>
                        <a:t>років</a:t>
                      </a:r>
                      <a:r>
                        <a:rPr kumimoji="0" lang="ru-RU" sz="2000" b="0" i="0" u="none" strike="noStrike" cap="none" normalizeH="0" baseline="0" dirty="0" smtClean="0">
                          <a:ln>
                            <a:noFill/>
                          </a:ln>
                          <a:solidFill>
                            <a:schemeClr val="tx1"/>
                          </a:solidFill>
                          <a:effectLst/>
                          <a:latin typeface="Times New Roman" pitchFamily="18" charset="0"/>
                        </a:rPr>
                        <a:t>, з </a:t>
                      </a:r>
                      <a:r>
                        <a:rPr kumimoji="0" lang="ru-RU" sz="2000" b="0" i="0" u="none" strike="noStrike" cap="none" normalizeH="0" baseline="0" dirty="0" err="1" smtClean="0">
                          <a:ln>
                            <a:noFill/>
                          </a:ln>
                          <a:solidFill>
                            <a:schemeClr val="tx1"/>
                          </a:solidFill>
                          <a:effectLst/>
                          <a:latin typeface="Times New Roman" pitchFamily="18" charset="0"/>
                        </a:rPr>
                        <a:t>позбавленням</a:t>
                      </a:r>
                      <a:r>
                        <a:rPr kumimoji="0" lang="ru-RU" sz="2000" b="0" i="0" u="none" strike="noStrike" cap="none" normalizeH="0" baseline="0" dirty="0" smtClean="0">
                          <a:ln>
                            <a:noFill/>
                          </a:ln>
                          <a:solidFill>
                            <a:schemeClr val="tx1"/>
                          </a:solidFill>
                          <a:effectLst/>
                          <a:latin typeface="Times New Roman" pitchFamily="18" charset="0"/>
                        </a:rPr>
                        <a:t> права </a:t>
                      </a:r>
                      <a:r>
                        <a:rPr kumimoji="0" lang="ru-RU" sz="2000" b="0" i="0" u="none" strike="noStrike" cap="none" normalizeH="0" baseline="0" dirty="0" err="1" smtClean="0">
                          <a:ln>
                            <a:noFill/>
                          </a:ln>
                          <a:solidFill>
                            <a:schemeClr val="tx1"/>
                          </a:solidFill>
                          <a:effectLst/>
                          <a:latin typeface="Times New Roman" pitchFamily="18" charset="0"/>
                        </a:rPr>
                        <a:t>обіймати</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певні</a:t>
                      </a:r>
                      <a:r>
                        <a:rPr kumimoji="0" lang="ru-RU" sz="2000" b="0" i="0" u="none" strike="noStrike" cap="none" normalizeH="0" baseline="0" dirty="0" smtClean="0">
                          <a:ln>
                            <a:noFill/>
                          </a:ln>
                          <a:solidFill>
                            <a:schemeClr val="tx1"/>
                          </a:solidFill>
                          <a:effectLst/>
                          <a:latin typeface="Times New Roman" pitchFamily="18" charset="0"/>
                        </a:rPr>
                        <a:t> посади </a:t>
                      </a:r>
                      <a:r>
                        <a:rPr kumimoji="0" lang="ru-RU" sz="2000" b="0" i="0" u="none" strike="noStrike" cap="none" normalizeH="0" baseline="0" dirty="0" err="1" smtClean="0">
                          <a:ln>
                            <a:noFill/>
                          </a:ln>
                          <a:solidFill>
                            <a:schemeClr val="tx1"/>
                          </a:solidFill>
                          <a:effectLst/>
                          <a:latin typeface="Times New Roman" pitchFamily="18" charset="0"/>
                        </a:rPr>
                        <a:t>чи</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займатися</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певною</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діяльністю</a:t>
                      </a:r>
                      <a:r>
                        <a:rPr kumimoji="0" lang="ru-RU" sz="2000" b="0" i="0" u="none" strike="noStrike" cap="none" normalizeH="0" baseline="0" dirty="0" smtClean="0">
                          <a:ln>
                            <a:noFill/>
                          </a:ln>
                          <a:solidFill>
                            <a:schemeClr val="tx1"/>
                          </a:solidFill>
                          <a:effectLst/>
                          <a:latin typeface="Times New Roman" pitchFamily="18" charset="0"/>
                        </a:rPr>
                        <a:t> на строк до 3 </a:t>
                      </a:r>
                      <a:r>
                        <a:rPr kumimoji="0" lang="ru-RU" sz="2000" b="0" i="0" u="none" strike="noStrike" cap="none" normalizeH="0" baseline="0" dirty="0" err="1" smtClean="0">
                          <a:ln>
                            <a:noFill/>
                          </a:ln>
                          <a:solidFill>
                            <a:schemeClr val="tx1"/>
                          </a:solidFill>
                          <a:effectLst/>
                          <a:latin typeface="Times New Roman" pitchFamily="18" charset="0"/>
                        </a:rPr>
                        <a:t>років</a:t>
                      </a:r>
                      <a:r>
                        <a:rPr kumimoji="0" lang="ru-RU" sz="2000" b="0" i="0" u="none" strike="noStrike" cap="none" normalizeH="0" baseline="0" dirty="0" smtClean="0">
                          <a:ln>
                            <a:noFill/>
                          </a:ln>
                          <a:solidFill>
                            <a:schemeClr val="tx1"/>
                          </a:solidFill>
                          <a:effectLst/>
                          <a:latin typeface="Times New Roman" pitchFamily="18" charset="0"/>
                        </a:rPr>
                        <a:t>.</a:t>
                      </a:r>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uk-UA" sz="2000" b="0" i="0" u="none" strike="noStrike" cap="none" normalizeH="0" baseline="0" dirty="0" smtClean="0">
                          <a:ln>
                            <a:noFill/>
                          </a:ln>
                          <a:solidFill>
                            <a:schemeClr val="tx1"/>
                          </a:solidFill>
                          <a:effectLst/>
                          <a:latin typeface="Times New Roman" pitchFamily="18" charset="0"/>
                        </a:rPr>
                        <a:t>Суд </a:t>
                      </a:r>
                    </a:p>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ru-RU" sz="2000" b="0" i="0" u="none" strike="noStrike" cap="none" normalizeH="0" baseline="0" dirty="0" err="1" smtClean="0">
                          <a:ln>
                            <a:noFill/>
                          </a:ln>
                          <a:solidFill>
                            <a:schemeClr val="tx1"/>
                          </a:solidFill>
                          <a:effectLst/>
                          <a:latin typeface="Times New Roman" pitchFamily="18" charset="0"/>
                        </a:rPr>
                        <a:t>Ніхто</a:t>
                      </a:r>
                      <a:r>
                        <a:rPr kumimoji="0" lang="ru-RU" sz="2000" b="0" i="0" u="none" strike="noStrike" cap="none" normalizeH="0" baseline="0" dirty="0" smtClean="0">
                          <a:ln>
                            <a:noFill/>
                          </a:ln>
                          <a:solidFill>
                            <a:schemeClr val="tx1"/>
                          </a:solidFill>
                          <a:effectLst/>
                          <a:latin typeface="Times New Roman" pitchFamily="18" charset="0"/>
                        </a:rPr>
                        <a:t> не </a:t>
                      </a:r>
                      <a:r>
                        <a:rPr kumimoji="0" lang="ru-RU" sz="2000" b="0" i="0" u="none" strike="noStrike" cap="none" normalizeH="0" baseline="0" dirty="0" err="1" smtClean="0">
                          <a:ln>
                            <a:noFill/>
                          </a:ln>
                          <a:solidFill>
                            <a:schemeClr val="tx1"/>
                          </a:solidFill>
                          <a:effectLst/>
                          <a:latin typeface="Times New Roman" pitchFamily="18" charset="0"/>
                        </a:rPr>
                        <a:t>може</a:t>
                      </a:r>
                      <a:r>
                        <a:rPr kumimoji="0" lang="ru-RU" sz="2000" b="0" i="0" u="none" strike="noStrike" cap="none" normalizeH="0" baseline="0" dirty="0" smtClean="0">
                          <a:ln>
                            <a:noFill/>
                          </a:ln>
                          <a:solidFill>
                            <a:schemeClr val="tx1"/>
                          </a:solidFill>
                          <a:effectLst/>
                          <a:latin typeface="Times New Roman" pitchFamily="18" charset="0"/>
                        </a:rPr>
                        <a:t> бути </a:t>
                      </a:r>
                      <a:r>
                        <a:rPr kumimoji="0" lang="ru-RU" sz="2000" b="0" i="0" u="none" strike="noStrike" cap="none" normalizeH="0" baseline="0" dirty="0" err="1" smtClean="0">
                          <a:ln>
                            <a:noFill/>
                          </a:ln>
                          <a:solidFill>
                            <a:schemeClr val="tx1"/>
                          </a:solidFill>
                          <a:effectLst/>
                          <a:latin typeface="Times New Roman" pitchFamily="18" charset="0"/>
                        </a:rPr>
                        <a:t>визнаний</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винним</a:t>
                      </a:r>
                      <a:r>
                        <a:rPr kumimoji="0" lang="ru-RU" sz="2000" b="0" i="0" u="none" strike="noStrike" cap="none" normalizeH="0" baseline="0" dirty="0" smtClean="0">
                          <a:ln>
                            <a:noFill/>
                          </a:ln>
                          <a:solidFill>
                            <a:schemeClr val="tx1"/>
                          </a:solidFill>
                          <a:effectLst/>
                          <a:latin typeface="Times New Roman" pitchFamily="18" charset="0"/>
                        </a:rPr>
                        <a:t> у </a:t>
                      </a:r>
                      <a:r>
                        <a:rPr kumimoji="0" lang="ru-RU" sz="2000" b="0" i="0" u="none" strike="noStrike" cap="none" normalizeH="0" baseline="0" dirty="0" err="1" smtClean="0">
                          <a:ln>
                            <a:noFill/>
                          </a:ln>
                          <a:solidFill>
                            <a:schemeClr val="tx1"/>
                          </a:solidFill>
                          <a:effectLst/>
                          <a:latin typeface="Times New Roman" pitchFamily="18" charset="0"/>
                        </a:rPr>
                        <a:t>вчиненні</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злочину</a:t>
                      </a:r>
                      <a:r>
                        <a:rPr kumimoji="0" lang="ru-RU" sz="2000" b="0" i="0" u="none" strike="noStrike" cap="none" normalizeH="0" baseline="0" dirty="0" smtClean="0">
                          <a:ln>
                            <a:noFill/>
                          </a:ln>
                          <a:solidFill>
                            <a:schemeClr val="tx1"/>
                          </a:solidFill>
                          <a:effectLst/>
                          <a:latin typeface="Times New Roman" pitchFamily="18" charset="0"/>
                        </a:rPr>
                        <a:t>, а </a:t>
                      </a:r>
                      <a:r>
                        <a:rPr kumimoji="0" lang="ru-RU" sz="2000" b="0" i="0" u="none" strike="noStrike" cap="none" normalizeH="0" baseline="0" dirty="0" err="1" smtClean="0">
                          <a:ln>
                            <a:noFill/>
                          </a:ln>
                          <a:solidFill>
                            <a:schemeClr val="tx1"/>
                          </a:solidFill>
                          <a:effectLst/>
                          <a:latin typeface="Times New Roman" pitchFamily="18" charset="0"/>
                        </a:rPr>
                        <a:t>також</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підданий</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кримінальному</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покаранню</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інакше</a:t>
                      </a:r>
                      <a:r>
                        <a:rPr kumimoji="0" lang="ru-RU" sz="2000" b="0" i="0" u="none" strike="noStrike" cap="none" normalizeH="0" baseline="0" dirty="0" smtClean="0">
                          <a:ln>
                            <a:noFill/>
                          </a:ln>
                          <a:solidFill>
                            <a:schemeClr val="tx1"/>
                          </a:solidFill>
                          <a:effectLst/>
                          <a:latin typeface="Times New Roman" pitchFamily="18" charset="0"/>
                        </a:rPr>
                        <a:t> як за </a:t>
                      </a:r>
                      <a:r>
                        <a:rPr kumimoji="0" lang="ru-RU" sz="2000" b="0" i="0" u="none" strike="noStrike" cap="none" normalizeH="0" baseline="0" dirty="0" err="1" smtClean="0">
                          <a:ln>
                            <a:noFill/>
                          </a:ln>
                          <a:solidFill>
                            <a:schemeClr val="tx1"/>
                          </a:solidFill>
                          <a:effectLst/>
                          <a:latin typeface="Times New Roman" pitchFamily="18" charset="0"/>
                        </a:rPr>
                        <a:t>вироком</a:t>
                      </a:r>
                      <a:r>
                        <a:rPr kumimoji="0" lang="ru-RU" sz="2000" b="0" i="0" u="none" strike="noStrike" cap="none" normalizeH="0" baseline="0" dirty="0" smtClean="0">
                          <a:ln>
                            <a:noFill/>
                          </a:ln>
                          <a:solidFill>
                            <a:schemeClr val="tx1"/>
                          </a:solidFill>
                          <a:effectLst/>
                          <a:latin typeface="Times New Roman" pitchFamily="18" charset="0"/>
                        </a:rPr>
                        <a:t> суду й </a:t>
                      </a:r>
                      <a:r>
                        <a:rPr kumimoji="0" lang="ru-RU" sz="2000" b="0" i="0" u="none" strike="noStrike" cap="none" normalizeH="0" baseline="0" dirty="0" err="1" smtClean="0">
                          <a:ln>
                            <a:noFill/>
                          </a:ln>
                          <a:solidFill>
                            <a:schemeClr val="tx1"/>
                          </a:solidFill>
                          <a:effectLst/>
                          <a:latin typeface="Times New Roman" pitchFamily="18" charset="0"/>
                        </a:rPr>
                        <a:t>відповідно</a:t>
                      </a:r>
                      <a:r>
                        <a:rPr kumimoji="0" lang="ru-RU" sz="2000" b="0" i="0" u="none" strike="noStrike" cap="none" normalizeH="0" baseline="0" dirty="0" smtClean="0">
                          <a:ln>
                            <a:noFill/>
                          </a:ln>
                          <a:solidFill>
                            <a:schemeClr val="tx1"/>
                          </a:solidFill>
                          <a:effectLst/>
                          <a:latin typeface="Times New Roman" pitchFamily="18" charset="0"/>
                        </a:rPr>
                        <a:t> до закону </a:t>
                      </a:r>
                      <a:r>
                        <a:rPr kumimoji="0" lang="uk-UA" sz="2000" b="0" i="0" u="none" strike="noStrike" cap="none" normalizeH="0" baseline="0" dirty="0" smtClean="0">
                          <a:ln>
                            <a:noFill/>
                          </a:ln>
                          <a:solidFill>
                            <a:schemeClr val="tx1"/>
                          </a:solidFill>
                          <a:effectLst/>
                          <a:latin typeface="Times New Roman" pitchFamily="18" charset="0"/>
                        </a:rPr>
                        <a:t>(ст. 15 КПК). </a:t>
                      </a:r>
                      <a:endParaRPr kumimoji="0" lang="ru-RU" sz="2000" b="0" i="0" u="none" strike="noStrike" cap="none" normalizeH="0" baseline="0" dirty="0" smtClean="0">
                        <a:ln>
                          <a:noFill/>
                        </a:ln>
                        <a:solidFill>
                          <a:schemeClr val="tx1"/>
                        </a:solidFill>
                        <a:effectLst/>
                        <a:latin typeface="Times New Roman" pitchFamily="18" charset="0"/>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Ті ж самі дії, здійснені унаслідок нецільового використання коштів, призначених на зарплату (ч. 2 ст. 175 КК)</a:t>
                      </a:r>
                      <a:endParaRPr kumimoji="0" lang="ru-RU" sz="2000" b="0" i="0" u="none" strike="noStrike" cap="none" normalizeH="0" baseline="0" dirty="0" smtClean="0">
                        <a:ln>
                          <a:noFill/>
                        </a:ln>
                        <a:solidFill>
                          <a:schemeClr val="tx1"/>
                        </a:solidFill>
                        <a:effectLst/>
                        <a:latin typeface="Times New Roman" pitchFamily="18" charset="0"/>
                      </a:endParaRPr>
                    </a:p>
                    <a:p>
                      <a:pPr algn="ct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smtClean="0">
                          <a:ln>
                            <a:noFill/>
                          </a:ln>
                          <a:solidFill>
                            <a:schemeClr val="tx1"/>
                          </a:solidFill>
                          <a:effectLst/>
                          <a:latin typeface="Times New Roman" pitchFamily="18" charset="0"/>
                        </a:rPr>
                        <a:t>Штраф від 1000 до 1500 НМДГ (17000-17000 грн.); </a:t>
                      </a:r>
                      <a:r>
                        <a:rPr kumimoji="0" lang="ru-RU" sz="2000" b="0" i="0" u="none" strike="noStrike" cap="none" normalizeH="0" baseline="0" dirty="0" err="1" smtClean="0">
                          <a:ln>
                            <a:noFill/>
                          </a:ln>
                          <a:solidFill>
                            <a:schemeClr val="tx1"/>
                          </a:solidFill>
                          <a:effectLst/>
                          <a:latin typeface="Times New Roman" pitchFamily="18" charset="0"/>
                        </a:rPr>
                        <a:t>або</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обмеженням</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волі</a:t>
                      </a:r>
                      <a:r>
                        <a:rPr kumimoji="0" lang="ru-RU" sz="2000" b="0" i="0" u="none" strike="noStrike" cap="none" normalizeH="0" baseline="0" dirty="0" smtClean="0">
                          <a:ln>
                            <a:noFill/>
                          </a:ln>
                          <a:solidFill>
                            <a:schemeClr val="tx1"/>
                          </a:solidFill>
                          <a:effectLst/>
                          <a:latin typeface="Times New Roman" pitchFamily="18" charset="0"/>
                        </a:rPr>
                        <a:t> на строк до </a:t>
                      </a:r>
                      <a:r>
                        <a:rPr kumimoji="0" lang="ru-RU" sz="2000" b="0" i="0" u="none" strike="noStrike" cap="none" normalizeH="0" baseline="0" dirty="0" err="1" smtClean="0">
                          <a:ln>
                            <a:noFill/>
                          </a:ln>
                          <a:solidFill>
                            <a:schemeClr val="tx1"/>
                          </a:solidFill>
                          <a:effectLst/>
                          <a:latin typeface="Times New Roman" pitchFamily="18" charset="0"/>
                        </a:rPr>
                        <a:t>трьох</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років</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або</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позбавленням</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волі</a:t>
                      </a:r>
                      <a:r>
                        <a:rPr kumimoji="0" lang="ru-RU" sz="2000" b="0" i="0" u="none" strike="noStrike" cap="none" normalizeH="0" baseline="0" dirty="0" smtClean="0">
                          <a:ln>
                            <a:noFill/>
                          </a:ln>
                          <a:solidFill>
                            <a:schemeClr val="tx1"/>
                          </a:solidFill>
                          <a:effectLst/>
                          <a:latin typeface="Times New Roman" pitchFamily="18" charset="0"/>
                        </a:rPr>
                        <a:t> на строк до </a:t>
                      </a:r>
                      <a:r>
                        <a:rPr kumimoji="0" lang="ru-RU" sz="2000" b="0" i="0" u="none" strike="noStrike" cap="none" normalizeH="0" baseline="0" dirty="0" err="1" smtClean="0">
                          <a:ln>
                            <a:noFill/>
                          </a:ln>
                          <a:solidFill>
                            <a:schemeClr val="tx1"/>
                          </a:solidFill>
                          <a:effectLst/>
                          <a:latin typeface="Times New Roman" pitchFamily="18" charset="0"/>
                        </a:rPr>
                        <a:t>п'яти</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років</a:t>
                      </a:r>
                      <a:r>
                        <a:rPr kumimoji="0" lang="ru-RU" sz="2000" b="0" i="0" u="none" strike="noStrike" cap="none" normalizeH="0" baseline="0" dirty="0" smtClean="0">
                          <a:ln>
                            <a:noFill/>
                          </a:ln>
                          <a:solidFill>
                            <a:schemeClr val="tx1"/>
                          </a:solidFill>
                          <a:effectLst/>
                          <a:latin typeface="Times New Roman" pitchFamily="18" charset="0"/>
                        </a:rPr>
                        <a:t>, з </a:t>
                      </a:r>
                      <a:r>
                        <a:rPr kumimoji="0" lang="ru-RU" sz="2000" b="0" i="0" u="none" strike="noStrike" cap="none" normalizeH="0" baseline="0" dirty="0" err="1" smtClean="0">
                          <a:ln>
                            <a:noFill/>
                          </a:ln>
                          <a:solidFill>
                            <a:schemeClr val="tx1"/>
                          </a:solidFill>
                          <a:effectLst/>
                          <a:latin typeface="Times New Roman" pitchFamily="18" charset="0"/>
                        </a:rPr>
                        <a:t>позбавленням</a:t>
                      </a:r>
                      <a:r>
                        <a:rPr kumimoji="0" lang="ru-RU" sz="2000" b="0" i="0" u="none" strike="noStrike" cap="none" normalizeH="0" baseline="0" dirty="0" smtClean="0">
                          <a:ln>
                            <a:noFill/>
                          </a:ln>
                          <a:solidFill>
                            <a:schemeClr val="tx1"/>
                          </a:solidFill>
                          <a:effectLst/>
                          <a:latin typeface="Times New Roman" pitchFamily="18" charset="0"/>
                        </a:rPr>
                        <a:t> права </a:t>
                      </a:r>
                      <a:r>
                        <a:rPr kumimoji="0" lang="ru-RU" sz="2000" b="0" i="0" u="none" strike="noStrike" cap="none" normalizeH="0" baseline="0" dirty="0" err="1" smtClean="0">
                          <a:ln>
                            <a:noFill/>
                          </a:ln>
                          <a:solidFill>
                            <a:schemeClr val="tx1"/>
                          </a:solidFill>
                          <a:effectLst/>
                          <a:latin typeface="Times New Roman" pitchFamily="18" charset="0"/>
                        </a:rPr>
                        <a:t>обіймати</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певні</a:t>
                      </a:r>
                      <a:r>
                        <a:rPr kumimoji="0" lang="ru-RU" sz="2000" b="0" i="0" u="none" strike="noStrike" cap="none" normalizeH="0" baseline="0" dirty="0" smtClean="0">
                          <a:ln>
                            <a:noFill/>
                          </a:ln>
                          <a:solidFill>
                            <a:schemeClr val="tx1"/>
                          </a:solidFill>
                          <a:effectLst/>
                          <a:latin typeface="Times New Roman" pitchFamily="18" charset="0"/>
                        </a:rPr>
                        <a:t> посади </a:t>
                      </a:r>
                      <a:r>
                        <a:rPr kumimoji="0" lang="ru-RU" sz="2000" b="0" i="0" u="none" strike="noStrike" cap="none" normalizeH="0" baseline="0" dirty="0" err="1" smtClean="0">
                          <a:ln>
                            <a:noFill/>
                          </a:ln>
                          <a:solidFill>
                            <a:schemeClr val="tx1"/>
                          </a:solidFill>
                          <a:effectLst/>
                          <a:latin typeface="Times New Roman" pitchFamily="18" charset="0"/>
                        </a:rPr>
                        <a:t>чи</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займатися</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певною</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діяльністю</a:t>
                      </a:r>
                      <a:r>
                        <a:rPr kumimoji="0" lang="ru-RU" sz="2000" b="0" i="0" u="none" strike="noStrike" cap="none" normalizeH="0" baseline="0" dirty="0" smtClean="0">
                          <a:ln>
                            <a:noFill/>
                          </a:ln>
                          <a:solidFill>
                            <a:schemeClr val="tx1"/>
                          </a:solidFill>
                          <a:effectLst/>
                          <a:latin typeface="Times New Roman" pitchFamily="18" charset="0"/>
                        </a:rPr>
                        <a:t> на строк до </a:t>
                      </a:r>
                      <a:r>
                        <a:rPr kumimoji="0" lang="ru-RU" sz="2000" b="0" i="0" u="none" strike="noStrike" cap="none" normalizeH="0" baseline="0" dirty="0" err="1" smtClean="0">
                          <a:ln>
                            <a:noFill/>
                          </a:ln>
                          <a:solidFill>
                            <a:schemeClr val="tx1"/>
                          </a:solidFill>
                          <a:effectLst/>
                          <a:latin typeface="Times New Roman" pitchFamily="18" charset="0"/>
                        </a:rPr>
                        <a:t>трьох</a:t>
                      </a:r>
                      <a:r>
                        <a:rPr kumimoji="0" lang="ru-RU"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rPr>
                        <a:t>років</a:t>
                      </a:r>
                      <a:endParaRPr kumimoji="0" lang="ru-RU" sz="2000" b="0" i="0" u="none" strike="noStrike" cap="none" normalizeH="0" baseline="0" dirty="0" smtClean="0">
                        <a:ln>
                          <a:noFill/>
                        </a:ln>
                        <a:solidFill>
                          <a:schemeClr val="tx1"/>
                        </a:solidFill>
                        <a:effectLst/>
                        <a:latin typeface="Times New Roman" pitchFamily="18" charset="0"/>
                      </a:endParaRPr>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146112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59080"/>
            <a:ext cx="11506200" cy="6294120"/>
          </a:xfrm>
        </p:spPr>
        <p:txBody>
          <a:bodyPr/>
          <a:lstStyle/>
          <a:p>
            <a:pPr indent="579438" algn="just">
              <a:buFont typeface="Wingdings" panose="05000000000000000000" pitchFamily="2" charset="2"/>
              <a:buNone/>
            </a:pPr>
            <a:r>
              <a:rPr lang="uk-UA" altLang="ru-RU" sz="3200" dirty="0" smtClean="0">
                <a:effectLst/>
                <a:latin typeface="Times New Roman" panose="02020603050405020304" pitchFamily="18" charset="0"/>
                <a:cs typeface="Times New Roman" panose="02020603050405020304" pitchFamily="18" charset="0"/>
              </a:rPr>
              <a:t>Зарплата повинна виплачуватися працівникам регулярно в робочі дні у строки, установлені в колективному договорі, але не рідше двох разів на місяць через проміжок часу, що не перевищує 16 календарних днів</a:t>
            </a:r>
            <a:r>
              <a:rPr lang="en-US" altLang="ru-RU" sz="3200" dirty="0" smtClean="0">
                <a:effectLst/>
                <a:latin typeface="Times New Roman" panose="02020603050405020304" pitchFamily="18" charset="0"/>
                <a:cs typeface="Times New Roman" panose="02020603050405020304" pitchFamily="18" charset="0"/>
              </a:rPr>
              <a:t> (</a:t>
            </a:r>
            <a:r>
              <a:rPr lang="uk-UA" altLang="ru-RU" sz="3200" dirty="0" smtClean="0">
                <a:effectLst/>
                <a:latin typeface="Times New Roman" panose="02020603050405020304" pitchFamily="18" charset="0"/>
                <a:cs typeface="Times New Roman" panose="02020603050405020304" pitchFamily="18" charset="0"/>
              </a:rPr>
              <a:t>ст. 115 КЗпП, ст. 24 Закону про оплату праці</a:t>
            </a:r>
            <a:r>
              <a:rPr lang="en-US" altLang="ru-RU" sz="3200" dirty="0" smtClean="0">
                <a:effectLst/>
                <a:latin typeface="Times New Roman" panose="02020603050405020304" pitchFamily="18" charset="0"/>
                <a:cs typeface="Times New Roman" panose="02020603050405020304" pitchFamily="18" charset="0"/>
              </a:rPr>
              <a:t>)</a:t>
            </a:r>
            <a:r>
              <a:rPr lang="uk-UA" altLang="ru-RU" sz="3200" dirty="0" smtClean="0">
                <a:effectLst/>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42451917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2602</Words>
  <Application>Microsoft Office PowerPoint</Application>
  <PresentationFormat>Произвольный</PresentationFormat>
  <Paragraphs>167</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Облік праці та  її оплати</vt:lpstr>
      <vt:lpstr>План лекційного заняття:</vt:lpstr>
      <vt:lpstr>Презентация PowerPoint</vt:lpstr>
      <vt:lpstr>Нормативна база:</vt:lpstr>
      <vt:lpstr>1. Відповідальність за невиплату заробітної плати</vt:lpstr>
      <vt:lpstr>Презентация PowerPoint</vt:lpstr>
      <vt:lpstr>Презентация PowerPoint</vt:lpstr>
      <vt:lpstr>Презентация PowerPoint</vt:lpstr>
      <vt:lpstr>Презентация PowerPoint</vt:lpstr>
      <vt:lpstr>2. Порядок приймання на роботу та оформлення взаємовідносин з працедавцем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Поняття фонду оплати праці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Заробіток робітника при погодинній оплаті праці (Згод) розраховують як добуток годинної тарифної ставки робітника відповідного розряду (Тгод) у гривнях і відпрацьованого часу в цьому періоді в годинах (Гвідпр): Згод = Тгод х Гвідпр.  Приклад 1. Годинна тарифна ставка робітника — 30,00 грн./год.  У травні 2019 року він відпрацював 152 години. Місячний заробіток робітника становить: 30,00 грн./год х 152 год = 4560,00 грн.  </vt:lpstr>
      <vt:lpstr>При поденній оплаті праці заробітну плату (Зд) розраховують на основі денної тарифної ставки (Тд) і фактичної кількості відпрацьованих днів (змін) (Двідпр): Зд = Тд х Двідпр. Розглянемо приклад і для такого випадку.  Приклад 2. Денна тарифна ставка робітника становить 230,00 грн./дн. У травні 2016 року він відпрацював 19 днів. Визначимо суму зарплати робітника за травень 2019 року: 230,00 грн./дн. х 19 дн. = 4370,00 грн. </vt:lpstr>
      <vt:lpstr>При встановленні окладів (тарифних ставок) за місяць розрахунок заробітної плати (Зм) здійснюють виходячи з окладу (тарифної ставки) за місяць, числа робочих днів, передбачених графіком роботи за місяць, і числа робочих днів, фактично відпрацьованих цього місяця: Зм = Ом : Др х Дф, де Ом — місячний посадовий оклад (місячна тарифна ставка); Др — робочі дні (зміни) за графіком роботи за конкретний місяць; Дф — фактично відпрацьовані дні (зміни). </vt:lpstr>
      <vt:lpstr>Приклад 3. Місячний посадовий оклад працівника становить 4000,00 грн. Кількість робочих днів за графіком роботи у травні 2019 року — 19. З 4 по 6 травня 2019 року працівник перебував у відпустці без збереження заробітної плати на підставі ст. 26 Закону про відпустки. У зв’язку з цим фактично він відпрацював 16 днів. Заробітна плата працівника за травень 2016 року становить: 4000,00 грн. : 19 роб. дн. х 16 роб. дн. = = 3368,42 грн. </vt:lpstr>
      <vt:lpstr>Пряма відрядна система оплати праці Відрядні розцінки можуть бути обчислені двома способами, викладеними у ст. 90 КЗпП.  1. Якщо застосовуються норми виробітку (зазвичай у масовому та великосерійному виробництві), розцінки визначають шляхом ділення годинної (денної) тарифної ставки, що відповідає розряду виконуваної роботи, на годинну (денну) норму виробітку: Род = Тс : Нв, де Род — відрядна розцінка за одиницю роботи; Тс — годинна (денна) тарифна ставка робітника-відрядника, що відповідає розряду роботи; Нв — годинна (денна) норма виробітку. </vt:lpstr>
      <vt:lpstr>Приклад 4. Денна тарифна ставка на виконувану роботу 3-го розряду становить 550,00 грн. Денна норма виробітку, розрахована на 8-годинну зміну, — 10 деталей. Визначимо розмір відрядної розцінки за одну деталь: 550,00 грн./дн. : 10 шт./дн. = 55,00 грн./шт. </vt:lpstr>
      <vt:lpstr>2. Якщо застосовуються норми часу (зазвичай в одиничному і дрібносерійному виробництві), розцінку розраховують множенням годинної (денної) тарифної ставки, що відповідає розряду виконуваної роботи, на встановлену норму часу в годинах або днях: Род = Тс х Нч, де Тс — годинна (денна) тарифна ставка робітника-відрядника, що відповідає розряду роботи; Нч — норма часу в годинах або днях на одиницю продукції (виконуваних робіт). </vt:lpstr>
      <vt:lpstr>Приклад 5. Годинна тарифна ставка на виконувану роботу 3-го розряду становить 250,00 грн. Норма часу на виробництво 1 виробу — 1,5 години. Розмір відрядної розцінки за один виріб становить: 250,00 грн./год х 1,5 год/шт. = 370,50 грн./шт. </vt:lpstr>
      <vt:lpstr>Фактичний відрядний заробіток робітника при прямій відрядній індивідуальній оплаті праці обчислюють шляхом підсумування добутків відповідної відрядної розцінки та фактично виготовленої робітником кількості деталей (виконаних операцій) за розрахунковий період:  де Звідр — загальний відрядний заробіток; Родi — розцінка за одиницю продукції (одну операцію) кожного i-го виду; Офi — фактичний обсяг виробітку за кожним i-м видом деталей (виконаних операцій). </vt:lpstr>
      <vt:lpstr>Приклад 6. Відрядна розцінка на виробництво деталі А становить 26,00 грн./шт., а деталі Б — 25,00 грн./шт. Фактично працівник виготовив за зміну: — деталей А — 5 шт.; — деталей Б — 4 шт. Денний заробіток робітника становитиме: 26,00 грн./шт. х 5 шт. + 25,00 грн./шт. х 4 шт. = = 230,00 грн. </vt:lpstr>
      <vt:lpstr>Відрядно-преміальна система  Заробіток працівника при відрядно-преміальній системі оплати праці розраховують за формулою: Звідр-пр = Звідр + Зпр або Звідр-пр = Звідр х (1 + Впр : 100), де Звідр-пр — сума заробітку при відрядно-преміальній системі; Звідр — сума заробітку, розрахована виходячи з відрядних розцінок; Зпр — сума премії за виконання (перевиконання) установлених показників; Впр — відсоток премії за виконання показників преміювання. </vt:lpstr>
      <vt:lpstr>Приклад 7. Робітник-відрядник 4-го розряду у травні 2019 року виконав норми виробітку — виготовив 500 виробів без браку. Відрядну розцінку встановлено в розмірі 8,00 грн./шт. Положенням про оплату праці визначено, що за виконання норм без браку виплачується премія в розмірі 15 % місячного заробітку. Основна заробітна плата робітника становить: 8,00 грн./шт. х 500 шт. = 4000,00 грн. Розрахуємо розмір премії: 4000,00 грн. х 15 % : 100 % = 600,00 грн. Загальна сума заробітної плати за травень 2016 року дорівнює: 4000,00 грн. + 600,00 грн. = 4600,00 грн. Цю суму також можна було розрахувати таким чином: 4000,00 грн. х (1 + 15 % : 100 %) = 4600,00 грн. </vt:lpstr>
      <vt:lpstr>Відрядно-прогресивна система оплати праці  При відрядно-прогресивній системі оплату праці робітника в межах установленої норми (бази) здійснюють за основними відрядними розцінками, а понад установлену норму — за підвищеними відрядними розцінками. Застосування цієї системи доцільне в тому випадку, коли за умовами виробництва необхідне перевиконання норм виробітку та виробничих завдань.  Коефіцієнт підвищення відрядних розцінок установлюється спеціальною шкалою, що визначає залежність рівня розцінки від ступеня перевищення норми. </vt:lpstr>
      <vt:lpstr>Приклад 8. Робітник-відрядник 3-го розряду при місячній нормі виробітку 200 виробів у травні 2019 року виготовив 250 виробів. Відрядну розцінку встановлено в розмірі 15,00 грн./шт. Положенням про оплату праці визначено, що за виробіток понад норму відрядні розцінки збільшуються:  — при виробітку від 101 до 110 % норми — на 5 %; — при виробітку від 111 до 120 % — на 10 %; — при виробітку від 121 до 130 % — на 15 %; — при виробітку більше 130 % — на 20 %. </vt:lpstr>
      <vt:lpstr>Розрахуємо основну заробітну плату за обсяг виробітку в межах норми, що оплачується за основними відрядними розцінками: 15,00 грн./шт. х 200 шт. = 3000,00 грн. Визначимо відсоток виконання норми виробітку: 250 шт. : 200 шт. х 100 % = 125 %.  Таким чином, виробіток становить 125 %.  </vt:lpstr>
      <vt:lpstr>Відповідно до Положення про оплату праці за виробіток понад установлену норму в межах від 121 до 130 % відрядна розцінка збільшується на 15 %. Розрахуємо заробітну плату за перевиконання норми виробітку: (250 шт. - 200 шт.) х (15,00 грн./шт. + 15,00 грн./шт. х 15 % : 100 %) = 862,50 грн. Загальна зарплата за травень 2016 року становить: 3000,00 грн. + 862,50 грн. = 3862,50 грн. </vt:lpstr>
      <vt:lpstr>Непряма відрядна система  Для визначення непрямих відрядних розцінок використовують таку формулу:   де Рн. відр — непряма відрядна розцінка; Тд — денна тарифна ставка допоміжного робітника, переведеного на непряму відрядну систему оплати праці; Нобс — кількість об’єктів (робочих місць), що обслуговуються допоміжним робітником за встановленою нормою; Он — обсяг виробництва за нормою для кожного об’єкта обслуговування.    </vt:lpstr>
      <vt:lpstr>Загальний заробіток допоміжного робітника, праця якого оплачується за непрямою відрядною системою (Зн. відр), визначають за формулою: Зн. відр = Рн. відр х Оф, де Оф — фактичний обсяг виробів (робіт), вироблений (виконаний) усіма об’єктами обслуговування. </vt:lpstr>
      <vt:lpstr>Приклад 9. Денна тарифна ставка допоміжного робітника, оплата праці якого здійснюється за непрямою відрядною системою, становить 180,00 грн. Допоміжний робітник обслуговує обладнання, на якому працюють 4 основні робітники, кожен з яких за нормою повинен виготовити 15 деталей за зміну. Фактично основними робітниками виготовлено за зміну 65 деталей. Визначимо розмір непрямої відрядної розцінки: 180,00 грн. : 4 : 15 шт. = 3,00 грн./шт. Денний заробіток допоміжного робітника за фактичний обсяг продукції, виробленої основними робітниками, становить: 3,00 грн./шт. х 65 шт. = 195,00 грн. </vt:lpstr>
      <vt:lpstr>Акордна система оплати праці При акордній системі оплату праці встановлюють не за кожну виробничу операцію (роботу) окремо, а за весь комплекс робіт, узятий у цілому (наприклад, за виконання етапу будівельних робіт, за побудований об’єкт, монтаж обладнання тощо). При цьому в обов’язковому порядку обумовлюються строки виконання робіт, які зазначають в акордному завданні-наряді.  Цю систему оплати праці застосовують до окремих груп робітників у цілях стимулювання їх зацікавленості в підвищенні продуктивності праці та скороченні строків виконання робіт. Зазвичай акордну оплату використовують при проведенні робіт з ліквідації аварій, ремонтних робіт, при виконанні термінових, особливо важливих замовлень, при впровадженні нового обладнання на підприємстві. </vt:lpstr>
      <vt:lpstr>Як правило, для визначення загальної суми оплати  за акордним нарядом складають калькуляцію, у якій зазначають повний перелік робіт (операцій), що входять до загального акордного завдання, їх обсяг, розцінки на одну операцію (одиницю відрядної роботи), а також загальний розмір оплати за виконання всіх операцій акордного завдання.  Загальну вартість виконання всіх операцій визначають шляхом підсумовування вартості кожного виду робіт (операцій), що входять до загального акордного завдання. При цьому застосовують норми часу (виробітку) та діючі розцінки, а в разі їх відсутності виходять з норм та розцінок на аналогічні роботи.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Kсюха</dc:creator>
  <cp:lastModifiedBy>MSI</cp:lastModifiedBy>
  <cp:revision>113</cp:revision>
  <dcterms:created xsi:type="dcterms:W3CDTF">2014-10-13T16:07:59Z</dcterms:created>
  <dcterms:modified xsi:type="dcterms:W3CDTF">2023-03-21T15:42:53Z</dcterms:modified>
</cp:coreProperties>
</file>