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6"/>
  </p:notesMasterIdLst>
  <p:sldIdLst>
    <p:sldId id="310" r:id="rId2"/>
    <p:sldId id="916" r:id="rId3"/>
    <p:sldId id="917" r:id="rId4"/>
    <p:sldId id="918" r:id="rId5"/>
    <p:sldId id="919" r:id="rId6"/>
    <p:sldId id="920" r:id="rId7"/>
    <p:sldId id="921" r:id="rId8"/>
    <p:sldId id="922" r:id="rId9"/>
    <p:sldId id="923" r:id="rId10"/>
    <p:sldId id="924" r:id="rId11"/>
    <p:sldId id="925" r:id="rId12"/>
    <p:sldId id="926" r:id="rId13"/>
    <p:sldId id="927" r:id="rId14"/>
    <p:sldId id="928" r:id="rId15"/>
    <p:sldId id="929" r:id="rId16"/>
    <p:sldId id="930" r:id="rId17"/>
    <p:sldId id="931" r:id="rId18"/>
    <p:sldId id="932" r:id="rId19"/>
    <p:sldId id="933" r:id="rId20"/>
    <p:sldId id="934" r:id="rId21"/>
    <p:sldId id="935" r:id="rId22"/>
    <p:sldId id="936" r:id="rId23"/>
    <p:sldId id="937" r:id="rId24"/>
    <p:sldId id="914" r:id="rId25"/>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1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528D"/>
    <a:srgbClr val="CDD9FC"/>
    <a:srgbClr val="91AAEC"/>
    <a:srgbClr val="E8EDFD"/>
    <a:srgbClr val="0F2E51"/>
    <a:srgbClr val="FFFFFF"/>
    <a:srgbClr val="3186E3"/>
    <a:srgbClr val="E6E6E6"/>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Стиль із теми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5455" autoAdjust="0"/>
  </p:normalViewPr>
  <p:slideViewPr>
    <p:cSldViewPr>
      <p:cViewPr varScale="1">
        <p:scale>
          <a:sx n="70" d="100"/>
          <a:sy n="70" d="100"/>
        </p:scale>
        <p:origin x="1392" y="84"/>
      </p:cViewPr>
      <p:guideLst>
        <p:guide orient="horz" pos="2115"/>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12.03.2021</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10263198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740614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11</a:t>
            </a:fld>
            <a:endParaRPr lang="ru-RU" altLang="uk-UA"/>
          </a:p>
        </p:txBody>
      </p:sp>
    </p:spTree>
    <p:extLst>
      <p:ext uri="{BB962C8B-B14F-4D97-AF65-F5344CB8AC3E}">
        <p14:creationId xmlns:p14="http://schemas.microsoft.com/office/powerpoint/2010/main" val="3321789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15</a:t>
            </a:fld>
            <a:endParaRPr lang="ru-RU" altLang="uk-UA"/>
          </a:p>
        </p:txBody>
      </p:sp>
    </p:spTree>
    <p:extLst>
      <p:ext uri="{BB962C8B-B14F-4D97-AF65-F5344CB8AC3E}">
        <p14:creationId xmlns:p14="http://schemas.microsoft.com/office/powerpoint/2010/main" val="582962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17</a:t>
            </a:fld>
            <a:endParaRPr lang="ru-RU" altLang="uk-UA"/>
          </a:p>
        </p:txBody>
      </p:sp>
    </p:spTree>
    <p:extLst>
      <p:ext uri="{BB962C8B-B14F-4D97-AF65-F5344CB8AC3E}">
        <p14:creationId xmlns:p14="http://schemas.microsoft.com/office/powerpoint/2010/main" val="4273609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12.03.2021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12.03.2021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12.03.2021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12.03.2021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12.03.2021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12.03.2021</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12.03.2021</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12.03.2021</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12.03.2021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12.03.2021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12.03.2021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12.03.2021</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ru-RU" sz="4400" i="0" dirty="0">
                <a:latin typeface="Bookman Old Style" pitchFamily="18" charset="0"/>
              </a:rPr>
              <a:t/>
            </a:r>
            <a:br>
              <a:rPr lang="ru-RU" sz="4400" i="0" dirty="0">
                <a:latin typeface="Bookman Old Style" pitchFamily="18" charset="0"/>
              </a:rPr>
            </a:br>
            <a:r>
              <a:rPr lang="ru-RU" sz="4400" i="0" dirty="0" err="1" smtClean="0">
                <a:latin typeface="Bookman Old Style" pitchFamily="18" charset="0"/>
              </a:rPr>
              <a:t>Наукові</a:t>
            </a:r>
            <a:r>
              <a:rPr lang="ru-RU" sz="4400" i="0" dirty="0" smtClean="0">
                <a:latin typeface="Bookman Old Style" pitchFamily="18" charset="0"/>
              </a:rPr>
              <a:t> кадри: </a:t>
            </a:r>
            <a:r>
              <a:rPr lang="ru-RU" sz="4400" i="0" dirty="0" err="1" smtClean="0">
                <a:latin typeface="Bookman Old Style" pitchFamily="18" charset="0"/>
              </a:rPr>
              <a:t>підготовка</a:t>
            </a:r>
            <a:r>
              <a:rPr lang="ru-RU" sz="4400" i="0" dirty="0" smtClean="0">
                <a:latin typeface="Bookman Old Style" pitchFamily="18" charset="0"/>
              </a:rPr>
              <a:t> і </a:t>
            </a:r>
            <a:r>
              <a:rPr lang="ru-RU" sz="4400" i="0" dirty="0" err="1" smtClean="0">
                <a:latin typeface="Bookman Old Style" pitchFamily="18" charset="0"/>
              </a:rPr>
              <a:t>кваліфікація</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кандидата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3991944928"/>
              </p:ext>
            </p:extLst>
          </p:nvPr>
        </p:nvGraphicFramePr>
        <p:xfrm>
          <a:off x="0" y="1052736"/>
          <a:ext cx="9144000" cy="5805263"/>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746457">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 з/п</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Вимоги до присудження наукового ступеня кандидата наук</a:t>
                      </a:r>
                    </a:p>
                  </a:txBody>
                  <a:tcPr marL="68580" marR="68580" marT="0" marB="0" anchor="ctr"/>
                </a:tc>
                <a:extLst>
                  <a:ext uri="{0D108BD9-81ED-4DB2-BD59-A6C34878D82A}">
                    <a16:rowId xmlns="" xmlns:a16="http://schemas.microsoft.com/office/drawing/2014/main" val="3102806873"/>
                  </a:ext>
                </a:extLst>
              </a:tr>
              <a:tr h="376244">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746457">
                <a:tc>
                  <a:txBody>
                    <a:bodyPr/>
                    <a:lstStyle/>
                    <a:p>
                      <a:pPr algn="ctr">
                        <a:lnSpc>
                          <a:spcPct val="115000"/>
                        </a:lnSpc>
                        <a:spcAft>
                          <a:spcPts val="0"/>
                        </a:spcAft>
                      </a:pPr>
                      <a:r>
                        <a:rPr lang="uk-UA" sz="1800" spc="-10" dirty="0">
                          <a:effectLst/>
                          <a:latin typeface="Bookman Old Style" panose="02050604050505020204" pitchFamily="18" charset="0"/>
                          <a:ea typeface="Calibri" panose="020F0502020204030204" pitchFamily="34" charset="0"/>
                          <a:cs typeface="Times New Roman" panose="02020603050405020304" pitchFamily="18" charset="0"/>
                        </a:rPr>
                        <a:t>1</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spc="-10" dirty="0">
                          <a:effectLst/>
                          <a:latin typeface="Bookman Old Style" panose="02050604050505020204" pitchFamily="18" charset="0"/>
                          <a:ea typeface="Calibri" panose="020F0502020204030204" pitchFamily="34" charset="0"/>
                          <a:cs typeface="Times New Roman" panose="02020603050405020304" pitchFamily="18" charset="0"/>
                        </a:rPr>
                        <a:t>Питання присудження наукового ступеню кандидата наук стосується </a:t>
                      </a:r>
                      <a:r>
                        <a:rPr lang="uk-UA" sz="1800" spc="-1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Особи, які мають повну вищу освіту, глибокі фахові знання і значні досягнення в певній галузі науки</a:t>
                      </a:r>
                    </a:p>
                  </a:txBody>
                  <a:tcPr marL="68580" marR="68580" marT="0" marB="0"/>
                </a:tc>
                <a:extLst>
                  <a:ext uri="{0D108BD9-81ED-4DB2-BD59-A6C34878D82A}">
                    <a16:rowId xmlns="" xmlns:a16="http://schemas.microsoft.com/office/drawing/2014/main" val="3061225188"/>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3</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Документом, що засвідчує присудження наукового ступеня кандидата наук є диплом кандидата наук, який видає </a:t>
                      </a: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612213532"/>
                  </a:ext>
                </a:extLst>
              </a:tr>
              <a:tr h="95027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4</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Диплом кандидата наук, виданий атестаційними органами СРСР і Російської Федерації за результатами захисту дисертацій або рішень вчених рад до 1 вересня 1992 р., в Україні визнаються дійсними</a:t>
                      </a:r>
                    </a:p>
                  </a:txBody>
                  <a:tcPr marL="68580" marR="68580" marT="0" marB="0"/>
                </a:tc>
                <a:extLst>
                  <a:ext uri="{0D108BD9-81ED-4DB2-BD59-A6C34878D82A}">
                    <a16:rowId xmlns="" xmlns:a16="http://schemas.microsoft.com/office/drawing/2014/main" val="3990524654"/>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5</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Відшкодування витрат на виготовлення бланків диплома кандидата наук здійснюється за рахунок коштів осіб, які їх отримують</a:t>
                      </a:r>
                    </a:p>
                  </a:txBody>
                  <a:tcPr marL="68580" marR="68580" marT="0" marB="0"/>
                </a:tc>
                <a:extLst>
                  <a:ext uri="{0D108BD9-81ED-4DB2-BD59-A6C34878D82A}">
                    <a16:rowId xmlns="" xmlns:a16="http://schemas.microsoft.com/office/drawing/2014/main" val="581151049"/>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6</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Науковий ступінь кандидата наук присуджують за результатами прилюдного захисту дисертацій спеціалізовані вчені ради</a:t>
                      </a:r>
                    </a:p>
                  </a:txBody>
                  <a:tcPr marL="68580" marR="68580" marT="0" marB="0"/>
                </a:tc>
                <a:extLst>
                  <a:ext uri="{0D108BD9-81ED-4DB2-BD59-A6C34878D82A}">
                    <a16:rowId xmlns="" xmlns:a16="http://schemas.microsoft.com/office/drawing/2014/main" val="661939684"/>
                  </a:ext>
                </a:extLst>
              </a:tr>
            </a:tbl>
          </a:graphicData>
        </a:graphic>
      </p:graphicFrame>
    </p:spTree>
    <p:extLst>
      <p:ext uri="{BB962C8B-B14F-4D97-AF65-F5344CB8AC3E}">
        <p14:creationId xmlns:p14="http://schemas.microsoft.com/office/powerpoint/2010/main" val="3957059885"/>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кандидата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2085991528"/>
              </p:ext>
            </p:extLst>
          </p:nvPr>
        </p:nvGraphicFramePr>
        <p:xfrm>
          <a:off x="0" y="1052737"/>
          <a:ext cx="9144000" cy="5805263"/>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380089">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1280622">
                <a:tc>
                  <a:txBody>
                    <a:bodyPr/>
                    <a:lstStyle/>
                    <a:p>
                      <a:pPr algn="ctr">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7</a:t>
                      </a:r>
                    </a:p>
                  </a:txBody>
                  <a:tcPr marL="68580" marR="68580" marT="0" marB="0"/>
                </a:tc>
                <a:tc>
                  <a:txBody>
                    <a:bodyPr/>
                    <a:lstStyle/>
                    <a:p>
                      <a:pPr algn="just">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Міністерство освіти і науки, молоді та спорту України проводить експертизу дисертаційних робіт, розгляд атестаційних справ здобувачів та видачу диплома кандидата наук на підставі рішень спеціалізованих вчених рад та атестаційного висновку </a:t>
                      </a:r>
                      <a:r>
                        <a:rPr lang="uk-UA" sz="179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1280622">
                <a:tc>
                  <a:txBody>
                    <a:bodyPr/>
                    <a:lstStyle/>
                    <a:p>
                      <a:pPr algn="ctr">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8</a:t>
                      </a:r>
                    </a:p>
                  </a:txBody>
                  <a:tcPr marL="68580" marR="68580" marT="0" marB="0"/>
                </a:tc>
                <a:tc>
                  <a:txBody>
                    <a:bodyPr/>
                    <a:lstStyle/>
                    <a:p>
                      <a:pPr algn="just">
                        <a:lnSpc>
                          <a:spcPct val="115000"/>
                        </a:lnSpc>
                        <a:spcAft>
                          <a:spcPts val="0"/>
                        </a:spcAft>
                      </a:pPr>
                      <a:r>
                        <a:rPr lang="uk-UA" sz="1790" spc="-10" dirty="0">
                          <a:effectLst/>
                          <a:latin typeface="Bookman Old Style" panose="02050604050505020204" pitchFamily="18" charset="0"/>
                          <a:ea typeface="Calibri" panose="020F0502020204030204" pitchFamily="34" charset="0"/>
                          <a:cs typeface="Times New Roman" panose="02020603050405020304" pitchFamily="18" charset="0"/>
                        </a:rPr>
                        <a:t>Дисертація на здобуття наукового ступеня кандидата наук є кваліфікаційною науковою працею, обсяг основного тексту якої становить 4,5–7, а для суспільних і гуманітарних наук – 6,5–9 авторських аркушів, оформлених відповідно до державного стандарту</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1225188"/>
                  </a:ext>
                </a:extLst>
              </a:tr>
              <a:tr h="1280622">
                <a:tc>
                  <a:txBody>
                    <a:bodyPr/>
                    <a:lstStyle/>
                    <a:p>
                      <a:pPr algn="ctr">
                        <a:lnSpc>
                          <a:spcPct val="115000"/>
                        </a:lnSpc>
                        <a:spcAft>
                          <a:spcPts val="0"/>
                        </a:spcAft>
                      </a:pPr>
                      <a:r>
                        <a:rPr lang="uk-UA" sz="1790">
                          <a:effectLst/>
                          <a:latin typeface="Bookman Old Style" panose="02050604050505020204" pitchFamily="18" charset="0"/>
                          <a:ea typeface="Calibri" panose="020F0502020204030204" pitchFamily="34" charset="0"/>
                          <a:cs typeface="Times New Roman" panose="02020603050405020304" pitchFamily="18" charset="0"/>
                        </a:rPr>
                        <a:t>9</a:t>
                      </a:r>
                    </a:p>
                  </a:txBody>
                  <a:tcPr marL="68580" marR="68580" marT="0" marB="0"/>
                </a:tc>
                <a:tc>
                  <a:txBody>
                    <a:bodyPr/>
                    <a:lstStyle/>
                    <a:p>
                      <a:pPr algn="just">
                        <a:lnSpc>
                          <a:spcPct val="115000"/>
                        </a:lnSpc>
                        <a:spcAft>
                          <a:spcPts val="0"/>
                        </a:spcAft>
                      </a:pPr>
                      <a:r>
                        <a:rPr lang="uk-UA" sz="1790" spc="-30" dirty="0">
                          <a:effectLst/>
                          <a:latin typeface="Bookman Old Style" panose="02050604050505020204" pitchFamily="18" charset="0"/>
                          <a:ea typeface="Calibri" panose="020F0502020204030204" pitchFamily="34" charset="0"/>
                          <a:cs typeface="Times New Roman" panose="02020603050405020304" pitchFamily="18" charset="0"/>
                        </a:rPr>
                        <a:t>Кандидатська дисертація повинна містити нові науково обґрунтовані результати проведених здобувачем досліджень, які розв’язують конкретне наукове завдання, що має істотне значення для певної галузі наук; подається до захисту лише за однією спеціальністю</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612213532"/>
                  </a:ext>
                </a:extLst>
              </a:tr>
              <a:tr h="628665">
                <a:tc>
                  <a:txBody>
                    <a:bodyPr/>
                    <a:lstStyle/>
                    <a:p>
                      <a:pPr algn="ctr">
                        <a:lnSpc>
                          <a:spcPct val="115000"/>
                        </a:lnSpc>
                        <a:spcAft>
                          <a:spcPts val="0"/>
                        </a:spcAft>
                      </a:pPr>
                      <a:r>
                        <a:rPr lang="uk-UA" sz="1790" dirty="0" smtClean="0">
                          <a:effectLst/>
                          <a:latin typeface="Bookman Old Style" panose="02050604050505020204" pitchFamily="18" charset="0"/>
                          <a:ea typeface="Calibri" panose="020F0502020204030204" pitchFamily="34" charset="0"/>
                          <a:cs typeface="Times New Roman" panose="02020603050405020304" pitchFamily="18" charset="0"/>
                        </a:rPr>
                        <a:t>10</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Апробація матеріалів дисертації на наукових конференціях, конгресах, симпозіумах, семінарах, у школах тощо обов’язкова</a:t>
                      </a:r>
                    </a:p>
                  </a:txBody>
                  <a:tcPr marL="68580" marR="68580" marT="0" marB="0"/>
                </a:tc>
                <a:extLst>
                  <a:ext uri="{0D108BD9-81ED-4DB2-BD59-A6C34878D82A}">
                    <a16:rowId xmlns="" xmlns:a16="http://schemas.microsoft.com/office/drawing/2014/main" val="661939684"/>
                  </a:ext>
                </a:extLst>
              </a:tr>
              <a:tr h="954643">
                <a:tc>
                  <a:txBody>
                    <a:bodyPr/>
                    <a:lstStyle/>
                    <a:p>
                      <a:pPr algn="ctr">
                        <a:lnSpc>
                          <a:spcPct val="115000"/>
                        </a:lnSpc>
                        <a:spcAft>
                          <a:spcPts val="0"/>
                        </a:spcAft>
                      </a:pPr>
                      <a:r>
                        <a:rPr lang="uk-UA" sz="1790" dirty="0" smtClean="0">
                          <a:effectLst/>
                          <a:latin typeface="Bookman Old Style" panose="02050604050505020204" pitchFamily="18" charset="0"/>
                          <a:ea typeface="Calibri" panose="020F0502020204030204" pitchFamily="34" charset="0"/>
                          <a:cs typeface="Times New Roman" panose="02020603050405020304" pitchFamily="18" charset="0"/>
                        </a:rPr>
                        <a:t>11</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Кандидатська дисертація супроводжується окремим авторефератом обсягом 0,7–0,9 авторського аркуша, який подається державною мовою</a:t>
                      </a:r>
                    </a:p>
                  </a:txBody>
                  <a:tcPr marL="68580" marR="68580" marT="0" marB="0"/>
                </a:tc>
                <a:extLst>
                  <a:ext uri="{0D108BD9-81ED-4DB2-BD59-A6C34878D82A}">
                    <a16:rowId xmlns="" xmlns:a16="http://schemas.microsoft.com/office/drawing/2014/main" val="1763938714"/>
                  </a:ext>
                </a:extLst>
              </a:tr>
            </a:tbl>
          </a:graphicData>
        </a:graphic>
      </p:graphicFrame>
    </p:spTree>
    <p:extLst>
      <p:ext uri="{BB962C8B-B14F-4D97-AF65-F5344CB8AC3E}">
        <p14:creationId xmlns:p14="http://schemas.microsoft.com/office/powerpoint/2010/main" val="3813146358"/>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кандидата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2749013805"/>
              </p:ext>
            </p:extLst>
          </p:nvPr>
        </p:nvGraphicFramePr>
        <p:xfrm>
          <a:off x="0" y="1052736"/>
          <a:ext cx="9144000" cy="5805263"/>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394312">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782304">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12</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Здобувач наукового ступеня кандидата наук допускається до захисту дисертації після складання кандидатських іспитів</a:t>
                      </a:r>
                    </a:p>
                  </a:txBody>
                  <a:tcPr marL="68580" marR="68580" marT="0" marB="0"/>
                </a:tc>
                <a:extLst>
                  <a:ext uri="{0D108BD9-81ED-4DB2-BD59-A6C34878D82A}">
                    <a16:rowId xmlns="" xmlns:a16="http://schemas.microsoft.com/office/drawing/2014/main" val="2129235908"/>
                  </a:ext>
                </a:extLst>
              </a:tr>
              <a:tr h="1322471">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13</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spc="-30" dirty="0">
                          <a:effectLst/>
                          <a:latin typeface="Bookman Old Style" panose="02050604050505020204" pitchFamily="18" charset="0"/>
                          <a:ea typeface="Calibri" panose="020F0502020204030204" pitchFamily="34" charset="0"/>
                          <a:cs typeface="Times New Roman" panose="02020603050405020304" pitchFamily="18" charset="0"/>
                        </a:rPr>
                        <a:t>Здобувач наукового ступеня кандидата наук, який не має повної вищої освіти в галузі науки, з якої підготовлено дисертацію, складає додаткові кандидатські іспити, перелік яких визначає спеціалізована вчена рада за програмами, затвердженими </a:t>
                      </a:r>
                      <a:r>
                        <a:rPr lang="uk-UA" sz="1800" spc="-3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1225188"/>
                  </a:ext>
                </a:extLst>
              </a:tr>
              <a:tr h="1653088">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14</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Організація, де виконувалась дисертація або до якої був прикріплений здобувач, проводить попередню експертизу дисертації та робить висновок про її наукову та практичну цінність. Висновок видається здобувачеві не пізніш ніж через два місяці після надходження для попередньої експертизи кандидатської дисертації</a:t>
                      </a:r>
                    </a:p>
                  </a:txBody>
                  <a:tcPr marL="68580" marR="68580" marT="0" marB="0"/>
                </a:tc>
                <a:extLst>
                  <a:ext uri="{0D108BD9-81ED-4DB2-BD59-A6C34878D82A}">
                    <a16:rowId xmlns="" xmlns:a16="http://schemas.microsoft.com/office/drawing/2014/main" val="2612213532"/>
                  </a:ext>
                </a:extLst>
              </a:tr>
              <a:tr h="1653088">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15</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Спеціалізована вчена рада має право приймати до розгляду кандидатську дисертацію не раніш ніж через місяць з дня розсилання виготовлювачем обов’язкових примірників видань, в яких опубліковано праці здобувача, що відображають основні результати дисертації</a:t>
                      </a:r>
                    </a:p>
                  </a:txBody>
                  <a:tcPr marL="68580" marR="68580" marT="0" marB="0"/>
                </a:tc>
                <a:extLst>
                  <a:ext uri="{0D108BD9-81ED-4DB2-BD59-A6C34878D82A}">
                    <a16:rowId xmlns="" xmlns:a16="http://schemas.microsoft.com/office/drawing/2014/main" val="3990524654"/>
                  </a:ext>
                </a:extLst>
              </a:tr>
            </a:tbl>
          </a:graphicData>
        </a:graphic>
      </p:graphicFrame>
    </p:spTree>
    <p:extLst>
      <p:ext uri="{BB962C8B-B14F-4D97-AF65-F5344CB8AC3E}">
        <p14:creationId xmlns:p14="http://schemas.microsoft.com/office/powerpoint/2010/main" val="3891746346"/>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кандидата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2119519853"/>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400746">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1900720">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16</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kern="1200" dirty="0" smtClean="0">
                          <a:solidFill>
                            <a:schemeClr val="dk1"/>
                          </a:solidFill>
                          <a:effectLst/>
                          <a:latin typeface="Bookman Old Style" panose="02050604050505020204" pitchFamily="18" charset="0"/>
                          <a:ea typeface="+mn-ea"/>
                          <a:cs typeface="+mn-cs"/>
                        </a:rPr>
                        <a:t>Для розгляду кандидатської дисертації призначається два офіційних опоненти, з яких один – доктор наук, а другий – доктор або кандидат наук, причому тільки один з них може бути членом спеціалізованої вченої ради, де проводитиметься захист, чи співробітником вищого навчального закладу або наукової установи, в якій утворено спеціалізовану вчену раду</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3503798">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17</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kern="1200" dirty="0" smtClean="0">
                          <a:solidFill>
                            <a:schemeClr val="dk1"/>
                          </a:solidFill>
                          <a:effectLst/>
                          <a:latin typeface="Bookman Old Style" panose="02050604050505020204" pitchFamily="18" charset="0"/>
                          <a:ea typeface="+mn-ea"/>
                          <a:cs typeface="+mn-cs"/>
                        </a:rPr>
                        <a:t>Основні наукові результати дисертації повинні відображати особистий внесок здобувача в їх досягнення та обов’язково бути опубліковані ним у формі статей (не менше 5 публікацій) у наукових (зокрема електронних) фахових виданнях України або інших держав, з яких: не менше 1 статті у виданнях іноземних держав або у виданнях України, які включені до міжнародних науко метричних баз; 1 із статей може бути опублікована в електронному науковому фаховому виданні; у галузях природничих і технічних наук замість 1 статті може бути долучений 1 патент на винахід (авторське свідоцтво про винахід), який пройшов кваліфікаційну експертизу і безпосередньо стосуються наукових результатів дисертації (за наявності)</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1225188"/>
                  </a:ext>
                </a:extLst>
              </a:tr>
            </a:tbl>
          </a:graphicData>
        </a:graphic>
      </p:graphicFrame>
    </p:spTree>
    <p:extLst>
      <p:ext uri="{BB962C8B-B14F-4D97-AF65-F5344CB8AC3E}">
        <p14:creationId xmlns:p14="http://schemas.microsoft.com/office/powerpoint/2010/main" val="637985782"/>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доктора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300425508"/>
              </p:ext>
            </p:extLst>
          </p:nvPr>
        </p:nvGraphicFramePr>
        <p:xfrm>
          <a:off x="0" y="1052736"/>
          <a:ext cx="9144000" cy="5805263"/>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746457">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 з/п</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Вимоги до присудження наукового ступеня </a:t>
                      </a: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доктора </a:t>
                      </a: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наук</a:t>
                      </a:r>
                    </a:p>
                  </a:txBody>
                  <a:tcPr marL="68580" marR="68580" marT="0" marB="0" anchor="ctr"/>
                </a:tc>
                <a:extLst>
                  <a:ext uri="{0D108BD9-81ED-4DB2-BD59-A6C34878D82A}">
                    <a16:rowId xmlns="" xmlns:a16="http://schemas.microsoft.com/office/drawing/2014/main" val="3102806873"/>
                  </a:ext>
                </a:extLst>
              </a:tr>
              <a:tr h="376244">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746457">
                <a:tc>
                  <a:txBody>
                    <a:bodyPr/>
                    <a:lstStyle/>
                    <a:p>
                      <a:pPr algn="ctr">
                        <a:lnSpc>
                          <a:spcPct val="115000"/>
                        </a:lnSpc>
                        <a:spcAft>
                          <a:spcPts val="0"/>
                        </a:spcAft>
                      </a:pPr>
                      <a:r>
                        <a:rPr lang="uk-UA" sz="1800" spc="-10" dirty="0">
                          <a:effectLst/>
                          <a:latin typeface="Bookman Old Style" panose="02050604050505020204" pitchFamily="18" charset="0"/>
                          <a:ea typeface="Calibri" panose="020F0502020204030204" pitchFamily="34" charset="0"/>
                          <a:cs typeface="Times New Roman" panose="02020603050405020304" pitchFamily="18" charset="0"/>
                        </a:rPr>
                        <a:t>1</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Питання присудження наукового ступеня доктора наук стосується </a:t>
                      </a: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Особи, які мають повну вищу освіту, глибокі фахові знання і значні досягнення в певній галузі науки</a:t>
                      </a:r>
                    </a:p>
                  </a:txBody>
                  <a:tcPr marL="68580" marR="68580" marT="0" marB="0"/>
                </a:tc>
                <a:extLst>
                  <a:ext uri="{0D108BD9-81ED-4DB2-BD59-A6C34878D82A}">
                    <a16:rowId xmlns="" xmlns:a16="http://schemas.microsoft.com/office/drawing/2014/main" val="3061225188"/>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3</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Документом, що засвідчує присудження наукового ступеня доктора наук є диплом доктора наук, який видає </a:t>
                      </a: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612213532"/>
                  </a:ext>
                </a:extLst>
              </a:tr>
              <a:tr h="95027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4</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Диплом доктора наук, виданий атестаційними органами СРСР і Російської Федерації за результатами захисту дисертацій або рішень вчених рад до 1 вересня 1992 р., в Україні визнаються дійсними.</a:t>
                      </a:r>
                    </a:p>
                  </a:txBody>
                  <a:tcPr marL="68580" marR="68580" marT="0" marB="0"/>
                </a:tc>
                <a:extLst>
                  <a:ext uri="{0D108BD9-81ED-4DB2-BD59-A6C34878D82A}">
                    <a16:rowId xmlns="" xmlns:a16="http://schemas.microsoft.com/office/drawing/2014/main" val="3990524654"/>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5</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Відшкодування витрат на виготовлення бланків диплома доктора наук здійснюється за рахунок коштів осіб, які їх отримують.</a:t>
                      </a:r>
                    </a:p>
                  </a:txBody>
                  <a:tcPr marL="68580" marR="68580" marT="0" marB="0"/>
                </a:tc>
                <a:extLst>
                  <a:ext uri="{0D108BD9-81ED-4DB2-BD59-A6C34878D82A}">
                    <a16:rowId xmlns="" xmlns:a16="http://schemas.microsoft.com/office/drawing/2014/main" val="581151049"/>
                  </a:ext>
                </a:extLst>
              </a:tr>
              <a:tr h="746457">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6</a:t>
                      </a: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Науковий ступінь доктора наук присуджують за результатами прилюдного захисту дисертацій спеціалізовані вчені ради.</a:t>
                      </a:r>
                    </a:p>
                  </a:txBody>
                  <a:tcPr marL="68580" marR="68580" marT="0" marB="0"/>
                </a:tc>
                <a:extLst>
                  <a:ext uri="{0D108BD9-81ED-4DB2-BD59-A6C34878D82A}">
                    <a16:rowId xmlns="" xmlns:a16="http://schemas.microsoft.com/office/drawing/2014/main" val="661939684"/>
                  </a:ext>
                </a:extLst>
              </a:tr>
            </a:tbl>
          </a:graphicData>
        </a:graphic>
      </p:graphicFrame>
    </p:spTree>
    <p:extLst>
      <p:ext uri="{BB962C8B-B14F-4D97-AF65-F5344CB8AC3E}">
        <p14:creationId xmlns:p14="http://schemas.microsoft.com/office/powerpoint/2010/main" val="2366394422"/>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доктора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1870829365"/>
              </p:ext>
            </p:extLst>
          </p:nvPr>
        </p:nvGraphicFramePr>
        <p:xfrm>
          <a:off x="0" y="1052737"/>
          <a:ext cx="9144000" cy="5807534"/>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380089">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1280622">
                <a:tc>
                  <a:txBody>
                    <a:bodyPr/>
                    <a:lstStyle/>
                    <a:p>
                      <a:pPr algn="ctr">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7</a:t>
                      </a:r>
                    </a:p>
                  </a:txBody>
                  <a:tcPr marL="68580" marR="68580" marT="0" marB="0"/>
                </a:tc>
                <a:tc>
                  <a:txBody>
                    <a:bodyPr/>
                    <a:lstStyle/>
                    <a:p>
                      <a:pPr algn="just">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МОН  </a:t>
                      </a: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проводить експертизу дисертаційних робіт, розгляд атестаційних справ здобувачів та видачу диплома доктора наук на підставі рішень спеціалізованих вчених рад та атестаційного висновку </a:t>
                      </a: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МОН</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1280622">
                <a:tc>
                  <a:txBody>
                    <a:bodyPr/>
                    <a:lstStyle/>
                    <a:p>
                      <a:pPr algn="ctr">
                        <a:lnSpc>
                          <a:spcPct val="115000"/>
                        </a:lnSpc>
                        <a:spcAft>
                          <a:spcPts val="0"/>
                        </a:spcAft>
                      </a:pPr>
                      <a:r>
                        <a:rPr lang="uk-UA" sz="1790" dirty="0">
                          <a:effectLst/>
                          <a:latin typeface="Bookman Old Style" panose="02050604050505020204" pitchFamily="18" charset="0"/>
                          <a:ea typeface="Calibri" panose="020F0502020204030204" pitchFamily="34" charset="0"/>
                          <a:cs typeface="Times New Roman" panose="02020603050405020304" pitchFamily="18" charset="0"/>
                        </a:rPr>
                        <a:t>8</a:t>
                      </a:r>
                    </a:p>
                  </a:txBody>
                  <a:tcPr marL="68580" marR="68580" marT="0" marB="0"/>
                </a:tc>
                <a:tc>
                  <a:txBody>
                    <a:bodyPr/>
                    <a:lstStyle/>
                    <a:p>
                      <a:pPr algn="just">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Дисертація на здобуття наукового ступеня доктора наук є кваліфікаційною науковою працею, обсяг основного тексту якої становить 11–13, а для суспільних і гуманітарних наук – 15–17 авторських аркушів, оформлених відповідно до державного стандарту</a:t>
                      </a:r>
                    </a:p>
                  </a:txBody>
                  <a:tcPr marL="68580" marR="68580" marT="0" marB="0"/>
                </a:tc>
                <a:extLst>
                  <a:ext uri="{0D108BD9-81ED-4DB2-BD59-A6C34878D82A}">
                    <a16:rowId xmlns="" xmlns:a16="http://schemas.microsoft.com/office/drawing/2014/main" val="3061225188"/>
                  </a:ext>
                </a:extLst>
              </a:tr>
              <a:tr h="1280622">
                <a:tc>
                  <a:txBody>
                    <a:bodyPr/>
                    <a:lstStyle/>
                    <a:p>
                      <a:pPr algn="ctr">
                        <a:lnSpc>
                          <a:spcPct val="115000"/>
                        </a:lnSpc>
                        <a:spcAft>
                          <a:spcPts val="0"/>
                        </a:spcAft>
                      </a:pPr>
                      <a:r>
                        <a:rPr lang="uk-UA" sz="1790">
                          <a:effectLst/>
                          <a:latin typeface="Bookman Old Style" panose="02050604050505020204" pitchFamily="18" charset="0"/>
                          <a:ea typeface="Calibri" panose="020F0502020204030204" pitchFamily="34" charset="0"/>
                          <a:cs typeface="Times New Roman" panose="02020603050405020304" pitchFamily="18" charset="0"/>
                        </a:rPr>
                        <a:t>9</a:t>
                      </a:r>
                    </a:p>
                  </a:txBody>
                  <a:tcPr marL="68580" marR="68580" marT="0" marB="0"/>
                </a:tc>
                <a:tc>
                  <a:txBody>
                    <a:bodyPr/>
                    <a:lstStyle/>
                    <a:p>
                      <a:pPr algn="just">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Докторська дисертація повинна містити наукові положення та науково обґрунтовані результати у певній галузі науки, що розв’язують важливу наукову або науково-прикладу проблему і щодо яких здобувач є суб’єктом авторського права</a:t>
                      </a:r>
                    </a:p>
                  </a:txBody>
                  <a:tcPr marL="68580" marR="68580" marT="0" marB="0"/>
                </a:tc>
                <a:extLst>
                  <a:ext uri="{0D108BD9-81ED-4DB2-BD59-A6C34878D82A}">
                    <a16:rowId xmlns="" xmlns:a16="http://schemas.microsoft.com/office/drawing/2014/main" val="2612213532"/>
                  </a:ext>
                </a:extLst>
              </a:tr>
              <a:tr h="628665">
                <a:tc>
                  <a:txBody>
                    <a:bodyPr/>
                    <a:lstStyle/>
                    <a:p>
                      <a:pPr algn="ctr">
                        <a:lnSpc>
                          <a:spcPct val="115000"/>
                        </a:lnSpc>
                        <a:spcAft>
                          <a:spcPts val="0"/>
                        </a:spcAft>
                      </a:pPr>
                      <a:r>
                        <a:rPr lang="uk-UA" sz="1790" dirty="0" smtClean="0">
                          <a:effectLst/>
                          <a:latin typeface="Bookman Old Style" panose="02050604050505020204" pitchFamily="18" charset="0"/>
                          <a:ea typeface="Calibri" panose="020F0502020204030204" pitchFamily="34" charset="0"/>
                          <a:cs typeface="Times New Roman" panose="02020603050405020304" pitchFamily="18" charset="0"/>
                        </a:rPr>
                        <a:t>10</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Докторська дисертація може бути подана до захисту за однією або двома спеціальностями однієї галузі науки</a:t>
                      </a:r>
                    </a:p>
                  </a:txBody>
                  <a:tcPr marL="68580" marR="68580" marT="0" marB="0"/>
                </a:tc>
                <a:extLst>
                  <a:ext uri="{0D108BD9-81ED-4DB2-BD59-A6C34878D82A}">
                    <a16:rowId xmlns="" xmlns:a16="http://schemas.microsoft.com/office/drawing/2014/main" val="661939684"/>
                  </a:ext>
                </a:extLst>
              </a:tr>
              <a:tr h="954643">
                <a:tc>
                  <a:txBody>
                    <a:bodyPr/>
                    <a:lstStyle/>
                    <a:p>
                      <a:pPr algn="ctr">
                        <a:lnSpc>
                          <a:spcPct val="115000"/>
                        </a:lnSpc>
                        <a:spcAft>
                          <a:spcPts val="0"/>
                        </a:spcAft>
                      </a:pPr>
                      <a:r>
                        <a:rPr lang="uk-UA" sz="1790" dirty="0" smtClean="0">
                          <a:effectLst/>
                          <a:latin typeface="Bookman Old Style" panose="02050604050505020204" pitchFamily="18" charset="0"/>
                          <a:ea typeface="Calibri" panose="020F0502020204030204" pitchFamily="34" charset="0"/>
                          <a:cs typeface="Times New Roman" panose="02020603050405020304" pitchFamily="18" charset="0"/>
                        </a:rPr>
                        <a:t>11</a:t>
                      </a:r>
                      <a:endParaRPr lang="uk-UA" sz="179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Наукові положення і результати, які виносилися на захист у кандидатській дисертації здобувача наукового ступеня доктора наук, не можуть повторно виноситися на захист  його докторській дисертації</a:t>
                      </a:r>
                    </a:p>
                  </a:txBody>
                  <a:tcPr marL="68580" marR="68580" marT="0" marB="0"/>
                </a:tc>
                <a:extLst>
                  <a:ext uri="{0D108BD9-81ED-4DB2-BD59-A6C34878D82A}">
                    <a16:rowId xmlns="" xmlns:a16="http://schemas.microsoft.com/office/drawing/2014/main" val="1763938714"/>
                  </a:ext>
                </a:extLst>
              </a:tr>
            </a:tbl>
          </a:graphicData>
        </a:graphic>
      </p:graphicFrame>
    </p:spTree>
    <p:extLst>
      <p:ext uri="{BB962C8B-B14F-4D97-AF65-F5344CB8AC3E}">
        <p14:creationId xmlns:p14="http://schemas.microsoft.com/office/powerpoint/2010/main" val="3752624373"/>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доктора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942060910"/>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420649">
                <a:tc>
                  <a:txBody>
                    <a:bodyPr/>
                    <a:lstStyle/>
                    <a:p>
                      <a:pPr algn="ct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3701923">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12</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spc="-30" dirty="0">
                          <a:effectLst/>
                          <a:latin typeface="Bookman Old Style" panose="02050604050505020204" pitchFamily="18" charset="0"/>
                          <a:ea typeface="Calibri" panose="020F0502020204030204" pitchFamily="34" charset="0"/>
                          <a:cs typeface="Times New Roman" panose="02020603050405020304" pitchFamily="18" charset="0"/>
                        </a:rPr>
                        <a:t>Основні наукові результати дисертації повинні відображати особистий внесок здобувача в їх досягнення та обов’язково бути опубліковані ним у формі статей (не менш 20 публікацій) у наукових (зокрема електронних) фахових виданнях України та інших держав, з яких не менше 4 публікацій у виданнях іноземних держав або у виданнях України, які включені до міжнародних </a:t>
                      </a:r>
                      <a:r>
                        <a:rPr lang="uk-UA" sz="1800" spc="-30" dirty="0" err="1">
                          <a:effectLst/>
                          <a:latin typeface="Bookman Old Style" panose="02050604050505020204" pitchFamily="18" charset="0"/>
                          <a:ea typeface="Calibri" panose="020F0502020204030204" pitchFamily="34" charset="0"/>
                          <a:cs typeface="Times New Roman" panose="02020603050405020304" pitchFamily="18" charset="0"/>
                        </a:rPr>
                        <a:t>наукометричних</a:t>
                      </a:r>
                      <a:r>
                        <a:rPr lang="uk-UA" sz="1800" spc="-30" dirty="0">
                          <a:effectLst/>
                          <a:latin typeface="Bookman Old Style" panose="02050604050505020204" pitchFamily="18" charset="0"/>
                          <a:ea typeface="Calibri" panose="020F0502020204030204" pitchFamily="34" charset="0"/>
                          <a:cs typeface="Times New Roman" panose="02020603050405020304" pitchFamily="18" charset="0"/>
                        </a:rPr>
                        <a:t> баз; не більше 5 публікацій в електронних наукових фахових виданнях; у галузях природничих і технічних наук замість 3 статей можуть бути долучені 3 патенти на винахід (авторські свідоцтва про винахід), які пройшли кваліфікаційну експертизу і безпосередньо стосуються наукових результатів дисертації (за наявності)</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29235908"/>
                  </a:ext>
                </a:extLst>
              </a:tr>
              <a:tr h="1682692">
                <a:tc>
                  <a:txBody>
                    <a:bodyPr/>
                    <a:lstStyle/>
                    <a:p>
                      <a:pPr algn="ct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13</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800" spc="-30" dirty="0">
                          <a:effectLst/>
                          <a:latin typeface="Bookman Old Style" panose="02050604050505020204" pitchFamily="18" charset="0"/>
                          <a:ea typeface="Calibri" panose="020F0502020204030204" pitchFamily="34" charset="0"/>
                          <a:cs typeface="Times New Roman" panose="02020603050405020304" pitchFamily="18" charset="0"/>
                        </a:rPr>
                        <a:t>Необхідна наявність (для гуманітарних і суспільних наук, за винятком дисертацій з історичних наук за спеціальностями 07.00.04 “Археологія”, 07.00.09 “Антропологія”) опублікованої без співавторів монографії обсягом не менше 10 обліково-видавничих аркушів, яка містить власні результати наукових результатів здобувача</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1225188"/>
                  </a:ext>
                </a:extLst>
              </a:tr>
            </a:tbl>
          </a:graphicData>
        </a:graphic>
      </p:graphicFrame>
    </p:spTree>
    <p:extLst>
      <p:ext uri="{BB962C8B-B14F-4D97-AF65-F5344CB8AC3E}">
        <p14:creationId xmlns:p14="http://schemas.microsoft.com/office/powerpoint/2010/main" val="1095307745"/>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Вимоги до присудження наукового ступеню доктора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1342908460"/>
              </p:ext>
            </p:extLst>
          </p:nvPr>
        </p:nvGraphicFramePr>
        <p:xfrm>
          <a:off x="0" y="1052737"/>
          <a:ext cx="9144000" cy="5881063"/>
        </p:xfrm>
        <a:graphic>
          <a:graphicData uri="http://schemas.openxmlformats.org/drawingml/2006/table">
            <a:tbl>
              <a:tblPr firstRow="1" bandRow="1">
                <a:tableStyleId>{5C22544A-7EE6-4342-B048-85BDC9FD1C3A}</a:tableStyleId>
              </a:tblPr>
              <a:tblGrid>
                <a:gridCol w="611560">
                  <a:extLst>
                    <a:ext uri="{9D8B030D-6E8A-4147-A177-3AD203B41FA5}">
                      <a16:colId xmlns="" xmlns:a16="http://schemas.microsoft.com/office/drawing/2014/main" val="733012275"/>
                    </a:ext>
                  </a:extLst>
                </a:gridCol>
                <a:gridCol w="8532440">
                  <a:extLst>
                    <a:ext uri="{9D8B030D-6E8A-4147-A177-3AD203B41FA5}">
                      <a16:colId xmlns="" xmlns:a16="http://schemas.microsoft.com/office/drawing/2014/main" val="86216381"/>
                    </a:ext>
                  </a:extLst>
                </a:gridCol>
              </a:tblGrid>
              <a:tr h="360373">
                <a:tc>
                  <a:txBody>
                    <a:bodyPr/>
                    <a:lstStyle/>
                    <a:p>
                      <a:pPr algn="ctr"/>
                      <a:r>
                        <a:rPr lang="uk-UA" sz="1750" i="1" dirty="0" smtClean="0">
                          <a:latin typeface="Bookman Old Style" panose="02050604050505020204" pitchFamily="18" charset="0"/>
                        </a:rPr>
                        <a:t>1</a:t>
                      </a:r>
                      <a:endParaRPr lang="uk-UA" sz="1750" i="1" dirty="0">
                        <a:latin typeface="Bookman Old Style" panose="02050604050505020204" pitchFamily="18" charset="0"/>
                      </a:endParaRPr>
                    </a:p>
                  </a:txBody>
                  <a:tcPr/>
                </a:tc>
                <a:tc>
                  <a:txBody>
                    <a:bodyPr/>
                    <a:lstStyle/>
                    <a:p>
                      <a:pPr algn="ctr"/>
                      <a:r>
                        <a:rPr lang="uk-UA" sz="1750" i="1" dirty="0" smtClean="0">
                          <a:latin typeface="Bookman Old Style" panose="02050604050505020204" pitchFamily="18" charset="0"/>
                        </a:rPr>
                        <a:t>2</a:t>
                      </a:r>
                      <a:endParaRPr lang="uk-UA" sz="1750" i="1" dirty="0">
                        <a:latin typeface="Bookman Old Style" panose="02050604050505020204" pitchFamily="18" charset="0"/>
                      </a:endParaRPr>
                    </a:p>
                  </a:txBody>
                  <a:tcPr/>
                </a:tc>
                <a:extLst>
                  <a:ext uri="{0D108BD9-81ED-4DB2-BD59-A6C34878D82A}">
                    <a16:rowId xmlns="" xmlns:a16="http://schemas.microsoft.com/office/drawing/2014/main" val="3601587436"/>
                  </a:ext>
                </a:extLst>
              </a:tr>
              <a:tr h="595191">
                <a:tc>
                  <a:txBody>
                    <a:bodyPr/>
                    <a:lstStyle/>
                    <a:p>
                      <a:pPr algn="ctr">
                        <a:lnSpc>
                          <a:spcPct val="115000"/>
                        </a:lnSpc>
                        <a:spcAft>
                          <a:spcPts val="0"/>
                        </a:spcAft>
                      </a:pPr>
                      <a:r>
                        <a:rPr lang="uk-UA" sz="1750" dirty="0" smtClean="0">
                          <a:effectLst/>
                          <a:latin typeface="Bookman Old Style" panose="02050604050505020204" pitchFamily="18" charset="0"/>
                          <a:ea typeface="Calibri" panose="020F0502020204030204" pitchFamily="34" charset="0"/>
                          <a:cs typeface="Times New Roman" panose="02020603050405020304" pitchFamily="18" charset="0"/>
                        </a:rPr>
                        <a:t>14</a:t>
                      </a:r>
                      <a:endParaRPr lang="uk-UA" sz="175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50" dirty="0">
                          <a:effectLst/>
                          <a:latin typeface="Bookman Old Style" panose="02050604050505020204" pitchFamily="18" charset="0"/>
                          <a:ea typeface="Calibri" panose="020F0502020204030204" pitchFamily="34" charset="0"/>
                          <a:cs typeface="Times New Roman" panose="02020603050405020304" pitchFamily="18" charset="0"/>
                        </a:rPr>
                        <a:t>Апробація матеріалів дисертації на наукових конференціях, конгресах, симпозіумах, семінарах, школах тощо обов’язкова</a:t>
                      </a:r>
                    </a:p>
                  </a:txBody>
                  <a:tcPr marL="68580" marR="68580" marT="0" marB="0"/>
                </a:tc>
                <a:extLst>
                  <a:ext uri="{0D108BD9-81ED-4DB2-BD59-A6C34878D82A}">
                    <a16:rowId xmlns="" xmlns:a16="http://schemas.microsoft.com/office/drawing/2014/main" val="2129235908"/>
                  </a:ext>
                </a:extLst>
              </a:tr>
              <a:tr h="595191">
                <a:tc>
                  <a:txBody>
                    <a:bodyPr/>
                    <a:lstStyle/>
                    <a:p>
                      <a:pPr algn="ctr">
                        <a:lnSpc>
                          <a:spcPct val="115000"/>
                        </a:lnSpc>
                        <a:spcAft>
                          <a:spcPts val="0"/>
                        </a:spcAft>
                      </a:pPr>
                      <a:r>
                        <a:rPr lang="uk-UA" sz="1750" dirty="0" smtClean="0">
                          <a:effectLst/>
                          <a:latin typeface="Bookman Old Style" panose="02050604050505020204" pitchFamily="18" charset="0"/>
                          <a:ea typeface="Calibri" panose="020F0502020204030204" pitchFamily="34" charset="0"/>
                          <a:cs typeface="Times New Roman" panose="02020603050405020304" pitchFamily="18" charset="0"/>
                        </a:rPr>
                        <a:t>15</a:t>
                      </a:r>
                      <a:endParaRPr lang="uk-UA" sz="175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50" dirty="0">
                          <a:effectLst/>
                          <a:latin typeface="Bookman Old Style" panose="02050604050505020204" pitchFamily="18" charset="0"/>
                          <a:ea typeface="Calibri" panose="020F0502020204030204" pitchFamily="34" charset="0"/>
                          <a:cs typeface="Times New Roman" panose="02020603050405020304" pitchFamily="18" charset="0"/>
                        </a:rPr>
                        <a:t>Докторська дисертація супроводжується окремим авторефератом обсягом 1,3–1,9 авторських аркушів, який подається державною мовою</a:t>
                      </a:r>
                    </a:p>
                  </a:txBody>
                  <a:tcPr marL="68580" marR="68580" marT="0" marB="0"/>
                </a:tc>
                <a:extLst>
                  <a:ext uri="{0D108BD9-81ED-4DB2-BD59-A6C34878D82A}">
                    <a16:rowId xmlns="" xmlns:a16="http://schemas.microsoft.com/office/drawing/2014/main" val="3061225188"/>
                  </a:ext>
                </a:extLst>
              </a:tr>
              <a:tr h="1521042">
                <a:tc>
                  <a:txBody>
                    <a:bodyPr/>
                    <a:lstStyle/>
                    <a:p>
                      <a:pPr algn="ctr">
                        <a:lnSpc>
                          <a:spcPct val="115000"/>
                        </a:lnSpc>
                        <a:spcAft>
                          <a:spcPts val="0"/>
                        </a:spcAft>
                      </a:pPr>
                      <a:r>
                        <a:rPr lang="uk-UA" sz="1750" dirty="0" smtClean="0">
                          <a:effectLst/>
                          <a:latin typeface="Bookman Old Style" panose="02050604050505020204" pitchFamily="18" charset="0"/>
                          <a:ea typeface="Calibri" panose="020F0502020204030204" pitchFamily="34" charset="0"/>
                          <a:cs typeface="Times New Roman" panose="02020603050405020304" pitchFamily="18" charset="0"/>
                        </a:rPr>
                        <a:t>16</a:t>
                      </a:r>
                      <a:endParaRPr lang="uk-UA" sz="175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50" dirty="0">
                          <a:effectLst/>
                          <a:latin typeface="Bookman Old Style" panose="02050604050505020204" pitchFamily="18" charset="0"/>
                          <a:ea typeface="Calibri" panose="020F0502020204030204" pitchFamily="34" charset="0"/>
                          <a:cs typeface="Times New Roman" panose="02020603050405020304" pitchFamily="18" charset="0"/>
                        </a:rPr>
                        <a:t>Організація, де виконувалась дисертація або до якої був прикріплений здобувач, проводить попередню експертизу дисертації та робить висновок про її наукову та практичну цінність. Висновок видається здобувачеві не пізніш ніж через три місяці після надходження для попередньої експертизи докторської дисертації</a:t>
                      </a:r>
                    </a:p>
                  </a:txBody>
                  <a:tcPr marL="68580" marR="68580" marT="0" marB="0"/>
                </a:tc>
                <a:extLst>
                  <a:ext uri="{0D108BD9-81ED-4DB2-BD59-A6C34878D82A}">
                    <a16:rowId xmlns="" xmlns:a16="http://schemas.microsoft.com/office/drawing/2014/main" val="2612213532"/>
                  </a:ext>
                </a:extLst>
              </a:tr>
              <a:tr h="1212425">
                <a:tc>
                  <a:txBody>
                    <a:bodyPr/>
                    <a:lstStyle/>
                    <a:p>
                      <a:pPr algn="ctr">
                        <a:lnSpc>
                          <a:spcPct val="115000"/>
                        </a:lnSpc>
                        <a:spcAft>
                          <a:spcPts val="0"/>
                        </a:spcAft>
                      </a:pPr>
                      <a:r>
                        <a:rPr lang="uk-UA" sz="1750" dirty="0" smtClean="0">
                          <a:effectLst/>
                          <a:latin typeface="Bookman Old Style" panose="02050604050505020204" pitchFamily="18" charset="0"/>
                          <a:ea typeface="Calibri" panose="020F0502020204030204" pitchFamily="34" charset="0"/>
                          <a:cs typeface="Times New Roman" panose="02020603050405020304" pitchFamily="18" charset="0"/>
                        </a:rPr>
                        <a:t>17</a:t>
                      </a:r>
                      <a:endParaRPr lang="uk-UA" sz="175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50" dirty="0">
                          <a:effectLst/>
                          <a:latin typeface="Bookman Old Style" panose="02050604050505020204" pitchFamily="18" charset="0"/>
                          <a:ea typeface="Calibri" panose="020F0502020204030204" pitchFamily="34" charset="0"/>
                          <a:cs typeface="Times New Roman" panose="02020603050405020304" pitchFamily="18" charset="0"/>
                        </a:rPr>
                        <a:t>Спеціалізована вчена рада має право приймати до розгляду докторську дисертацію не раніше ніж через два місяці з дня розсилання виготовлювачем обов’язкових примірників видань, в яких опубліковано праці здобувача, що відображають основні результати дисертації</a:t>
                      </a:r>
                    </a:p>
                  </a:txBody>
                  <a:tcPr marL="68580" marR="68580" marT="0" marB="0"/>
                </a:tc>
                <a:extLst>
                  <a:ext uri="{0D108BD9-81ED-4DB2-BD59-A6C34878D82A}">
                    <a16:rowId xmlns="" xmlns:a16="http://schemas.microsoft.com/office/drawing/2014/main" val="661939684"/>
                  </a:ext>
                </a:extLst>
              </a:tr>
              <a:tr h="1521042">
                <a:tc>
                  <a:txBody>
                    <a:bodyPr/>
                    <a:lstStyle/>
                    <a:p>
                      <a:pPr algn="ctr">
                        <a:lnSpc>
                          <a:spcPct val="115000"/>
                        </a:lnSpc>
                        <a:spcAft>
                          <a:spcPts val="0"/>
                        </a:spcAft>
                      </a:pPr>
                      <a:r>
                        <a:rPr lang="uk-UA" sz="1750" dirty="0" smtClean="0">
                          <a:effectLst/>
                          <a:latin typeface="Bookman Old Style" panose="02050604050505020204" pitchFamily="18" charset="0"/>
                          <a:ea typeface="Calibri" panose="020F0502020204030204" pitchFamily="34" charset="0"/>
                          <a:cs typeface="Times New Roman" panose="02020603050405020304" pitchFamily="18" charset="0"/>
                        </a:rPr>
                        <a:t>18</a:t>
                      </a:r>
                      <a:endParaRPr lang="uk-UA" sz="175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uk-UA" sz="1750" dirty="0">
                          <a:effectLst/>
                          <a:latin typeface="Bookman Old Style" panose="02050604050505020204" pitchFamily="18" charset="0"/>
                          <a:ea typeface="Calibri" panose="020F0502020204030204" pitchFamily="34" charset="0"/>
                          <a:cs typeface="Times New Roman" panose="02020603050405020304" pitchFamily="18" charset="0"/>
                        </a:rPr>
                        <a:t>Для розгляду докторської дисертації призначається три офіційних опоненти, причому тільки один з них може бути членом спеціалізованої вченої ради, де проводитиметься захист, чи співробітником вищого навчального закладу або наукової установи, в якій утворено спеціалізовану вчену раду</a:t>
                      </a:r>
                    </a:p>
                  </a:txBody>
                  <a:tcPr marL="68580" marR="68580" marT="0" marB="0"/>
                </a:tc>
                <a:extLst>
                  <a:ext uri="{0D108BD9-81ED-4DB2-BD59-A6C34878D82A}">
                    <a16:rowId xmlns="" xmlns:a16="http://schemas.microsoft.com/office/drawing/2014/main" val="1763938714"/>
                  </a:ext>
                </a:extLst>
              </a:tr>
            </a:tbl>
          </a:graphicData>
        </a:graphic>
      </p:graphicFrame>
    </p:spTree>
    <p:extLst>
      <p:ext uri="{BB962C8B-B14F-4D97-AF65-F5344CB8AC3E}">
        <p14:creationId xmlns:p14="http://schemas.microsoft.com/office/powerpoint/2010/main" val="1996294630"/>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Порядок присвоєння вченого звання “професор”</a:t>
            </a:r>
          </a:p>
        </p:txBody>
      </p:sp>
      <p:graphicFrame>
        <p:nvGraphicFramePr>
          <p:cNvPr id="3" name="Таблиця 2"/>
          <p:cNvGraphicFramePr>
            <a:graphicFrameLocks noGrp="1"/>
          </p:cNvGraphicFramePr>
          <p:nvPr>
            <p:extLst>
              <p:ext uri="{D42A27DB-BD31-4B8C-83A1-F6EECF244321}">
                <p14:modId xmlns:p14="http://schemas.microsoft.com/office/powerpoint/2010/main" val="602176814"/>
              </p:ext>
            </p:extLst>
          </p:nvPr>
        </p:nvGraphicFramePr>
        <p:xfrm>
          <a:off x="0" y="1052736"/>
          <a:ext cx="9144000" cy="5805265"/>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996598881"/>
                    </a:ext>
                  </a:extLst>
                </a:gridCol>
                <a:gridCol w="3048000">
                  <a:extLst>
                    <a:ext uri="{9D8B030D-6E8A-4147-A177-3AD203B41FA5}">
                      <a16:colId xmlns="" xmlns:a16="http://schemas.microsoft.com/office/drawing/2014/main" val="2677664177"/>
                    </a:ext>
                  </a:extLst>
                </a:gridCol>
                <a:gridCol w="3048000">
                  <a:extLst>
                    <a:ext uri="{9D8B030D-6E8A-4147-A177-3AD203B41FA5}">
                      <a16:colId xmlns="" xmlns:a16="http://schemas.microsoft.com/office/drawing/2014/main" val="547647301"/>
                    </a:ext>
                  </a:extLst>
                </a:gridCol>
              </a:tblGrid>
              <a:tr h="3666483">
                <a:tc>
                  <a:txBody>
                    <a:bodyPr/>
                    <a:lstStyle/>
                    <a:p>
                      <a:pPr algn="ctr"/>
                      <a:r>
                        <a:rPr lang="uk-UA" sz="1900" b="0" dirty="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присвоюють  працівникам вищих навчальних закладів  </a:t>
                      </a:r>
                      <a:r>
                        <a:rPr lang="uk-UA" sz="1900" b="0" spc="20" dirty="0">
                          <a:solidFill>
                            <a:srgbClr val="1D528D"/>
                          </a:solidFill>
                          <a:effectLst/>
                          <a:latin typeface="Bookman Old Style" panose="02050604050505020204" pitchFamily="18" charset="0"/>
                          <a:cs typeface="Times New Roman" panose="02020603050405020304" pitchFamily="18" charset="0"/>
                        </a:rPr>
                        <a:t>III–IV рівнів </a:t>
                      </a:r>
                      <a:r>
                        <a:rPr lang="uk-UA" sz="1900" b="0" dirty="0">
                          <a:solidFill>
                            <a:srgbClr val="1D528D"/>
                          </a:solidFill>
                          <a:effectLst/>
                          <a:latin typeface="Bookman Old Style" panose="02050604050505020204" pitchFamily="18" charset="0"/>
                          <a:cs typeface="Times New Roman" panose="02020603050405020304" pitchFamily="18" charset="0"/>
                        </a:rPr>
                        <a:t>акредитації або закладів </a:t>
                      </a:r>
                      <a:br>
                        <a:rPr lang="uk-UA" sz="1900" b="0" dirty="0">
                          <a:solidFill>
                            <a:srgbClr val="1D528D"/>
                          </a:solidFill>
                          <a:effectLst/>
                          <a:latin typeface="Bookman Old Style" panose="02050604050505020204" pitchFamily="18" charset="0"/>
                          <a:cs typeface="Times New Roman" panose="02020603050405020304" pitchFamily="18" charset="0"/>
                        </a:rPr>
                      </a:br>
                      <a:r>
                        <a:rPr lang="uk-UA" sz="1900" b="0" dirty="0">
                          <a:solidFill>
                            <a:srgbClr val="1D528D"/>
                          </a:solidFill>
                          <a:effectLst/>
                          <a:latin typeface="Bookman Old Style" panose="02050604050505020204" pitchFamily="18" charset="0"/>
                          <a:cs typeface="Times New Roman" panose="02020603050405020304" pitchFamily="18" charset="0"/>
                        </a:rPr>
                        <a:t>післядипломної освіти III-IV рівня акредитації</a:t>
                      </a:r>
                    </a:p>
                  </a:txBody>
                  <a:tcPr marL="68580" marR="68580" marT="0" marB="0" anchor="ctr">
                    <a:solidFill>
                      <a:srgbClr val="E8EDFD"/>
                    </a:solidFill>
                  </a:tcPr>
                </a:tc>
                <a:tc>
                  <a:txBody>
                    <a:bodyPr/>
                    <a:lstStyle/>
                    <a:p>
                      <a:pPr algn="ctr">
                        <a:lnSpc>
                          <a:spcPct val="115000"/>
                        </a:lnSpc>
                        <a:spcAft>
                          <a:spcPts val="1000"/>
                        </a:spcAft>
                      </a:pPr>
                      <a:r>
                        <a:rPr lang="uk-UA" sz="1900" b="0" dirty="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присвоюється працівникам наукових </a:t>
                      </a:r>
                      <a:br>
                        <a:rPr lang="uk-UA" sz="1900" b="0" dirty="0">
                          <a:solidFill>
                            <a:srgbClr val="1D528D"/>
                          </a:solidFill>
                          <a:effectLst/>
                          <a:latin typeface="Bookman Old Style" panose="02050604050505020204" pitchFamily="18" charset="0"/>
                          <a:cs typeface="Times New Roman" panose="02020603050405020304" pitchFamily="18" charset="0"/>
                        </a:rPr>
                      </a:br>
                      <a:r>
                        <a:rPr lang="uk-UA" sz="1900" b="0" dirty="0">
                          <a:solidFill>
                            <a:srgbClr val="1D528D"/>
                          </a:solidFill>
                          <a:effectLst/>
                          <a:latin typeface="Bookman Old Style" panose="02050604050505020204" pitchFamily="18" charset="0"/>
                          <a:cs typeface="Times New Roman" panose="02020603050405020304" pitchFamily="18" charset="0"/>
                        </a:rPr>
                        <a:t>установ</a:t>
                      </a:r>
                      <a:br>
                        <a:rPr lang="uk-UA" sz="1900" b="0" dirty="0">
                          <a:solidFill>
                            <a:srgbClr val="1D528D"/>
                          </a:solidFill>
                          <a:effectLst/>
                          <a:latin typeface="Bookman Old Style" panose="02050604050505020204" pitchFamily="18" charset="0"/>
                          <a:cs typeface="Times New Roman" panose="02020603050405020304" pitchFamily="18" charset="0"/>
                        </a:rPr>
                      </a:br>
                      <a:r>
                        <a:rPr lang="uk-UA" sz="1900" b="0" dirty="0">
                          <a:solidFill>
                            <a:srgbClr val="1D528D"/>
                          </a:solidFill>
                          <a:effectLst/>
                          <a:latin typeface="Bookman Old Style" panose="02050604050505020204" pitchFamily="18" charset="0"/>
                          <a:cs typeface="Times New Roman" panose="02020603050405020304" pitchFamily="18" charset="0"/>
                        </a:rPr>
                        <a:t>  </a:t>
                      </a:r>
                      <a:r>
                        <a:rPr lang="uk-UA" sz="1900" b="0" dirty="0">
                          <a:solidFill>
                            <a:srgbClr val="1D528D"/>
                          </a:solidFill>
                          <a:effectLst/>
                          <a:latin typeface="Bookman Old Style" panose="02050604050505020204" pitchFamily="18" charset="0"/>
                          <a:ea typeface="Calibri" panose="020F0502020204030204" pitchFamily="34" charset="0"/>
                          <a:cs typeface="Times New Roman" panose="02020603050405020304" pitchFamily="18" charset="0"/>
                        </a:rPr>
                        <a:t> </a:t>
                      </a:r>
                    </a:p>
                  </a:txBody>
                  <a:tcPr marL="68580" marR="68580" marT="0" marB="0" anchor="ctr">
                    <a:solidFill>
                      <a:srgbClr val="E8EDFD"/>
                    </a:solidFill>
                  </a:tcPr>
                </a:tc>
                <a:tc>
                  <a:txBody>
                    <a:bodyPr/>
                    <a:lstStyle/>
                    <a:p>
                      <a:pPr algn="ctr"/>
                      <a:r>
                        <a:rPr lang="uk-UA" sz="1900" b="0" spc="-50" dirty="0">
                          <a:solidFill>
                            <a:srgbClr val="1D528D"/>
                          </a:solidFill>
                          <a:effectLst/>
                          <a:latin typeface="Bookman Old Style" panose="02050604050505020204" pitchFamily="18" charset="0"/>
                          <a:cs typeface="Times New Roman" panose="02020603050405020304" pitchFamily="18" charset="0"/>
                        </a:rPr>
                        <a:t>Вчене звання професора може  бути  присвоєне  працівникам  вищих  навчальних закладів </a:t>
                      </a:r>
                      <a:r>
                        <a:rPr lang="uk-UA" sz="1900" b="0" spc="20" dirty="0">
                          <a:solidFill>
                            <a:srgbClr val="1D528D"/>
                          </a:solidFill>
                          <a:effectLst/>
                          <a:latin typeface="Bookman Old Style" panose="02050604050505020204" pitchFamily="18" charset="0"/>
                          <a:cs typeface="Times New Roman" panose="02020603050405020304" pitchFamily="18" charset="0"/>
                        </a:rPr>
                        <a:t>III–IV рівнів</a:t>
                      </a:r>
                      <a:r>
                        <a:rPr lang="uk-UA" sz="1900" b="0" spc="-50" dirty="0">
                          <a:solidFill>
                            <a:srgbClr val="1D528D"/>
                          </a:solidFill>
                          <a:effectLst/>
                          <a:latin typeface="Bookman Old Style" panose="02050604050505020204" pitchFamily="18" charset="0"/>
                          <a:cs typeface="Times New Roman" panose="02020603050405020304" pitchFamily="18" charset="0"/>
                        </a:rPr>
                        <a:t> акредитації або закладів післядипломної освіти  </a:t>
                      </a:r>
                      <a:r>
                        <a:rPr lang="uk-UA" sz="1900" b="0" spc="20" dirty="0">
                          <a:solidFill>
                            <a:srgbClr val="1D528D"/>
                          </a:solidFill>
                          <a:effectLst/>
                          <a:latin typeface="Bookman Old Style" panose="02050604050505020204" pitchFamily="18" charset="0"/>
                          <a:cs typeface="Times New Roman" panose="02020603050405020304" pitchFamily="18" charset="0"/>
                        </a:rPr>
                        <a:t>III–IV рівнів </a:t>
                      </a:r>
                      <a:r>
                        <a:rPr lang="uk-UA" sz="1900" b="0" spc="-50" dirty="0">
                          <a:solidFill>
                            <a:srgbClr val="1D528D"/>
                          </a:solidFill>
                          <a:effectLst/>
                          <a:latin typeface="Bookman Old Style" panose="02050604050505020204" pitchFamily="18" charset="0"/>
                          <a:cs typeface="Times New Roman" panose="02020603050405020304" pitchFamily="18" charset="0"/>
                        </a:rPr>
                        <a:t>акредитації, яким  не присуджений науковий ступінь доктора наук, але</a:t>
                      </a:r>
                      <a:endParaRPr lang="uk-UA" sz="1900" b="0" dirty="0">
                        <a:solidFill>
                          <a:srgbClr val="1D528D"/>
                        </a:solidFill>
                        <a:effectLst/>
                        <a:latin typeface="Bookman Old Style" panose="02050604050505020204" pitchFamily="18" charset="0"/>
                        <a:cs typeface="Times New Roman" panose="02020603050405020304" pitchFamily="18" charset="0"/>
                      </a:endParaRPr>
                    </a:p>
                  </a:txBody>
                  <a:tcPr marL="68580" marR="68580" marT="0" marB="0" anchor="ctr">
                    <a:solidFill>
                      <a:srgbClr val="E8EDFD"/>
                    </a:solidFill>
                  </a:tcPr>
                </a:tc>
                <a:extLst>
                  <a:ext uri="{0D108BD9-81ED-4DB2-BD59-A6C34878D82A}">
                    <a16:rowId xmlns="" xmlns:a16="http://schemas.microsoft.com/office/drawing/2014/main" val="1829503867"/>
                  </a:ext>
                </a:extLst>
              </a:tr>
              <a:tr h="916621">
                <a:tc>
                  <a:txBody>
                    <a:bodyPr/>
                    <a:lstStyle/>
                    <a:p>
                      <a:r>
                        <a:rPr lang="uk-UA" sz="1900" dirty="0">
                          <a:effectLst/>
                          <a:latin typeface="Bookman Old Style" panose="02050604050505020204" pitchFamily="18" charset="0"/>
                          <a:cs typeface="Times New Roman" panose="02020603050405020304" pitchFamily="18" charset="0"/>
                        </a:rPr>
                        <a:t>1) яким присуджено науко-вий ступінь доктора наук</a:t>
                      </a:r>
                    </a:p>
                  </a:txBody>
                  <a:tcPr marL="68580" marR="68580" marT="0" marB="0" anchor="ctr"/>
                </a:tc>
                <a:tc>
                  <a:txBody>
                    <a:bodyPr/>
                    <a:lstStyle/>
                    <a:p>
                      <a:r>
                        <a:rPr lang="uk-UA" sz="1900" dirty="0">
                          <a:effectLst/>
                          <a:latin typeface="Bookman Old Style" panose="02050604050505020204" pitchFamily="18" charset="0"/>
                          <a:cs typeface="Times New Roman" panose="02020603050405020304" pitchFamily="18" charset="0"/>
                        </a:rPr>
                        <a:t>1) яким присуджений науко-вий ступінь доктора наук; </a:t>
                      </a:r>
                    </a:p>
                  </a:txBody>
                  <a:tcPr marL="68580" marR="68580" marT="0" marB="0" anchor="ctr"/>
                </a:tc>
                <a:tc>
                  <a:txBody>
                    <a:bodyPr/>
                    <a:lstStyle/>
                    <a:p>
                      <a:r>
                        <a:rPr lang="uk-UA" sz="1900">
                          <a:effectLst/>
                          <a:latin typeface="Bookman Old Style" panose="02050604050505020204" pitchFamily="18" charset="0"/>
                          <a:cs typeface="Times New Roman" panose="02020603050405020304" pitchFamily="18" charset="0"/>
                        </a:rPr>
                        <a:t>1) - </a:t>
                      </a:r>
                    </a:p>
                  </a:txBody>
                  <a:tcPr marL="68580" marR="68580" marT="0" marB="0"/>
                </a:tc>
                <a:extLst>
                  <a:ext uri="{0D108BD9-81ED-4DB2-BD59-A6C34878D82A}">
                    <a16:rowId xmlns="" xmlns:a16="http://schemas.microsoft.com/office/drawing/2014/main" val="2276391724"/>
                  </a:ext>
                </a:extLst>
              </a:tr>
              <a:tr h="1222161">
                <a:tc>
                  <a:txBody>
                    <a:bodyPr/>
                    <a:lstStyle/>
                    <a:p>
                      <a:r>
                        <a:rPr lang="uk-UA" sz="1900" dirty="0">
                          <a:effectLst/>
                          <a:latin typeface="Bookman Old Style" panose="02050604050505020204" pitchFamily="18" charset="0"/>
                          <a:cs typeface="Times New Roman" panose="02020603050405020304" pitchFamily="18" charset="0"/>
                        </a:rPr>
                        <a:t>2) які мають: вчене звання доцента або старшого наукового співробітника </a:t>
                      </a:r>
                    </a:p>
                  </a:txBody>
                  <a:tcPr marL="68580" marR="68580" marT="0" marB="0"/>
                </a:tc>
                <a:tc>
                  <a:txBody>
                    <a:bodyPr/>
                    <a:lstStyle/>
                    <a:p>
                      <a:r>
                        <a:rPr lang="uk-UA" sz="1900" dirty="0">
                          <a:effectLst/>
                          <a:latin typeface="Bookman Old Style" panose="02050604050505020204" pitchFamily="18" charset="0"/>
                          <a:cs typeface="Times New Roman" panose="02020603050405020304" pitchFamily="18" charset="0"/>
                        </a:rPr>
                        <a:t>2) які мають: вчене звання доцента або старшого наукового співробітника;</a:t>
                      </a:r>
                    </a:p>
                  </a:txBody>
                  <a:tcPr marL="68580" marR="68580" marT="0" marB="0"/>
                </a:tc>
                <a:tc>
                  <a:txBody>
                    <a:bodyPr/>
                    <a:lstStyle/>
                    <a:p>
                      <a:r>
                        <a:rPr lang="uk-UA" sz="1900" dirty="0">
                          <a:effectLst/>
                          <a:latin typeface="Bookman Old Style" panose="02050604050505020204" pitchFamily="18" charset="0"/>
                          <a:cs typeface="Times New Roman" panose="02020603050405020304" pitchFamily="18" charset="0"/>
                        </a:rPr>
                        <a:t>2) які мають: </a:t>
                      </a:r>
                      <a:br>
                        <a:rPr lang="uk-UA" sz="1900" dirty="0">
                          <a:effectLst/>
                          <a:latin typeface="Bookman Old Style" panose="02050604050505020204" pitchFamily="18" charset="0"/>
                          <a:cs typeface="Times New Roman" panose="02020603050405020304" pitchFamily="18" charset="0"/>
                        </a:rPr>
                      </a:br>
                      <a:r>
                        <a:rPr lang="uk-UA" sz="1900" dirty="0">
                          <a:effectLst/>
                          <a:latin typeface="Bookman Old Style" panose="02050604050505020204" pitchFamily="18" charset="0"/>
                          <a:cs typeface="Times New Roman" panose="02020603050405020304" pitchFamily="18" charset="0"/>
                        </a:rPr>
                        <a:t>вчене звання доцента; </a:t>
                      </a:r>
                    </a:p>
                  </a:txBody>
                  <a:tcPr marL="68580" marR="68580" marT="0" marB="0"/>
                </a:tc>
                <a:extLst>
                  <a:ext uri="{0D108BD9-81ED-4DB2-BD59-A6C34878D82A}">
                    <a16:rowId xmlns="" xmlns:a16="http://schemas.microsoft.com/office/drawing/2014/main" val="3527269369"/>
                  </a:ext>
                </a:extLst>
              </a:tr>
            </a:tbl>
          </a:graphicData>
        </a:graphic>
      </p:graphicFrame>
    </p:spTree>
    <p:extLst>
      <p:ext uri="{BB962C8B-B14F-4D97-AF65-F5344CB8AC3E}">
        <p14:creationId xmlns:p14="http://schemas.microsoft.com/office/powerpoint/2010/main" val="180990625"/>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Порядок присвоєння вченого звання “професор”</a:t>
            </a:r>
          </a:p>
        </p:txBody>
      </p:sp>
      <p:graphicFrame>
        <p:nvGraphicFramePr>
          <p:cNvPr id="3" name="Таблиця 2"/>
          <p:cNvGraphicFramePr>
            <a:graphicFrameLocks noGrp="1"/>
          </p:cNvGraphicFramePr>
          <p:nvPr>
            <p:extLst>
              <p:ext uri="{D42A27DB-BD31-4B8C-83A1-F6EECF244321}">
                <p14:modId xmlns:p14="http://schemas.microsoft.com/office/powerpoint/2010/main" val="148300931"/>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996598881"/>
                    </a:ext>
                  </a:extLst>
                </a:gridCol>
                <a:gridCol w="3048000">
                  <a:extLst>
                    <a:ext uri="{9D8B030D-6E8A-4147-A177-3AD203B41FA5}">
                      <a16:colId xmlns="" xmlns:a16="http://schemas.microsoft.com/office/drawing/2014/main" val="2677664177"/>
                    </a:ext>
                  </a:extLst>
                </a:gridCol>
                <a:gridCol w="3048000">
                  <a:extLst>
                    <a:ext uri="{9D8B030D-6E8A-4147-A177-3AD203B41FA5}">
                      <a16:colId xmlns="" xmlns:a16="http://schemas.microsoft.com/office/drawing/2014/main" val="547647301"/>
                    </a:ext>
                  </a:extLst>
                </a:gridCol>
              </a:tblGrid>
              <a:tr h="5805264">
                <a:tc>
                  <a:txBody>
                    <a:bodyPr/>
                    <a:lstStyle/>
                    <a:p>
                      <a:r>
                        <a:rPr lang="uk-UA" sz="1500" b="0" spc="-100">
                          <a:solidFill>
                            <a:srgbClr val="1D528D"/>
                          </a:solidFill>
                          <a:effectLst/>
                          <a:latin typeface="Bookman Old Style" panose="02050604050505020204" pitchFamily="18" charset="0"/>
                          <a:cs typeface="Times New Roman" panose="02020603050405020304" pitchFamily="18" charset="0"/>
                        </a:rPr>
                        <a:t>3) стаж педагогічної роботи не менш як 8 років у зазначених закла-дах на посаді асистента, викладача, старшого викладача, доцента, про-фесора, завідувача (начальника або його заступника) кафедри, декана факультету (начальника факульте-ту або його заступника з навчальної чи наукової роботи), проректора (заступника начальника вищого ві-йськового навчального закладу з навчальної чи наукової роботи), у тому числі останній календарний рік на 1 кафедрі на посаді професо-ра, завідувача (начальника або його заступника) кафедри, декана  факу-льтету (начальника факультету або його заступника з навчальної чи наукової роботи) з оплатою праці не менш як 0,25 посадового окладу (ставки заробітної плати)</a:t>
                      </a:r>
                      <a:endParaRPr lang="uk-UA" sz="1500" b="0">
                        <a:solidFill>
                          <a:srgbClr val="1D528D"/>
                        </a:solidFill>
                        <a:effectLst/>
                        <a:latin typeface="Bookman Old Style" panose="02050604050505020204" pitchFamily="18" charset="0"/>
                        <a:cs typeface="Times New Roman" panose="02020603050405020304" pitchFamily="18" charset="0"/>
                      </a:endParaRPr>
                    </a:p>
                  </a:txBody>
                  <a:tcPr marL="68580" marR="68580" marT="0" marB="0">
                    <a:solidFill>
                      <a:srgbClr val="CDD9FC"/>
                    </a:solidFill>
                  </a:tcPr>
                </a:tc>
                <a:tc>
                  <a:txBody>
                    <a:bodyPr/>
                    <a:lstStyle/>
                    <a:p>
                      <a:r>
                        <a:rPr lang="uk-UA" sz="1500" b="0" dirty="0">
                          <a:solidFill>
                            <a:srgbClr val="1D528D"/>
                          </a:solidFill>
                          <a:effectLst/>
                          <a:latin typeface="Bookman Old Style" panose="02050604050505020204" pitchFamily="18" charset="0"/>
                          <a:cs typeface="Times New Roman" panose="02020603050405020304" pitchFamily="18" charset="0"/>
                        </a:rPr>
                        <a:t>3) які працюють у наукових установах  Національної  </a:t>
                      </a:r>
                      <a:r>
                        <a:rPr lang="uk-UA" sz="1500" b="0" dirty="0" err="1">
                          <a:solidFill>
                            <a:srgbClr val="1D528D"/>
                          </a:solidFill>
                          <a:effectLst/>
                          <a:latin typeface="Bookman Old Style" panose="02050604050505020204" pitchFamily="18" charset="0"/>
                          <a:cs typeface="Times New Roman" panose="02020603050405020304" pitchFamily="18" charset="0"/>
                        </a:rPr>
                        <a:t>ака-демії</a:t>
                      </a:r>
                      <a:r>
                        <a:rPr lang="uk-UA" sz="1500" b="0" dirty="0">
                          <a:solidFill>
                            <a:srgbClr val="1D528D"/>
                          </a:solidFill>
                          <a:effectLst/>
                          <a:latin typeface="Bookman Old Style" panose="02050604050505020204" pitchFamily="18" charset="0"/>
                          <a:cs typeface="Times New Roman" panose="02020603050405020304" pitchFamily="18" charset="0"/>
                        </a:rPr>
                        <a:t> наук,  Національної  </a:t>
                      </a:r>
                      <a:r>
                        <a:rPr lang="uk-UA" sz="1500" b="0" dirty="0" err="1">
                          <a:solidFill>
                            <a:srgbClr val="1D528D"/>
                          </a:solidFill>
                          <a:effectLst/>
                          <a:latin typeface="Bookman Old Style" panose="02050604050505020204" pitchFamily="18" charset="0"/>
                          <a:cs typeface="Times New Roman" panose="02020603050405020304" pitchFamily="18" charset="0"/>
                        </a:rPr>
                        <a:t>ака-демії</a:t>
                      </a:r>
                      <a:r>
                        <a:rPr lang="uk-UA" sz="1500" b="0" dirty="0">
                          <a:solidFill>
                            <a:srgbClr val="1D528D"/>
                          </a:solidFill>
                          <a:effectLst/>
                          <a:latin typeface="Bookman Old Style" panose="02050604050505020204" pitchFamily="18" charset="0"/>
                          <a:cs typeface="Times New Roman" panose="02020603050405020304" pitchFamily="18" charset="0"/>
                        </a:rPr>
                        <a:t> медичних наук, </a:t>
                      </a:r>
                      <a:r>
                        <a:rPr lang="uk-UA" sz="1500" b="0" dirty="0" err="1">
                          <a:solidFill>
                            <a:srgbClr val="1D528D"/>
                          </a:solidFill>
                          <a:effectLst/>
                          <a:latin typeface="Bookman Old Style" panose="02050604050505020204" pitchFamily="18" charset="0"/>
                          <a:cs typeface="Times New Roman" panose="02020603050405020304" pitchFamily="18" charset="0"/>
                        </a:rPr>
                        <a:t>Націо-нальної</a:t>
                      </a:r>
                      <a:r>
                        <a:rPr lang="uk-UA" sz="1500" b="0" dirty="0">
                          <a:solidFill>
                            <a:srgbClr val="1D528D"/>
                          </a:solidFill>
                          <a:effectLst/>
                          <a:latin typeface="Bookman Old Style" panose="02050604050505020204" pitchFamily="18" charset="0"/>
                          <a:cs typeface="Times New Roman" panose="02020603050405020304" pitchFamily="18" charset="0"/>
                        </a:rPr>
                        <a:t> академії аграрних  на-</a:t>
                      </a:r>
                      <a:r>
                        <a:rPr lang="uk-UA" sz="1500" b="0" dirty="0" err="1">
                          <a:solidFill>
                            <a:srgbClr val="1D528D"/>
                          </a:solidFill>
                          <a:effectLst/>
                          <a:latin typeface="Bookman Old Style" panose="02050604050505020204" pitchFamily="18" charset="0"/>
                          <a:cs typeface="Times New Roman" panose="02020603050405020304" pitchFamily="18" charset="0"/>
                        </a:rPr>
                        <a:t>ук</a:t>
                      </a:r>
                      <a:r>
                        <a:rPr lang="uk-UA" sz="1500" b="0" dirty="0">
                          <a:solidFill>
                            <a:srgbClr val="1D528D"/>
                          </a:solidFill>
                          <a:effectLst/>
                          <a:latin typeface="Bookman Old Style" panose="02050604050505020204" pitchFamily="18" charset="0"/>
                          <a:cs typeface="Times New Roman" panose="02020603050405020304" pitchFamily="18" charset="0"/>
                        </a:rPr>
                        <a:t>, Національної   академії </a:t>
                      </a:r>
                      <a:r>
                        <a:rPr lang="uk-UA" sz="1500" b="0" dirty="0" err="1">
                          <a:solidFill>
                            <a:srgbClr val="1D528D"/>
                          </a:solidFill>
                          <a:effectLst/>
                          <a:latin typeface="Bookman Old Style" panose="02050604050505020204" pitchFamily="18" charset="0"/>
                          <a:cs typeface="Times New Roman" panose="02020603050405020304" pitchFamily="18" charset="0"/>
                        </a:rPr>
                        <a:t>пе-дагогічних</a:t>
                      </a:r>
                      <a:r>
                        <a:rPr lang="uk-UA" sz="1500" b="0" dirty="0">
                          <a:solidFill>
                            <a:srgbClr val="1D528D"/>
                          </a:solidFill>
                          <a:effectLst/>
                          <a:latin typeface="Bookman Old Style" panose="02050604050505020204" pitchFamily="18" charset="0"/>
                          <a:cs typeface="Times New Roman" panose="02020603050405020304" pitchFamily="18" charset="0"/>
                        </a:rPr>
                        <a:t> наук, Національної  академії правових наук та На-</a:t>
                      </a:r>
                      <a:r>
                        <a:rPr lang="uk-UA" sz="1500" b="0" dirty="0" err="1">
                          <a:solidFill>
                            <a:srgbClr val="1D528D"/>
                          </a:solidFill>
                          <a:effectLst/>
                          <a:latin typeface="Bookman Old Style" panose="02050604050505020204" pitchFamily="18" charset="0"/>
                          <a:cs typeface="Times New Roman" panose="02020603050405020304" pitchFamily="18" charset="0"/>
                        </a:rPr>
                        <a:t>ціональної</a:t>
                      </a:r>
                      <a:r>
                        <a:rPr lang="uk-UA" sz="1500" b="0" dirty="0">
                          <a:solidFill>
                            <a:srgbClr val="1D528D"/>
                          </a:solidFill>
                          <a:effectLst/>
                          <a:latin typeface="Bookman Old Style" panose="02050604050505020204" pitchFamily="18" charset="0"/>
                          <a:cs typeface="Times New Roman" panose="02020603050405020304" pitchFamily="18" charset="0"/>
                        </a:rPr>
                        <a:t>  академії мистецтв, науково-дослідних інститутах і прирівняних до них органі-</a:t>
                      </a:r>
                      <a:r>
                        <a:rPr lang="uk-UA" sz="1500" b="0" dirty="0" err="1">
                          <a:solidFill>
                            <a:srgbClr val="1D528D"/>
                          </a:solidFill>
                          <a:effectLst/>
                          <a:latin typeface="Bookman Old Style" panose="02050604050505020204" pitchFamily="18" charset="0"/>
                          <a:cs typeface="Times New Roman" panose="02020603050405020304" pitchFamily="18" charset="0"/>
                        </a:rPr>
                        <a:t>заціях</a:t>
                      </a:r>
                      <a:r>
                        <a:rPr lang="uk-UA" sz="1500" b="0" dirty="0">
                          <a:solidFill>
                            <a:srgbClr val="1D528D"/>
                          </a:solidFill>
                          <a:effectLst/>
                          <a:latin typeface="Bookman Old Style" panose="02050604050505020204" pitchFamily="18" charset="0"/>
                          <a:cs typeface="Times New Roman" panose="02020603050405020304" pitchFamily="18" charset="0"/>
                        </a:rPr>
                        <a:t> на посаді завідувача (начальника) науково-дослід-ного відділу (відділення, </a:t>
                      </a:r>
                      <a:r>
                        <a:rPr lang="uk-UA" sz="1500" b="0" dirty="0" err="1">
                          <a:solidFill>
                            <a:srgbClr val="1D528D"/>
                          </a:solidFill>
                          <a:effectLst/>
                          <a:latin typeface="Bookman Old Style" panose="02050604050505020204" pitchFamily="18" charset="0"/>
                          <a:cs typeface="Times New Roman" panose="02020603050405020304" pitchFamily="18" charset="0"/>
                        </a:rPr>
                        <a:t>сек</a:t>
                      </a:r>
                      <a:r>
                        <a:rPr lang="uk-UA" sz="1500" b="0" dirty="0">
                          <a:solidFill>
                            <a:srgbClr val="1D528D"/>
                          </a:solidFill>
                          <a:effectLst/>
                          <a:latin typeface="Bookman Old Style" panose="02050604050505020204" pitchFamily="18" charset="0"/>
                          <a:cs typeface="Times New Roman" panose="02020603050405020304" pitchFamily="18" charset="0"/>
                        </a:rPr>
                        <a:t>-тора, лабораторії), головного наукового співробітника, про-відного наукового  </a:t>
                      </a:r>
                      <a:r>
                        <a:rPr lang="uk-UA" sz="1500" b="0" dirty="0" err="1">
                          <a:solidFill>
                            <a:srgbClr val="1D528D"/>
                          </a:solidFill>
                          <a:effectLst/>
                          <a:latin typeface="Bookman Old Style" panose="02050604050505020204" pitchFamily="18" charset="0"/>
                          <a:cs typeface="Times New Roman" panose="02020603050405020304" pitchFamily="18" charset="0"/>
                        </a:rPr>
                        <a:t>співробіт-тника</a:t>
                      </a:r>
                      <a:r>
                        <a:rPr lang="uk-UA" sz="1500" b="0" dirty="0">
                          <a:solidFill>
                            <a:srgbClr val="1D528D"/>
                          </a:solidFill>
                          <a:effectLst/>
                          <a:latin typeface="Bookman Old Style" panose="02050604050505020204" pitchFamily="18" charset="0"/>
                          <a:cs typeface="Times New Roman" panose="02020603050405020304" pitchFamily="18" charset="0"/>
                        </a:rPr>
                        <a:t>, старшого наукового  співробітника або директора, заступника директора, вчено-го секретаря</a:t>
                      </a:r>
                    </a:p>
                  </a:txBody>
                  <a:tcPr marL="68580" marR="68580" marT="0" marB="0">
                    <a:solidFill>
                      <a:srgbClr val="CDD9FC"/>
                    </a:solidFill>
                  </a:tcPr>
                </a:tc>
                <a:tc>
                  <a:txBody>
                    <a:bodyPr/>
                    <a:lstStyle/>
                    <a:p>
                      <a:r>
                        <a:rPr lang="uk-UA" sz="1500" b="0" spc="-110" dirty="0">
                          <a:solidFill>
                            <a:srgbClr val="1D528D"/>
                          </a:solidFill>
                          <a:effectLst/>
                          <a:latin typeface="Bookman Old Style" panose="02050604050505020204" pitchFamily="18" charset="0"/>
                          <a:cs typeface="Times New Roman" panose="02020603050405020304" pitchFamily="18" charset="0"/>
                        </a:rPr>
                        <a:t>3) стаж педагогічної роботи не менш як 15 років у зазначених  </a:t>
                      </a:r>
                      <a:r>
                        <a:rPr lang="uk-UA" sz="1500" b="0" spc="-110" dirty="0" err="1">
                          <a:solidFill>
                            <a:srgbClr val="1D528D"/>
                          </a:solidFill>
                          <a:effectLst/>
                          <a:latin typeface="Bookman Old Style" panose="02050604050505020204" pitchFamily="18" charset="0"/>
                          <a:cs typeface="Times New Roman" panose="02020603050405020304" pitchFamily="18" charset="0"/>
                        </a:rPr>
                        <a:t>зак</a:t>
                      </a:r>
                      <a:r>
                        <a:rPr lang="uk-UA" sz="1500" b="0" spc="-110" dirty="0">
                          <a:solidFill>
                            <a:srgbClr val="1D528D"/>
                          </a:solidFill>
                          <a:effectLst/>
                          <a:latin typeface="Bookman Old Style" panose="02050604050505020204" pitchFamily="18" charset="0"/>
                          <a:cs typeface="Times New Roman" panose="02020603050405020304" pitchFamily="18" charset="0"/>
                        </a:rPr>
                        <a:t>-ладах  на  посаді  асистента,  </a:t>
                      </a:r>
                      <a:r>
                        <a:rPr lang="uk-UA" sz="1500" b="0" spc="-110" dirty="0" err="1">
                          <a:solidFill>
                            <a:srgbClr val="1D528D"/>
                          </a:solidFill>
                          <a:effectLst/>
                          <a:latin typeface="Bookman Old Style" panose="02050604050505020204" pitchFamily="18" charset="0"/>
                          <a:cs typeface="Times New Roman" panose="02020603050405020304" pitchFamily="18" charset="0"/>
                        </a:rPr>
                        <a:t>викла</a:t>
                      </a:r>
                      <a:r>
                        <a:rPr lang="uk-UA" sz="1500" b="0" spc="-110" dirty="0">
                          <a:solidFill>
                            <a:srgbClr val="1D528D"/>
                          </a:solidFill>
                          <a:effectLst/>
                          <a:latin typeface="Bookman Old Style" panose="02050604050505020204" pitchFamily="18" charset="0"/>
                          <a:cs typeface="Times New Roman" panose="02020603050405020304" pitchFamily="18" charset="0"/>
                        </a:rPr>
                        <a:t>-дача,  старшого  викладача, </a:t>
                      </a:r>
                      <a:r>
                        <a:rPr lang="uk-UA" sz="1500" b="0" spc="-110" dirty="0" err="1">
                          <a:solidFill>
                            <a:srgbClr val="1D528D"/>
                          </a:solidFill>
                          <a:effectLst/>
                          <a:latin typeface="Bookman Old Style" panose="02050604050505020204" pitchFamily="18" charset="0"/>
                          <a:cs typeface="Times New Roman" panose="02020603050405020304" pitchFamily="18" charset="0"/>
                        </a:rPr>
                        <a:t>доцен</a:t>
                      </a:r>
                      <a:r>
                        <a:rPr lang="uk-UA" sz="1500" b="0" spc="-110" dirty="0">
                          <a:solidFill>
                            <a:srgbClr val="1D528D"/>
                          </a:solidFill>
                          <a:effectLst/>
                          <a:latin typeface="Bookman Old Style" panose="02050604050505020204" pitchFamily="18" charset="0"/>
                          <a:cs typeface="Times New Roman" panose="02020603050405020304" pitchFamily="18" charset="0"/>
                        </a:rPr>
                        <a:t>-та, професора, завідувача (</a:t>
                      </a:r>
                      <a:r>
                        <a:rPr lang="uk-UA" sz="1500" b="0" spc="-110" dirty="0" err="1">
                          <a:solidFill>
                            <a:srgbClr val="1D528D"/>
                          </a:solidFill>
                          <a:effectLst/>
                          <a:latin typeface="Bookman Old Style" panose="02050604050505020204" pitchFamily="18" charset="0"/>
                          <a:cs typeface="Times New Roman" panose="02020603050405020304" pitchFamily="18" charset="0"/>
                        </a:rPr>
                        <a:t>началь-ника</a:t>
                      </a:r>
                      <a:r>
                        <a:rPr lang="uk-UA" sz="1500" b="0" spc="-110" dirty="0">
                          <a:solidFill>
                            <a:srgbClr val="1D528D"/>
                          </a:solidFill>
                          <a:effectLst/>
                          <a:latin typeface="Bookman Old Style" panose="02050604050505020204" pitchFamily="18" charset="0"/>
                          <a:cs typeface="Times New Roman" panose="02020603050405020304" pitchFamily="18" charset="0"/>
                        </a:rPr>
                        <a:t> або його заступника) кафедри, декана факультету (начальника фа-</a:t>
                      </a:r>
                      <a:r>
                        <a:rPr lang="uk-UA" sz="1500" b="0" spc="-110" dirty="0" err="1">
                          <a:solidFill>
                            <a:srgbClr val="1D528D"/>
                          </a:solidFill>
                          <a:effectLst/>
                          <a:latin typeface="Bookman Old Style" panose="02050604050505020204" pitchFamily="18" charset="0"/>
                          <a:cs typeface="Times New Roman" panose="02020603050405020304" pitchFamily="18" charset="0"/>
                        </a:rPr>
                        <a:t>культету</a:t>
                      </a:r>
                      <a:r>
                        <a:rPr lang="uk-UA" sz="1500" b="0" spc="-110" dirty="0">
                          <a:solidFill>
                            <a:srgbClr val="1D528D"/>
                          </a:solidFill>
                          <a:effectLst/>
                          <a:latin typeface="Bookman Old Style" panose="02050604050505020204" pitchFamily="18" charset="0"/>
                          <a:cs typeface="Times New Roman" panose="02020603050405020304" pitchFamily="18" charset="0"/>
                        </a:rPr>
                        <a:t> або його заступника з </a:t>
                      </a:r>
                      <a:r>
                        <a:rPr lang="uk-UA" sz="1500" b="0" spc="-110" dirty="0" err="1">
                          <a:solidFill>
                            <a:srgbClr val="1D528D"/>
                          </a:solidFill>
                          <a:effectLst/>
                          <a:latin typeface="Bookman Old Style" panose="02050604050505020204" pitchFamily="18" charset="0"/>
                          <a:cs typeface="Times New Roman" panose="02020603050405020304" pitchFamily="18" charset="0"/>
                        </a:rPr>
                        <a:t>нав-чальної</a:t>
                      </a:r>
                      <a:r>
                        <a:rPr lang="uk-UA" sz="1500" b="0" spc="-110" dirty="0">
                          <a:solidFill>
                            <a:srgbClr val="1D528D"/>
                          </a:solidFill>
                          <a:effectLst/>
                          <a:latin typeface="Bookman Old Style" panose="02050604050505020204" pitchFamily="18" charset="0"/>
                          <a:cs typeface="Times New Roman" panose="02020603050405020304" pitchFamily="18" charset="0"/>
                        </a:rPr>
                        <a:t>  чи наукової  роботи),  про-ректора (заступника начальника  вищого військового навчального закладу з навчальної чи наукової роботи), у тому числі останній ка-</a:t>
                      </a:r>
                      <a:r>
                        <a:rPr lang="uk-UA" sz="1500" b="0" spc="-110" dirty="0" err="1">
                          <a:solidFill>
                            <a:srgbClr val="1D528D"/>
                          </a:solidFill>
                          <a:effectLst/>
                          <a:latin typeface="Bookman Old Style" panose="02050604050505020204" pitchFamily="18" charset="0"/>
                          <a:cs typeface="Times New Roman" panose="02020603050405020304" pitchFamily="18" charset="0"/>
                        </a:rPr>
                        <a:t>лендарний</a:t>
                      </a:r>
                      <a:r>
                        <a:rPr lang="uk-UA" sz="1500" b="0" spc="-110" dirty="0">
                          <a:solidFill>
                            <a:srgbClr val="1D528D"/>
                          </a:solidFill>
                          <a:effectLst/>
                          <a:latin typeface="Bookman Old Style" panose="02050604050505020204" pitchFamily="18" charset="0"/>
                          <a:cs typeface="Times New Roman" panose="02020603050405020304" pitchFamily="18" charset="0"/>
                        </a:rPr>
                        <a:t> рік  на 1 кафедрі на по-саді професора, завідувача кафедри (начальника факультету або його заступника  з навчальної чи науко-</a:t>
                      </a:r>
                      <a:r>
                        <a:rPr lang="uk-UA" sz="1500" b="0" spc="-110" dirty="0" err="1">
                          <a:solidFill>
                            <a:srgbClr val="1D528D"/>
                          </a:solidFill>
                          <a:effectLst/>
                          <a:latin typeface="Bookman Old Style" panose="02050604050505020204" pitchFamily="18" charset="0"/>
                          <a:cs typeface="Times New Roman" panose="02020603050405020304" pitchFamily="18" charset="0"/>
                        </a:rPr>
                        <a:t>вої</a:t>
                      </a:r>
                      <a:r>
                        <a:rPr lang="uk-UA" sz="1500" b="0" spc="-110" dirty="0">
                          <a:solidFill>
                            <a:srgbClr val="1D528D"/>
                          </a:solidFill>
                          <a:effectLst/>
                          <a:latin typeface="Bookman Old Style" panose="02050604050505020204" pitchFamily="18" charset="0"/>
                          <a:cs typeface="Times New Roman" panose="02020603050405020304" pitchFamily="18" charset="0"/>
                        </a:rPr>
                        <a:t> роботи, начальника кафедри або його заступника) з оплатою праці не менш як 0,25 посадового окладу (ставки заробітної плати)</a:t>
                      </a:r>
                      <a:endParaRPr lang="uk-UA" sz="1500" b="0" dirty="0">
                        <a:solidFill>
                          <a:srgbClr val="1D528D"/>
                        </a:solidFill>
                        <a:effectLst/>
                        <a:latin typeface="Bookman Old Style" panose="02050604050505020204" pitchFamily="18" charset="0"/>
                        <a:cs typeface="Times New Roman" panose="02020603050405020304" pitchFamily="18" charset="0"/>
                      </a:endParaRPr>
                    </a:p>
                  </a:txBody>
                  <a:tcPr marL="68580" marR="68580" marT="0" marB="0">
                    <a:solidFill>
                      <a:srgbClr val="CDD9FC"/>
                    </a:solidFill>
                  </a:tcPr>
                </a:tc>
                <a:extLst>
                  <a:ext uri="{0D108BD9-81ED-4DB2-BD59-A6C34878D82A}">
                    <a16:rowId xmlns="" xmlns:a16="http://schemas.microsoft.com/office/drawing/2014/main" val="2276391724"/>
                  </a:ext>
                </a:extLst>
              </a:tr>
            </a:tbl>
          </a:graphicData>
        </a:graphic>
      </p:graphicFrame>
    </p:spTree>
    <p:extLst>
      <p:ext uri="{BB962C8B-B14F-4D97-AF65-F5344CB8AC3E}">
        <p14:creationId xmlns:p14="http://schemas.microsoft.com/office/powerpoint/2010/main" val="1132922320"/>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Bookman Old Style" panose="02050604050505020204" pitchFamily="18" charset="0"/>
              </a:rPr>
              <a:t>ЗМІСТ</a:t>
            </a:r>
            <a:endParaRPr lang="uk-UA" sz="5000" i="0" dirty="0">
              <a:solidFill>
                <a:schemeClr val="accent4">
                  <a:lumMod val="50000"/>
                </a:schemeClr>
              </a:solidFill>
              <a:latin typeface="Bookman Old Style" panose="02050604050505020204" pitchFamily="18" charset="0"/>
            </a:endParaRPr>
          </a:p>
        </p:txBody>
      </p:sp>
      <p:sp>
        <p:nvSpPr>
          <p:cNvPr id="3" name="Місце для вмісту 2"/>
          <p:cNvSpPr>
            <a:spLocks noGrp="1"/>
          </p:cNvSpPr>
          <p:nvPr>
            <p:ph idx="1"/>
          </p:nvPr>
        </p:nvSpPr>
        <p:spPr>
          <a:xfrm>
            <a:off x="179512" y="1628800"/>
            <a:ext cx="8784976" cy="3744415"/>
          </a:xfrm>
        </p:spPr>
        <p:txBody>
          <a:bodyPr/>
          <a:lstStyle/>
          <a:p>
            <a:pPr marL="0" indent="0">
              <a:spcBef>
                <a:spcPts val="0"/>
              </a:spcBef>
              <a:spcAft>
                <a:spcPts val="0"/>
              </a:spcAft>
              <a:buClr>
                <a:schemeClr val="accent1"/>
              </a:buClr>
              <a:buNone/>
              <a:defRPr/>
            </a:pPr>
            <a:r>
              <a:rPr lang="uk-UA" dirty="0" smtClean="0">
                <a:solidFill>
                  <a:schemeClr val="accent4">
                    <a:lumMod val="75000"/>
                  </a:schemeClr>
                </a:solidFill>
                <a:latin typeface="Bookman Old Style" panose="02050604050505020204" pitchFamily="18" charset="0"/>
              </a:rPr>
              <a:t>1. Характеристика освітніх та освітньо-кваліфікаційних рівнів</a:t>
            </a:r>
          </a:p>
          <a:p>
            <a:pPr marL="0" indent="0">
              <a:spcBef>
                <a:spcPts val="0"/>
              </a:spcBef>
              <a:spcAft>
                <a:spcPts val="0"/>
              </a:spcAft>
              <a:buClr>
                <a:schemeClr val="accent1"/>
              </a:buClr>
              <a:buNone/>
              <a:defRPr/>
            </a:pPr>
            <a:endParaRPr lang="uk-UA" dirty="0" smtClean="0">
              <a:solidFill>
                <a:schemeClr val="accent4">
                  <a:lumMod val="75000"/>
                </a:schemeClr>
              </a:solidFill>
              <a:latin typeface="Bookman Old Style" panose="02050604050505020204" pitchFamily="18" charset="0"/>
            </a:endParaRPr>
          </a:p>
          <a:p>
            <a:pPr marL="0" indent="0">
              <a:spcBef>
                <a:spcPts val="0"/>
              </a:spcBef>
              <a:spcAft>
                <a:spcPts val="0"/>
              </a:spcAft>
              <a:buClr>
                <a:schemeClr val="accent1"/>
              </a:buClr>
              <a:buFont typeface="Wingdings" panose="05000000000000000000" pitchFamily="2" charset="2"/>
              <a:buNone/>
              <a:defRPr/>
            </a:pPr>
            <a:r>
              <a:rPr lang="uk-UA" dirty="0" smtClean="0">
                <a:solidFill>
                  <a:schemeClr val="accent4">
                    <a:lumMod val="75000"/>
                  </a:schemeClr>
                </a:solidFill>
                <a:latin typeface="Bookman Old Style" panose="02050604050505020204" pitchFamily="18" charset="0"/>
              </a:rPr>
              <a:t>2. Наукові ступені та вчені звання</a:t>
            </a:r>
          </a:p>
          <a:p>
            <a:pPr marL="0" indent="0">
              <a:spcBef>
                <a:spcPts val="0"/>
              </a:spcBef>
              <a:spcAft>
                <a:spcPts val="0"/>
              </a:spcAft>
              <a:buClr>
                <a:schemeClr val="accent1"/>
              </a:buClr>
              <a:buFont typeface="Wingdings" panose="05000000000000000000" pitchFamily="2" charset="2"/>
              <a:buNone/>
              <a:defRPr/>
            </a:pPr>
            <a:endParaRPr lang="uk-UA" dirty="0" smtClean="0">
              <a:solidFill>
                <a:schemeClr val="accent4">
                  <a:lumMod val="75000"/>
                </a:schemeClr>
              </a:solidFill>
              <a:latin typeface="Bookman Old Style" panose="02050604050505020204" pitchFamily="18" charset="0"/>
            </a:endParaRPr>
          </a:p>
          <a:p>
            <a:pPr marL="0" indent="0">
              <a:spcBef>
                <a:spcPts val="0"/>
              </a:spcBef>
              <a:spcAft>
                <a:spcPts val="0"/>
              </a:spcAft>
              <a:buClr>
                <a:schemeClr val="accent1"/>
              </a:buClr>
              <a:buFont typeface="Wingdings" panose="05000000000000000000" pitchFamily="2" charset="2"/>
              <a:buNone/>
              <a:defRPr/>
            </a:pPr>
            <a:r>
              <a:rPr lang="uk-UA" dirty="0" smtClean="0">
                <a:solidFill>
                  <a:schemeClr val="accent4">
                    <a:lumMod val="75000"/>
                  </a:schemeClr>
                </a:solidFill>
                <a:latin typeface="Bookman Old Style" panose="02050604050505020204" pitchFamily="18" charset="0"/>
              </a:rPr>
              <a:t>3. Класифікація вищих навчальних закладів та їх організаційна структура</a:t>
            </a:r>
          </a:p>
          <a:p>
            <a:pPr marL="0" indent="0">
              <a:spcBef>
                <a:spcPts val="0"/>
              </a:spcBef>
              <a:spcAft>
                <a:spcPts val="0"/>
              </a:spcAft>
              <a:buClr>
                <a:schemeClr val="accent1"/>
              </a:buClr>
              <a:buFont typeface="Wingdings" panose="05000000000000000000" pitchFamily="2" charset="2"/>
              <a:buNone/>
              <a:defRPr/>
            </a:pPr>
            <a:endParaRPr lang="uk-UA" dirty="0" smtClean="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Порядок присвоєння вченого звання “професор”</a:t>
            </a:r>
          </a:p>
        </p:txBody>
      </p:sp>
      <p:graphicFrame>
        <p:nvGraphicFramePr>
          <p:cNvPr id="3" name="Таблиця 2"/>
          <p:cNvGraphicFramePr>
            <a:graphicFrameLocks noGrp="1"/>
          </p:cNvGraphicFramePr>
          <p:nvPr>
            <p:extLst>
              <p:ext uri="{D42A27DB-BD31-4B8C-83A1-F6EECF244321}">
                <p14:modId xmlns:p14="http://schemas.microsoft.com/office/powerpoint/2010/main" val="3877661660"/>
              </p:ext>
            </p:extLst>
          </p:nvPr>
        </p:nvGraphicFramePr>
        <p:xfrm>
          <a:off x="0" y="1052736"/>
          <a:ext cx="9144000" cy="5801868"/>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996598881"/>
                    </a:ext>
                  </a:extLst>
                </a:gridCol>
                <a:gridCol w="3048000">
                  <a:extLst>
                    <a:ext uri="{9D8B030D-6E8A-4147-A177-3AD203B41FA5}">
                      <a16:colId xmlns="" xmlns:a16="http://schemas.microsoft.com/office/drawing/2014/main" val="2677664177"/>
                    </a:ext>
                  </a:extLst>
                </a:gridCol>
                <a:gridCol w="3048000">
                  <a:extLst>
                    <a:ext uri="{9D8B030D-6E8A-4147-A177-3AD203B41FA5}">
                      <a16:colId xmlns="" xmlns:a16="http://schemas.microsoft.com/office/drawing/2014/main" val="547647301"/>
                    </a:ext>
                  </a:extLst>
                </a:gridCol>
              </a:tblGrid>
              <a:tr h="1237471">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присвоюють  працівникам вищих навчальних закладів  </a:t>
                      </a:r>
                      <a:r>
                        <a:rPr lang="uk-UA" sz="1410" b="0" spc="20" dirty="0">
                          <a:solidFill>
                            <a:srgbClr val="1D528D"/>
                          </a:solidFill>
                          <a:effectLst/>
                          <a:latin typeface="Bookman Old Style" panose="02050604050505020204" pitchFamily="18" charset="0"/>
                          <a:cs typeface="Times New Roman" panose="02020603050405020304" pitchFamily="18" charset="0"/>
                        </a:rPr>
                        <a:t>III–IV рівнів </a:t>
                      </a:r>
                      <a:r>
                        <a:rPr lang="uk-UA" sz="1410" b="0" dirty="0">
                          <a:solidFill>
                            <a:srgbClr val="1D528D"/>
                          </a:solidFill>
                          <a:effectLst/>
                          <a:latin typeface="Bookman Old Style" panose="02050604050505020204" pitchFamily="18" charset="0"/>
                          <a:cs typeface="Times New Roman" panose="02020603050405020304" pitchFamily="18" charset="0"/>
                        </a:rPr>
                        <a:t>акредитації або закладів </a:t>
                      </a:r>
                      <a:br>
                        <a:rPr lang="uk-UA" sz="1410" b="0" dirty="0">
                          <a:solidFill>
                            <a:srgbClr val="1D528D"/>
                          </a:solidFill>
                          <a:effectLst/>
                          <a:latin typeface="Bookman Old Style" panose="02050604050505020204" pitchFamily="18" charset="0"/>
                          <a:cs typeface="Times New Roman" panose="02020603050405020304" pitchFamily="18" charset="0"/>
                        </a:rPr>
                      </a:br>
                      <a:r>
                        <a:rPr lang="uk-UA" sz="1410" b="0" dirty="0">
                          <a:solidFill>
                            <a:srgbClr val="1D528D"/>
                          </a:solidFill>
                          <a:effectLst/>
                          <a:latin typeface="Bookman Old Style" panose="02050604050505020204" pitchFamily="18" charset="0"/>
                          <a:cs typeface="Times New Roman" panose="02020603050405020304" pitchFamily="18" charset="0"/>
                        </a:rPr>
                        <a:t>післядипломної освіти III-IV рівня акредитації</a:t>
                      </a:r>
                    </a:p>
                  </a:txBody>
                  <a:tcPr marL="68580" marR="68580" marT="0" marB="0" anchor="ctr">
                    <a:solidFill>
                      <a:srgbClr val="E8EDFD"/>
                    </a:solidFill>
                  </a:tcPr>
                </a:tc>
                <a:tc>
                  <a:txBody>
                    <a:bodyPr/>
                    <a:lstStyle/>
                    <a:p>
                      <a:pPr algn="ctr">
                        <a:lnSpc>
                          <a:spcPct val="115000"/>
                        </a:lnSpc>
                        <a:spcAft>
                          <a:spcPts val="1000"/>
                        </a:spcAft>
                      </a:pPr>
                      <a:r>
                        <a:rPr lang="uk-UA" sz="1410" b="0" dirty="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присвоюється працівникам наукових </a:t>
                      </a:r>
                      <a:br>
                        <a:rPr lang="uk-UA" sz="1410" b="0" dirty="0">
                          <a:solidFill>
                            <a:srgbClr val="1D528D"/>
                          </a:solidFill>
                          <a:effectLst/>
                          <a:latin typeface="Bookman Old Style" panose="02050604050505020204" pitchFamily="18" charset="0"/>
                          <a:cs typeface="Times New Roman" panose="02020603050405020304" pitchFamily="18" charset="0"/>
                        </a:rPr>
                      </a:br>
                      <a:r>
                        <a:rPr lang="uk-UA" sz="1410" b="0" dirty="0">
                          <a:solidFill>
                            <a:srgbClr val="1D528D"/>
                          </a:solidFill>
                          <a:effectLst/>
                          <a:latin typeface="Bookman Old Style" panose="02050604050505020204" pitchFamily="18" charset="0"/>
                          <a:cs typeface="Times New Roman" panose="02020603050405020304" pitchFamily="18" charset="0"/>
                        </a:rPr>
                        <a:t>установ</a:t>
                      </a:r>
                      <a:br>
                        <a:rPr lang="uk-UA" sz="1410" b="0" dirty="0">
                          <a:solidFill>
                            <a:srgbClr val="1D528D"/>
                          </a:solidFill>
                          <a:effectLst/>
                          <a:latin typeface="Bookman Old Style" panose="02050604050505020204" pitchFamily="18" charset="0"/>
                          <a:cs typeface="Times New Roman" panose="02020603050405020304" pitchFamily="18" charset="0"/>
                        </a:rPr>
                      </a:br>
                      <a:r>
                        <a:rPr lang="uk-UA" sz="1410" b="0" dirty="0">
                          <a:solidFill>
                            <a:srgbClr val="1D528D"/>
                          </a:solidFill>
                          <a:effectLst/>
                          <a:latin typeface="Bookman Old Style" panose="02050604050505020204" pitchFamily="18" charset="0"/>
                          <a:cs typeface="Times New Roman" panose="02020603050405020304" pitchFamily="18" charset="0"/>
                        </a:rPr>
                        <a:t>  </a:t>
                      </a:r>
                      <a:r>
                        <a:rPr lang="uk-UA" sz="1410" b="0" dirty="0">
                          <a:solidFill>
                            <a:srgbClr val="1D528D"/>
                          </a:solidFill>
                          <a:effectLst/>
                          <a:latin typeface="Bookman Old Style" panose="02050604050505020204" pitchFamily="18" charset="0"/>
                          <a:ea typeface="Calibri" panose="020F0502020204030204" pitchFamily="34" charset="0"/>
                          <a:cs typeface="Times New Roman" panose="02020603050405020304" pitchFamily="18" charset="0"/>
                        </a:rPr>
                        <a:t> </a:t>
                      </a:r>
                    </a:p>
                  </a:txBody>
                  <a:tcPr marL="68580" marR="68580" marT="0" marB="0" anchor="ctr">
                    <a:solidFill>
                      <a:srgbClr val="E8EDFD"/>
                    </a:solidFill>
                  </a:tcPr>
                </a:tc>
                <a:tc>
                  <a:txBody>
                    <a:bodyPr/>
                    <a:lstStyle/>
                    <a:p>
                      <a:r>
                        <a:rPr lang="uk-UA" sz="1410" b="0" spc="-50">
                          <a:solidFill>
                            <a:srgbClr val="1D528D"/>
                          </a:solidFill>
                          <a:effectLst/>
                          <a:latin typeface="Bookman Old Style" panose="02050604050505020204" pitchFamily="18" charset="0"/>
                          <a:cs typeface="Times New Roman" panose="02020603050405020304" pitchFamily="18" charset="0"/>
                        </a:rPr>
                        <a:t>Вчене звання професора може  бути  присвоєне  працівникам  вищих  навчальних закладів </a:t>
                      </a:r>
                      <a:r>
                        <a:rPr lang="uk-UA" sz="1410" b="0" spc="20">
                          <a:solidFill>
                            <a:srgbClr val="1D528D"/>
                          </a:solidFill>
                          <a:effectLst/>
                          <a:latin typeface="Bookman Old Style" panose="02050604050505020204" pitchFamily="18" charset="0"/>
                          <a:cs typeface="Times New Roman" panose="02020603050405020304" pitchFamily="18" charset="0"/>
                        </a:rPr>
                        <a:t>III–IV рівнів</a:t>
                      </a:r>
                      <a:r>
                        <a:rPr lang="uk-UA" sz="1410" b="0" spc="-50">
                          <a:solidFill>
                            <a:srgbClr val="1D528D"/>
                          </a:solidFill>
                          <a:effectLst/>
                          <a:latin typeface="Bookman Old Style" panose="02050604050505020204" pitchFamily="18" charset="0"/>
                          <a:cs typeface="Times New Roman" panose="02020603050405020304" pitchFamily="18" charset="0"/>
                        </a:rPr>
                        <a:t> акредитації або закладів післядипломної освіти  </a:t>
                      </a:r>
                      <a:r>
                        <a:rPr lang="uk-UA" sz="1410" b="0" spc="20">
                          <a:solidFill>
                            <a:srgbClr val="1D528D"/>
                          </a:solidFill>
                          <a:effectLst/>
                          <a:latin typeface="Bookman Old Style" panose="02050604050505020204" pitchFamily="18" charset="0"/>
                          <a:cs typeface="Times New Roman" panose="02020603050405020304" pitchFamily="18" charset="0"/>
                        </a:rPr>
                        <a:t>III–IV рівнів </a:t>
                      </a:r>
                      <a:r>
                        <a:rPr lang="uk-UA" sz="1410" b="0" spc="-50">
                          <a:solidFill>
                            <a:srgbClr val="1D528D"/>
                          </a:solidFill>
                          <a:effectLst/>
                          <a:latin typeface="Bookman Old Style" panose="02050604050505020204" pitchFamily="18" charset="0"/>
                          <a:cs typeface="Times New Roman" panose="02020603050405020304" pitchFamily="18" charset="0"/>
                        </a:rPr>
                        <a:t>акредитації, яким  не присуджений науковий ступінь доктора наук, але</a:t>
                      </a:r>
                      <a:endParaRPr lang="uk-UA" sz="1410" b="0">
                        <a:solidFill>
                          <a:srgbClr val="1D528D"/>
                        </a:solidFill>
                        <a:effectLst/>
                        <a:latin typeface="Bookman Old Style" panose="02050604050505020204" pitchFamily="18" charset="0"/>
                        <a:cs typeface="Times New Roman" panose="02020603050405020304" pitchFamily="18" charset="0"/>
                      </a:endParaRPr>
                    </a:p>
                  </a:txBody>
                  <a:tcPr marL="68580" marR="68580" marT="0" marB="0" anchor="ctr">
                    <a:solidFill>
                      <a:srgbClr val="E8EDFD"/>
                    </a:solidFill>
                  </a:tcPr>
                </a:tc>
                <a:extLst>
                  <a:ext uri="{0D108BD9-81ED-4DB2-BD59-A6C34878D82A}">
                    <a16:rowId xmlns="" xmlns:a16="http://schemas.microsoft.com/office/drawing/2014/main" val="1829503867"/>
                  </a:ext>
                </a:extLst>
              </a:tr>
              <a:tr h="2010890">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4) стаж педагогічної роботи на посаді професора,  завідуючого кафедрою  у вищих навчальних закладах </a:t>
                      </a:r>
                      <a:r>
                        <a:rPr lang="uk-UA" sz="1410" b="0" spc="20" dirty="0">
                          <a:solidFill>
                            <a:srgbClr val="1D528D"/>
                          </a:solidFill>
                          <a:effectLst/>
                          <a:latin typeface="Bookman Old Style" panose="02050604050505020204" pitchFamily="18" charset="0"/>
                          <a:cs typeface="Times New Roman" panose="02020603050405020304" pitchFamily="18" charset="0"/>
                        </a:rPr>
                        <a:t>III–IV рівнів </a:t>
                      </a:r>
                      <a:r>
                        <a:rPr lang="uk-UA" sz="1410" b="0" dirty="0">
                          <a:solidFill>
                            <a:srgbClr val="1D528D"/>
                          </a:solidFill>
                          <a:effectLst/>
                          <a:latin typeface="Bookman Old Style" panose="02050604050505020204" pitchFamily="18" charset="0"/>
                          <a:cs typeface="Times New Roman" panose="02020603050405020304" pitchFamily="18" charset="0"/>
                        </a:rPr>
                        <a:t>акредитації або закладах післядипломної </a:t>
                      </a:r>
                      <a:r>
                        <a:rPr lang="uk-UA" sz="1410" b="0" dirty="0" err="1">
                          <a:solidFill>
                            <a:srgbClr val="1D528D"/>
                          </a:solidFill>
                          <a:effectLst/>
                          <a:latin typeface="Bookman Old Style" panose="02050604050505020204" pitchFamily="18" charset="0"/>
                          <a:cs typeface="Times New Roman" panose="02020603050405020304" pitchFamily="18" charset="0"/>
                        </a:rPr>
                        <a:t>освіти</a:t>
                      </a:r>
                      <a:r>
                        <a:rPr lang="uk-UA" sz="1410" b="0" spc="20" dirty="0" err="1">
                          <a:solidFill>
                            <a:srgbClr val="1D528D"/>
                          </a:solidFill>
                          <a:effectLst/>
                          <a:latin typeface="Bookman Old Style" panose="02050604050505020204" pitchFamily="18" charset="0"/>
                          <a:cs typeface="Times New Roman" panose="02020603050405020304" pitchFamily="18" charset="0"/>
                        </a:rPr>
                        <a:t>III</a:t>
                      </a:r>
                      <a:r>
                        <a:rPr lang="uk-UA" sz="1410" b="0" spc="20" dirty="0">
                          <a:solidFill>
                            <a:srgbClr val="1D528D"/>
                          </a:solidFill>
                          <a:effectLst/>
                          <a:latin typeface="Bookman Old Style" panose="02050604050505020204" pitchFamily="18" charset="0"/>
                          <a:cs typeface="Times New Roman" panose="02020603050405020304" pitchFamily="18" charset="0"/>
                        </a:rPr>
                        <a:t>–IV рівнів </a:t>
                      </a:r>
                      <a:r>
                        <a:rPr lang="uk-UA" sz="1410" b="0" dirty="0">
                          <a:solidFill>
                            <a:srgbClr val="1D528D"/>
                          </a:solidFill>
                          <a:effectLst/>
                          <a:latin typeface="Bookman Old Style" panose="02050604050505020204" pitchFamily="18" charset="0"/>
                          <a:cs typeface="Times New Roman" panose="02020603050405020304" pitchFamily="18" charset="0"/>
                        </a:rPr>
                        <a:t>акредитації не менш як 5 років  за  умови  наявності стажу наукової роботи не менш як 10 років (для наукових  працівників, які перейшли на науково-педагогічну роботу)</a:t>
                      </a:r>
                    </a:p>
                  </a:txBody>
                  <a:tcPr marL="68580" marR="68580" marT="0" marB="0"/>
                </a:tc>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4) стаж наукової та науково-педагогічної роботи не менш як 10 років (останній календарний рік на 1 із зазначених посад)</a:t>
                      </a:r>
                      <a:br>
                        <a:rPr lang="uk-UA" sz="1410" b="0" dirty="0">
                          <a:solidFill>
                            <a:srgbClr val="1D528D"/>
                          </a:solidFill>
                          <a:effectLst/>
                          <a:latin typeface="Bookman Old Style" panose="02050604050505020204" pitchFamily="18" charset="0"/>
                          <a:cs typeface="Times New Roman" panose="02020603050405020304" pitchFamily="18" charset="0"/>
                        </a:rPr>
                      </a:br>
                      <a:r>
                        <a:rPr lang="uk-UA" sz="1410" b="0" dirty="0">
                          <a:solidFill>
                            <a:srgbClr val="1D528D"/>
                          </a:solidFill>
                          <a:effectLst/>
                          <a:latin typeface="Bookman Old Style" panose="02050604050505020204" pitchFamily="18" charset="0"/>
                          <a:cs typeface="Times New Roman" panose="02020603050405020304" pitchFamily="18" charset="0"/>
                        </a:rPr>
                        <a:t>        </a:t>
                      </a:r>
                    </a:p>
                  </a:txBody>
                  <a:tcPr marL="68580" marR="68580" marT="0" marB="0"/>
                </a:tc>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4) -        </a:t>
                      </a:r>
                    </a:p>
                  </a:txBody>
                  <a:tcPr marL="68580" marR="68580" marT="0" marB="0"/>
                </a:tc>
                <a:extLst>
                  <a:ext uri="{0D108BD9-81ED-4DB2-BD59-A6C34878D82A}">
                    <a16:rowId xmlns="" xmlns:a16="http://schemas.microsoft.com/office/drawing/2014/main" val="2276391724"/>
                  </a:ext>
                </a:extLst>
              </a:tr>
              <a:tr h="928103">
                <a:tc>
                  <a:txBody>
                    <a:bodyPr/>
                    <a:lstStyle/>
                    <a:p>
                      <a:r>
                        <a:rPr lang="uk-UA" sz="1410" b="0">
                          <a:solidFill>
                            <a:srgbClr val="1D528D"/>
                          </a:solidFill>
                          <a:effectLst/>
                          <a:latin typeface="Bookman Old Style" panose="02050604050505020204" pitchFamily="18" charset="0"/>
                          <a:cs typeface="Times New Roman" panose="02020603050405020304" pitchFamily="18" charset="0"/>
                        </a:rPr>
                        <a:t>5) стаж педагогічної  роботи  після  присвоєння вченого звання доцента або старшого наукового співробітника не менш як  5 років</a:t>
                      </a:r>
                    </a:p>
                  </a:txBody>
                  <a:tcPr marL="68580" marR="68580" marT="0" marB="0"/>
                </a:tc>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5) стаж наукової та науково-педагогічної роботи не менш як 5 років після  отримання   вченого   звання  старшого   наукового співробітника або доцента</a:t>
                      </a:r>
                    </a:p>
                  </a:txBody>
                  <a:tcPr marL="68580" marR="68580" marT="0" marB="0"/>
                </a:tc>
                <a:tc>
                  <a:txBody>
                    <a:bodyPr/>
                    <a:lstStyle/>
                    <a:p>
                      <a:r>
                        <a:rPr lang="uk-UA" sz="1410" b="0" dirty="0">
                          <a:solidFill>
                            <a:srgbClr val="1D528D"/>
                          </a:solidFill>
                          <a:effectLst/>
                          <a:latin typeface="Bookman Old Style" panose="02050604050505020204" pitchFamily="18" charset="0"/>
                          <a:cs typeface="Times New Roman" panose="02020603050405020304" pitchFamily="18" charset="0"/>
                        </a:rPr>
                        <a:t>5) стаж педагогічної   роботи  після  отримання  вченого звання доцента не менш як 5 років;  </a:t>
                      </a:r>
                    </a:p>
                  </a:txBody>
                  <a:tcPr marL="68580" marR="68580" marT="0" marB="0"/>
                </a:tc>
                <a:extLst>
                  <a:ext uri="{0D108BD9-81ED-4DB2-BD59-A6C34878D82A}">
                    <a16:rowId xmlns="" xmlns:a16="http://schemas.microsoft.com/office/drawing/2014/main" val="3527269369"/>
                  </a:ext>
                </a:extLst>
              </a:tr>
            </a:tbl>
          </a:graphicData>
        </a:graphic>
      </p:graphicFrame>
    </p:spTree>
    <p:extLst>
      <p:ext uri="{BB962C8B-B14F-4D97-AF65-F5344CB8AC3E}">
        <p14:creationId xmlns:p14="http://schemas.microsoft.com/office/powerpoint/2010/main" val="2891672490"/>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Порядок присвоєння вченого звання “професор”</a:t>
            </a:r>
          </a:p>
        </p:txBody>
      </p:sp>
      <p:graphicFrame>
        <p:nvGraphicFramePr>
          <p:cNvPr id="3" name="Таблиця 2"/>
          <p:cNvGraphicFramePr>
            <a:graphicFrameLocks noGrp="1"/>
          </p:cNvGraphicFramePr>
          <p:nvPr>
            <p:extLst>
              <p:ext uri="{D42A27DB-BD31-4B8C-83A1-F6EECF244321}">
                <p14:modId xmlns:p14="http://schemas.microsoft.com/office/powerpoint/2010/main" val="1959081824"/>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996598881"/>
                    </a:ext>
                  </a:extLst>
                </a:gridCol>
                <a:gridCol w="3048000">
                  <a:extLst>
                    <a:ext uri="{9D8B030D-6E8A-4147-A177-3AD203B41FA5}">
                      <a16:colId xmlns="" xmlns:a16="http://schemas.microsoft.com/office/drawing/2014/main" val="2677664177"/>
                    </a:ext>
                  </a:extLst>
                </a:gridCol>
                <a:gridCol w="3048000">
                  <a:extLst>
                    <a:ext uri="{9D8B030D-6E8A-4147-A177-3AD203B41FA5}">
                      <a16:colId xmlns="" xmlns:a16="http://schemas.microsoft.com/office/drawing/2014/main" val="547647301"/>
                    </a:ext>
                  </a:extLst>
                </a:gridCol>
              </a:tblGrid>
              <a:tr h="5805264">
                <a:tc>
                  <a:txBody>
                    <a:bodyPr/>
                    <a:lstStyle/>
                    <a:p>
                      <a:r>
                        <a:rPr lang="uk-UA" sz="1800" b="0" dirty="0">
                          <a:solidFill>
                            <a:srgbClr val="1D528D"/>
                          </a:solidFill>
                          <a:effectLst/>
                          <a:latin typeface="Times New Roman" panose="02020603050405020304" pitchFamily="18" charset="0"/>
                          <a:cs typeface="Times New Roman" panose="02020603050405020304" pitchFamily="18" charset="0"/>
                        </a:rPr>
                        <a:t>6) наукові, навчально-методичні  праці  і  не менш як 10 наукових праць, опублікованих  після  захисту  докторської  дисертації  у  фахових наукових    виданнях України,    включених  до затвердженого </a:t>
                      </a:r>
                      <a:r>
                        <a:rPr lang="uk-UA" sz="1800" b="0" dirty="0" smtClean="0">
                          <a:solidFill>
                            <a:srgbClr val="1D528D"/>
                          </a:solidFill>
                          <a:effectLst/>
                          <a:latin typeface="Times New Roman" panose="02020603050405020304" pitchFamily="18" charset="0"/>
                          <a:cs typeface="Times New Roman" panose="02020603050405020304" pitchFamily="18" charset="0"/>
                        </a:rPr>
                        <a:t>МОН  </a:t>
                      </a:r>
                      <a:r>
                        <a:rPr lang="uk-UA" sz="1800" b="0" dirty="0">
                          <a:solidFill>
                            <a:srgbClr val="1D528D"/>
                          </a:solidFill>
                          <a:effectLst/>
                          <a:latin typeface="Times New Roman" panose="02020603050405020304" pitchFamily="18" charset="0"/>
                          <a:cs typeface="Times New Roman" panose="02020603050405020304" pitchFamily="18" charset="0"/>
                        </a:rPr>
                        <a:t>переліку,  чи провідних наукових виданнях інших держав</a:t>
                      </a:r>
                      <a:endParaRPr lang="uk-UA" sz="1800" b="0" dirty="0">
                        <a:solidFill>
                          <a:srgbClr val="1D528D"/>
                        </a:solidFill>
                        <a:effectLst/>
                        <a:latin typeface="Calibri" panose="020F0502020204030204" pitchFamily="34" charset="0"/>
                        <a:cs typeface="Times New Roman" panose="02020603050405020304" pitchFamily="18" charset="0"/>
                      </a:endParaRPr>
                    </a:p>
                  </a:txBody>
                  <a:tcPr marL="68580" marR="68580" marT="0" marB="0">
                    <a:solidFill>
                      <a:srgbClr val="CDD9FC"/>
                    </a:solidFill>
                  </a:tcPr>
                </a:tc>
                <a:tc>
                  <a:txBody>
                    <a:bodyPr/>
                    <a:lstStyle/>
                    <a:p>
                      <a:r>
                        <a:rPr lang="uk-UA" sz="1800" b="0" dirty="0">
                          <a:solidFill>
                            <a:srgbClr val="1D528D"/>
                          </a:solidFill>
                          <a:effectLst/>
                          <a:latin typeface="Times New Roman" panose="02020603050405020304" pitchFamily="18" charset="0"/>
                          <a:cs typeface="Times New Roman" panose="02020603050405020304" pitchFamily="18" charset="0"/>
                        </a:rPr>
                        <a:t>6) друковані  наукові  праці, у тому числі є авторами монографії (розділу  монографії)  чи  підручника  (навчального  посібника)  з </a:t>
                      </a:r>
                      <a:br>
                        <a:rPr lang="uk-UA" sz="1800" b="0" dirty="0">
                          <a:solidFill>
                            <a:srgbClr val="1D528D"/>
                          </a:solidFill>
                          <a:effectLst/>
                          <a:latin typeface="Times New Roman" panose="02020603050405020304" pitchFamily="18" charset="0"/>
                          <a:cs typeface="Times New Roman" panose="02020603050405020304" pitchFamily="18" charset="0"/>
                        </a:rPr>
                      </a:br>
                      <a:r>
                        <a:rPr lang="uk-UA" sz="1800" b="0" dirty="0">
                          <a:solidFill>
                            <a:srgbClr val="1D528D"/>
                          </a:solidFill>
                          <a:effectLst/>
                          <a:latin typeface="Times New Roman" panose="02020603050405020304" pitchFamily="18" charset="0"/>
                          <a:cs typeface="Times New Roman" panose="02020603050405020304" pitchFamily="18" charset="0"/>
                        </a:rPr>
                        <a:t>грифом  </a:t>
                      </a:r>
                      <a:r>
                        <a:rPr lang="uk-UA" sz="1800" b="0" dirty="0" err="1" smtClean="0">
                          <a:solidFill>
                            <a:srgbClr val="1D528D"/>
                          </a:solidFill>
                          <a:effectLst/>
                          <a:latin typeface="Times New Roman" panose="02020603050405020304" pitchFamily="18" charset="0"/>
                          <a:cs typeface="Times New Roman" panose="02020603050405020304" pitchFamily="18" charset="0"/>
                        </a:rPr>
                        <a:t>МОН;не</a:t>
                      </a:r>
                      <a:r>
                        <a:rPr lang="uk-UA" sz="1800" b="0" dirty="0" smtClean="0">
                          <a:solidFill>
                            <a:srgbClr val="1D528D"/>
                          </a:solidFill>
                          <a:effectLst/>
                          <a:latin typeface="Times New Roman" panose="02020603050405020304" pitchFamily="18" charset="0"/>
                          <a:cs typeface="Times New Roman" panose="02020603050405020304" pitchFamily="18" charset="0"/>
                        </a:rPr>
                        <a:t> </a:t>
                      </a:r>
                      <a:r>
                        <a:rPr lang="uk-UA" sz="1800" b="0" dirty="0">
                          <a:solidFill>
                            <a:srgbClr val="1D528D"/>
                          </a:solidFill>
                          <a:effectLst/>
                          <a:latin typeface="Times New Roman" panose="02020603050405020304" pitchFamily="18" charset="0"/>
                          <a:cs typeface="Times New Roman" panose="02020603050405020304" pitchFamily="18" charset="0"/>
                        </a:rPr>
                        <a:t>менш як 10 наукових  праць, опублікованих  після  захисту  докторської   дисертації  у  фахових  наукових  виданнях  України,  включених до затвердженого </a:t>
                      </a:r>
                      <a:r>
                        <a:rPr lang="uk-UA" sz="1800" b="0" dirty="0" smtClean="0">
                          <a:solidFill>
                            <a:srgbClr val="1D528D"/>
                          </a:solidFill>
                          <a:effectLst/>
                          <a:latin typeface="Times New Roman" panose="02020603050405020304" pitchFamily="18" charset="0"/>
                          <a:cs typeface="Times New Roman" panose="02020603050405020304" pitchFamily="18" charset="0"/>
                        </a:rPr>
                        <a:t>МОН </a:t>
                      </a:r>
                      <a:r>
                        <a:rPr lang="uk-UA" sz="1800" b="0" dirty="0">
                          <a:solidFill>
                            <a:srgbClr val="1D528D"/>
                          </a:solidFill>
                          <a:effectLst/>
                          <a:latin typeface="Times New Roman" panose="02020603050405020304" pitchFamily="18" charset="0"/>
                          <a:cs typeface="Times New Roman" panose="02020603050405020304" pitchFamily="18" charset="0"/>
                        </a:rPr>
                        <a:t>переліку, чи провідних </a:t>
                      </a:r>
                      <a:br>
                        <a:rPr lang="uk-UA" sz="1800" b="0" dirty="0">
                          <a:solidFill>
                            <a:srgbClr val="1D528D"/>
                          </a:solidFill>
                          <a:effectLst/>
                          <a:latin typeface="Times New Roman" panose="02020603050405020304" pitchFamily="18" charset="0"/>
                          <a:cs typeface="Times New Roman" panose="02020603050405020304" pitchFamily="18" charset="0"/>
                        </a:rPr>
                      </a:br>
                      <a:r>
                        <a:rPr lang="uk-UA" sz="1800" b="0" dirty="0">
                          <a:solidFill>
                            <a:srgbClr val="1D528D"/>
                          </a:solidFill>
                          <a:effectLst/>
                          <a:latin typeface="Times New Roman" panose="02020603050405020304" pitchFamily="18" charset="0"/>
                          <a:cs typeface="Times New Roman" panose="02020603050405020304" pitchFamily="18" charset="0"/>
                        </a:rPr>
                        <a:t>наукових  виданнях інших держав </a:t>
                      </a:r>
                      <a:endParaRPr lang="uk-UA" sz="1800" b="0" dirty="0">
                        <a:solidFill>
                          <a:srgbClr val="1D528D"/>
                        </a:solidFill>
                        <a:effectLst/>
                        <a:latin typeface="Calibri" panose="020F0502020204030204" pitchFamily="34" charset="0"/>
                        <a:cs typeface="Times New Roman" panose="02020603050405020304" pitchFamily="18" charset="0"/>
                      </a:endParaRPr>
                    </a:p>
                  </a:txBody>
                  <a:tcPr marL="68580" marR="68580" marT="0" marB="0">
                    <a:solidFill>
                      <a:srgbClr val="CDD9FC"/>
                    </a:solidFill>
                  </a:tcPr>
                </a:tc>
                <a:tc>
                  <a:txBody>
                    <a:bodyPr/>
                    <a:lstStyle/>
                    <a:p>
                      <a:r>
                        <a:rPr lang="uk-UA" sz="1800" b="0" dirty="0">
                          <a:solidFill>
                            <a:srgbClr val="1D528D"/>
                          </a:solidFill>
                          <a:effectLst/>
                          <a:latin typeface="Times New Roman" panose="02020603050405020304" pitchFamily="18" charset="0"/>
                          <a:cs typeface="Times New Roman" panose="02020603050405020304" pitchFamily="18" charset="0"/>
                        </a:rPr>
                        <a:t>6) які є авторами наукових і  навчально-методичних  праць,  у тому  числі авторами підручників або співавторами не менш як             3 підручників  (навчальних  посібників)  з  грифом  Міністерства освіти і </a:t>
                      </a:r>
                      <a:r>
                        <a:rPr lang="uk-UA" sz="1800" b="0" dirty="0" smtClean="0">
                          <a:solidFill>
                            <a:srgbClr val="1D528D"/>
                          </a:solidFill>
                          <a:effectLst/>
                          <a:latin typeface="Times New Roman" panose="02020603050405020304" pitchFamily="18" charset="0"/>
                          <a:cs typeface="Times New Roman" panose="02020603050405020304" pitchFamily="18" charset="0"/>
                        </a:rPr>
                        <a:t>науки України</a:t>
                      </a:r>
                      <a:r>
                        <a:rPr lang="uk-UA" sz="1800" b="0" dirty="0">
                          <a:solidFill>
                            <a:srgbClr val="1D528D"/>
                          </a:solidFill>
                          <a:effectLst/>
                          <a:latin typeface="Times New Roman" panose="02020603050405020304" pitchFamily="18" charset="0"/>
                          <a:cs typeface="Times New Roman" panose="02020603050405020304" pitchFamily="18" charset="0"/>
                        </a:rPr>
                        <a:t>, видані протягом останніх  10 років та мають не менш як 25 наукових праць, опублікованих у фахових  наукових  виданнях  України, включених до затвердженого </a:t>
                      </a:r>
                      <a:r>
                        <a:rPr lang="uk-UA" sz="1800" b="0" dirty="0" smtClean="0">
                          <a:solidFill>
                            <a:srgbClr val="1D528D"/>
                          </a:solidFill>
                          <a:effectLst/>
                          <a:latin typeface="Times New Roman" panose="02020603050405020304" pitchFamily="18" charset="0"/>
                          <a:cs typeface="Times New Roman" panose="02020603050405020304" pitchFamily="18" charset="0"/>
                        </a:rPr>
                        <a:t>МОН  </a:t>
                      </a:r>
                      <a:r>
                        <a:rPr lang="uk-UA" sz="1800" b="0" dirty="0">
                          <a:solidFill>
                            <a:srgbClr val="1D528D"/>
                          </a:solidFill>
                          <a:effectLst/>
                          <a:latin typeface="Times New Roman" panose="02020603050405020304" pitchFamily="18" charset="0"/>
                          <a:cs typeface="Times New Roman" panose="02020603050405020304" pitchFamily="18" charset="0"/>
                        </a:rPr>
                        <a:t>переліку, чи провідних </a:t>
                      </a:r>
                      <a:br>
                        <a:rPr lang="uk-UA" sz="1800" b="0" dirty="0">
                          <a:solidFill>
                            <a:srgbClr val="1D528D"/>
                          </a:solidFill>
                          <a:effectLst/>
                          <a:latin typeface="Times New Roman" panose="02020603050405020304" pitchFamily="18" charset="0"/>
                          <a:cs typeface="Times New Roman" panose="02020603050405020304" pitchFamily="18" charset="0"/>
                        </a:rPr>
                      </a:br>
                      <a:r>
                        <a:rPr lang="uk-UA" sz="1800" b="0" dirty="0">
                          <a:solidFill>
                            <a:srgbClr val="1D528D"/>
                          </a:solidFill>
                          <a:effectLst/>
                          <a:latin typeface="Times New Roman" panose="02020603050405020304" pitchFamily="18" charset="0"/>
                          <a:cs typeface="Times New Roman" panose="02020603050405020304" pitchFamily="18" charset="0"/>
                        </a:rPr>
                        <a:t>наукових виданнях інших держав</a:t>
                      </a:r>
                      <a:endParaRPr lang="uk-UA" sz="1800" b="0" dirty="0">
                        <a:solidFill>
                          <a:srgbClr val="1D528D"/>
                        </a:solidFill>
                        <a:effectLst/>
                        <a:latin typeface="Calibri" panose="020F0502020204030204" pitchFamily="34" charset="0"/>
                        <a:cs typeface="Times New Roman" panose="02020603050405020304" pitchFamily="18" charset="0"/>
                      </a:endParaRPr>
                    </a:p>
                  </a:txBody>
                  <a:tcPr marL="68580" marR="68580" marT="0" marB="0">
                    <a:solidFill>
                      <a:srgbClr val="CDD9FC"/>
                    </a:solidFill>
                  </a:tcPr>
                </a:tc>
                <a:extLst>
                  <a:ext uri="{0D108BD9-81ED-4DB2-BD59-A6C34878D82A}">
                    <a16:rowId xmlns="" xmlns:a16="http://schemas.microsoft.com/office/drawing/2014/main" val="2276391724"/>
                  </a:ext>
                </a:extLst>
              </a:tr>
            </a:tbl>
          </a:graphicData>
        </a:graphic>
      </p:graphicFrame>
    </p:spTree>
    <p:extLst>
      <p:ext uri="{BB962C8B-B14F-4D97-AF65-F5344CB8AC3E}">
        <p14:creationId xmlns:p14="http://schemas.microsoft.com/office/powerpoint/2010/main" val="83394376"/>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Порядок присвоєння вченого звання “професор”</a:t>
            </a:r>
          </a:p>
        </p:txBody>
      </p:sp>
      <p:graphicFrame>
        <p:nvGraphicFramePr>
          <p:cNvPr id="3" name="Таблиця 2"/>
          <p:cNvGraphicFramePr>
            <a:graphicFrameLocks noGrp="1"/>
          </p:cNvGraphicFramePr>
          <p:nvPr>
            <p:extLst>
              <p:ext uri="{D42A27DB-BD31-4B8C-83A1-F6EECF244321}">
                <p14:modId xmlns:p14="http://schemas.microsoft.com/office/powerpoint/2010/main" val="3039664976"/>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996598881"/>
                    </a:ext>
                  </a:extLst>
                </a:gridCol>
                <a:gridCol w="3048000">
                  <a:extLst>
                    <a:ext uri="{9D8B030D-6E8A-4147-A177-3AD203B41FA5}">
                      <a16:colId xmlns="" xmlns:a16="http://schemas.microsoft.com/office/drawing/2014/main" val="2677664177"/>
                    </a:ext>
                  </a:extLst>
                </a:gridCol>
                <a:gridCol w="3048000">
                  <a:extLst>
                    <a:ext uri="{9D8B030D-6E8A-4147-A177-3AD203B41FA5}">
                      <a16:colId xmlns="" xmlns:a16="http://schemas.microsoft.com/office/drawing/2014/main" val="547647301"/>
                    </a:ext>
                  </a:extLst>
                </a:gridCol>
              </a:tblGrid>
              <a:tr h="2857949">
                <a:tc>
                  <a:txBody>
                    <a:bodyPr/>
                    <a:lstStyle/>
                    <a:p>
                      <a:r>
                        <a:rPr lang="uk-UA" sz="1700" b="0" i="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присвоюють  працівникам вищих навчальних закладів  </a:t>
                      </a:r>
                      <a:r>
                        <a:rPr lang="uk-UA" sz="1700" b="0" i="0" spc="20">
                          <a:solidFill>
                            <a:srgbClr val="1D528D"/>
                          </a:solidFill>
                          <a:effectLst/>
                          <a:latin typeface="Bookman Old Style" panose="02050604050505020204" pitchFamily="18" charset="0"/>
                          <a:cs typeface="Times New Roman" panose="02020603050405020304" pitchFamily="18" charset="0"/>
                        </a:rPr>
                        <a:t>III–IV рівнів </a:t>
                      </a:r>
                      <a:r>
                        <a:rPr lang="uk-UA" sz="1700" b="0" i="0">
                          <a:solidFill>
                            <a:srgbClr val="1D528D"/>
                          </a:solidFill>
                          <a:effectLst/>
                          <a:latin typeface="Bookman Old Style" panose="02050604050505020204" pitchFamily="18" charset="0"/>
                          <a:cs typeface="Times New Roman" panose="02020603050405020304" pitchFamily="18" charset="0"/>
                        </a:rPr>
                        <a:t>акредитації або закладів </a:t>
                      </a:r>
                      <a:br>
                        <a:rPr lang="uk-UA" sz="1700" b="0" i="0">
                          <a:solidFill>
                            <a:srgbClr val="1D528D"/>
                          </a:solidFill>
                          <a:effectLst/>
                          <a:latin typeface="Bookman Old Style" panose="02050604050505020204" pitchFamily="18" charset="0"/>
                          <a:cs typeface="Times New Roman" panose="02020603050405020304" pitchFamily="18" charset="0"/>
                        </a:rPr>
                      </a:br>
                      <a:r>
                        <a:rPr lang="uk-UA" sz="1700" b="0" i="0">
                          <a:solidFill>
                            <a:srgbClr val="1D528D"/>
                          </a:solidFill>
                          <a:effectLst/>
                          <a:latin typeface="Bookman Old Style" panose="02050604050505020204" pitchFamily="18" charset="0"/>
                          <a:cs typeface="Times New Roman" panose="02020603050405020304" pitchFamily="18" charset="0"/>
                        </a:rPr>
                        <a:t>післядипломної освіти III-IV рівня акредитації</a:t>
                      </a:r>
                    </a:p>
                  </a:txBody>
                  <a:tcPr marL="68580" marR="68580" marT="0" marB="0" anchor="ctr">
                    <a:solidFill>
                      <a:srgbClr val="E8EDFD"/>
                    </a:solidFill>
                  </a:tcPr>
                </a:tc>
                <a:tc>
                  <a:txBody>
                    <a:bodyPr/>
                    <a:lstStyle/>
                    <a:p>
                      <a:pPr algn="ctr">
                        <a:lnSpc>
                          <a:spcPct val="115000"/>
                        </a:lnSpc>
                        <a:spcAft>
                          <a:spcPts val="1000"/>
                        </a:spcAft>
                      </a:pPr>
                      <a:r>
                        <a:rPr lang="uk-UA" sz="1700" b="0" i="0">
                          <a:solidFill>
                            <a:srgbClr val="1D528D"/>
                          </a:solidFill>
                          <a:effectLst/>
                          <a:latin typeface="Bookman Old Style" panose="02050604050505020204" pitchFamily="18" charset="0"/>
                          <a:cs typeface="Times New Roman" panose="02020603050405020304" pitchFamily="18" charset="0"/>
                        </a:rPr>
                        <a:t>Вчене  звання професора присвоюється працівникам наукових </a:t>
                      </a:r>
                      <a:br>
                        <a:rPr lang="uk-UA" sz="1700" b="0" i="0">
                          <a:solidFill>
                            <a:srgbClr val="1D528D"/>
                          </a:solidFill>
                          <a:effectLst/>
                          <a:latin typeface="Bookman Old Style" panose="02050604050505020204" pitchFamily="18" charset="0"/>
                          <a:cs typeface="Times New Roman" panose="02020603050405020304" pitchFamily="18" charset="0"/>
                        </a:rPr>
                      </a:br>
                      <a:r>
                        <a:rPr lang="uk-UA" sz="1700" b="0" i="0">
                          <a:solidFill>
                            <a:srgbClr val="1D528D"/>
                          </a:solidFill>
                          <a:effectLst/>
                          <a:latin typeface="Bookman Old Style" panose="02050604050505020204" pitchFamily="18" charset="0"/>
                          <a:cs typeface="Times New Roman" panose="02020603050405020304" pitchFamily="18" charset="0"/>
                        </a:rPr>
                        <a:t>установ</a:t>
                      </a:r>
                      <a:br>
                        <a:rPr lang="uk-UA" sz="1700" b="0" i="0">
                          <a:solidFill>
                            <a:srgbClr val="1D528D"/>
                          </a:solidFill>
                          <a:effectLst/>
                          <a:latin typeface="Bookman Old Style" panose="02050604050505020204" pitchFamily="18" charset="0"/>
                          <a:cs typeface="Times New Roman" panose="02020603050405020304" pitchFamily="18" charset="0"/>
                        </a:rPr>
                      </a:br>
                      <a:r>
                        <a:rPr lang="uk-UA" sz="1700" b="0" i="0">
                          <a:solidFill>
                            <a:srgbClr val="1D528D"/>
                          </a:solidFill>
                          <a:effectLst/>
                          <a:latin typeface="Bookman Old Style" panose="02050604050505020204" pitchFamily="18" charset="0"/>
                          <a:cs typeface="Times New Roman" panose="02020603050405020304" pitchFamily="18" charset="0"/>
                        </a:rPr>
                        <a:t>  </a:t>
                      </a:r>
                      <a:r>
                        <a:rPr lang="uk-UA" sz="1700" b="0" i="0">
                          <a:solidFill>
                            <a:srgbClr val="1D528D"/>
                          </a:solidFill>
                          <a:effectLst/>
                          <a:latin typeface="Bookman Old Style" panose="02050604050505020204" pitchFamily="18" charset="0"/>
                          <a:ea typeface="Calibri" panose="020F0502020204030204" pitchFamily="34" charset="0"/>
                          <a:cs typeface="Times New Roman" panose="02020603050405020304" pitchFamily="18" charset="0"/>
                        </a:rPr>
                        <a:t> </a:t>
                      </a:r>
                    </a:p>
                  </a:txBody>
                  <a:tcPr marL="68580" marR="68580" marT="0" marB="0" anchor="ctr">
                    <a:solidFill>
                      <a:srgbClr val="E8EDFD"/>
                    </a:solidFill>
                  </a:tcPr>
                </a:tc>
                <a:tc>
                  <a:txBody>
                    <a:bodyPr/>
                    <a:lstStyle/>
                    <a:p>
                      <a:r>
                        <a:rPr lang="uk-UA" sz="1700" b="0" i="0" spc="-50">
                          <a:solidFill>
                            <a:srgbClr val="1D528D"/>
                          </a:solidFill>
                          <a:effectLst/>
                          <a:latin typeface="Bookman Old Style" panose="02050604050505020204" pitchFamily="18" charset="0"/>
                          <a:cs typeface="Times New Roman" panose="02020603050405020304" pitchFamily="18" charset="0"/>
                        </a:rPr>
                        <a:t>Вчене звання професора може  бути  присвоєне  працівникам  вищих  навчальних закладів </a:t>
                      </a:r>
                      <a:r>
                        <a:rPr lang="uk-UA" sz="1700" b="0" i="0" spc="20">
                          <a:solidFill>
                            <a:srgbClr val="1D528D"/>
                          </a:solidFill>
                          <a:effectLst/>
                          <a:latin typeface="Bookman Old Style" panose="02050604050505020204" pitchFamily="18" charset="0"/>
                          <a:cs typeface="Times New Roman" panose="02020603050405020304" pitchFamily="18" charset="0"/>
                        </a:rPr>
                        <a:t>III–IV рівнів</a:t>
                      </a:r>
                      <a:r>
                        <a:rPr lang="uk-UA" sz="1700" b="0" i="0" spc="-50">
                          <a:solidFill>
                            <a:srgbClr val="1D528D"/>
                          </a:solidFill>
                          <a:effectLst/>
                          <a:latin typeface="Bookman Old Style" panose="02050604050505020204" pitchFamily="18" charset="0"/>
                          <a:cs typeface="Times New Roman" panose="02020603050405020304" pitchFamily="18" charset="0"/>
                        </a:rPr>
                        <a:t> акредитації або закладів післядипломної освіти  </a:t>
                      </a:r>
                      <a:r>
                        <a:rPr lang="uk-UA" sz="1700" b="0" i="0" spc="20">
                          <a:solidFill>
                            <a:srgbClr val="1D528D"/>
                          </a:solidFill>
                          <a:effectLst/>
                          <a:latin typeface="Bookman Old Style" panose="02050604050505020204" pitchFamily="18" charset="0"/>
                          <a:cs typeface="Times New Roman" panose="02020603050405020304" pitchFamily="18" charset="0"/>
                        </a:rPr>
                        <a:t>III–IV рівнів </a:t>
                      </a:r>
                      <a:r>
                        <a:rPr lang="uk-UA" sz="1700" b="0" i="0" spc="-50">
                          <a:solidFill>
                            <a:srgbClr val="1D528D"/>
                          </a:solidFill>
                          <a:effectLst/>
                          <a:latin typeface="Bookman Old Style" panose="02050604050505020204" pitchFamily="18" charset="0"/>
                          <a:cs typeface="Times New Roman" panose="02020603050405020304" pitchFamily="18" charset="0"/>
                        </a:rPr>
                        <a:t>акредитації, яким  не присуджений науковий ступінь доктора наук, але</a:t>
                      </a:r>
                      <a:endParaRPr lang="uk-UA" sz="1700" b="0" i="0">
                        <a:solidFill>
                          <a:srgbClr val="1D528D"/>
                        </a:solidFill>
                        <a:effectLst/>
                        <a:latin typeface="Bookman Old Style" panose="02050604050505020204" pitchFamily="18" charset="0"/>
                        <a:cs typeface="Times New Roman" panose="02020603050405020304" pitchFamily="18" charset="0"/>
                      </a:endParaRPr>
                    </a:p>
                  </a:txBody>
                  <a:tcPr marL="68580" marR="68580" marT="0" marB="0" anchor="ctr">
                    <a:solidFill>
                      <a:srgbClr val="E8EDFD"/>
                    </a:solidFill>
                  </a:tcPr>
                </a:tc>
                <a:extLst>
                  <a:ext uri="{0D108BD9-81ED-4DB2-BD59-A6C34878D82A}">
                    <a16:rowId xmlns="" xmlns:a16="http://schemas.microsoft.com/office/drawing/2014/main" val="1829503867"/>
                  </a:ext>
                </a:extLst>
              </a:tr>
              <a:tr h="2016584">
                <a:tc>
                  <a:txBody>
                    <a:bodyPr/>
                    <a:lstStyle/>
                    <a:p>
                      <a:r>
                        <a:rPr lang="uk-UA" sz="1700" b="0" i="0">
                          <a:solidFill>
                            <a:srgbClr val="1D528D"/>
                          </a:solidFill>
                          <a:effectLst/>
                          <a:latin typeface="Bookman Old Style" panose="02050604050505020204" pitchFamily="18" charset="0"/>
                          <a:cs typeface="Times New Roman" panose="02020603050405020304" pitchFamily="18" charset="0"/>
                        </a:rPr>
                        <a:t>7) які   викладають   навчальні   дисципліни   на    високому науково-методичному   рівні,  що  підтверджено  висновком  кафедри вищого</a:t>
                      </a:r>
                      <a:br>
                        <a:rPr lang="uk-UA" sz="1700" b="0" i="0">
                          <a:solidFill>
                            <a:srgbClr val="1D528D"/>
                          </a:solidFill>
                          <a:effectLst/>
                          <a:latin typeface="Bookman Old Style" panose="02050604050505020204" pitchFamily="18" charset="0"/>
                          <a:cs typeface="Times New Roman" panose="02020603050405020304" pitchFamily="18" charset="0"/>
                        </a:rPr>
                      </a:br>
                      <a:r>
                        <a:rPr lang="uk-UA" sz="1700" b="0" i="0">
                          <a:solidFill>
                            <a:srgbClr val="1D528D"/>
                          </a:solidFill>
                          <a:effectLst/>
                          <a:latin typeface="Bookman Old Style" panose="02050604050505020204" pitchFamily="18" charset="0"/>
                          <a:cs typeface="Times New Roman" panose="02020603050405020304" pitchFamily="18" charset="0"/>
                        </a:rPr>
                        <a:t>навчального закладу</a:t>
                      </a:r>
                    </a:p>
                  </a:txBody>
                  <a:tcPr marL="68580" marR="68580" marT="0" marB="0"/>
                </a:tc>
                <a:tc>
                  <a:txBody>
                    <a:bodyPr/>
                    <a:lstStyle/>
                    <a:p>
                      <a:r>
                        <a:rPr lang="uk-UA" sz="1700" b="0" i="0" dirty="0">
                          <a:solidFill>
                            <a:srgbClr val="1D528D"/>
                          </a:solidFill>
                          <a:effectLst/>
                          <a:latin typeface="Bookman Old Style" panose="02050604050505020204" pitchFamily="18" charset="0"/>
                          <a:cs typeface="Times New Roman" panose="02020603050405020304" pitchFamily="18" charset="0"/>
                        </a:rPr>
                        <a:t>7) -</a:t>
                      </a:r>
                    </a:p>
                  </a:txBody>
                  <a:tcPr marL="68580" marR="68580" marT="0" marB="0"/>
                </a:tc>
                <a:tc>
                  <a:txBody>
                    <a:bodyPr/>
                    <a:lstStyle/>
                    <a:p>
                      <a:r>
                        <a:rPr lang="uk-UA" sz="1700" b="0" i="0" dirty="0">
                          <a:solidFill>
                            <a:srgbClr val="1D528D"/>
                          </a:solidFill>
                          <a:effectLst/>
                          <a:latin typeface="Bookman Old Style" panose="02050604050505020204" pitchFamily="18" charset="0"/>
                          <a:cs typeface="Times New Roman" panose="02020603050405020304" pitchFamily="18" charset="0"/>
                        </a:rPr>
                        <a:t>7)   які   викладають   навчальні   дисципліни   на  високому науково-методичному   рівні,  що  підтверджено  висновком  кафедри вищого  навчального  закладу</a:t>
                      </a:r>
                    </a:p>
                  </a:txBody>
                  <a:tcPr marL="68580" marR="68580" marT="0" marB="0"/>
                </a:tc>
                <a:extLst>
                  <a:ext uri="{0D108BD9-81ED-4DB2-BD59-A6C34878D82A}">
                    <a16:rowId xmlns="" xmlns:a16="http://schemas.microsoft.com/office/drawing/2014/main" val="2276391724"/>
                  </a:ext>
                </a:extLst>
              </a:tr>
              <a:tr h="930731">
                <a:tc>
                  <a:txBody>
                    <a:bodyPr/>
                    <a:lstStyle/>
                    <a:p>
                      <a:r>
                        <a:rPr lang="uk-UA" sz="1700" b="0" i="0">
                          <a:solidFill>
                            <a:srgbClr val="1D528D"/>
                          </a:solidFill>
                          <a:effectLst/>
                          <a:latin typeface="Bookman Old Style" panose="02050604050505020204" pitchFamily="18" charset="0"/>
                          <a:cs typeface="Times New Roman" panose="02020603050405020304" pitchFamily="18" charset="0"/>
                        </a:rPr>
                        <a:t>7) -</a:t>
                      </a:r>
                    </a:p>
                  </a:txBody>
                  <a:tcPr marL="68580" marR="68580" marT="0" marB="0"/>
                </a:tc>
                <a:tc>
                  <a:txBody>
                    <a:bodyPr/>
                    <a:lstStyle/>
                    <a:p>
                      <a:r>
                        <a:rPr lang="uk-UA" sz="1700" b="0" i="0">
                          <a:solidFill>
                            <a:srgbClr val="1D528D"/>
                          </a:solidFill>
                          <a:effectLst/>
                          <a:latin typeface="Bookman Old Style" panose="02050604050505020204" pitchFamily="18" charset="0"/>
                          <a:cs typeface="Times New Roman" panose="02020603050405020304" pitchFamily="18" charset="0"/>
                        </a:rPr>
                        <a:t>7) які підготували не менш як три кандидати наук</a:t>
                      </a:r>
                    </a:p>
                  </a:txBody>
                  <a:tcPr marL="68580" marR="68580" marT="0" marB="0"/>
                </a:tc>
                <a:tc>
                  <a:txBody>
                    <a:bodyPr/>
                    <a:lstStyle/>
                    <a:p>
                      <a:r>
                        <a:rPr lang="uk-UA" sz="1700" b="0" i="0" dirty="0">
                          <a:solidFill>
                            <a:srgbClr val="1D528D"/>
                          </a:solidFill>
                          <a:effectLst/>
                          <a:latin typeface="Bookman Old Style" panose="02050604050505020204" pitchFamily="18" charset="0"/>
                          <a:cs typeface="Times New Roman" panose="02020603050405020304" pitchFamily="18" charset="0"/>
                        </a:rPr>
                        <a:t>7) підготували не менш як трьох кандидатів наук</a:t>
                      </a:r>
                    </a:p>
                  </a:txBody>
                  <a:tcPr marL="68580" marR="68580" marT="0" marB="0"/>
                </a:tc>
                <a:extLst>
                  <a:ext uri="{0D108BD9-81ED-4DB2-BD59-A6C34878D82A}">
                    <a16:rowId xmlns="" xmlns:a16="http://schemas.microsoft.com/office/drawing/2014/main" val="3527269369"/>
                  </a:ext>
                </a:extLst>
              </a:tr>
            </a:tbl>
          </a:graphicData>
        </a:graphic>
      </p:graphicFrame>
    </p:spTree>
    <p:extLst>
      <p:ext uri="{BB962C8B-B14F-4D97-AF65-F5344CB8AC3E}">
        <p14:creationId xmlns:p14="http://schemas.microsoft.com/office/powerpoint/2010/main" val="1283460529"/>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a:latin typeface="Bookman Old Style" panose="02050604050505020204" pitchFamily="18" charset="0"/>
              </a:rPr>
              <a:t>Взаємозв’язок рівня акредитації з освітньо-кваліфікаційним рівнем</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040" y="2204864"/>
            <a:ext cx="8687919" cy="3240360"/>
          </a:xfrm>
          <a:prstGeom prst="rect">
            <a:avLst/>
          </a:prstGeom>
        </p:spPr>
      </p:pic>
    </p:spTree>
    <p:extLst>
      <p:ext uri="{BB962C8B-B14F-4D97-AF65-F5344CB8AC3E}">
        <p14:creationId xmlns:p14="http://schemas.microsoft.com/office/powerpoint/2010/main" val="2593576835"/>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Дякую </a:t>
            </a:r>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за увагу! </a:t>
            </a:r>
            <a:endParaRPr lang="uk-UA" sz="8000" b="1" dirty="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4815" y="1412776"/>
            <a:ext cx="9144000" cy="1077218"/>
          </a:xfrm>
          <a:prstGeom prst="rect">
            <a:avLst/>
          </a:prstGeom>
        </p:spPr>
        <p:txBody>
          <a:bodyPr wrap="square">
            <a:spAutoFit/>
          </a:bodyPr>
          <a:lstStyle/>
          <a:p>
            <a:pPr algn="ctr"/>
            <a:r>
              <a:rPr lang="uk-UA" sz="3200" dirty="0">
                <a:latin typeface="Bookman Old Style" panose="02050604050505020204" pitchFamily="18" charset="0"/>
              </a:rPr>
              <a:t>Відповідність освітньо-кваліфікаційних і освітніх рівнів в Україні</a:t>
            </a:r>
          </a:p>
        </p:txBody>
      </p:sp>
      <p:graphicFrame>
        <p:nvGraphicFramePr>
          <p:cNvPr id="5" name="Таблиця 4"/>
          <p:cNvGraphicFramePr>
            <a:graphicFrameLocks noGrp="1"/>
          </p:cNvGraphicFramePr>
          <p:nvPr>
            <p:extLst>
              <p:ext uri="{D42A27DB-BD31-4B8C-83A1-F6EECF244321}">
                <p14:modId xmlns:p14="http://schemas.microsoft.com/office/powerpoint/2010/main" val="2394460222"/>
              </p:ext>
            </p:extLst>
          </p:nvPr>
        </p:nvGraphicFramePr>
        <p:xfrm>
          <a:off x="276334" y="3068960"/>
          <a:ext cx="8640962" cy="1804784"/>
        </p:xfrm>
        <a:graphic>
          <a:graphicData uri="http://schemas.openxmlformats.org/drawingml/2006/table">
            <a:tbl>
              <a:tblPr firstRow="1">
                <a:tableStyleId>{69CF1AB2-1976-4502-BF36-3FF5EA218861}</a:tableStyleId>
              </a:tblPr>
              <a:tblGrid>
                <a:gridCol w="4320481">
                  <a:extLst>
                    <a:ext uri="{9D8B030D-6E8A-4147-A177-3AD203B41FA5}">
                      <a16:colId xmlns="" xmlns:a16="http://schemas.microsoft.com/office/drawing/2014/main" val="1354585736"/>
                    </a:ext>
                  </a:extLst>
                </a:gridCol>
                <a:gridCol w="4320481">
                  <a:extLst>
                    <a:ext uri="{9D8B030D-6E8A-4147-A177-3AD203B41FA5}">
                      <a16:colId xmlns="" xmlns:a16="http://schemas.microsoft.com/office/drawing/2014/main" val="846302603"/>
                    </a:ext>
                  </a:extLst>
                </a:gridCol>
              </a:tblGrid>
              <a:tr h="358700">
                <a:tc>
                  <a:txBody>
                    <a:bodyPr/>
                    <a:lstStyle/>
                    <a:p>
                      <a:pPr algn="ctr">
                        <a:lnSpc>
                          <a:spcPct val="115000"/>
                        </a:lnSpc>
                        <a:spcAft>
                          <a:spcPts val="0"/>
                        </a:spcAft>
                        <a:tabLst>
                          <a:tab pos="1896745" algn="l"/>
                        </a:tabLst>
                      </a:pPr>
                      <a:r>
                        <a:rPr lang="uk-UA" sz="2000" dirty="0">
                          <a:effectLst/>
                        </a:rPr>
                        <a:t>Освітні рівні</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solidFill>
                      <a:schemeClr val="tx1">
                        <a:lumMod val="20000"/>
                        <a:lumOff val="80000"/>
                      </a:schemeClr>
                    </a:solidFill>
                  </a:tcPr>
                </a:tc>
                <a:tc>
                  <a:txBody>
                    <a:bodyPr/>
                    <a:lstStyle/>
                    <a:p>
                      <a:pPr algn="ctr">
                        <a:lnSpc>
                          <a:spcPct val="115000"/>
                        </a:lnSpc>
                        <a:spcAft>
                          <a:spcPts val="0"/>
                        </a:spcAft>
                        <a:tabLst>
                          <a:tab pos="1896745" algn="l"/>
                        </a:tabLst>
                      </a:pPr>
                      <a:r>
                        <a:rPr lang="uk-UA" sz="2000" dirty="0">
                          <a:effectLst/>
                        </a:rPr>
                        <a:t>Освітньо-кваліфікаційні рівні </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solidFill>
                      <a:schemeClr val="tx1">
                        <a:lumMod val="20000"/>
                        <a:lumOff val="80000"/>
                      </a:schemeClr>
                    </a:solidFill>
                  </a:tcPr>
                </a:tc>
                <a:extLst>
                  <a:ext uri="{0D108BD9-81ED-4DB2-BD59-A6C34878D82A}">
                    <a16:rowId xmlns="" xmlns:a16="http://schemas.microsoft.com/office/drawing/2014/main" val="85507831"/>
                  </a:ext>
                </a:extLst>
              </a:tr>
              <a:tr h="361521">
                <a:tc>
                  <a:txBody>
                    <a:bodyPr/>
                    <a:lstStyle/>
                    <a:p>
                      <a:pPr algn="ctr">
                        <a:lnSpc>
                          <a:spcPct val="115000"/>
                        </a:lnSpc>
                        <a:spcAft>
                          <a:spcPts val="0"/>
                        </a:spcAft>
                        <a:tabLst>
                          <a:tab pos="1896745" algn="l"/>
                        </a:tabLst>
                      </a:pPr>
                      <a:r>
                        <a:rPr lang="uk-UA" sz="2000">
                          <a:effectLst/>
                        </a:rPr>
                        <a:t>Неповна вища освіта</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tabLst>
                          <a:tab pos="1896745" algn="l"/>
                        </a:tabLst>
                      </a:pPr>
                      <a:r>
                        <a:rPr lang="uk-UA" sz="2000">
                          <a:effectLst/>
                        </a:rPr>
                        <a:t>Молодший спеціаліст</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175794771"/>
                  </a:ext>
                </a:extLst>
              </a:tr>
              <a:tr h="361521">
                <a:tc>
                  <a:txBody>
                    <a:bodyPr/>
                    <a:lstStyle/>
                    <a:p>
                      <a:pPr algn="ctr">
                        <a:lnSpc>
                          <a:spcPct val="115000"/>
                        </a:lnSpc>
                        <a:spcAft>
                          <a:spcPts val="0"/>
                        </a:spcAft>
                        <a:tabLst>
                          <a:tab pos="1896745" algn="l"/>
                        </a:tabLst>
                      </a:pPr>
                      <a:r>
                        <a:rPr lang="uk-UA" sz="2000">
                          <a:effectLst/>
                        </a:rPr>
                        <a:t>Базова вища освіта</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tabLst>
                          <a:tab pos="1896745" algn="l"/>
                        </a:tabLst>
                      </a:pPr>
                      <a:r>
                        <a:rPr lang="uk-UA" sz="2000">
                          <a:effectLst/>
                        </a:rPr>
                        <a:t>Бакалавр</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95725646"/>
                  </a:ext>
                </a:extLst>
              </a:tr>
              <a:tr h="361521">
                <a:tc rowSpan="2">
                  <a:txBody>
                    <a:bodyPr/>
                    <a:lstStyle/>
                    <a:p>
                      <a:pPr algn="ctr">
                        <a:lnSpc>
                          <a:spcPct val="115000"/>
                        </a:lnSpc>
                        <a:spcBef>
                          <a:spcPts val="600"/>
                        </a:spcBef>
                        <a:spcAft>
                          <a:spcPts val="0"/>
                        </a:spcAft>
                        <a:tabLst>
                          <a:tab pos="1896745" algn="l"/>
                        </a:tabLst>
                      </a:pPr>
                      <a:r>
                        <a:rPr lang="uk-UA" sz="2000">
                          <a:effectLst/>
                        </a:rPr>
                        <a:t>Повна вища освіта</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tabLst>
                          <a:tab pos="1896745" algn="l"/>
                        </a:tabLst>
                      </a:pPr>
                      <a:r>
                        <a:rPr lang="uk-UA" sz="2000">
                          <a:effectLst/>
                        </a:rPr>
                        <a:t>Спеціаліст</a:t>
                      </a:r>
                      <a:endParaRPr lang="uk-UA" sz="200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106878641"/>
                  </a:ext>
                </a:extLst>
              </a:tr>
              <a:tr h="361521">
                <a:tc vMerge="1">
                  <a:txBody>
                    <a:bodyPr/>
                    <a:lstStyle/>
                    <a:p>
                      <a:endParaRPr lang="uk-UA"/>
                    </a:p>
                  </a:txBody>
                  <a:tcPr/>
                </a:tc>
                <a:tc>
                  <a:txBody>
                    <a:bodyPr/>
                    <a:lstStyle/>
                    <a:p>
                      <a:pPr algn="ctr">
                        <a:lnSpc>
                          <a:spcPct val="115000"/>
                        </a:lnSpc>
                        <a:spcAft>
                          <a:spcPts val="0"/>
                        </a:spcAft>
                        <a:tabLst>
                          <a:tab pos="1896745" algn="l"/>
                        </a:tabLst>
                      </a:pPr>
                      <a:r>
                        <a:rPr lang="uk-UA" sz="2000" dirty="0">
                          <a:effectLst/>
                        </a:rPr>
                        <a:t>Магістр</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86336997"/>
                  </a:ext>
                </a:extLst>
              </a:tr>
            </a:tbl>
          </a:graphicData>
        </a:graphic>
      </p:graphicFrame>
    </p:spTree>
    <p:extLst>
      <p:ext uri="{BB962C8B-B14F-4D97-AF65-F5344CB8AC3E}">
        <p14:creationId xmlns:p14="http://schemas.microsoft.com/office/powerpoint/2010/main" val="369312051"/>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51519" y="116632"/>
            <a:ext cx="7560842" cy="646331"/>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a:spAutoFit/>
          </a:bodyPr>
          <a:lstStyle/>
          <a:p>
            <a:pPr algn="ctr"/>
            <a:r>
              <a:rPr lang="uk-UA" sz="3600" dirty="0">
                <a:latin typeface="Bookman Old Style" panose="02050604050505020204" pitchFamily="18" charset="0"/>
                <a:ea typeface="Calibri" panose="020F0502020204030204" pitchFamily="34" charset="0"/>
              </a:rPr>
              <a:t>Освітні рівні</a:t>
            </a:r>
            <a:endParaRPr lang="uk-UA" sz="3600" dirty="0">
              <a:latin typeface="Bookman Old Style" panose="02050604050505020204" pitchFamily="18" charset="0"/>
            </a:endParaRPr>
          </a:p>
        </p:txBody>
      </p:sp>
      <p:sp>
        <p:nvSpPr>
          <p:cNvPr id="4" name="Округлений прямокутник 3"/>
          <p:cNvSpPr/>
          <p:nvPr/>
        </p:nvSpPr>
        <p:spPr bwMode="auto">
          <a:xfrm>
            <a:off x="251520" y="1688103"/>
            <a:ext cx="1980220" cy="72008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Bookman Old Style" panose="02050604050505020204" pitchFamily="18" charset="0"/>
              </a:rPr>
              <a:t>Неповна вища освіта</a:t>
            </a:r>
          </a:p>
        </p:txBody>
      </p:sp>
      <p:sp>
        <p:nvSpPr>
          <p:cNvPr id="5" name="Округлений прямокутник 4"/>
          <p:cNvSpPr/>
          <p:nvPr/>
        </p:nvSpPr>
        <p:spPr bwMode="auto">
          <a:xfrm>
            <a:off x="251520" y="3466928"/>
            <a:ext cx="1990885" cy="1008112"/>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Bookman Old Style" panose="02050604050505020204" pitchFamily="18" charset="0"/>
              </a:rPr>
              <a:t>Базова вища освіта</a:t>
            </a:r>
          </a:p>
        </p:txBody>
      </p:sp>
      <p:sp>
        <p:nvSpPr>
          <p:cNvPr id="6" name="Округлений прямокутник 5"/>
          <p:cNvSpPr/>
          <p:nvPr/>
        </p:nvSpPr>
        <p:spPr bwMode="auto">
          <a:xfrm>
            <a:off x="251520" y="5537080"/>
            <a:ext cx="2016444" cy="790347"/>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Bookman Old Style" panose="02050604050505020204" pitchFamily="18" charset="0"/>
              </a:rPr>
              <a:t>Повна вища освіта</a:t>
            </a:r>
          </a:p>
        </p:txBody>
      </p:sp>
      <p:sp>
        <p:nvSpPr>
          <p:cNvPr id="7" name="Округлений прямокутник 6"/>
          <p:cNvSpPr/>
          <p:nvPr/>
        </p:nvSpPr>
        <p:spPr bwMode="auto">
          <a:xfrm>
            <a:off x="2956733" y="1247371"/>
            <a:ext cx="6156176" cy="1601544"/>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algn="just" eaLnBrk="1" hangingPunct="1"/>
            <a:r>
              <a:rPr lang="uk-UA" sz="1600" b="1" dirty="0">
                <a:latin typeface="Bookman Old Style" panose="02050604050505020204" pitchFamily="18" charset="0"/>
              </a:rPr>
              <a:t>освітній </a:t>
            </a:r>
            <a:r>
              <a:rPr lang="uk-UA" sz="1600" b="1" dirty="0" smtClean="0">
                <a:latin typeface="Bookman Old Style" panose="02050604050505020204" pitchFamily="18" charset="0"/>
              </a:rPr>
              <a:t>рівень вищої освіти особи</a:t>
            </a:r>
            <a:r>
              <a:rPr lang="uk-UA" sz="1600" b="1" dirty="0">
                <a:latin typeface="Bookman Old Style" panose="02050604050505020204" pitchFamily="18" charset="0"/>
              </a:rPr>
              <a:t>, </a:t>
            </a:r>
            <a:r>
              <a:rPr lang="uk-UA" sz="1600" b="1" dirty="0" smtClean="0">
                <a:latin typeface="Bookman Old Style" panose="02050604050505020204" pitchFamily="18" charset="0"/>
              </a:rPr>
              <a:t>який  характеризує сформованість її </a:t>
            </a:r>
            <a:r>
              <a:rPr lang="uk-UA" sz="1600" b="1" dirty="0">
                <a:latin typeface="Bookman Old Style" panose="02050604050505020204" pitchFamily="18" charset="0"/>
              </a:rPr>
              <a:t>інтелектуальних </a:t>
            </a:r>
            <a:r>
              <a:rPr lang="uk-UA" sz="1600" b="1" dirty="0" smtClean="0">
                <a:latin typeface="Bookman Old Style" panose="02050604050505020204" pitchFamily="18" charset="0"/>
              </a:rPr>
              <a:t>якостей, що визначають </a:t>
            </a:r>
            <a:r>
              <a:rPr lang="uk-UA" sz="1600" b="1" dirty="0">
                <a:latin typeface="Bookman Old Style" panose="02050604050505020204" pitchFamily="18" charset="0"/>
              </a:rPr>
              <a:t>розвиток </a:t>
            </a:r>
            <a:r>
              <a:rPr lang="uk-UA" sz="1600" b="1" dirty="0" smtClean="0">
                <a:latin typeface="Bookman Old Style" panose="02050604050505020204" pitchFamily="18" charset="0"/>
              </a:rPr>
              <a:t>особи  </a:t>
            </a:r>
            <a:r>
              <a:rPr lang="uk-UA" sz="1600" b="1" dirty="0">
                <a:latin typeface="Bookman Old Style" panose="02050604050505020204" pitchFamily="18" charset="0"/>
              </a:rPr>
              <a:t>як  особистості  і  є  достатніми  для  здобуття нею   кваліфікацій </a:t>
            </a:r>
            <a:r>
              <a:rPr lang="uk-UA" sz="1600" b="1" dirty="0" smtClean="0">
                <a:latin typeface="Bookman Old Style" panose="02050604050505020204" pitchFamily="18" charset="0"/>
              </a:rPr>
              <a:t>за освітньо-кваліфікаційним  </a:t>
            </a:r>
            <a:r>
              <a:rPr lang="uk-UA" sz="1600" b="1" dirty="0">
                <a:latin typeface="Bookman Old Style" panose="02050604050505020204" pitchFamily="18" charset="0"/>
              </a:rPr>
              <a:t>рівнем </a:t>
            </a:r>
            <a:r>
              <a:rPr lang="uk-UA" sz="1600" b="1" dirty="0" smtClean="0">
                <a:latin typeface="Bookman Old Style" panose="02050604050505020204" pitchFamily="18" charset="0"/>
              </a:rPr>
              <a:t>молодшого </a:t>
            </a:r>
            <a:r>
              <a:rPr lang="uk-UA" sz="1600" b="1" dirty="0">
                <a:latin typeface="Bookman Old Style" panose="02050604050505020204" pitchFamily="18" charset="0"/>
              </a:rPr>
              <a:t>спеціаліста </a:t>
            </a:r>
          </a:p>
        </p:txBody>
      </p:sp>
      <p:sp>
        <p:nvSpPr>
          <p:cNvPr id="9" name="Округлений прямокутник 8"/>
          <p:cNvSpPr/>
          <p:nvPr/>
        </p:nvSpPr>
        <p:spPr bwMode="auto">
          <a:xfrm>
            <a:off x="2956734" y="3169964"/>
            <a:ext cx="6156176" cy="1602040"/>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algn="just" eaLnBrk="1" hangingPunct="1"/>
            <a:r>
              <a:rPr lang="uk-UA" sz="1600" b="1" dirty="0" smtClean="0">
                <a:latin typeface="Bookman Old Style" panose="02050604050505020204" pitchFamily="18" charset="0"/>
              </a:rPr>
              <a:t>Освітній рівень вищої освіти особи, який  </a:t>
            </a:r>
            <a:r>
              <a:rPr lang="uk-UA" sz="1600" b="1" dirty="0">
                <a:latin typeface="Bookman Old Style" panose="02050604050505020204" pitchFamily="18" charset="0"/>
              </a:rPr>
              <a:t>характеризує </a:t>
            </a:r>
            <a:r>
              <a:rPr lang="uk-UA" sz="1600" b="1" dirty="0" smtClean="0">
                <a:latin typeface="Bookman Old Style" panose="02050604050505020204" pitchFamily="18" charset="0"/>
              </a:rPr>
              <a:t>сформованість її інтелектуальних якостей</a:t>
            </a:r>
            <a:r>
              <a:rPr lang="uk-UA" sz="1600" b="1" dirty="0">
                <a:latin typeface="Bookman Old Style" panose="02050604050505020204" pitchFamily="18" charset="0"/>
              </a:rPr>
              <a:t>, </a:t>
            </a:r>
            <a:r>
              <a:rPr lang="uk-UA" sz="1600" b="1" dirty="0" smtClean="0">
                <a:latin typeface="Bookman Old Style" panose="02050604050505020204" pitchFamily="18" charset="0"/>
              </a:rPr>
              <a:t>що визначають розвиток особи як  </a:t>
            </a:r>
            <a:r>
              <a:rPr lang="uk-UA" sz="1600" b="1" dirty="0">
                <a:latin typeface="Bookman Old Style" panose="02050604050505020204" pitchFamily="18" charset="0"/>
              </a:rPr>
              <a:t>особистості  і  є  достатніми  для здобуття  </a:t>
            </a:r>
            <a:r>
              <a:rPr lang="uk-UA" sz="1600" b="1" dirty="0" smtClean="0">
                <a:latin typeface="Bookman Old Style" panose="02050604050505020204" pitchFamily="18" charset="0"/>
              </a:rPr>
              <a:t>нею кваліфікацій за  </a:t>
            </a:r>
            <a:r>
              <a:rPr lang="uk-UA" sz="1600" b="1" dirty="0">
                <a:latin typeface="Bookman Old Style" panose="02050604050505020204" pitchFamily="18" charset="0"/>
              </a:rPr>
              <a:t>освітньо-кваліфікаційним  рівнем </a:t>
            </a:r>
          </a:p>
          <a:p>
            <a:pPr algn="just" eaLnBrk="1" hangingPunct="1"/>
            <a:r>
              <a:rPr lang="uk-UA" sz="1600" b="1" dirty="0">
                <a:latin typeface="Bookman Old Style" panose="02050604050505020204" pitchFamily="18" charset="0"/>
              </a:rPr>
              <a:t>бакалавра</a:t>
            </a:r>
          </a:p>
        </p:txBody>
      </p:sp>
      <p:sp>
        <p:nvSpPr>
          <p:cNvPr id="10" name="Округлений прямокутник 9"/>
          <p:cNvSpPr/>
          <p:nvPr/>
        </p:nvSpPr>
        <p:spPr bwMode="auto">
          <a:xfrm>
            <a:off x="2956733" y="5093053"/>
            <a:ext cx="6174432" cy="1678403"/>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algn="just" eaLnBrk="1" hangingPunct="1"/>
            <a:r>
              <a:rPr lang="uk-UA" sz="1600" b="1" dirty="0">
                <a:latin typeface="Bookman Old Style" panose="02050604050505020204" pitchFamily="18" charset="0"/>
              </a:rPr>
              <a:t>освітній рівень </a:t>
            </a:r>
            <a:r>
              <a:rPr lang="uk-UA" sz="1600" b="1" dirty="0" smtClean="0">
                <a:latin typeface="Bookman Old Style" panose="02050604050505020204" pitchFamily="18" charset="0"/>
              </a:rPr>
              <a:t>вищої освіти особи</a:t>
            </a:r>
            <a:r>
              <a:rPr lang="uk-UA" sz="1600" b="1" dirty="0">
                <a:latin typeface="Bookman Old Style" panose="02050604050505020204" pitchFamily="18" charset="0"/>
              </a:rPr>
              <a:t>, який  характеризує </a:t>
            </a:r>
            <a:r>
              <a:rPr lang="uk-UA" sz="1600" b="1" dirty="0" smtClean="0">
                <a:latin typeface="Bookman Old Style" panose="02050604050505020204" pitchFamily="18" charset="0"/>
              </a:rPr>
              <a:t>сформованість її </a:t>
            </a:r>
            <a:r>
              <a:rPr lang="uk-UA" sz="1600" b="1" dirty="0">
                <a:latin typeface="Bookman Old Style" panose="02050604050505020204" pitchFamily="18" charset="0"/>
              </a:rPr>
              <a:t>інтелектуальних якостей, </a:t>
            </a:r>
            <a:r>
              <a:rPr lang="uk-UA" sz="1600" b="1" dirty="0" smtClean="0">
                <a:latin typeface="Bookman Old Style" panose="02050604050505020204" pitchFamily="18" charset="0"/>
              </a:rPr>
              <a:t>що </a:t>
            </a:r>
            <a:r>
              <a:rPr lang="uk-UA" sz="1600" b="1" dirty="0">
                <a:latin typeface="Bookman Old Style" panose="02050604050505020204" pitchFamily="18" charset="0"/>
              </a:rPr>
              <a:t>визначають розвиток </a:t>
            </a:r>
            <a:r>
              <a:rPr lang="uk-UA" sz="1600" b="1" dirty="0" smtClean="0">
                <a:latin typeface="Bookman Old Style" panose="02050604050505020204" pitchFamily="18" charset="0"/>
              </a:rPr>
              <a:t>особи як  </a:t>
            </a:r>
            <a:r>
              <a:rPr lang="uk-UA" sz="1600" b="1" dirty="0">
                <a:latin typeface="Bookman Old Style" panose="02050604050505020204" pitchFamily="18" charset="0"/>
              </a:rPr>
              <a:t>особистості </a:t>
            </a:r>
            <a:r>
              <a:rPr lang="uk-UA" sz="1600" b="1" dirty="0" smtClean="0">
                <a:latin typeface="Bookman Old Style" panose="02050604050505020204" pitchFamily="18" charset="0"/>
              </a:rPr>
              <a:t>і </a:t>
            </a:r>
            <a:r>
              <a:rPr lang="uk-UA" sz="1600" b="1" dirty="0">
                <a:latin typeface="Bookman Old Style" panose="02050604050505020204" pitchFamily="18" charset="0"/>
              </a:rPr>
              <a:t>є </a:t>
            </a:r>
            <a:r>
              <a:rPr lang="uk-UA" sz="1600" b="1" dirty="0" smtClean="0">
                <a:latin typeface="Bookman Old Style" panose="02050604050505020204" pitchFamily="18" charset="0"/>
              </a:rPr>
              <a:t>достатніми для </a:t>
            </a:r>
            <a:r>
              <a:rPr lang="uk-UA" sz="1600" b="1" dirty="0">
                <a:latin typeface="Bookman Old Style" panose="02050604050505020204" pitchFamily="18" charset="0"/>
              </a:rPr>
              <a:t>здобуття </a:t>
            </a:r>
            <a:r>
              <a:rPr lang="uk-UA" sz="1600" b="1" dirty="0" smtClean="0">
                <a:latin typeface="Bookman Old Style" panose="02050604050505020204" pitchFamily="18" charset="0"/>
              </a:rPr>
              <a:t>нею  кваліфікацій за освітньо-кваліфікаційним рівнем спеціаліста </a:t>
            </a:r>
            <a:r>
              <a:rPr lang="uk-UA" sz="1600" b="1" dirty="0">
                <a:latin typeface="Bookman Old Style" panose="02050604050505020204" pitchFamily="18" charset="0"/>
              </a:rPr>
              <a:t>або магістра</a:t>
            </a:r>
          </a:p>
        </p:txBody>
      </p:sp>
      <p:cxnSp>
        <p:nvCxnSpPr>
          <p:cNvPr id="12" name="Сполучна лінія уступом 11"/>
          <p:cNvCxnSpPr>
            <a:stCxn id="4" idx="1"/>
            <a:endCxn id="5" idx="1"/>
          </p:cNvCxnSpPr>
          <p:nvPr/>
        </p:nvCxnSpPr>
        <p:spPr bwMode="auto">
          <a:xfrm rot="10800000" flipV="1">
            <a:off x="251520" y="2048142"/>
            <a:ext cx="12700" cy="1922841"/>
          </a:xfrm>
          <a:prstGeom prst="bentConnector3">
            <a:avLst>
              <a:gd name="adj1" fmla="val 1800000"/>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Сполучна лінія уступом 13"/>
          <p:cNvCxnSpPr>
            <a:stCxn id="5" idx="1"/>
            <a:endCxn id="6" idx="1"/>
          </p:cNvCxnSpPr>
          <p:nvPr/>
        </p:nvCxnSpPr>
        <p:spPr bwMode="auto">
          <a:xfrm rot="10800000" flipV="1">
            <a:off x="251520" y="3970984"/>
            <a:ext cx="12700" cy="1961270"/>
          </a:xfrm>
          <a:prstGeom prst="bentConnector3">
            <a:avLst>
              <a:gd name="adj1" fmla="val 1800000"/>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Сполучна лінія уступом 15"/>
          <p:cNvCxnSpPr>
            <a:stCxn id="2" idx="1"/>
            <a:endCxn id="4" idx="1"/>
          </p:cNvCxnSpPr>
          <p:nvPr/>
        </p:nvCxnSpPr>
        <p:spPr bwMode="auto">
          <a:xfrm rot="10800000" flipH="1" flipV="1">
            <a:off x="251518" y="439797"/>
            <a:ext cx="1" cy="1608345"/>
          </a:xfrm>
          <a:prstGeom prst="bentConnector3">
            <a:avLst>
              <a:gd name="adj1" fmla="val -22860000000"/>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Сполучна лінія уступом 17"/>
          <p:cNvCxnSpPr>
            <a:stCxn id="2" idx="1"/>
            <a:endCxn id="5" idx="1"/>
          </p:cNvCxnSpPr>
          <p:nvPr/>
        </p:nvCxnSpPr>
        <p:spPr bwMode="auto">
          <a:xfrm rot="10800000" flipH="1" flipV="1">
            <a:off x="251518" y="439798"/>
            <a:ext cx="1" cy="3531186"/>
          </a:xfrm>
          <a:prstGeom prst="bentConnector3">
            <a:avLst>
              <a:gd name="adj1" fmla="val -22860000000"/>
            </a:avLst>
          </a:prstGeom>
          <a:solidFill>
            <a:schemeClr val="accent1"/>
          </a:solidFill>
          <a:ln w="9525" cap="flat" cmpd="sng" algn="ctr">
            <a:solidFill>
              <a:schemeClr val="tx1"/>
            </a:solidFill>
            <a:prstDash val="solid"/>
            <a:round/>
            <a:headEnd type="none" w="med" len="med"/>
            <a:tailEnd type="none" w="med" len="med"/>
          </a:ln>
          <a:effectLst/>
        </p:spPr>
      </p:cxnSp>
      <p:cxnSp>
        <p:nvCxnSpPr>
          <p:cNvPr id="20" name="Сполучна лінія уступом 19"/>
          <p:cNvCxnSpPr>
            <a:stCxn id="2" idx="1"/>
            <a:endCxn id="6" idx="1"/>
          </p:cNvCxnSpPr>
          <p:nvPr/>
        </p:nvCxnSpPr>
        <p:spPr bwMode="auto">
          <a:xfrm rot="10800000" flipH="1" flipV="1">
            <a:off x="251518" y="439798"/>
            <a:ext cx="1" cy="5492456"/>
          </a:xfrm>
          <a:prstGeom prst="bentConnector3">
            <a:avLst>
              <a:gd name="adj1" fmla="val -22860000000"/>
            </a:avLst>
          </a:prstGeom>
          <a:solidFill>
            <a:schemeClr val="accent1"/>
          </a:solidFill>
          <a:ln w="9525" cap="flat" cmpd="sng" algn="ctr">
            <a:solidFill>
              <a:schemeClr val="tx1"/>
            </a:solidFill>
            <a:prstDash val="solid"/>
            <a:round/>
            <a:headEnd type="none" w="med" len="med"/>
            <a:tailEnd type="none" w="med" len="med"/>
          </a:ln>
          <a:effectLst/>
        </p:spPr>
      </p:cxnSp>
      <p:sp>
        <p:nvSpPr>
          <p:cNvPr id="24" name="Стрілка вправо 23"/>
          <p:cNvSpPr/>
          <p:nvPr/>
        </p:nvSpPr>
        <p:spPr bwMode="auto">
          <a:xfrm>
            <a:off x="2267964" y="1841135"/>
            <a:ext cx="688769" cy="425943"/>
          </a:xfrm>
          <a:prstGeom prst="rightArrow">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uk-UA" sz="1800" b="1" i="0" u="none" strike="noStrike" cap="none" normalizeH="0" baseline="0" smtClean="0">
              <a:ln>
                <a:noFill/>
              </a:ln>
              <a:solidFill>
                <a:schemeClr val="tx1"/>
              </a:solidFill>
              <a:effectLst/>
              <a:latin typeface="Arial" charset="0"/>
            </a:endParaRPr>
          </a:p>
        </p:txBody>
      </p:sp>
      <p:sp>
        <p:nvSpPr>
          <p:cNvPr id="25" name="Стрілка вправо 24"/>
          <p:cNvSpPr/>
          <p:nvPr/>
        </p:nvSpPr>
        <p:spPr bwMode="auto">
          <a:xfrm>
            <a:off x="2301257" y="5742603"/>
            <a:ext cx="688769" cy="425943"/>
          </a:xfrm>
          <a:prstGeom prst="rightArrow">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uk-UA" sz="1800" b="1" i="0" u="none" strike="noStrike" cap="none" normalizeH="0" baseline="0" smtClean="0">
              <a:ln>
                <a:noFill/>
              </a:ln>
              <a:solidFill>
                <a:schemeClr val="tx1"/>
              </a:solidFill>
              <a:effectLst/>
              <a:latin typeface="Arial" charset="0"/>
            </a:endParaRPr>
          </a:p>
        </p:txBody>
      </p:sp>
      <p:sp>
        <p:nvSpPr>
          <p:cNvPr id="26" name="Стрілка вправо 25"/>
          <p:cNvSpPr/>
          <p:nvPr/>
        </p:nvSpPr>
        <p:spPr bwMode="auto">
          <a:xfrm>
            <a:off x="2267964" y="3700931"/>
            <a:ext cx="688769" cy="425943"/>
          </a:xfrm>
          <a:prstGeom prst="rightArrow">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uk-UA"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103932086"/>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a:latin typeface="Bookman Old Style" panose="02050604050505020204" pitchFamily="18" charset="0"/>
              </a:rPr>
              <a:t>Ознаки освітньо-кваліфікаційного рівня молодшого спеціаліста у галузі бухгалтерського обліку</a:t>
            </a:r>
          </a:p>
        </p:txBody>
      </p:sp>
      <p:sp>
        <p:nvSpPr>
          <p:cNvPr id="4" name="Прямокутник 3"/>
          <p:cNvSpPr/>
          <p:nvPr/>
        </p:nvSpPr>
        <p:spPr bwMode="auto">
          <a:xfrm>
            <a:off x="251520" y="1268760"/>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Рівень кваліфікації</a:t>
            </a:r>
          </a:p>
        </p:txBody>
      </p:sp>
      <p:sp>
        <p:nvSpPr>
          <p:cNvPr id="5" name="Прямокутник 4"/>
          <p:cNvSpPr/>
          <p:nvPr/>
        </p:nvSpPr>
        <p:spPr bwMode="auto">
          <a:xfrm>
            <a:off x="251520" y="1925377"/>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Навчальні заклади</a:t>
            </a:r>
          </a:p>
        </p:txBody>
      </p:sp>
      <p:sp>
        <p:nvSpPr>
          <p:cNvPr id="6" name="Прямокутник 5"/>
          <p:cNvSpPr/>
          <p:nvPr/>
        </p:nvSpPr>
        <p:spPr bwMode="auto">
          <a:xfrm>
            <a:off x="251520" y="2581994"/>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Галузь</a:t>
            </a:r>
          </a:p>
        </p:txBody>
      </p:sp>
      <p:sp>
        <p:nvSpPr>
          <p:cNvPr id="7" name="Прямокутник 6"/>
          <p:cNvSpPr/>
          <p:nvPr/>
        </p:nvSpPr>
        <p:spPr bwMode="auto">
          <a:xfrm>
            <a:off x="2987824" y="3101914"/>
            <a:ext cx="3168352" cy="34205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Основні характеристики</a:t>
            </a:r>
          </a:p>
        </p:txBody>
      </p:sp>
      <p:sp>
        <p:nvSpPr>
          <p:cNvPr id="8" name="Округлений прямокутник 7"/>
          <p:cNvSpPr/>
          <p:nvPr/>
        </p:nvSpPr>
        <p:spPr bwMode="auto">
          <a:xfrm>
            <a:off x="3851920" y="1268760"/>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Молодший спеціаліст (перший рівень)</a:t>
            </a:r>
            <a:endParaRPr kumimoji="0" lang="uk-UA" sz="1800" i="0" u="none" strike="noStrike" cap="none" normalizeH="0" baseline="0" dirty="0" smtClean="0">
              <a:ln>
                <a:noFill/>
              </a:ln>
              <a:solidFill>
                <a:schemeClr val="tx1"/>
              </a:solidFill>
              <a:effectLst/>
              <a:latin typeface="Bookman Old Style" panose="02050604050505020204" pitchFamily="18" charset="0"/>
            </a:endParaRPr>
          </a:p>
        </p:txBody>
      </p:sp>
      <p:sp>
        <p:nvSpPr>
          <p:cNvPr id="9" name="Округлений прямокутник 8"/>
          <p:cNvSpPr/>
          <p:nvPr/>
        </p:nvSpPr>
        <p:spPr bwMode="auto">
          <a:xfrm>
            <a:off x="3851920" y="1788680"/>
            <a:ext cx="4824536" cy="633434"/>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Технікум, училища, інші заклади еквівалентного рівня</a:t>
            </a:r>
          </a:p>
        </p:txBody>
      </p:sp>
      <p:sp>
        <p:nvSpPr>
          <p:cNvPr id="10" name="Округлений прямокутник 9"/>
          <p:cNvSpPr/>
          <p:nvPr/>
        </p:nvSpPr>
        <p:spPr bwMode="auto">
          <a:xfrm>
            <a:off x="3851920" y="2581994"/>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Бухгалтерський облік</a:t>
            </a:r>
            <a:endParaRPr kumimoji="0" lang="uk-UA" sz="1800" i="0" u="none" strike="noStrike" cap="none" normalizeH="0" baseline="0" dirty="0" smtClean="0">
              <a:ln>
                <a:noFill/>
              </a:ln>
              <a:solidFill>
                <a:schemeClr val="tx1"/>
              </a:solidFill>
              <a:effectLst/>
              <a:latin typeface="Bookman Old Style" panose="02050604050505020204" pitchFamily="18" charset="0"/>
            </a:endParaRPr>
          </a:p>
        </p:txBody>
      </p:sp>
      <p:sp>
        <p:nvSpPr>
          <p:cNvPr id="11" name="Округлений прямокутник 10"/>
          <p:cNvSpPr/>
          <p:nvPr/>
        </p:nvSpPr>
        <p:spPr bwMode="auto">
          <a:xfrm>
            <a:off x="246290" y="3603850"/>
            <a:ext cx="8640960" cy="2993502"/>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sz="1750" i="1" dirty="0" smtClean="0">
                <a:latin typeface="Bookman Old Style" panose="02050604050505020204" pitchFamily="18" charset="0"/>
              </a:rPr>
              <a:t>Фахівець цього рівня повинен:</a:t>
            </a:r>
          </a:p>
          <a:p>
            <a:pPr lvl="0" algn="just"/>
            <a:r>
              <a:rPr lang="uk-UA" sz="1750" dirty="0" smtClean="0">
                <a:latin typeface="Bookman Old Style" panose="02050604050505020204" pitchFamily="18" charset="0"/>
              </a:rPr>
              <a:t>вміти визначати об’єкти обліку в управлінні підприємством, змістовий характер фактів господарського життя, взаємозв’язок об’єктів обліку на підставі теорії подвійності, характери об’єкта з економіко-правовими характеристиками; складати бухгалтерські проведення; використовувати ручну та автоматизовану форми обліку; складати первинні документи, здійснювати розрахунки, дотримуватись законодавчих актів; мати знання з таких дисциплін: теорія бухгалтерського обліку, фінансовий облік, інформаційні системи обліку, теорія економічного аналізу, а також з основ економіки та математики</a:t>
            </a:r>
            <a:endParaRPr lang="uk-UA" sz="1750" dirty="0">
              <a:latin typeface="Bookman Old Style" panose="02050604050505020204" pitchFamily="18" charset="0"/>
            </a:endParaRPr>
          </a:p>
        </p:txBody>
      </p:sp>
      <p:cxnSp>
        <p:nvCxnSpPr>
          <p:cNvPr id="13" name="Пряма зі стрілкою 12"/>
          <p:cNvCxnSpPr>
            <a:stCxn id="4" idx="3"/>
            <a:endCxn id="8" idx="1"/>
          </p:cNvCxnSpPr>
          <p:nvPr/>
        </p:nvCxnSpPr>
        <p:spPr bwMode="auto">
          <a:xfrm>
            <a:off x="2699792" y="1448780"/>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5" name="Пряма зі стрілкою 14"/>
          <p:cNvCxnSpPr>
            <a:stCxn id="5" idx="3"/>
            <a:endCxn id="9" idx="1"/>
          </p:cNvCxnSpPr>
          <p:nvPr/>
        </p:nvCxnSpPr>
        <p:spPr bwMode="auto">
          <a:xfrm>
            <a:off x="2699792" y="2105397"/>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7" name="Пряма зі стрілкою 16"/>
          <p:cNvCxnSpPr>
            <a:stCxn id="6" idx="3"/>
            <a:endCxn id="10" idx="1"/>
          </p:cNvCxnSpPr>
          <p:nvPr/>
        </p:nvCxnSpPr>
        <p:spPr bwMode="auto">
          <a:xfrm>
            <a:off x="2699792" y="2762014"/>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9" name="Сполучна лінія уступом 18"/>
          <p:cNvCxnSpPr>
            <a:stCxn id="7" idx="3"/>
            <a:endCxn id="11" idx="0"/>
          </p:cNvCxnSpPr>
          <p:nvPr/>
        </p:nvCxnSpPr>
        <p:spPr bwMode="auto">
          <a:xfrm flipH="1">
            <a:off x="4566770" y="3272942"/>
            <a:ext cx="1589406" cy="330908"/>
          </a:xfrm>
          <a:prstGeom prst="bentConnector4">
            <a:avLst>
              <a:gd name="adj1" fmla="val -14383"/>
              <a:gd name="adj2" fmla="val 75842"/>
            </a:avLst>
          </a:prstGeom>
          <a:solidFill>
            <a:schemeClr val="accent1"/>
          </a:solidFill>
          <a:ln w="9525" cap="flat" cmpd="sng" algn="ctr">
            <a:solidFill>
              <a:schemeClr val="tx2"/>
            </a:solidFill>
            <a:prstDash val="solid"/>
            <a:round/>
            <a:headEnd type="none" w="med" len="med"/>
            <a:tailEnd type="triangle"/>
          </a:ln>
          <a:effectLst/>
        </p:spPr>
      </p:cxnSp>
      <p:cxnSp>
        <p:nvCxnSpPr>
          <p:cNvPr id="21" name="Сполучна лінія уступом 20"/>
          <p:cNvCxnSpPr>
            <a:stCxn id="7" idx="1"/>
            <a:endCxn id="11" idx="0"/>
          </p:cNvCxnSpPr>
          <p:nvPr/>
        </p:nvCxnSpPr>
        <p:spPr bwMode="auto">
          <a:xfrm rot="10800000" flipH="1" flipV="1">
            <a:off x="2987824" y="3272942"/>
            <a:ext cx="1578946" cy="330908"/>
          </a:xfrm>
          <a:prstGeom prst="bentConnector4">
            <a:avLst>
              <a:gd name="adj1" fmla="val -14478"/>
              <a:gd name="adj2" fmla="val 75842"/>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209593906"/>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a:latin typeface="Bookman Old Style" panose="02050604050505020204" pitchFamily="18" charset="0"/>
              </a:rPr>
              <a:t>Ознаки освітньо-кваліфікаційного рівня бакалавра напряму підготовки “Облік і аудит”</a:t>
            </a:r>
          </a:p>
        </p:txBody>
      </p:sp>
      <p:sp>
        <p:nvSpPr>
          <p:cNvPr id="4" name="Прямокутник 3"/>
          <p:cNvSpPr/>
          <p:nvPr/>
        </p:nvSpPr>
        <p:spPr bwMode="auto">
          <a:xfrm>
            <a:off x="251520" y="1405458"/>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Рівень кваліфікації</a:t>
            </a:r>
          </a:p>
        </p:txBody>
      </p:sp>
      <p:sp>
        <p:nvSpPr>
          <p:cNvPr id="5" name="Прямокутник 4"/>
          <p:cNvSpPr/>
          <p:nvPr/>
        </p:nvSpPr>
        <p:spPr bwMode="auto">
          <a:xfrm>
            <a:off x="246290" y="2144269"/>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Навчальні заклади</a:t>
            </a:r>
          </a:p>
        </p:txBody>
      </p:sp>
      <p:sp>
        <p:nvSpPr>
          <p:cNvPr id="6" name="Прямокутник 5"/>
          <p:cNvSpPr/>
          <p:nvPr/>
        </p:nvSpPr>
        <p:spPr bwMode="auto">
          <a:xfrm>
            <a:off x="246290" y="2733229"/>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Галузь</a:t>
            </a:r>
          </a:p>
        </p:txBody>
      </p:sp>
      <p:sp>
        <p:nvSpPr>
          <p:cNvPr id="7" name="Прямокутник 6"/>
          <p:cNvSpPr/>
          <p:nvPr/>
        </p:nvSpPr>
        <p:spPr bwMode="auto">
          <a:xfrm>
            <a:off x="2987824" y="3248363"/>
            <a:ext cx="3168352" cy="34205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Основні характеристики</a:t>
            </a:r>
          </a:p>
        </p:txBody>
      </p:sp>
      <p:sp>
        <p:nvSpPr>
          <p:cNvPr id="9" name="Округлений прямокутник 8"/>
          <p:cNvSpPr/>
          <p:nvPr/>
        </p:nvSpPr>
        <p:spPr bwMode="auto">
          <a:xfrm>
            <a:off x="3851920" y="1997081"/>
            <a:ext cx="4824536" cy="633434"/>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Коледжі, інститути, консерваторії інші заклади еквівалентного рівня</a:t>
            </a:r>
          </a:p>
        </p:txBody>
      </p:sp>
      <p:sp>
        <p:nvSpPr>
          <p:cNvPr id="10" name="Округлений прямокутник 9"/>
          <p:cNvSpPr/>
          <p:nvPr/>
        </p:nvSpPr>
        <p:spPr bwMode="auto">
          <a:xfrm>
            <a:off x="3851920" y="2730600"/>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Облік і аудит</a:t>
            </a:r>
            <a:endParaRPr kumimoji="0" lang="uk-UA" sz="1800" i="0" u="none" strike="noStrike" cap="none" normalizeH="0" baseline="0" dirty="0" smtClean="0">
              <a:ln>
                <a:noFill/>
              </a:ln>
              <a:solidFill>
                <a:schemeClr val="tx1"/>
              </a:solidFill>
              <a:effectLst/>
              <a:latin typeface="Bookman Old Style" panose="02050604050505020204" pitchFamily="18" charset="0"/>
            </a:endParaRPr>
          </a:p>
        </p:txBody>
      </p:sp>
      <p:sp>
        <p:nvSpPr>
          <p:cNvPr id="11" name="Округлений прямокутник 10"/>
          <p:cNvSpPr/>
          <p:nvPr/>
        </p:nvSpPr>
        <p:spPr bwMode="auto">
          <a:xfrm>
            <a:off x="253859" y="3748142"/>
            <a:ext cx="8640960" cy="2993502"/>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sz="1750" i="1" dirty="0" smtClean="0">
                <a:latin typeface="Bookman Old Style" panose="02050604050505020204" pitchFamily="18" charset="0"/>
              </a:rPr>
              <a:t>Фахівець цього рівня повинен:</a:t>
            </a:r>
          </a:p>
          <a:p>
            <a:pPr lvl="0" algn="just"/>
            <a:r>
              <a:rPr lang="uk-UA" dirty="0" smtClean="0">
                <a:latin typeface="Bookman Old Style" panose="02050604050505020204" pitchFamily="18" charset="0"/>
              </a:rPr>
              <a:t>вміти </a:t>
            </a:r>
            <a:r>
              <a:rPr lang="uk-UA" dirty="0">
                <a:latin typeface="Bookman Old Style" panose="02050604050505020204" pitchFamily="18" charset="0"/>
              </a:rPr>
              <a:t>визначати напрями побудови </a:t>
            </a:r>
            <a:r>
              <a:rPr lang="uk-UA" dirty="0" smtClean="0">
                <a:latin typeface="Bookman Old Style" panose="02050604050505020204" pitchFamily="18" charset="0"/>
              </a:rPr>
              <a:t>внутрішньогосподарського </a:t>
            </a:r>
            <a:r>
              <a:rPr lang="uk-UA" dirty="0">
                <a:latin typeface="Bookman Old Style" panose="02050604050505020204" pitchFamily="18" charset="0"/>
              </a:rPr>
              <a:t>обліку, виявляти центри витрат, центри відповідальності, володіти методикою побудови обліку за методикою економічного аналізу діяльності господарюючих суб’єктів, усвідомлювати процеси формування інформаційних систем бухгалтерського обліку та аналізу, їх </a:t>
            </a:r>
            <a:r>
              <a:rPr lang="uk-UA" dirty="0" smtClean="0">
                <a:latin typeface="Bookman Old Style" panose="02050604050505020204" pitchFamily="18" charset="0"/>
              </a:rPr>
              <a:t>організацію; мати </a:t>
            </a:r>
            <a:r>
              <a:rPr lang="uk-UA" dirty="0">
                <a:latin typeface="Bookman Old Style" panose="02050604050505020204" pitchFamily="18" charset="0"/>
              </a:rPr>
              <a:t>знання з таких дисциплін: бухгалтерський внутрішньогосподарський облік (виробничий та комерційний) – загальну методику; економічний аналіз; інформаційні системи бухгалтерського обліку; контроль</a:t>
            </a:r>
          </a:p>
        </p:txBody>
      </p:sp>
      <p:cxnSp>
        <p:nvCxnSpPr>
          <p:cNvPr id="13" name="Пряма зі стрілкою 12"/>
          <p:cNvCxnSpPr/>
          <p:nvPr/>
        </p:nvCxnSpPr>
        <p:spPr bwMode="auto">
          <a:xfrm>
            <a:off x="2699792" y="1580279"/>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5" name="Пряма зі стрілкою 14"/>
          <p:cNvCxnSpPr/>
          <p:nvPr/>
        </p:nvCxnSpPr>
        <p:spPr bwMode="auto">
          <a:xfrm>
            <a:off x="2699792" y="2348880"/>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7" name="Пряма зі стрілкою 16"/>
          <p:cNvCxnSpPr/>
          <p:nvPr/>
        </p:nvCxnSpPr>
        <p:spPr bwMode="auto">
          <a:xfrm>
            <a:off x="2699792" y="2910620"/>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sp>
        <p:nvSpPr>
          <p:cNvPr id="16" name="Округлений прямокутник 15"/>
          <p:cNvSpPr/>
          <p:nvPr/>
        </p:nvSpPr>
        <p:spPr bwMode="auto">
          <a:xfrm>
            <a:off x="3851920" y="1263562"/>
            <a:ext cx="4824536" cy="633434"/>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Бакалавр  (другий рівень – спеціаліст 1-го загальноекономічного рівня)</a:t>
            </a:r>
          </a:p>
        </p:txBody>
      </p:sp>
      <p:cxnSp>
        <p:nvCxnSpPr>
          <p:cNvPr id="18" name="Сполучна лінія уступом 17"/>
          <p:cNvCxnSpPr>
            <a:stCxn id="7" idx="3"/>
            <a:endCxn id="11" idx="0"/>
          </p:cNvCxnSpPr>
          <p:nvPr/>
        </p:nvCxnSpPr>
        <p:spPr bwMode="auto">
          <a:xfrm flipH="1">
            <a:off x="4574339" y="3419391"/>
            <a:ext cx="1581837" cy="328751"/>
          </a:xfrm>
          <a:prstGeom prst="bentConnector4">
            <a:avLst>
              <a:gd name="adj1" fmla="val -14452"/>
              <a:gd name="adj2" fmla="val 76012"/>
            </a:avLst>
          </a:prstGeom>
          <a:solidFill>
            <a:schemeClr val="accent1"/>
          </a:solidFill>
          <a:ln w="9525" cap="flat" cmpd="sng" algn="ctr">
            <a:solidFill>
              <a:schemeClr val="tx2"/>
            </a:solidFill>
            <a:prstDash val="solid"/>
            <a:round/>
            <a:headEnd type="none" w="med" len="med"/>
            <a:tailEnd type="triangle"/>
          </a:ln>
          <a:effectLst/>
        </p:spPr>
      </p:cxnSp>
      <p:cxnSp>
        <p:nvCxnSpPr>
          <p:cNvPr id="22" name="Сполучна лінія уступом 21"/>
          <p:cNvCxnSpPr>
            <a:stCxn id="7" idx="1"/>
            <a:endCxn id="11" idx="0"/>
          </p:cNvCxnSpPr>
          <p:nvPr/>
        </p:nvCxnSpPr>
        <p:spPr bwMode="auto">
          <a:xfrm rot="10800000" flipH="1" flipV="1">
            <a:off x="2987823" y="3419390"/>
            <a:ext cx="1586515" cy="328751"/>
          </a:xfrm>
          <a:prstGeom prst="bentConnector4">
            <a:avLst>
              <a:gd name="adj1" fmla="val -14409"/>
              <a:gd name="adj2" fmla="val 76012"/>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2217856368"/>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a:latin typeface="Bookman Old Style" panose="02050604050505020204" pitchFamily="18" charset="0"/>
              </a:rPr>
              <a:t>Ознаки освітньо-кваліфікаційного рівня спеціаліста спеціальності “Облік і аудит”</a:t>
            </a:r>
          </a:p>
        </p:txBody>
      </p:sp>
      <p:sp>
        <p:nvSpPr>
          <p:cNvPr id="4" name="Прямокутник 3"/>
          <p:cNvSpPr/>
          <p:nvPr/>
        </p:nvSpPr>
        <p:spPr bwMode="auto">
          <a:xfrm>
            <a:off x="251520" y="1268760"/>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Рівень кваліфікації</a:t>
            </a:r>
          </a:p>
        </p:txBody>
      </p:sp>
      <p:sp>
        <p:nvSpPr>
          <p:cNvPr id="5" name="Прямокутник 4"/>
          <p:cNvSpPr/>
          <p:nvPr/>
        </p:nvSpPr>
        <p:spPr bwMode="auto">
          <a:xfrm>
            <a:off x="251520" y="1925377"/>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Навчальні заклади</a:t>
            </a:r>
          </a:p>
        </p:txBody>
      </p:sp>
      <p:sp>
        <p:nvSpPr>
          <p:cNvPr id="6" name="Прямокутник 5"/>
          <p:cNvSpPr/>
          <p:nvPr/>
        </p:nvSpPr>
        <p:spPr bwMode="auto">
          <a:xfrm>
            <a:off x="251520" y="2581994"/>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Галузь</a:t>
            </a:r>
          </a:p>
        </p:txBody>
      </p:sp>
      <p:sp>
        <p:nvSpPr>
          <p:cNvPr id="7" name="Прямокутник 6"/>
          <p:cNvSpPr/>
          <p:nvPr/>
        </p:nvSpPr>
        <p:spPr bwMode="auto">
          <a:xfrm>
            <a:off x="2987824" y="3101914"/>
            <a:ext cx="3168352" cy="34205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Основні характеристики</a:t>
            </a:r>
          </a:p>
        </p:txBody>
      </p:sp>
      <p:sp>
        <p:nvSpPr>
          <p:cNvPr id="8" name="Округлений прямокутник 7"/>
          <p:cNvSpPr/>
          <p:nvPr/>
        </p:nvSpPr>
        <p:spPr bwMode="auto">
          <a:xfrm>
            <a:off x="3851920" y="1268760"/>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Спеціаліст (третій рівень)</a:t>
            </a:r>
          </a:p>
        </p:txBody>
      </p:sp>
      <p:sp>
        <p:nvSpPr>
          <p:cNvPr id="9" name="Округлений прямокутник 8"/>
          <p:cNvSpPr/>
          <p:nvPr/>
        </p:nvSpPr>
        <p:spPr bwMode="auto">
          <a:xfrm>
            <a:off x="3851920" y="1788680"/>
            <a:ext cx="4824536" cy="633434"/>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Університети, інститути, інші заклади еквівалентного рівня</a:t>
            </a:r>
          </a:p>
        </p:txBody>
      </p:sp>
      <p:sp>
        <p:nvSpPr>
          <p:cNvPr id="10" name="Округлений прямокутник 9"/>
          <p:cNvSpPr/>
          <p:nvPr/>
        </p:nvSpPr>
        <p:spPr bwMode="auto">
          <a:xfrm>
            <a:off x="3851920" y="2581994"/>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Облік і аудит</a:t>
            </a:r>
          </a:p>
        </p:txBody>
      </p:sp>
      <p:sp>
        <p:nvSpPr>
          <p:cNvPr id="11" name="Округлений прямокутник 10"/>
          <p:cNvSpPr/>
          <p:nvPr/>
        </p:nvSpPr>
        <p:spPr bwMode="auto">
          <a:xfrm>
            <a:off x="246290" y="3603850"/>
            <a:ext cx="8640960" cy="2993502"/>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i="1" dirty="0"/>
              <a:t>Крім того, що зазначено для рівня бакалавра, </a:t>
            </a:r>
            <a:endParaRPr lang="uk-UA" i="1" dirty="0" smtClean="0"/>
          </a:p>
          <a:p>
            <a:pPr algn="ctr"/>
            <a:r>
              <a:rPr lang="uk-UA" i="1" dirty="0" smtClean="0"/>
              <a:t>фахівець </a:t>
            </a:r>
            <a:r>
              <a:rPr lang="uk-UA" i="1" dirty="0"/>
              <a:t>цього рівня повинен:</a:t>
            </a:r>
          </a:p>
          <a:p>
            <a:pPr lvl="0" algn="just"/>
            <a:r>
              <a:rPr lang="uk-UA" dirty="0">
                <a:latin typeface="Bookman Old Style" panose="02050604050505020204" pitchFamily="18" charset="0"/>
              </a:rPr>
              <a:t>вміти визначати напрями побудови </a:t>
            </a:r>
            <a:r>
              <a:rPr lang="uk-UA" dirty="0" smtClean="0">
                <a:latin typeface="Bookman Old Style" panose="02050604050505020204" pitchFamily="18" charset="0"/>
              </a:rPr>
              <a:t>внутрішньогосподарського </a:t>
            </a:r>
            <a:r>
              <a:rPr lang="uk-UA" dirty="0">
                <a:latin typeface="Bookman Old Style" panose="02050604050505020204" pitchFamily="18" charset="0"/>
              </a:rPr>
              <a:t>обліку, контролю та аналізу  за цент-рами витрат, центрами відповідальності, за різними методами обліку (повних та неповних витрат, </a:t>
            </a:r>
            <a:r>
              <a:rPr lang="uk-UA" dirty="0" smtClean="0">
                <a:latin typeface="Bookman Old Style" panose="02050604050505020204" pitchFamily="18" charset="0"/>
              </a:rPr>
              <a:t>нормативним </a:t>
            </a:r>
            <a:r>
              <a:rPr lang="uk-UA" dirty="0">
                <a:latin typeface="Bookman Old Style" panose="02050604050505020204" pitchFamily="18" charset="0"/>
              </a:rPr>
              <a:t>методом, </a:t>
            </a:r>
            <a:r>
              <a:rPr lang="uk-UA" dirty="0" err="1" smtClean="0">
                <a:latin typeface="Bookman Old Style" panose="02050604050505020204" pitchFamily="18" charset="0"/>
              </a:rPr>
              <a:t>стандарткост</a:t>
            </a:r>
            <a:r>
              <a:rPr lang="uk-UA" dirty="0">
                <a:latin typeface="Bookman Old Style" panose="02050604050505020204" pitchFamily="18" charset="0"/>
              </a:rPr>
              <a:t>, </a:t>
            </a:r>
            <a:r>
              <a:rPr lang="uk-UA" dirty="0" err="1" smtClean="0">
                <a:latin typeface="Bookman Old Style" panose="02050604050505020204" pitchFamily="18" charset="0"/>
              </a:rPr>
              <a:t>директкостинг</a:t>
            </a:r>
            <a:r>
              <a:rPr lang="uk-UA" dirty="0">
                <a:latin typeface="Bookman Old Style" panose="02050604050505020204" pitchFamily="18" charset="0"/>
              </a:rPr>
              <a:t>), організаційну побудову аудиту в галузі, </a:t>
            </a:r>
            <a:r>
              <a:rPr lang="uk-UA" dirty="0" smtClean="0">
                <a:latin typeface="Bookman Old Style" panose="02050604050505020204" pitchFamily="18" charset="0"/>
              </a:rPr>
              <a:t>організаційну </a:t>
            </a:r>
            <a:r>
              <a:rPr lang="uk-UA" dirty="0">
                <a:latin typeface="Bookman Old Style" panose="02050604050505020204" pitchFamily="18" charset="0"/>
              </a:rPr>
              <a:t>побудову інформаційних систем в галузі, побудову зовнішньоекономічної діяльності певної галузі, методику фінансового аналізу діяльності підприємства, організаційну побудову </a:t>
            </a:r>
            <a:r>
              <a:rPr lang="uk-UA" dirty="0" smtClean="0">
                <a:latin typeface="Bookman Old Style" panose="02050604050505020204" pitchFamily="18" charset="0"/>
              </a:rPr>
              <a:t>аудиту.</a:t>
            </a:r>
            <a:endParaRPr lang="uk-UA" dirty="0">
              <a:latin typeface="Bookman Old Style" panose="02050604050505020204" pitchFamily="18" charset="0"/>
            </a:endParaRPr>
          </a:p>
        </p:txBody>
      </p:sp>
      <p:cxnSp>
        <p:nvCxnSpPr>
          <p:cNvPr id="13" name="Пряма зі стрілкою 12"/>
          <p:cNvCxnSpPr>
            <a:stCxn id="4" idx="3"/>
            <a:endCxn id="8" idx="1"/>
          </p:cNvCxnSpPr>
          <p:nvPr/>
        </p:nvCxnSpPr>
        <p:spPr bwMode="auto">
          <a:xfrm>
            <a:off x="2699792" y="1448780"/>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5" name="Пряма зі стрілкою 14"/>
          <p:cNvCxnSpPr>
            <a:stCxn id="5" idx="3"/>
            <a:endCxn id="9" idx="1"/>
          </p:cNvCxnSpPr>
          <p:nvPr/>
        </p:nvCxnSpPr>
        <p:spPr bwMode="auto">
          <a:xfrm>
            <a:off x="2699792" y="2105397"/>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7" name="Пряма зі стрілкою 16"/>
          <p:cNvCxnSpPr>
            <a:stCxn id="6" idx="3"/>
            <a:endCxn id="10" idx="1"/>
          </p:cNvCxnSpPr>
          <p:nvPr/>
        </p:nvCxnSpPr>
        <p:spPr bwMode="auto">
          <a:xfrm>
            <a:off x="2699792" y="2762014"/>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9" name="Сполучна лінія уступом 18"/>
          <p:cNvCxnSpPr>
            <a:stCxn id="7" idx="3"/>
            <a:endCxn id="11" idx="0"/>
          </p:cNvCxnSpPr>
          <p:nvPr/>
        </p:nvCxnSpPr>
        <p:spPr bwMode="auto">
          <a:xfrm flipH="1">
            <a:off x="4566770" y="3272942"/>
            <a:ext cx="1589406" cy="330908"/>
          </a:xfrm>
          <a:prstGeom prst="bentConnector4">
            <a:avLst>
              <a:gd name="adj1" fmla="val -14383"/>
              <a:gd name="adj2" fmla="val 75842"/>
            </a:avLst>
          </a:prstGeom>
          <a:solidFill>
            <a:schemeClr val="accent1"/>
          </a:solidFill>
          <a:ln w="9525" cap="flat" cmpd="sng" algn="ctr">
            <a:solidFill>
              <a:schemeClr val="tx2"/>
            </a:solidFill>
            <a:prstDash val="solid"/>
            <a:round/>
            <a:headEnd type="none" w="med" len="med"/>
            <a:tailEnd type="triangle"/>
          </a:ln>
          <a:effectLst/>
        </p:spPr>
      </p:cxnSp>
      <p:cxnSp>
        <p:nvCxnSpPr>
          <p:cNvPr id="21" name="Сполучна лінія уступом 20"/>
          <p:cNvCxnSpPr>
            <a:stCxn id="7" idx="1"/>
            <a:endCxn id="11" idx="0"/>
          </p:cNvCxnSpPr>
          <p:nvPr/>
        </p:nvCxnSpPr>
        <p:spPr bwMode="auto">
          <a:xfrm rot="10800000" flipH="1" flipV="1">
            <a:off x="2987824" y="3272942"/>
            <a:ext cx="1578946" cy="330908"/>
          </a:xfrm>
          <a:prstGeom prst="bentConnector4">
            <a:avLst>
              <a:gd name="adj1" fmla="val -14478"/>
              <a:gd name="adj2" fmla="val 75842"/>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1052023649"/>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a:latin typeface="Bookman Old Style" panose="02050604050505020204" pitchFamily="18" charset="0"/>
              </a:rPr>
              <a:t>Ознаки освітньо-кваліфікаційного рівня спеціаліста спеціальності “Облік і аудит”</a:t>
            </a:r>
          </a:p>
        </p:txBody>
      </p:sp>
      <p:sp>
        <p:nvSpPr>
          <p:cNvPr id="7" name="Прямокутник 6"/>
          <p:cNvSpPr/>
          <p:nvPr/>
        </p:nvSpPr>
        <p:spPr bwMode="auto">
          <a:xfrm>
            <a:off x="2971019" y="1412776"/>
            <a:ext cx="3168352" cy="34205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Основні характеристики</a:t>
            </a:r>
          </a:p>
        </p:txBody>
      </p:sp>
      <p:sp>
        <p:nvSpPr>
          <p:cNvPr id="11" name="Округлений прямокутник 10"/>
          <p:cNvSpPr/>
          <p:nvPr/>
        </p:nvSpPr>
        <p:spPr bwMode="auto">
          <a:xfrm>
            <a:off x="251520" y="1932269"/>
            <a:ext cx="8640960" cy="2993502"/>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i="1" dirty="0" smtClean="0"/>
              <a:t>А також:</a:t>
            </a:r>
            <a:endParaRPr lang="uk-UA" i="1" dirty="0"/>
          </a:p>
          <a:p>
            <a:pPr lvl="0" algn="just"/>
            <a:r>
              <a:rPr lang="uk-UA" dirty="0" smtClean="0">
                <a:latin typeface="Bookman Old Style" panose="02050604050505020204" pitchFamily="18" charset="0"/>
              </a:rPr>
              <a:t>мати </a:t>
            </a:r>
            <a:r>
              <a:rPr lang="uk-UA" dirty="0">
                <a:latin typeface="Bookman Old Style" panose="02050604050505020204" pitchFamily="18" charset="0"/>
              </a:rPr>
              <a:t>знання з таких питань: сутність та побудова внутрішньогосподарського обліку певної галузі (за вибором), методика аналізу діяльності певної галузі (за вибором) – виробничої,  комерційної, грошово-кредитної, методика побудови внутрішньогосподарського аудиту певної галузі (за вибором), методика фінансового аналізу, проведення та організації ревізії в господарстві, основи побудови аудиту, облік зовнішньоекономічної діяльності</a:t>
            </a:r>
          </a:p>
        </p:txBody>
      </p:sp>
      <p:cxnSp>
        <p:nvCxnSpPr>
          <p:cNvPr id="19" name="Сполучна лінія уступом 18"/>
          <p:cNvCxnSpPr/>
          <p:nvPr/>
        </p:nvCxnSpPr>
        <p:spPr bwMode="auto">
          <a:xfrm flipH="1">
            <a:off x="4549965" y="1589378"/>
            <a:ext cx="1589406" cy="330908"/>
          </a:xfrm>
          <a:prstGeom prst="bentConnector4">
            <a:avLst>
              <a:gd name="adj1" fmla="val -14383"/>
              <a:gd name="adj2" fmla="val 75842"/>
            </a:avLst>
          </a:prstGeom>
          <a:solidFill>
            <a:schemeClr val="accent1"/>
          </a:solidFill>
          <a:ln w="9525" cap="flat" cmpd="sng" algn="ctr">
            <a:solidFill>
              <a:schemeClr val="tx2"/>
            </a:solidFill>
            <a:prstDash val="solid"/>
            <a:round/>
            <a:headEnd type="none" w="med" len="med"/>
            <a:tailEnd type="triangle"/>
          </a:ln>
          <a:effectLst/>
        </p:spPr>
      </p:cxnSp>
      <p:cxnSp>
        <p:nvCxnSpPr>
          <p:cNvPr id="21" name="Сполучна лінія уступом 20"/>
          <p:cNvCxnSpPr/>
          <p:nvPr/>
        </p:nvCxnSpPr>
        <p:spPr bwMode="auto">
          <a:xfrm rot="10800000" flipH="1" flipV="1">
            <a:off x="2977805" y="1589378"/>
            <a:ext cx="1578946" cy="330908"/>
          </a:xfrm>
          <a:prstGeom prst="bentConnector4">
            <a:avLst>
              <a:gd name="adj1" fmla="val -14478"/>
              <a:gd name="adj2" fmla="val 75842"/>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3269356891"/>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a:latin typeface="Bookman Old Style" panose="02050604050505020204" pitchFamily="18" charset="0"/>
              </a:rPr>
              <a:t>Ознаки освітньо-кваліфікаційного рівня </a:t>
            </a:r>
            <a:r>
              <a:rPr lang="uk-UA" sz="2400" dirty="0" smtClean="0">
                <a:latin typeface="Bookman Old Style" panose="02050604050505020204" pitchFamily="18" charset="0"/>
              </a:rPr>
              <a:t/>
            </a:r>
            <a:br>
              <a:rPr lang="uk-UA" sz="2400" dirty="0" smtClean="0">
                <a:latin typeface="Bookman Old Style" panose="02050604050505020204" pitchFamily="18" charset="0"/>
              </a:rPr>
            </a:br>
            <a:r>
              <a:rPr lang="uk-UA" sz="2400" dirty="0" smtClean="0">
                <a:latin typeface="Bookman Old Style" panose="02050604050505020204" pitchFamily="18" charset="0"/>
              </a:rPr>
              <a:t>магістра </a:t>
            </a:r>
            <a:r>
              <a:rPr lang="uk-UA" sz="2400" dirty="0" err="1" smtClean="0">
                <a:latin typeface="Bookman Old Style" panose="02050604050505020204" pitchFamily="18" charset="0"/>
              </a:rPr>
              <a:t>спеціальності“Облік</a:t>
            </a:r>
            <a:r>
              <a:rPr lang="uk-UA" sz="2400" dirty="0" smtClean="0">
                <a:latin typeface="Bookman Old Style" panose="02050604050505020204" pitchFamily="18" charset="0"/>
              </a:rPr>
              <a:t> </a:t>
            </a:r>
            <a:r>
              <a:rPr lang="uk-UA" sz="2400" dirty="0">
                <a:latin typeface="Bookman Old Style" panose="02050604050505020204" pitchFamily="18" charset="0"/>
              </a:rPr>
              <a:t>і аудит”</a:t>
            </a:r>
          </a:p>
        </p:txBody>
      </p:sp>
      <p:sp>
        <p:nvSpPr>
          <p:cNvPr id="4" name="Прямокутник 3"/>
          <p:cNvSpPr/>
          <p:nvPr/>
        </p:nvSpPr>
        <p:spPr bwMode="auto">
          <a:xfrm>
            <a:off x="251520" y="1268760"/>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Рівень кваліфікації</a:t>
            </a:r>
          </a:p>
        </p:txBody>
      </p:sp>
      <p:sp>
        <p:nvSpPr>
          <p:cNvPr id="5" name="Прямокутник 4"/>
          <p:cNvSpPr/>
          <p:nvPr/>
        </p:nvSpPr>
        <p:spPr bwMode="auto">
          <a:xfrm>
            <a:off x="251520" y="2006863"/>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Навчальні заклади</a:t>
            </a:r>
          </a:p>
        </p:txBody>
      </p:sp>
      <p:sp>
        <p:nvSpPr>
          <p:cNvPr id="6" name="Прямокутник 5"/>
          <p:cNvSpPr/>
          <p:nvPr/>
        </p:nvSpPr>
        <p:spPr bwMode="auto">
          <a:xfrm>
            <a:off x="246290" y="2744966"/>
            <a:ext cx="2448272"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Галузь</a:t>
            </a:r>
          </a:p>
        </p:txBody>
      </p:sp>
      <p:sp>
        <p:nvSpPr>
          <p:cNvPr id="7" name="Прямокутник 6"/>
          <p:cNvSpPr/>
          <p:nvPr/>
        </p:nvSpPr>
        <p:spPr bwMode="auto">
          <a:xfrm>
            <a:off x="2993054" y="3186535"/>
            <a:ext cx="3168352" cy="34205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Основні характеристики</a:t>
            </a:r>
          </a:p>
        </p:txBody>
      </p:sp>
      <p:sp>
        <p:nvSpPr>
          <p:cNvPr id="8" name="Округлений прямокутник 7"/>
          <p:cNvSpPr/>
          <p:nvPr/>
        </p:nvSpPr>
        <p:spPr bwMode="auto">
          <a:xfrm>
            <a:off x="3851920" y="1268760"/>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Магістр (четвертий рівень)</a:t>
            </a:r>
          </a:p>
        </p:txBody>
      </p:sp>
      <p:sp>
        <p:nvSpPr>
          <p:cNvPr id="9" name="Округлений прямокутник 8"/>
          <p:cNvSpPr/>
          <p:nvPr/>
        </p:nvSpPr>
        <p:spPr bwMode="auto">
          <a:xfrm>
            <a:off x="3851920" y="1707719"/>
            <a:ext cx="4824536" cy="964341"/>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dirty="0">
                <a:latin typeface="Bookman Old Style" panose="02050604050505020204" pitchFamily="18" charset="0"/>
              </a:rPr>
              <a:t>Інститути, академії, університети, інші навчальні заклади, які мають відповідний сертифікат</a:t>
            </a:r>
          </a:p>
        </p:txBody>
      </p:sp>
      <p:sp>
        <p:nvSpPr>
          <p:cNvPr id="10" name="Округлений прямокутник 9"/>
          <p:cNvSpPr/>
          <p:nvPr/>
        </p:nvSpPr>
        <p:spPr bwMode="auto">
          <a:xfrm>
            <a:off x="3851920" y="2757204"/>
            <a:ext cx="4824536" cy="36004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Облік і аудит</a:t>
            </a:r>
            <a:endParaRPr kumimoji="0" lang="uk-UA" sz="1800" i="0" u="none" strike="noStrike" cap="none" normalizeH="0" baseline="0" dirty="0" smtClean="0">
              <a:ln>
                <a:noFill/>
              </a:ln>
              <a:solidFill>
                <a:schemeClr val="tx1"/>
              </a:solidFill>
              <a:effectLst/>
              <a:latin typeface="Bookman Old Style" panose="02050604050505020204" pitchFamily="18" charset="0"/>
            </a:endParaRPr>
          </a:p>
        </p:txBody>
      </p:sp>
      <p:sp>
        <p:nvSpPr>
          <p:cNvPr id="11" name="Округлений прямокутник 10"/>
          <p:cNvSpPr/>
          <p:nvPr/>
        </p:nvSpPr>
        <p:spPr bwMode="auto">
          <a:xfrm>
            <a:off x="246290" y="3664087"/>
            <a:ext cx="8640960" cy="2993502"/>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k-UA" i="1" dirty="0"/>
              <a:t>Фахівець цього рівня повинен:</a:t>
            </a:r>
          </a:p>
          <a:p>
            <a:pPr lvl="0" algn="just"/>
            <a:r>
              <a:rPr lang="uk-UA" sz="1650" dirty="0">
                <a:latin typeface="Bookman Old Style" panose="02050604050505020204" pitchFamily="18" charset="0"/>
              </a:rPr>
              <a:t>вміти застосовувати всі питання попередніх рівнів; організувати бухгалтерську справу і аудит у будь-якій системі та формі діяльності (виробнича, комерційна, грошово-кредитна) за обраною спеціалізацією, виконувати функції головного спеціаліста – головного бухгалтера, керівника обліково-аналітичних, обліково-контрольних </a:t>
            </a:r>
            <a:r>
              <a:rPr lang="uk-UA" sz="1650" dirty="0" smtClean="0">
                <a:latin typeface="Bookman Old Style" panose="02050604050505020204" pitchFamily="18" charset="0"/>
              </a:rPr>
              <a:t>служб; мати </a:t>
            </a:r>
            <a:r>
              <a:rPr lang="uk-UA" sz="1650" dirty="0">
                <a:latin typeface="Bookman Old Style" panose="02050604050505020204" pitchFamily="18" charset="0"/>
              </a:rPr>
              <a:t>знання з усіх дисциплін попередніх рівнів, окрім того, з таких дисциплін: фінансова звітність; стратегічний аналіз; організація бухгалтерського обліку, контролю та аналізу; організація та методика проведення аудиту; фінансовий менеджмент, аналіз та управління ризиком; бухгалтерський облік  в зарубіжних країнах; судово-бухгалтерська експертиза</a:t>
            </a:r>
          </a:p>
        </p:txBody>
      </p:sp>
      <p:cxnSp>
        <p:nvCxnSpPr>
          <p:cNvPr id="13" name="Пряма зі стрілкою 12"/>
          <p:cNvCxnSpPr>
            <a:stCxn id="4" idx="3"/>
            <a:endCxn id="8" idx="1"/>
          </p:cNvCxnSpPr>
          <p:nvPr/>
        </p:nvCxnSpPr>
        <p:spPr bwMode="auto">
          <a:xfrm>
            <a:off x="2699792" y="1448780"/>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5" name="Пряма зі стрілкою 14"/>
          <p:cNvCxnSpPr/>
          <p:nvPr/>
        </p:nvCxnSpPr>
        <p:spPr bwMode="auto">
          <a:xfrm>
            <a:off x="2699792" y="2189889"/>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7" name="Пряма зі стрілкою 16"/>
          <p:cNvCxnSpPr/>
          <p:nvPr/>
        </p:nvCxnSpPr>
        <p:spPr bwMode="auto">
          <a:xfrm>
            <a:off x="2699792" y="2937224"/>
            <a:ext cx="1152128"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9" name="Сполучна лінія уступом 18"/>
          <p:cNvCxnSpPr/>
          <p:nvPr/>
        </p:nvCxnSpPr>
        <p:spPr bwMode="auto">
          <a:xfrm flipH="1">
            <a:off x="4566770" y="3311654"/>
            <a:ext cx="1589406" cy="330908"/>
          </a:xfrm>
          <a:prstGeom prst="bentConnector4">
            <a:avLst>
              <a:gd name="adj1" fmla="val -14383"/>
              <a:gd name="adj2" fmla="val 75842"/>
            </a:avLst>
          </a:prstGeom>
          <a:solidFill>
            <a:schemeClr val="accent1"/>
          </a:solidFill>
          <a:ln w="9525" cap="flat" cmpd="sng" algn="ctr">
            <a:solidFill>
              <a:schemeClr val="tx2"/>
            </a:solidFill>
            <a:prstDash val="solid"/>
            <a:round/>
            <a:headEnd type="none" w="med" len="med"/>
            <a:tailEnd type="triangle"/>
          </a:ln>
          <a:effectLst/>
        </p:spPr>
      </p:cxnSp>
      <p:cxnSp>
        <p:nvCxnSpPr>
          <p:cNvPr id="21" name="Сполучна лінія уступом 20"/>
          <p:cNvCxnSpPr/>
          <p:nvPr/>
        </p:nvCxnSpPr>
        <p:spPr bwMode="auto">
          <a:xfrm rot="10800000" flipH="1" flipV="1">
            <a:off x="2993054" y="3322802"/>
            <a:ext cx="1578946" cy="330908"/>
          </a:xfrm>
          <a:prstGeom prst="bentConnector4">
            <a:avLst>
              <a:gd name="adj1" fmla="val -14478"/>
              <a:gd name="adj2" fmla="val 75842"/>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770881867"/>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10761</TotalTime>
  <Words>2742</Words>
  <Application>Microsoft Office PowerPoint</Application>
  <PresentationFormat>Экран (4:3)</PresentationFormat>
  <Paragraphs>220</Paragraphs>
  <Slides>24</Slides>
  <Notes>4</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Arial</vt:lpstr>
      <vt:lpstr>Bookman Old Style</vt:lpstr>
      <vt:lpstr>Calibri</vt:lpstr>
      <vt:lpstr>Times New Roman</vt:lpstr>
      <vt:lpstr>Verdana</vt:lpstr>
      <vt:lpstr>Wingdings</vt:lpstr>
      <vt:lpstr>cdb2004100l</vt:lpstr>
      <vt:lpstr> Наукові кадри: підготовка і кваліфікація</vt:lpstr>
      <vt:lpstr>ЗМІСТ</vt:lpstr>
      <vt:lpstr>Презентация PowerPoint</vt:lpstr>
      <vt:lpstr>Презентация PowerPoint</vt:lpstr>
      <vt:lpstr>Ознаки освітньо-кваліфікаційного рівня молодшого спеціаліста у галузі бухгалтерського обліку</vt:lpstr>
      <vt:lpstr>Ознаки освітньо-кваліфікаційного рівня бакалавра напряму підготовки “Облік і аудит”</vt:lpstr>
      <vt:lpstr>Ознаки освітньо-кваліфікаційного рівня спеціаліста спеціальності “Облік і аудит”</vt:lpstr>
      <vt:lpstr>Ознаки освітньо-кваліфікаційного рівня спеціаліста спеціальності “Облік і аудит”</vt:lpstr>
      <vt:lpstr>Ознаки освітньо-кваліфікаційного рівня  магістра спеціальності“Облік і аудит”</vt:lpstr>
      <vt:lpstr>Вимоги до присудження наукового ступеню кандидата наук</vt:lpstr>
      <vt:lpstr>Вимоги до присудження наукового ступеню кандидата наук</vt:lpstr>
      <vt:lpstr>Вимоги до присудження наукового ступеню кандидата наук</vt:lpstr>
      <vt:lpstr>Вимоги до присудження наукового ступеню кандидата наук</vt:lpstr>
      <vt:lpstr>Вимоги до присудження наукового ступеню доктора наук</vt:lpstr>
      <vt:lpstr>Вимоги до присудження наукового ступеню доктора наук</vt:lpstr>
      <vt:lpstr>Вимоги до присудження наукового ступеню доктора наук</vt:lpstr>
      <vt:lpstr>Вимоги до присудження наукового ступеню доктора наук</vt:lpstr>
      <vt:lpstr>Порядок присвоєння вченого звання “професор”</vt:lpstr>
      <vt:lpstr>Порядок присвоєння вченого звання “професор”</vt:lpstr>
      <vt:lpstr>Порядок присвоєння вченого звання “професор”</vt:lpstr>
      <vt:lpstr>Порядок присвоєння вченого звання “професор”</vt:lpstr>
      <vt:lpstr>Порядок присвоєння вченого звання “професор”</vt:lpstr>
      <vt:lpstr>Взаємозв’язок рівня акредитації з освітньо-кваліфікаційним рівнем</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Ира</cp:lastModifiedBy>
  <cp:revision>935</cp:revision>
  <dcterms:modified xsi:type="dcterms:W3CDTF">2021-03-12T11:14:53Z</dcterms:modified>
</cp:coreProperties>
</file>