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38"/>
  </p:notesMasterIdLst>
  <p:sldIdLst>
    <p:sldId id="256" r:id="rId2"/>
    <p:sldId id="315" r:id="rId3"/>
    <p:sldId id="258" r:id="rId4"/>
    <p:sldId id="259" r:id="rId5"/>
    <p:sldId id="261" r:id="rId6"/>
    <p:sldId id="262" r:id="rId7"/>
    <p:sldId id="264" r:id="rId8"/>
    <p:sldId id="265" r:id="rId9"/>
    <p:sldId id="267" r:id="rId10"/>
    <p:sldId id="269" r:id="rId11"/>
    <p:sldId id="272" r:id="rId12"/>
    <p:sldId id="274" r:id="rId13"/>
    <p:sldId id="277" r:id="rId14"/>
    <p:sldId id="279" r:id="rId15"/>
    <p:sldId id="280" r:id="rId16"/>
    <p:sldId id="281" r:id="rId17"/>
    <p:sldId id="283" r:id="rId18"/>
    <p:sldId id="286" r:id="rId19"/>
    <p:sldId id="287" r:id="rId20"/>
    <p:sldId id="289" r:id="rId21"/>
    <p:sldId id="291" r:id="rId22"/>
    <p:sldId id="293" r:id="rId23"/>
    <p:sldId id="295" r:id="rId24"/>
    <p:sldId id="296" r:id="rId25"/>
    <p:sldId id="298" r:id="rId26"/>
    <p:sldId id="300" r:id="rId27"/>
    <p:sldId id="302" r:id="rId28"/>
    <p:sldId id="304" r:id="rId29"/>
    <p:sldId id="306" r:id="rId30"/>
    <p:sldId id="308" r:id="rId31"/>
    <p:sldId id="310" r:id="rId32"/>
    <p:sldId id="311" r:id="rId33"/>
    <p:sldId id="312" r:id="rId34"/>
    <p:sldId id="313" r:id="rId35"/>
    <p:sldId id="314" r:id="rId36"/>
    <p:sldId id="309"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9927F3-84F6-47AB-9496-84C229D093E2}" type="datetimeFigureOut">
              <a:rPr lang="uk-UA" smtClean="0"/>
              <a:t>29.04.2026</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AB8BE5-1CB2-4087-AD2F-BC83FE4C5E2F}" type="slidenum">
              <a:rPr lang="uk-UA" smtClean="0"/>
              <a:t>‹#›</a:t>
            </a:fld>
            <a:endParaRPr lang="uk-UA"/>
          </a:p>
        </p:txBody>
      </p:sp>
    </p:spTree>
    <p:extLst>
      <p:ext uri="{BB962C8B-B14F-4D97-AF65-F5344CB8AC3E}">
        <p14:creationId xmlns:p14="http://schemas.microsoft.com/office/powerpoint/2010/main" val="331721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129700579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45568220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7312444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89424769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6071069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43075790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57272971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409995359"/>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123211145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DAAE3F-FADA-4977-B9BB-E6E77A988AFF}" type="datetime1">
              <a:rPr lang="uk-UA" smtClean="0"/>
              <a:t>29.04.2026</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24656187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8DAAE3F-FADA-4977-B9BB-E6E77A988AFF}" type="datetime1">
              <a:rPr lang="uk-UA" smtClean="0"/>
              <a:t>29.04.2026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203310815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8DAAE3F-FADA-4977-B9BB-E6E77A988AFF}" type="datetime1">
              <a:rPr lang="uk-UA" smtClean="0"/>
              <a:t>29.04.2026</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205968193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8DAAE3F-FADA-4977-B9BB-E6E77A988AFF}" type="datetime1">
              <a:rPr lang="uk-UA" smtClean="0"/>
              <a:t>29.04.2026</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55995735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AAE3F-FADA-4977-B9BB-E6E77A988AFF}" type="datetime1">
              <a:rPr lang="uk-UA" smtClean="0"/>
              <a:t>29.04.2026</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6750120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DAAE3F-FADA-4977-B9BB-E6E77A988AFF}" type="datetime1">
              <a:rPr lang="uk-UA" smtClean="0"/>
              <a:t>29.04.2026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425726415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DAAE3F-FADA-4977-B9BB-E6E77A988AFF}" type="datetime1">
              <a:rPr lang="uk-UA" smtClean="0"/>
              <a:t>29.04.2026</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E74FCBE-4627-4377-9A5B-1D3226AB1EB6}" type="slidenum">
              <a:rPr lang="uk-UA" smtClean="0"/>
              <a:t>‹#›</a:t>
            </a:fld>
            <a:endParaRPr lang="uk-UA"/>
          </a:p>
        </p:txBody>
      </p:sp>
    </p:spTree>
    <p:extLst>
      <p:ext uri="{BB962C8B-B14F-4D97-AF65-F5344CB8AC3E}">
        <p14:creationId xmlns:p14="http://schemas.microsoft.com/office/powerpoint/2010/main" val="390868817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DAAE3F-FADA-4977-B9BB-E6E77A988AFF}" type="datetime1">
              <a:rPr lang="uk-UA" smtClean="0"/>
              <a:t>29.04.2026</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74FCBE-4627-4377-9A5B-1D3226AB1EB6}" type="slidenum">
              <a:rPr lang="uk-UA" smtClean="0"/>
              <a:t>‹#›</a:t>
            </a:fld>
            <a:endParaRPr lang="uk-UA"/>
          </a:p>
        </p:txBody>
      </p:sp>
    </p:spTree>
    <p:extLst>
      <p:ext uri="{BB962C8B-B14F-4D97-AF65-F5344CB8AC3E}">
        <p14:creationId xmlns:p14="http://schemas.microsoft.com/office/powerpoint/2010/main" val="3982144806"/>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B4F90A9-F732-4292-BDA7-06A1BE3E0AA3}"/>
              </a:ext>
            </a:extLst>
          </p:cNvPr>
          <p:cNvSpPr>
            <a:spLocks noGrp="1"/>
          </p:cNvSpPr>
          <p:nvPr>
            <p:ph type="ctrTitle"/>
          </p:nvPr>
        </p:nvSpPr>
        <p:spPr>
          <a:xfrm>
            <a:off x="1023401" y="657225"/>
            <a:ext cx="8574622" cy="1900767"/>
          </a:xfrm>
        </p:spPr>
        <p:txBody>
          <a:bodyPr>
            <a:normAutofit fontScale="90000"/>
          </a:bodyPr>
          <a:lstStyle/>
          <a:p>
            <a:pPr algn="ctr"/>
            <a:r>
              <a:rPr lang="uk-UA" dirty="0" smtClean="0"/>
              <a:t>ТЕМА 12. Підприємницький </a:t>
            </a:r>
            <a:r>
              <a:rPr lang="uk-UA" dirty="0"/>
              <a:t>ризик та управління ним</a:t>
            </a:r>
          </a:p>
        </p:txBody>
      </p:sp>
      <p:sp>
        <p:nvSpPr>
          <p:cNvPr id="5" name="TextBox 4">
            <a:extLst>
              <a:ext uri="{FF2B5EF4-FFF2-40B4-BE49-F238E27FC236}">
                <a16:creationId xmlns:a16="http://schemas.microsoft.com/office/drawing/2014/main" xmlns="" id="{3C2C2335-2B76-4244-9810-D81A7DAF42A0}"/>
              </a:ext>
            </a:extLst>
          </p:cNvPr>
          <p:cNvSpPr txBox="1"/>
          <p:nvPr/>
        </p:nvSpPr>
        <p:spPr>
          <a:xfrm>
            <a:off x="2568094" y="2767542"/>
            <a:ext cx="5947255" cy="2246769"/>
          </a:xfrm>
          <a:prstGeom prst="rect">
            <a:avLst/>
          </a:prstGeom>
          <a:noFill/>
        </p:spPr>
        <p:txBody>
          <a:bodyPr wrap="square">
            <a:spAutoFit/>
          </a:bodyPr>
          <a:lstStyle/>
          <a:p>
            <a:pPr algn="ctr"/>
            <a:r>
              <a:rPr lang="uk-UA" sz="2000" dirty="0"/>
              <a:t>ПЛАН</a:t>
            </a:r>
          </a:p>
          <a:p>
            <a:pPr algn="just"/>
            <a:endParaRPr lang="uk-UA" sz="2000" dirty="0"/>
          </a:p>
          <a:p>
            <a:pPr algn="just"/>
            <a:r>
              <a:rPr lang="uk-UA" sz="2000" dirty="0"/>
              <a:t>1. Сутність ризику як економічної категорії</a:t>
            </a:r>
          </a:p>
          <a:p>
            <a:pPr algn="just"/>
            <a:r>
              <a:rPr lang="uk-UA" sz="2000" dirty="0"/>
              <a:t>2. Фактори виникнення ризику та його функції</a:t>
            </a:r>
          </a:p>
          <a:p>
            <a:pPr algn="just"/>
            <a:r>
              <a:rPr lang="uk-UA" sz="2000" dirty="0"/>
              <a:t>3. Класифікація ризиків</a:t>
            </a:r>
          </a:p>
          <a:p>
            <a:pPr algn="just"/>
            <a:r>
              <a:rPr lang="uk-UA" sz="2000" dirty="0"/>
              <a:t>4. Методи оцінювання підприємницьких ризиків</a:t>
            </a:r>
          </a:p>
          <a:p>
            <a:pPr algn="just"/>
            <a:r>
              <a:rPr lang="uk-UA" sz="2000" dirty="0"/>
              <a:t>5. Методи управління та зменшення ризиків</a:t>
            </a:r>
          </a:p>
        </p:txBody>
      </p:sp>
    </p:spTree>
    <p:extLst>
      <p:ext uri="{BB962C8B-B14F-4D97-AF65-F5344CB8AC3E}">
        <p14:creationId xmlns:p14="http://schemas.microsoft.com/office/powerpoint/2010/main" val="3045211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D130551-703E-4AD8-A55D-DFBB2B496D50}"/>
              </a:ext>
            </a:extLst>
          </p:cNvPr>
          <p:cNvSpPr txBox="1"/>
          <p:nvPr/>
        </p:nvSpPr>
        <p:spPr>
          <a:xfrm>
            <a:off x="650033" y="340489"/>
            <a:ext cx="7679094"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just">
              <a:buFont typeface="Arial" panose="020B0604020202020204" pitchFamily="34" charset="0"/>
              <a:buChar char="•"/>
            </a:pPr>
            <a:r>
              <a:rPr lang="uk-UA" b="1" i="1" dirty="0"/>
              <a:t>Регуляторна (стимулююча) функція </a:t>
            </a:r>
            <a:r>
              <a:rPr lang="uk-UA" dirty="0"/>
              <a:t>реалізується у постійному вивченні ситуації, прогнозуванні ступеня ризику, коригуванні вже прийнятих рішень, регулюванні діяльності в цілому. Вона може діяти у двох формах – конструктивній чи деструктивній, тому має суперечливий характер.</a:t>
            </a:r>
          </a:p>
          <a:p>
            <a:pPr algn="just"/>
            <a:r>
              <a:rPr lang="uk-UA" dirty="0"/>
              <a:t>Конструктивна форма полягає в тому, що здатність ризикувати – це </a:t>
            </a:r>
            <a:r>
              <a:rPr lang="uk-UA" dirty="0" smtClean="0"/>
              <a:t>один </a:t>
            </a:r>
            <a:r>
              <a:rPr lang="uk-UA" dirty="0"/>
              <a:t>з напрямків успішної діяльності підприємця. Однак, якщо рішення приймається в умовах неповної інформації, ризик може виступати як дестабілізуючий фактор (деструктивна форма).</a:t>
            </a:r>
          </a:p>
        </p:txBody>
      </p:sp>
      <p:sp>
        <p:nvSpPr>
          <p:cNvPr id="3" name="TextBox 2">
            <a:extLst>
              <a:ext uri="{FF2B5EF4-FFF2-40B4-BE49-F238E27FC236}">
                <a16:creationId xmlns:a16="http://schemas.microsoft.com/office/drawing/2014/main" xmlns="" id="{48D3D222-413E-438C-9D8B-905AC8A71DC1}"/>
              </a:ext>
            </a:extLst>
          </p:cNvPr>
          <p:cNvSpPr txBox="1"/>
          <p:nvPr/>
        </p:nvSpPr>
        <p:spPr>
          <a:xfrm>
            <a:off x="650033" y="3293369"/>
            <a:ext cx="7679094"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lgn="just">
              <a:buFont typeface="Arial" panose="020B0604020202020204" pitchFamily="34" charset="0"/>
              <a:buChar char="•"/>
            </a:pPr>
            <a:r>
              <a:rPr lang="uk-UA" b="1" i="1" dirty="0"/>
              <a:t>Захисна функція </a:t>
            </a:r>
            <a:r>
              <a:rPr lang="uk-UA" dirty="0"/>
              <a:t>зорієнтована на пошук суб’єктом ризику методів попередження втрат. Прораховуючи й передбачаючи ймовірність наставання непередбачених ситуацій, підприємець запобігає багатьом втратам або швидко компенсує їх.</a:t>
            </a:r>
          </a:p>
        </p:txBody>
      </p:sp>
      <p:sp>
        <p:nvSpPr>
          <p:cNvPr id="4" name="TextBox 3">
            <a:extLst>
              <a:ext uri="{FF2B5EF4-FFF2-40B4-BE49-F238E27FC236}">
                <a16:creationId xmlns:a16="http://schemas.microsoft.com/office/drawing/2014/main" xmlns="" id="{489E256C-4D77-4A65-9BF5-524227F271BD}"/>
              </a:ext>
            </a:extLst>
          </p:cNvPr>
          <p:cNvSpPr txBox="1"/>
          <p:nvPr/>
        </p:nvSpPr>
        <p:spPr>
          <a:xfrm>
            <a:off x="650033" y="4861255"/>
            <a:ext cx="7679094" cy="923330"/>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285750" indent="-285750" algn="just">
              <a:buFont typeface="Arial" panose="020B0604020202020204" pitchFamily="34" charset="0"/>
              <a:buChar char="•"/>
            </a:pPr>
            <a:r>
              <a:rPr lang="uk-UA" b="1" i="1" dirty="0"/>
              <a:t>Компенсаційна функція </a:t>
            </a:r>
            <a:r>
              <a:rPr lang="uk-UA" dirty="0"/>
              <a:t>- забезпечує, у випадку успішного результату (реалізації шансу), компенсаційний успіх (позитивну компенсацію) – додатковий, порівняно з плановим, прибуток.</a:t>
            </a:r>
          </a:p>
        </p:txBody>
      </p:sp>
    </p:spTree>
    <p:extLst>
      <p:ext uri="{BB962C8B-B14F-4D97-AF65-F5344CB8AC3E}">
        <p14:creationId xmlns:p14="http://schemas.microsoft.com/office/powerpoint/2010/main" val="279869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D900307-4C45-40AE-A3F3-9F7CBDC036B4}"/>
              </a:ext>
            </a:extLst>
          </p:cNvPr>
          <p:cNvSpPr txBox="1"/>
          <p:nvPr/>
        </p:nvSpPr>
        <p:spPr>
          <a:xfrm>
            <a:off x="866236" y="660738"/>
            <a:ext cx="7702376"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lgn="just">
              <a:buFont typeface="Arial" panose="020B0604020202020204" pitchFamily="34" charset="0"/>
              <a:buChar char="•"/>
            </a:pPr>
            <a:r>
              <a:rPr lang="uk-UA" b="1" i="1" dirty="0"/>
              <a:t>Соціально-економічна функція. </a:t>
            </a:r>
            <a:r>
              <a:rPr lang="uk-UA" dirty="0"/>
              <a:t>У процесі ринкової діяльності завдяки ризику та конкуренції виділяються (</a:t>
            </a:r>
            <a:r>
              <a:rPr lang="uk-UA" dirty="0" err="1"/>
              <a:t>селектуються</a:t>
            </a:r>
            <a:r>
              <a:rPr lang="uk-UA" dirty="0"/>
              <a:t>) соціальні групи ефективних власників. Сприяючи підвищенню ефективності виробництва, ризик тим самим створює реальну матеріальну базу для задоволення соціальних потреб, для підвищення добробуту населення. При стійкій роботі підприємства стабілізується зайнятість населення.</a:t>
            </a:r>
          </a:p>
        </p:txBody>
      </p:sp>
      <p:sp>
        <p:nvSpPr>
          <p:cNvPr id="3" name="TextBox 2">
            <a:extLst>
              <a:ext uri="{FF2B5EF4-FFF2-40B4-BE49-F238E27FC236}">
                <a16:creationId xmlns:a16="http://schemas.microsoft.com/office/drawing/2014/main" xmlns="" id="{B92BF082-B514-48A8-A0ED-75020544BDF5}"/>
              </a:ext>
            </a:extLst>
          </p:cNvPr>
          <p:cNvSpPr txBox="1"/>
          <p:nvPr/>
        </p:nvSpPr>
        <p:spPr>
          <a:xfrm>
            <a:off x="866236" y="3395681"/>
            <a:ext cx="7702376"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just">
              <a:buFont typeface="Arial" panose="020B0604020202020204" pitchFamily="34" charset="0"/>
              <a:buChar char="•"/>
            </a:pPr>
            <a:r>
              <a:rPr lang="uk-UA" b="1" i="1" dirty="0"/>
              <a:t>Аналітична функція </a:t>
            </a:r>
            <a:r>
              <a:rPr lang="uk-UA" dirty="0"/>
              <a:t>пов’язана з тим, що наявність ризику передбачає необхідність вибору одного із можливих варіантів рішення, у зв’язку з чим підприємець чи ризик-менеджер, в процесі ухвалення рішення аналізує всі можливі альтернативи, обираючи найбільш прибуткові і найменш небезпечні. Нова ідея вимагає великої аналітичної роботи, тому що необхідно прорахування різних можливих варіантів та вибір оптимального, який дозволить здійснити господарський маневр у потрібний момент, з найменшими втратами або з найбільшим виграшом.</a:t>
            </a:r>
          </a:p>
        </p:txBody>
      </p:sp>
    </p:spTree>
    <p:extLst>
      <p:ext uri="{BB962C8B-B14F-4D97-AF65-F5344CB8AC3E}">
        <p14:creationId xmlns:p14="http://schemas.microsoft.com/office/powerpoint/2010/main" val="3758788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1DB4092-5561-45A3-825B-847CA875844C}"/>
              </a:ext>
            </a:extLst>
          </p:cNvPr>
          <p:cNvSpPr txBox="1"/>
          <p:nvPr/>
        </p:nvSpPr>
        <p:spPr>
          <a:xfrm>
            <a:off x="399467" y="143072"/>
            <a:ext cx="8658807" cy="2031325"/>
          </a:xfrm>
          <a:prstGeom prst="rect">
            <a:avLst/>
          </a:prstGeom>
          <a:noFill/>
        </p:spPr>
        <p:txBody>
          <a:bodyPr wrap="square">
            <a:spAutoFit/>
          </a:bodyPr>
          <a:lstStyle/>
          <a:p>
            <a:pPr algn="just"/>
            <a:r>
              <a:rPr lang="uk-UA" b="1" dirty="0"/>
              <a:t>3. Класифікація підприємницьких ризиків</a:t>
            </a:r>
          </a:p>
          <a:p>
            <a:pPr algn="just"/>
            <a:endParaRPr lang="uk-UA" b="1" dirty="0"/>
          </a:p>
          <a:p>
            <a:pPr algn="just"/>
            <a:r>
              <a:rPr lang="uk-UA" dirty="0"/>
              <a:t>В економічній літературі, присвяченій проблемам ризиків, немає чіткої системи класифікації ризиків. Існує безліч підходів до їх класифікації. Складність такої класифікації полягає в різноманітності ризиків. </a:t>
            </a:r>
            <a:endParaRPr lang="uk-UA" dirty="0" smtClean="0"/>
          </a:p>
          <a:p>
            <a:pPr algn="just"/>
            <a:r>
              <a:rPr lang="uk-UA" dirty="0" smtClean="0"/>
              <a:t>Видова </a:t>
            </a:r>
            <a:r>
              <a:rPr lang="uk-UA" dirty="0"/>
              <a:t>різноманітність ризиків дуже велика – від пожеж </a:t>
            </a:r>
            <a:r>
              <a:rPr lang="en-US" dirty="0" err="1"/>
              <a:t>i</a:t>
            </a:r>
            <a:r>
              <a:rPr lang="en-US" dirty="0"/>
              <a:t> </a:t>
            </a:r>
            <a:r>
              <a:rPr lang="uk-UA" dirty="0"/>
              <a:t>стихійних лих до міжнаціональних конфліктів, змін у законодавстві </a:t>
            </a:r>
            <a:r>
              <a:rPr lang="en-US" dirty="0" err="1"/>
              <a:t>i</a:t>
            </a:r>
            <a:r>
              <a:rPr lang="en-US" dirty="0"/>
              <a:t> </a:t>
            </a:r>
            <a:r>
              <a:rPr lang="uk-UA" dirty="0"/>
              <a:t>т. </a:t>
            </a:r>
            <a:r>
              <a:rPr lang="en-US" dirty="0" err="1"/>
              <a:t>i</a:t>
            </a:r>
            <a:r>
              <a:rPr lang="uk-UA" dirty="0"/>
              <a:t>н. </a:t>
            </a:r>
            <a:endParaRPr lang="uk-UA" dirty="0" smtClean="0"/>
          </a:p>
        </p:txBody>
      </p:sp>
      <p:sp>
        <p:nvSpPr>
          <p:cNvPr id="3" name="TextBox 2">
            <a:extLst>
              <a:ext uri="{FF2B5EF4-FFF2-40B4-BE49-F238E27FC236}">
                <a16:creationId xmlns:a16="http://schemas.microsoft.com/office/drawing/2014/main" xmlns="" id="{070B931C-EAF5-4752-9E85-EAED203D3FFB}"/>
              </a:ext>
            </a:extLst>
          </p:cNvPr>
          <p:cNvSpPr txBox="1"/>
          <p:nvPr/>
        </p:nvSpPr>
        <p:spPr>
          <a:xfrm>
            <a:off x="943504" y="2414462"/>
            <a:ext cx="8648171"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342900" indent="-342900">
              <a:buAutoNum type="arabicPeriod"/>
            </a:pPr>
            <a:r>
              <a:rPr lang="uk-UA" b="1" u="sng" dirty="0" smtClean="0"/>
              <a:t>За </a:t>
            </a:r>
            <a:r>
              <a:rPr lang="uk-UA" b="1" u="sng" dirty="0"/>
              <a:t>рівнем виникнення</a:t>
            </a:r>
            <a:r>
              <a:rPr lang="uk-UA" b="1" dirty="0"/>
              <a:t> </a:t>
            </a:r>
            <a:r>
              <a:rPr lang="uk-UA" dirty="0"/>
              <a:t>ризики можуть бути класифіковані так: </a:t>
            </a:r>
            <a:endParaRPr lang="uk-UA" dirty="0" smtClean="0"/>
          </a:p>
          <a:p>
            <a:pPr marL="285750" indent="-285750">
              <a:buFont typeface="Arial" panose="020B0604020202020204" pitchFamily="34" charset="0"/>
              <a:buChar char="•"/>
            </a:pPr>
            <a:r>
              <a:rPr lang="uk-UA" dirty="0" smtClean="0"/>
              <a:t>глобальні </a:t>
            </a:r>
            <a:r>
              <a:rPr lang="uk-UA" dirty="0"/>
              <a:t>(світові) ризики, </a:t>
            </a:r>
            <a:endParaRPr lang="uk-UA" dirty="0" smtClean="0"/>
          </a:p>
          <a:p>
            <a:pPr marL="285750" indent="-285750">
              <a:buFont typeface="Arial" panose="020B0604020202020204" pitchFamily="34" charset="0"/>
              <a:buChar char="•"/>
            </a:pPr>
            <a:r>
              <a:rPr lang="uk-UA" dirty="0" smtClean="0"/>
              <a:t>національні</a:t>
            </a:r>
            <a:r>
              <a:rPr lang="uk-UA" dirty="0"/>
              <a:t>, регіональні, </a:t>
            </a:r>
            <a:endParaRPr lang="uk-UA" dirty="0" smtClean="0"/>
          </a:p>
          <a:p>
            <a:pPr marL="285750" indent="-285750">
              <a:buFont typeface="Arial" panose="020B0604020202020204" pitchFamily="34" charset="0"/>
              <a:buChar char="•"/>
            </a:pPr>
            <a:r>
              <a:rPr lang="uk-UA" dirty="0" smtClean="0"/>
              <a:t>міжгалузеві</a:t>
            </a:r>
            <a:r>
              <a:rPr lang="uk-UA" dirty="0"/>
              <a:t>, </a:t>
            </a:r>
            <a:endParaRPr lang="uk-UA" dirty="0" smtClean="0"/>
          </a:p>
          <a:p>
            <a:pPr marL="285750" indent="-285750">
              <a:buFont typeface="Arial" panose="020B0604020202020204" pitchFamily="34" charset="0"/>
              <a:buChar char="•"/>
            </a:pPr>
            <a:r>
              <a:rPr lang="uk-UA" dirty="0" smtClean="0"/>
              <a:t>галузеві </a:t>
            </a:r>
          </a:p>
          <a:p>
            <a:pPr marL="285750" indent="-285750">
              <a:buFont typeface="Arial" panose="020B0604020202020204" pitchFamily="34" charset="0"/>
              <a:buChar char="•"/>
            </a:pPr>
            <a:r>
              <a:rPr lang="uk-UA" dirty="0" smtClean="0"/>
              <a:t>ризики</a:t>
            </a:r>
            <a:r>
              <a:rPr lang="uk-UA" dirty="0"/>
              <a:t>, що виникають на мікрорівні, тобто безпосередньо на підприємстві або у приватних осіб.</a:t>
            </a:r>
          </a:p>
        </p:txBody>
      </p:sp>
      <p:sp>
        <p:nvSpPr>
          <p:cNvPr id="4" name="TextBox 3">
            <a:extLst>
              <a:ext uri="{FF2B5EF4-FFF2-40B4-BE49-F238E27FC236}">
                <a16:creationId xmlns:a16="http://schemas.microsoft.com/office/drawing/2014/main" xmlns="" id="{BF6BB909-27F1-4EFB-8CFC-707825A394FD}"/>
              </a:ext>
            </a:extLst>
          </p:cNvPr>
          <p:cNvSpPr txBox="1"/>
          <p:nvPr/>
        </p:nvSpPr>
        <p:spPr>
          <a:xfrm>
            <a:off x="1696228" y="4838611"/>
            <a:ext cx="8705072"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u="sng" dirty="0" smtClean="0"/>
              <a:t>2. За причинами виникнення</a:t>
            </a:r>
            <a:r>
              <a:rPr lang="uk-UA" b="1" dirty="0" smtClean="0"/>
              <a:t>: </a:t>
            </a:r>
          </a:p>
          <a:p>
            <a:pPr marL="285750" indent="-285750">
              <a:buFont typeface="Arial" panose="020B0604020202020204" pitchFamily="34" charset="0"/>
              <a:buChar char="•"/>
            </a:pPr>
            <a:r>
              <a:rPr lang="uk-UA" dirty="0" smtClean="0"/>
              <a:t>ризик, викликаний невизначеністю майбутнього, </a:t>
            </a:r>
          </a:p>
          <a:p>
            <a:pPr marL="285750" indent="-285750">
              <a:buFont typeface="Arial" panose="020B0604020202020204" pitchFamily="34" charset="0"/>
              <a:buChar char="•"/>
            </a:pPr>
            <a:r>
              <a:rPr lang="uk-UA" dirty="0" smtClean="0"/>
              <a:t>ризик, викликаний недостачею інформації для прийняття рішень </a:t>
            </a:r>
          </a:p>
          <a:p>
            <a:pPr marL="285750" indent="-285750">
              <a:buFont typeface="Arial" panose="020B0604020202020204" pitchFamily="34" charset="0"/>
              <a:buChar char="•"/>
            </a:pPr>
            <a:r>
              <a:rPr lang="uk-UA" dirty="0" smtClean="0"/>
              <a:t>ризик, що викликаний особистими суб’єктивними факторами групи.</a:t>
            </a:r>
            <a:endParaRPr lang="uk-UA" dirty="0"/>
          </a:p>
        </p:txBody>
      </p:sp>
    </p:spTree>
    <p:extLst>
      <p:ext uri="{BB962C8B-B14F-4D97-AF65-F5344CB8AC3E}">
        <p14:creationId xmlns:p14="http://schemas.microsoft.com/office/powerpoint/2010/main" val="1889313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C81F35F-FA86-4959-A948-F3871E2D845F}"/>
              </a:ext>
            </a:extLst>
          </p:cNvPr>
          <p:cNvSpPr txBox="1"/>
          <p:nvPr/>
        </p:nvSpPr>
        <p:spPr>
          <a:xfrm>
            <a:off x="401799" y="312581"/>
            <a:ext cx="8161176"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ru-RU" u="sng" dirty="0" smtClean="0"/>
              <a:t>3. </a:t>
            </a:r>
            <a:r>
              <a:rPr lang="ru-RU" b="1" u="sng" dirty="0" smtClean="0"/>
              <a:t>За </a:t>
            </a:r>
            <a:r>
              <a:rPr lang="ru-RU" b="1" u="sng" dirty="0" err="1" smtClean="0"/>
              <a:t>ступенем</a:t>
            </a:r>
            <a:r>
              <a:rPr lang="ru-RU" b="1" u="sng" dirty="0" smtClean="0"/>
              <a:t> </a:t>
            </a:r>
            <a:r>
              <a:rPr lang="ru-RU" b="1" u="sng" dirty="0" err="1" smtClean="0"/>
              <a:t>припустимості</a:t>
            </a:r>
            <a:r>
              <a:rPr lang="ru-RU" b="1" u="sng" dirty="0" smtClean="0"/>
              <a:t> </a:t>
            </a:r>
            <a:r>
              <a:rPr lang="ru-RU" b="1" u="sng" dirty="0" err="1" smtClean="0"/>
              <a:t>або</a:t>
            </a:r>
            <a:r>
              <a:rPr lang="ru-RU" b="1" u="sng" dirty="0" smtClean="0"/>
              <a:t> величиною </a:t>
            </a:r>
            <a:r>
              <a:rPr lang="ru-RU" dirty="0" err="1"/>
              <a:t>ризики</a:t>
            </a:r>
            <a:r>
              <a:rPr lang="ru-RU" dirty="0"/>
              <a:t> </a:t>
            </a:r>
            <a:r>
              <a:rPr lang="ru-RU" dirty="0" err="1"/>
              <a:t>класифікують</a:t>
            </a:r>
            <a:r>
              <a:rPr lang="ru-RU" dirty="0"/>
              <a:t> так: </a:t>
            </a:r>
            <a:endParaRPr lang="ru-RU" dirty="0" smtClean="0"/>
          </a:p>
          <a:p>
            <a:pPr marL="285750" indent="-285750" algn="just">
              <a:buFont typeface="Arial" panose="020B0604020202020204" pitchFamily="34" charset="0"/>
              <a:buChar char="•"/>
            </a:pPr>
            <a:r>
              <a:rPr lang="uk-UA" i="1" u="sng" dirty="0" smtClean="0"/>
              <a:t>Допустимий ризик</a:t>
            </a:r>
            <a:r>
              <a:rPr lang="uk-UA" dirty="0" smtClean="0"/>
              <a:t> – повна втрата прибутку від </a:t>
            </a:r>
            <a:r>
              <a:rPr lang="uk-UA" dirty="0" err="1" smtClean="0"/>
              <a:t>проєкту</a:t>
            </a:r>
            <a:r>
              <a:rPr lang="uk-UA" dirty="0" smtClean="0"/>
              <a:t> чи виробництва якогось товару.</a:t>
            </a:r>
          </a:p>
          <a:p>
            <a:pPr marL="285750" indent="-285750" algn="just">
              <a:buFont typeface="Arial" panose="020B0604020202020204" pitchFamily="34" charset="0"/>
              <a:buChar char="•"/>
            </a:pPr>
            <a:r>
              <a:rPr lang="uk-UA" i="1" u="sng" dirty="0" smtClean="0"/>
              <a:t>Критичний ризик</a:t>
            </a:r>
            <a:r>
              <a:rPr lang="uk-UA" dirty="0" smtClean="0"/>
              <a:t> – втрата не тільки прибутку, але й відшкодування витрат за свій рахунок.</a:t>
            </a:r>
          </a:p>
          <a:p>
            <a:pPr marL="285750" indent="-285750" algn="just">
              <a:buFont typeface="Arial" panose="020B0604020202020204" pitchFamily="34" charset="0"/>
              <a:buChar char="•"/>
            </a:pPr>
            <a:r>
              <a:rPr lang="uk-UA" i="1" u="sng" dirty="0" smtClean="0"/>
              <a:t>Катастрофічний ризик</a:t>
            </a:r>
            <a:r>
              <a:rPr lang="uk-UA" dirty="0" smtClean="0"/>
              <a:t> – ризик втрати власного майна підприємства або підприємця.</a:t>
            </a:r>
          </a:p>
        </p:txBody>
      </p:sp>
      <p:sp>
        <p:nvSpPr>
          <p:cNvPr id="2" name="Прямоугольник 1"/>
          <p:cNvSpPr/>
          <p:nvPr/>
        </p:nvSpPr>
        <p:spPr>
          <a:xfrm>
            <a:off x="906623" y="2555439"/>
            <a:ext cx="8199277" cy="175432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u="sng" dirty="0" smtClean="0"/>
              <a:t>4. За сферою виникнення</a:t>
            </a:r>
            <a:r>
              <a:rPr lang="uk-UA" dirty="0"/>
              <a:t> ризики розподіляються </a:t>
            </a:r>
            <a:r>
              <a:rPr lang="uk-UA" dirty="0" smtClean="0"/>
              <a:t>на: </a:t>
            </a:r>
          </a:p>
          <a:p>
            <a:pPr marL="285750" indent="-285750" algn="just">
              <a:buFont typeface="Arial" panose="020B0604020202020204" pitchFamily="34" charset="0"/>
              <a:buChar char="•"/>
            </a:pPr>
            <a:r>
              <a:rPr lang="uk-UA" i="1" u="sng" dirty="0" smtClean="0"/>
              <a:t>Внутрішні (</a:t>
            </a:r>
            <a:r>
              <a:rPr lang="uk-UA" i="1" u="sng" dirty="0"/>
              <a:t>ендогенні) ризики </a:t>
            </a:r>
            <a:r>
              <a:rPr lang="uk-UA" dirty="0"/>
              <a:t>– це ризики, які можуть контролюватися </a:t>
            </a:r>
            <a:r>
              <a:rPr lang="uk-UA" dirty="0" smtClean="0"/>
              <a:t>підприємцем.</a:t>
            </a:r>
            <a:endParaRPr lang="uk-UA" dirty="0"/>
          </a:p>
          <a:p>
            <a:pPr marL="285750" indent="-285750" algn="just">
              <a:buFont typeface="Arial" panose="020B0604020202020204" pitchFamily="34" charset="0"/>
              <a:buChar char="•"/>
            </a:pPr>
            <a:r>
              <a:rPr lang="uk-UA" i="1" u="sng" dirty="0" smtClean="0"/>
              <a:t>Зовнішні (</a:t>
            </a:r>
            <a:r>
              <a:rPr lang="uk-UA" i="1" u="sng" dirty="0"/>
              <a:t>екзогенні) ризики </a:t>
            </a:r>
            <a:r>
              <a:rPr lang="uk-UA" dirty="0"/>
              <a:t>– це ризики, які менеджери підприємства не можуть контролювати безпосередньо, але вони суттєво впливають на кінцеві результати діяльності </a:t>
            </a:r>
            <a:r>
              <a:rPr lang="uk-UA" dirty="0" smtClean="0"/>
              <a:t>підприємства</a:t>
            </a:r>
            <a:r>
              <a:rPr lang="uk-UA" dirty="0"/>
              <a:t>.</a:t>
            </a:r>
          </a:p>
        </p:txBody>
      </p:sp>
      <p:sp>
        <p:nvSpPr>
          <p:cNvPr id="3" name="Прямоугольник 2"/>
          <p:cNvSpPr/>
          <p:nvPr/>
        </p:nvSpPr>
        <p:spPr>
          <a:xfrm>
            <a:off x="1295399" y="4521298"/>
            <a:ext cx="8334375"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u="sng" dirty="0"/>
              <a:t>5. За ступенем правомірності </a:t>
            </a:r>
            <a:r>
              <a:rPr lang="uk-UA" dirty="0"/>
              <a:t>ризики бувають: </a:t>
            </a:r>
            <a:endParaRPr lang="uk-UA" dirty="0" smtClean="0"/>
          </a:p>
          <a:p>
            <a:pPr marL="285750" indent="-285750" algn="just">
              <a:buFont typeface="Arial" panose="020B0604020202020204" pitchFamily="34" charset="0"/>
              <a:buChar char="•"/>
            </a:pPr>
            <a:r>
              <a:rPr lang="uk-UA" i="1" u="sng" dirty="0" smtClean="0"/>
              <a:t>виправдані </a:t>
            </a:r>
            <a:r>
              <a:rPr lang="uk-UA" i="1" u="sng" dirty="0"/>
              <a:t>або правомірні </a:t>
            </a:r>
            <a:endParaRPr lang="uk-UA" i="1" u="sng" dirty="0" smtClean="0"/>
          </a:p>
          <a:p>
            <a:pPr marL="285750" indent="-285750" algn="just">
              <a:buFont typeface="Arial" panose="020B0604020202020204" pitchFamily="34" charset="0"/>
              <a:buChar char="•"/>
            </a:pPr>
            <a:r>
              <a:rPr lang="uk-UA" i="1" u="sng" dirty="0" smtClean="0"/>
              <a:t>невиправдані </a:t>
            </a:r>
            <a:r>
              <a:rPr lang="uk-UA" i="1" u="sng" dirty="0"/>
              <a:t>або неправомірні ризики</a:t>
            </a:r>
            <a:r>
              <a:rPr lang="uk-UA" dirty="0" smtClean="0"/>
              <a:t>.</a:t>
            </a:r>
            <a:endParaRPr lang="uk-UA" dirty="0"/>
          </a:p>
        </p:txBody>
      </p:sp>
      <p:sp>
        <p:nvSpPr>
          <p:cNvPr id="4" name="Прямоугольник 3"/>
          <p:cNvSpPr/>
          <p:nvPr/>
        </p:nvSpPr>
        <p:spPr>
          <a:xfrm>
            <a:off x="1762125" y="5656161"/>
            <a:ext cx="8343900" cy="9233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u="sng" dirty="0"/>
              <a:t>6. </a:t>
            </a:r>
            <a:r>
              <a:rPr lang="uk-UA" b="1" u="sng" dirty="0"/>
              <a:t>За ступенем системності </a:t>
            </a:r>
            <a:r>
              <a:rPr lang="uk-UA" dirty="0"/>
              <a:t>виділяють: </a:t>
            </a:r>
            <a:endParaRPr lang="uk-UA" dirty="0" smtClean="0"/>
          </a:p>
          <a:p>
            <a:pPr marL="285750" indent="-285750" algn="just">
              <a:buFont typeface="Arial" panose="020B0604020202020204" pitchFamily="34" charset="0"/>
              <a:buChar char="•"/>
            </a:pPr>
            <a:r>
              <a:rPr lang="uk-UA" i="1" u="sng" dirty="0" smtClean="0"/>
              <a:t>систематичні </a:t>
            </a:r>
            <a:r>
              <a:rPr lang="uk-UA" i="1" u="sng" dirty="0"/>
              <a:t>ризики </a:t>
            </a:r>
            <a:endParaRPr lang="uk-UA" i="1" u="sng" dirty="0" smtClean="0"/>
          </a:p>
          <a:p>
            <a:pPr marL="285750" indent="-285750" algn="just">
              <a:buFont typeface="Arial" panose="020B0604020202020204" pitchFamily="34" charset="0"/>
              <a:buChar char="•"/>
            </a:pPr>
            <a:r>
              <a:rPr lang="uk-UA" i="1" u="sng" dirty="0" smtClean="0"/>
              <a:t>несистематичні </a:t>
            </a:r>
            <a:r>
              <a:rPr lang="uk-UA" i="1" u="sng" dirty="0"/>
              <a:t>або специфічні ризики.</a:t>
            </a:r>
            <a:endParaRPr lang="uk-UA" i="1" u="sng" dirty="0"/>
          </a:p>
        </p:txBody>
      </p:sp>
    </p:spTree>
    <p:extLst>
      <p:ext uri="{BB962C8B-B14F-4D97-AF65-F5344CB8AC3E}">
        <p14:creationId xmlns:p14="http://schemas.microsoft.com/office/powerpoint/2010/main" val="1274031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7EF1A4C-92F3-4EFF-9039-3EEB903F5B7E}"/>
              </a:ext>
            </a:extLst>
          </p:cNvPr>
          <p:cNvSpPr txBox="1"/>
          <p:nvPr/>
        </p:nvSpPr>
        <p:spPr>
          <a:xfrm>
            <a:off x="505354" y="454305"/>
            <a:ext cx="7990946" cy="563231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uk-UA" b="1" u="sng" dirty="0"/>
              <a:t>7. За можливістю страхування </a:t>
            </a:r>
            <a:r>
              <a:rPr lang="uk-UA" dirty="0"/>
              <a:t>ризики діляться на дві групи: </a:t>
            </a:r>
            <a:endParaRPr lang="uk-UA" dirty="0" smtClean="0"/>
          </a:p>
          <a:p>
            <a:pPr marL="285750" indent="-285750">
              <a:buFont typeface="Arial" panose="020B0604020202020204" pitchFamily="34" charset="0"/>
              <a:buChar char="•"/>
            </a:pPr>
            <a:r>
              <a:rPr lang="uk-UA" dirty="0" smtClean="0"/>
              <a:t>ризики</a:t>
            </a:r>
            <a:r>
              <a:rPr lang="uk-UA" dirty="0"/>
              <a:t>, які можна страхувати </a:t>
            </a:r>
            <a:endParaRPr lang="uk-UA" dirty="0" smtClean="0"/>
          </a:p>
          <a:p>
            <a:pPr marL="285750" indent="-285750">
              <a:buFont typeface="Arial" panose="020B0604020202020204" pitchFamily="34" charset="0"/>
              <a:buChar char="•"/>
            </a:pPr>
            <a:r>
              <a:rPr lang="uk-UA" dirty="0" smtClean="0"/>
              <a:t>ризики</a:t>
            </a:r>
            <a:r>
              <a:rPr lang="uk-UA" dirty="0"/>
              <a:t>, які не беруть страхувати страхові компанії.</a:t>
            </a:r>
          </a:p>
          <a:p>
            <a:endParaRPr lang="uk-UA" dirty="0"/>
          </a:p>
          <a:p>
            <a:r>
              <a:rPr lang="uk-UA" b="1" u="sng" dirty="0"/>
              <a:t>8. За сферою походження </a:t>
            </a:r>
            <a:r>
              <a:rPr lang="uk-UA" dirty="0"/>
              <a:t>виділяють ризики: </a:t>
            </a:r>
            <a:endParaRPr lang="uk-UA" dirty="0" smtClean="0"/>
          </a:p>
          <a:p>
            <a:pPr marL="285750" indent="-285750">
              <a:buFont typeface="Arial" panose="020B0604020202020204" pitchFamily="34" charset="0"/>
              <a:buChar char="•"/>
            </a:pPr>
            <a:r>
              <a:rPr lang="uk-UA" dirty="0" smtClean="0"/>
              <a:t>адміністративно-законодавчі</a:t>
            </a:r>
            <a:r>
              <a:rPr lang="uk-UA" dirty="0"/>
              <a:t>, </a:t>
            </a:r>
            <a:endParaRPr lang="uk-UA" dirty="0" smtClean="0"/>
          </a:p>
          <a:p>
            <a:pPr marL="285750" indent="-285750">
              <a:buFont typeface="Arial" panose="020B0604020202020204" pitchFamily="34" charset="0"/>
              <a:buChar char="•"/>
            </a:pPr>
            <a:r>
              <a:rPr lang="uk-UA" dirty="0" smtClean="0"/>
              <a:t>природно-екологічні</a:t>
            </a:r>
            <a:r>
              <a:rPr lang="uk-UA" dirty="0"/>
              <a:t>, </a:t>
            </a:r>
            <a:endParaRPr lang="uk-UA" dirty="0" smtClean="0"/>
          </a:p>
          <a:p>
            <a:pPr marL="285750" indent="-285750">
              <a:buFont typeface="Arial" panose="020B0604020202020204" pitchFamily="34" charset="0"/>
              <a:buChar char="•"/>
            </a:pPr>
            <a:r>
              <a:rPr lang="uk-UA" dirty="0" smtClean="0"/>
              <a:t>виробничі</a:t>
            </a:r>
            <a:r>
              <a:rPr lang="uk-UA" dirty="0"/>
              <a:t>, </a:t>
            </a:r>
            <a:endParaRPr lang="uk-UA" dirty="0" smtClean="0"/>
          </a:p>
          <a:p>
            <a:pPr marL="285750" indent="-285750">
              <a:buFont typeface="Arial" panose="020B0604020202020204" pitchFamily="34" charset="0"/>
              <a:buChar char="•"/>
            </a:pPr>
            <a:r>
              <a:rPr lang="uk-UA" dirty="0" smtClean="0"/>
              <a:t>фінансові</a:t>
            </a:r>
            <a:r>
              <a:rPr lang="uk-UA" dirty="0"/>
              <a:t>, </a:t>
            </a:r>
            <a:endParaRPr lang="uk-UA" dirty="0" smtClean="0"/>
          </a:p>
          <a:p>
            <a:pPr marL="285750" indent="-285750">
              <a:buFont typeface="Arial" panose="020B0604020202020204" pitchFamily="34" charset="0"/>
              <a:buChar char="•"/>
            </a:pPr>
            <a:r>
              <a:rPr lang="uk-UA" dirty="0" smtClean="0"/>
              <a:t>демографічні</a:t>
            </a:r>
            <a:r>
              <a:rPr lang="uk-UA" dirty="0"/>
              <a:t>, </a:t>
            </a:r>
            <a:endParaRPr lang="uk-UA" dirty="0" smtClean="0"/>
          </a:p>
          <a:p>
            <a:pPr marL="285750" indent="-285750">
              <a:buFont typeface="Arial" panose="020B0604020202020204" pitchFamily="34" charset="0"/>
              <a:buChar char="•"/>
            </a:pPr>
            <a:r>
              <a:rPr lang="uk-UA" dirty="0" smtClean="0"/>
              <a:t>соціально-політичні</a:t>
            </a:r>
            <a:r>
              <a:rPr lang="uk-UA" dirty="0"/>
              <a:t>, </a:t>
            </a:r>
            <a:endParaRPr lang="uk-UA" dirty="0" smtClean="0"/>
          </a:p>
          <a:p>
            <a:pPr marL="285750" indent="-285750">
              <a:buFont typeface="Arial" panose="020B0604020202020204" pitchFamily="34" charset="0"/>
              <a:buChar char="•"/>
            </a:pPr>
            <a:r>
              <a:rPr lang="uk-UA" dirty="0" smtClean="0"/>
              <a:t>інноваційні</a:t>
            </a:r>
            <a:r>
              <a:rPr lang="uk-UA" dirty="0"/>
              <a:t>, </a:t>
            </a:r>
            <a:endParaRPr lang="uk-UA" dirty="0" smtClean="0"/>
          </a:p>
          <a:p>
            <a:pPr marL="285750" indent="-285750">
              <a:buFont typeface="Arial" panose="020B0604020202020204" pitchFamily="34" charset="0"/>
              <a:buChar char="•"/>
            </a:pPr>
            <a:r>
              <a:rPr lang="uk-UA" dirty="0" smtClean="0"/>
              <a:t>комерційні</a:t>
            </a:r>
            <a:r>
              <a:rPr lang="uk-UA" dirty="0"/>
              <a:t>, </a:t>
            </a:r>
            <a:endParaRPr lang="uk-UA" dirty="0" smtClean="0"/>
          </a:p>
          <a:p>
            <a:pPr marL="285750" indent="-285750">
              <a:buFont typeface="Arial" panose="020B0604020202020204" pitchFamily="34" charset="0"/>
              <a:buChar char="•"/>
            </a:pPr>
            <a:r>
              <a:rPr lang="uk-UA" dirty="0" smtClean="0"/>
              <a:t>геополітичні </a:t>
            </a:r>
          </a:p>
          <a:p>
            <a:pPr marL="285750" indent="-285750">
              <a:buFont typeface="Arial" panose="020B0604020202020204" pitchFamily="34" charset="0"/>
              <a:buChar char="•"/>
            </a:pPr>
            <a:r>
              <a:rPr lang="uk-UA" dirty="0" smtClean="0"/>
              <a:t>технічні </a:t>
            </a:r>
            <a:r>
              <a:rPr lang="uk-UA" dirty="0"/>
              <a:t>ризики.</a:t>
            </a:r>
          </a:p>
          <a:p>
            <a:endParaRPr lang="uk-UA" dirty="0"/>
          </a:p>
          <a:p>
            <a:r>
              <a:rPr lang="uk-UA" b="1" u="sng" dirty="0"/>
              <a:t>9. В залежності від суб’єкта, що аналізує ризик і приймає рішення про поведінку підприємства у випадку його виникнення </a:t>
            </a:r>
            <a:r>
              <a:rPr lang="uk-UA" dirty="0"/>
              <a:t>виділяють: </a:t>
            </a:r>
            <a:endParaRPr lang="uk-UA" dirty="0" smtClean="0"/>
          </a:p>
          <a:p>
            <a:pPr marL="285750" indent="-285750">
              <a:buFont typeface="Arial" panose="020B0604020202020204" pitchFamily="34" charset="0"/>
              <a:buChar char="•"/>
            </a:pPr>
            <a:r>
              <a:rPr lang="uk-UA" dirty="0" smtClean="0"/>
              <a:t>групу </a:t>
            </a:r>
            <a:r>
              <a:rPr lang="uk-UA" dirty="0"/>
              <a:t>ризиків індивідуального </a:t>
            </a:r>
            <a:r>
              <a:rPr lang="uk-UA" dirty="0" smtClean="0"/>
              <a:t>рішення</a:t>
            </a:r>
          </a:p>
          <a:p>
            <a:pPr marL="285750" indent="-285750">
              <a:buFont typeface="Arial" panose="020B0604020202020204" pitchFamily="34" charset="0"/>
              <a:buChar char="•"/>
            </a:pPr>
            <a:r>
              <a:rPr lang="uk-UA" dirty="0" smtClean="0"/>
              <a:t>групу </a:t>
            </a:r>
            <a:r>
              <a:rPr lang="uk-UA" dirty="0"/>
              <a:t>ризиків колективного рішення.</a:t>
            </a:r>
          </a:p>
        </p:txBody>
      </p:sp>
    </p:spTree>
    <p:extLst>
      <p:ext uri="{BB962C8B-B14F-4D97-AF65-F5344CB8AC3E}">
        <p14:creationId xmlns:p14="http://schemas.microsoft.com/office/powerpoint/2010/main" val="750433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90E17785-5AA7-47F1-93A1-B61919612A2D}"/>
              </a:ext>
            </a:extLst>
          </p:cNvPr>
          <p:cNvSpPr txBox="1"/>
          <p:nvPr/>
        </p:nvSpPr>
        <p:spPr>
          <a:xfrm>
            <a:off x="394114" y="393359"/>
            <a:ext cx="8378800" cy="5078313"/>
          </a:xfrm>
          <a:prstGeom prst="rect">
            <a:avLst/>
          </a:prstGeom>
          <a:noFill/>
        </p:spPr>
        <p:txBody>
          <a:bodyPr wrap="square">
            <a:spAutoFit/>
          </a:bodyPr>
          <a:lstStyle/>
          <a:p>
            <a:r>
              <a:rPr lang="uk-UA" b="1" u="sng" dirty="0"/>
              <a:t>10. За можливістю прогнозування </a:t>
            </a:r>
            <a:r>
              <a:rPr lang="uk-UA" dirty="0"/>
              <a:t>ризики можуть бути класифіковані на: </a:t>
            </a:r>
            <a:endParaRPr lang="uk-UA" dirty="0" smtClean="0"/>
          </a:p>
          <a:p>
            <a:pPr marL="285750" indent="-285750">
              <a:buFont typeface="Arial" panose="020B0604020202020204" pitchFamily="34" charset="0"/>
              <a:buChar char="•"/>
            </a:pPr>
            <a:r>
              <a:rPr lang="uk-UA" dirty="0" smtClean="0"/>
              <a:t>ризики</a:t>
            </a:r>
            <a:r>
              <a:rPr lang="uk-UA" dirty="0"/>
              <a:t>, що прогнозуються </a:t>
            </a:r>
            <a:endParaRPr lang="uk-UA" dirty="0" smtClean="0"/>
          </a:p>
          <a:p>
            <a:pPr marL="285750" indent="-285750">
              <a:buFont typeface="Arial" panose="020B0604020202020204" pitchFamily="34" charset="0"/>
              <a:buChar char="•"/>
            </a:pPr>
            <a:r>
              <a:rPr lang="uk-UA" dirty="0" smtClean="0"/>
              <a:t>ризики</a:t>
            </a:r>
            <a:r>
              <a:rPr lang="uk-UA" dirty="0"/>
              <a:t>, що тільки частково прогнозуються.</a:t>
            </a:r>
          </a:p>
          <a:p>
            <a:endParaRPr lang="uk-UA" dirty="0"/>
          </a:p>
          <a:p>
            <a:r>
              <a:rPr lang="uk-UA" b="1" u="sng" dirty="0"/>
              <a:t>11. За ступенем впливу на діяльність </a:t>
            </a:r>
            <a:r>
              <a:rPr lang="uk-UA" dirty="0"/>
              <a:t>господарюючих суб’єктів ризики можна поділити на дві групи: </a:t>
            </a:r>
            <a:endParaRPr lang="uk-UA" dirty="0" smtClean="0"/>
          </a:p>
          <a:p>
            <a:pPr marL="285750" indent="-285750">
              <a:buFont typeface="Arial" panose="020B0604020202020204" pitchFamily="34" charset="0"/>
              <a:buChar char="•"/>
            </a:pPr>
            <a:r>
              <a:rPr lang="uk-UA" i="1" u="sng" dirty="0"/>
              <a:t>Чисті </a:t>
            </a:r>
            <a:r>
              <a:rPr lang="uk-UA" i="1" u="sng" dirty="0" smtClean="0"/>
              <a:t>ризики </a:t>
            </a:r>
            <a:r>
              <a:rPr lang="uk-UA" dirty="0" smtClean="0"/>
              <a:t>- відносять </a:t>
            </a:r>
            <a:r>
              <a:rPr lang="uk-UA" dirty="0"/>
              <a:t>природні, екологічні, політичні, транспортні та комерційні ризики (майнові, виробничі, торгові), які можуть призвести до від’ємних чи нульових господарських результатів.</a:t>
            </a:r>
          </a:p>
          <a:p>
            <a:pPr marL="285750" indent="-285750">
              <a:buFont typeface="Arial" panose="020B0604020202020204" pitchFamily="34" charset="0"/>
              <a:buChar char="•"/>
            </a:pPr>
            <a:r>
              <a:rPr lang="uk-UA" i="1" u="sng" dirty="0"/>
              <a:t>спекулятивні ризики </a:t>
            </a:r>
            <a:r>
              <a:rPr lang="uk-UA" dirty="0"/>
              <a:t>- ризики, пов’язані з купівельною спроможністю грошей (інфляційні, валютні, дефіцитні) і капіталовкладеннями (процентні, кредитні, втрачена вигода, біржові, спекулятивні, банкрутство). </a:t>
            </a:r>
          </a:p>
          <a:p>
            <a:endParaRPr lang="uk-UA" dirty="0" smtClean="0"/>
          </a:p>
          <a:p>
            <a:endParaRPr lang="uk-UA" dirty="0"/>
          </a:p>
          <a:p>
            <a:r>
              <a:rPr lang="uk-UA" b="1" u="sng" dirty="0"/>
              <a:t>12. За ознакою реалізації </a:t>
            </a:r>
            <a:r>
              <a:rPr lang="uk-UA" dirty="0"/>
              <a:t>ризиків виділяють дві їх групи: </a:t>
            </a:r>
            <a:endParaRPr lang="uk-UA" dirty="0" smtClean="0"/>
          </a:p>
          <a:p>
            <a:pPr marL="285750" indent="-285750">
              <a:buFont typeface="Arial" panose="020B0604020202020204" pitchFamily="34" charset="0"/>
              <a:buChar char="•"/>
            </a:pPr>
            <a:r>
              <a:rPr lang="uk-UA" dirty="0" smtClean="0"/>
              <a:t>реалізовані </a:t>
            </a:r>
            <a:r>
              <a:rPr lang="uk-UA" dirty="0"/>
              <a:t>ризики </a:t>
            </a:r>
            <a:endParaRPr lang="uk-UA" dirty="0" smtClean="0"/>
          </a:p>
          <a:p>
            <a:pPr marL="285750" indent="-285750">
              <a:buFont typeface="Arial" panose="020B0604020202020204" pitchFamily="34" charset="0"/>
              <a:buChar char="•"/>
            </a:pPr>
            <a:r>
              <a:rPr lang="uk-UA" dirty="0" smtClean="0"/>
              <a:t>нереалізовані </a:t>
            </a:r>
            <a:r>
              <a:rPr lang="uk-UA" dirty="0"/>
              <a:t>ризики.</a:t>
            </a:r>
          </a:p>
        </p:txBody>
      </p:sp>
    </p:spTree>
    <p:extLst>
      <p:ext uri="{BB962C8B-B14F-4D97-AF65-F5344CB8AC3E}">
        <p14:creationId xmlns:p14="http://schemas.microsoft.com/office/powerpoint/2010/main" val="1135771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5E63272-EAA2-4C38-83A2-381191619FBD}"/>
              </a:ext>
            </a:extLst>
          </p:cNvPr>
          <p:cNvSpPr txBox="1"/>
          <p:nvPr/>
        </p:nvSpPr>
        <p:spPr>
          <a:xfrm>
            <a:off x="232488" y="365856"/>
            <a:ext cx="7911387" cy="4401205"/>
          </a:xfrm>
          <a:prstGeom prst="rect">
            <a:avLst/>
          </a:prstGeom>
          <a:noFill/>
        </p:spPr>
        <p:txBody>
          <a:bodyPr wrap="square">
            <a:spAutoFit/>
          </a:bodyPr>
          <a:lstStyle/>
          <a:p>
            <a:r>
              <a:rPr lang="uk-UA" sz="2000" b="1" u="sng" dirty="0"/>
              <a:t>13. За тривалістю у часі </a:t>
            </a:r>
            <a:r>
              <a:rPr lang="uk-UA" sz="2000" dirty="0"/>
              <a:t>ризики можна розділити на два види: </a:t>
            </a:r>
            <a:endParaRPr lang="uk-UA" sz="2000" dirty="0" smtClean="0"/>
          </a:p>
          <a:p>
            <a:pPr marL="285750" indent="-285750">
              <a:buFont typeface="Arial" panose="020B0604020202020204" pitchFamily="34" charset="0"/>
              <a:buChar char="•"/>
            </a:pPr>
            <a:r>
              <a:rPr lang="uk-UA" sz="2000" dirty="0" smtClean="0"/>
              <a:t>короткострокові </a:t>
            </a:r>
          </a:p>
          <a:p>
            <a:pPr marL="285750" indent="-285750">
              <a:buFont typeface="Arial" panose="020B0604020202020204" pitchFamily="34" charset="0"/>
              <a:buChar char="•"/>
            </a:pPr>
            <a:r>
              <a:rPr lang="uk-UA" sz="2000" dirty="0" smtClean="0"/>
              <a:t>постійні</a:t>
            </a:r>
            <a:r>
              <a:rPr lang="uk-UA" sz="2000" dirty="0"/>
              <a:t>.</a:t>
            </a:r>
          </a:p>
          <a:p>
            <a:endParaRPr lang="uk-UA" sz="2000" dirty="0"/>
          </a:p>
          <a:p>
            <a:r>
              <a:rPr lang="uk-UA" sz="2000" b="1" u="sng" dirty="0"/>
              <a:t>14. За мірою об’єктивності управлінських рішень </a:t>
            </a:r>
            <a:r>
              <a:rPr lang="uk-UA" sz="2000" dirty="0"/>
              <a:t>ризики можна розподілити на: </a:t>
            </a:r>
            <a:endParaRPr lang="uk-UA" sz="2000" dirty="0" smtClean="0"/>
          </a:p>
          <a:p>
            <a:pPr marL="285750" indent="-285750">
              <a:buFont typeface="Arial" panose="020B0604020202020204" pitchFamily="34" charset="0"/>
              <a:buChar char="•"/>
            </a:pPr>
            <a:r>
              <a:rPr lang="uk-UA" sz="2000" dirty="0" smtClean="0"/>
              <a:t>ризики </a:t>
            </a:r>
            <a:r>
              <a:rPr lang="uk-UA" sz="2000" dirty="0"/>
              <a:t>з об’єктивною ймовірністю; </a:t>
            </a:r>
            <a:endParaRPr lang="uk-UA" sz="2000" dirty="0" smtClean="0"/>
          </a:p>
          <a:p>
            <a:pPr marL="285750" indent="-285750">
              <a:buFont typeface="Arial" panose="020B0604020202020204" pitchFamily="34" charset="0"/>
              <a:buChar char="•"/>
            </a:pPr>
            <a:r>
              <a:rPr lang="uk-UA" sz="2000" dirty="0" smtClean="0"/>
              <a:t>ризики </a:t>
            </a:r>
            <a:r>
              <a:rPr lang="uk-UA" sz="2000" dirty="0"/>
              <a:t>з суб’єктивною ймовірністю </a:t>
            </a:r>
            <a:endParaRPr lang="uk-UA" sz="2000" dirty="0" smtClean="0"/>
          </a:p>
          <a:p>
            <a:pPr marL="285750" indent="-285750">
              <a:buFont typeface="Arial" panose="020B0604020202020204" pitchFamily="34" charset="0"/>
              <a:buChar char="•"/>
            </a:pPr>
            <a:r>
              <a:rPr lang="uk-UA" sz="2000" dirty="0" smtClean="0"/>
              <a:t>ризики </a:t>
            </a:r>
            <a:r>
              <a:rPr lang="uk-UA" sz="2000" dirty="0"/>
              <a:t>з об’єктивно – суб’єктивною ймовірністю.</a:t>
            </a:r>
          </a:p>
          <a:p>
            <a:endParaRPr lang="uk-UA" sz="2000" dirty="0"/>
          </a:p>
          <a:p>
            <a:r>
              <a:rPr lang="uk-UA" sz="2000" b="1" u="sng" dirty="0"/>
              <a:t>15. За часом прийняття рішень </a:t>
            </a:r>
            <a:r>
              <a:rPr lang="uk-UA" sz="2000" dirty="0"/>
              <a:t>виділяють три групи ризиків: </a:t>
            </a:r>
            <a:endParaRPr lang="uk-UA" sz="2000" dirty="0" smtClean="0"/>
          </a:p>
          <a:p>
            <a:pPr marL="285750" indent="-285750">
              <a:buFont typeface="Arial" panose="020B0604020202020204" pitchFamily="34" charset="0"/>
              <a:buChar char="•"/>
            </a:pPr>
            <a:r>
              <a:rPr lang="uk-UA" sz="2000" dirty="0" smtClean="0"/>
              <a:t>випереджаючі </a:t>
            </a:r>
            <a:r>
              <a:rPr lang="uk-UA" sz="2000" dirty="0"/>
              <a:t>ризики, </a:t>
            </a:r>
            <a:endParaRPr lang="uk-UA" sz="2000" dirty="0" smtClean="0"/>
          </a:p>
          <a:p>
            <a:pPr marL="285750" indent="-285750">
              <a:buFont typeface="Arial" panose="020B0604020202020204" pitchFamily="34" charset="0"/>
              <a:buChar char="•"/>
            </a:pPr>
            <a:r>
              <a:rPr lang="uk-UA" sz="2000" dirty="0" smtClean="0"/>
              <a:t>своєчасні ризики</a:t>
            </a:r>
          </a:p>
          <a:p>
            <a:pPr marL="285750" indent="-285750">
              <a:buFont typeface="Arial" panose="020B0604020202020204" pitchFamily="34" charset="0"/>
              <a:buChar char="•"/>
            </a:pPr>
            <a:r>
              <a:rPr lang="uk-UA" sz="2000" dirty="0" smtClean="0"/>
              <a:t>запізнілі </a:t>
            </a:r>
            <a:r>
              <a:rPr lang="uk-UA" sz="2000" dirty="0"/>
              <a:t>ризики.</a:t>
            </a:r>
          </a:p>
        </p:txBody>
      </p:sp>
      <p:sp>
        <p:nvSpPr>
          <p:cNvPr id="3" name="TextBox 2">
            <a:extLst>
              <a:ext uri="{FF2B5EF4-FFF2-40B4-BE49-F238E27FC236}">
                <a16:creationId xmlns:a16="http://schemas.microsoft.com/office/drawing/2014/main" xmlns="" id="{B501ED91-BBF8-4721-807A-71DC0FCAD322}"/>
              </a:ext>
            </a:extLst>
          </p:cNvPr>
          <p:cNvSpPr txBox="1"/>
          <p:nvPr/>
        </p:nvSpPr>
        <p:spPr>
          <a:xfrm>
            <a:off x="726621" y="4875937"/>
            <a:ext cx="8024327"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t>Така класифікація є умовною, тому що провести жорстку межу між окремими видами ризиків важко. Багато ризиків між собою взаємозв’язані. Зміни в одному з них викликають зміни у другому. Але всі вони впливають на результати діяльності підприємства і вимагають їх урахування для його успішної діяльності.</a:t>
            </a:r>
          </a:p>
        </p:txBody>
      </p:sp>
    </p:spTree>
    <p:extLst>
      <p:ext uri="{BB962C8B-B14F-4D97-AF65-F5344CB8AC3E}">
        <p14:creationId xmlns:p14="http://schemas.microsoft.com/office/powerpoint/2010/main" val="1697365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832E0CF-839A-49E4-9E20-D5AD3DF20A12}"/>
              </a:ext>
            </a:extLst>
          </p:cNvPr>
          <p:cNvSpPr txBox="1"/>
          <p:nvPr/>
        </p:nvSpPr>
        <p:spPr>
          <a:xfrm>
            <a:off x="562504" y="274679"/>
            <a:ext cx="8952971" cy="1477328"/>
          </a:xfrm>
          <a:prstGeom prst="rect">
            <a:avLst/>
          </a:prstGeom>
          <a:noFill/>
        </p:spPr>
        <p:txBody>
          <a:bodyPr wrap="square">
            <a:spAutoFit/>
          </a:bodyPr>
          <a:lstStyle/>
          <a:p>
            <a:pPr algn="ctr"/>
            <a:r>
              <a:rPr lang="uk-UA" b="1" dirty="0"/>
              <a:t>4. Методи оцінювання підприємницьких ризиків</a:t>
            </a:r>
          </a:p>
          <a:p>
            <a:endParaRPr lang="uk-UA" dirty="0"/>
          </a:p>
          <a:p>
            <a:pPr algn="just"/>
            <a:r>
              <a:rPr lang="uk-UA" dirty="0"/>
              <a:t>Детальна класифікація ризику, що виникає в процесі підприємницької діяльності, дозволяє перейти до оцінки його розміру та передбачуваних наслідків від негативного впливу.</a:t>
            </a:r>
          </a:p>
        </p:txBody>
      </p:sp>
      <p:sp>
        <p:nvSpPr>
          <p:cNvPr id="3" name="TextBox 2">
            <a:extLst>
              <a:ext uri="{FF2B5EF4-FFF2-40B4-BE49-F238E27FC236}">
                <a16:creationId xmlns:a16="http://schemas.microsoft.com/office/drawing/2014/main" xmlns="" id="{3BBA17AD-37EB-4F26-BA33-D6568D3A6351}"/>
              </a:ext>
            </a:extLst>
          </p:cNvPr>
          <p:cNvSpPr txBox="1"/>
          <p:nvPr/>
        </p:nvSpPr>
        <p:spPr>
          <a:xfrm>
            <a:off x="667279" y="1909097"/>
            <a:ext cx="8095721" cy="1754326"/>
          </a:xfrm>
          <a:prstGeom prst="rect">
            <a:avLst/>
          </a:prstGeom>
          <a:noFill/>
        </p:spPr>
        <p:txBody>
          <a:bodyPr wrap="square">
            <a:spAutoFit/>
          </a:bodyPr>
          <a:lstStyle/>
          <a:p>
            <a:pPr algn="just"/>
            <a:r>
              <a:rPr lang="uk-UA" dirty="0"/>
              <a:t>Розрізняють такі </a:t>
            </a:r>
            <a:r>
              <a:rPr lang="uk-UA" b="1" dirty="0"/>
              <a:t>методи оцінки ризику:</a:t>
            </a:r>
          </a:p>
          <a:p>
            <a:pPr algn="just"/>
            <a:endParaRPr lang="uk-UA" dirty="0"/>
          </a:p>
          <a:p>
            <a:pPr marL="285750" indent="-285750" algn="just">
              <a:buFont typeface="Arial" panose="020B0604020202020204" pitchFamily="34" charset="0"/>
              <a:buChar char="•"/>
            </a:pPr>
            <a:r>
              <a:rPr lang="uk-UA" i="1" u="sng" dirty="0"/>
              <a:t>якісний</a:t>
            </a:r>
            <a:r>
              <a:rPr lang="uk-UA" dirty="0"/>
              <a:t> – передбачає визначення показників ризику, етапів робіт, при яких виникає ризик, його потенційних зон та ідентифікація ризику;</a:t>
            </a:r>
          </a:p>
          <a:p>
            <a:pPr marL="285750" indent="-285750" algn="just">
              <a:buFont typeface="Arial" panose="020B0604020202020204" pitchFamily="34" charset="0"/>
              <a:buChar char="•"/>
            </a:pPr>
            <a:r>
              <a:rPr lang="uk-UA" i="1" u="sng" dirty="0"/>
              <a:t>кількісний </a:t>
            </a:r>
            <a:r>
              <a:rPr lang="uk-UA" dirty="0"/>
              <a:t>– передбачає числове визначення розміру окремих ризиків, а також ризику даного виду діяльності (</a:t>
            </a:r>
            <a:r>
              <a:rPr lang="uk-UA" dirty="0" err="1" smtClean="0"/>
              <a:t>проєкту</a:t>
            </a:r>
            <a:r>
              <a:rPr lang="uk-UA" dirty="0"/>
              <a:t>) у цілому.</a:t>
            </a:r>
          </a:p>
        </p:txBody>
      </p:sp>
      <p:sp>
        <p:nvSpPr>
          <p:cNvPr id="4" name="TextBox 3">
            <a:extLst>
              <a:ext uri="{FF2B5EF4-FFF2-40B4-BE49-F238E27FC236}">
                <a16:creationId xmlns:a16="http://schemas.microsoft.com/office/drawing/2014/main" xmlns="" id="{7C516D7A-7765-4742-A4C5-6A2C734C5DFE}"/>
              </a:ext>
            </a:extLst>
          </p:cNvPr>
          <p:cNvSpPr txBox="1"/>
          <p:nvPr/>
        </p:nvSpPr>
        <p:spPr>
          <a:xfrm>
            <a:off x="781703" y="4078467"/>
            <a:ext cx="8352772" cy="2031325"/>
          </a:xfrm>
          <a:prstGeom prst="rect">
            <a:avLst/>
          </a:prstGeom>
          <a:noFill/>
        </p:spPr>
        <p:txBody>
          <a:bodyPr wrap="square">
            <a:spAutoFit/>
          </a:bodyPr>
          <a:lstStyle/>
          <a:p>
            <a:pPr algn="just"/>
            <a:r>
              <a:rPr lang="uk-UA" b="1" dirty="0"/>
              <a:t>Якісна оцінка ризиків </a:t>
            </a:r>
            <a:r>
              <a:rPr lang="uk-UA" dirty="0"/>
              <a:t>– це процес проведення якісного аналізу ідентифікації ризиків, з метою швидкого реагування на них. Така оцінка визначає ступінь важливості ризику й вибір способу реагування. Поряд з цим, якісна оцінка ризиків – це оцінка умов виникнення ризиків і визначення їхнього впливу на підприємницьку діяльність за допомогою стандартних методів і засобів. Вони допомагають частково уникнути невизначеності, яка часто зустрічається при прийнятті рішень.</a:t>
            </a:r>
          </a:p>
        </p:txBody>
      </p:sp>
    </p:spTree>
    <p:extLst>
      <p:ext uri="{BB962C8B-B14F-4D97-AF65-F5344CB8AC3E}">
        <p14:creationId xmlns:p14="http://schemas.microsoft.com/office/powerpoint/2010/main" val="1775716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8E702B9E-A924-40DB-994C-012C0573B2B1}"/>
              </a:ext>
            </a:extLst>
          </p:cNvPr>
          <p:cNvSpPr txBox="1"/>
          <p:nvPr/>
        </p:nvSpPr>
        <p:spPr>
          <a:xfrm>
            <a:off x="352954" y="691366"/>
            <a:ext cx="8219546" cy="4401205"/>
          </a:xfrm>
          <a:prstGeom prst="rect">
            <a:avLst/>
          </a:prstGeom>
          <a:noFill/>
        </p:spPr>
        <p:txBody>
          <a:bodyPr wrap="square">
            <a:spAutoFit/>
          </a:bodyPr>
          <a:lstStyle/>
          <a:p>
            <a:pPr algn="just"/>
            <a:r>
              <a:rPr lang="uk-UA" sz="2000" dirty="0" smtClean="0"/>
              <a:t>До основних </a:t>
            </a:r>
            <a:r>
              <a:rPr lang="uk-UA" sz="2000" b="1" u="sng" dirty="0" smtClean="0"/>
              <a:t>якісних методів оцінки ризиків </a:t>
            </a:r>
            <a:r>
              <a:rPr lang="uk-UA" sz="2000" dirty="0" smtClean="0"/>
              <a:t>відносять:</a:t>
            </a:r>
          </a:p>
          <a:p>
            <a:pPr algn="just"/>
            <a:endParaRPr lang="uk-UA" sz="2000" dirty="0" smtClean="0"/>
          </a:p>
          <a:p>
            <a:pPr algn="just"/>
            <a:r>
              <a:rPr lang="uk-UA" sz="2000" b="1" i="1" dirty="0" smtClean="0"/>
              <a:t>Метод мозкового штурму </a:t>
            </a:r>
            <a:r>
              <a:rPr lang="uk-UA" sz="2000" dirty="0" smtClean="0"/>
              <a:t>– це спроба знайти розв’язання проблеми за допомогою стимулювання творчої активності. </a:t>
            </a:r>
          </a:p>
          <a:p>
            <a:pPr algn="just"/>
            <a:r>
              <a:rPr lang="uk-UA" sz="2000" dirty="0" smtClean="0"/>
              <a:t>Він полягає в тому, щоб згенерувати якомога більшу кількість варіантів розв’язання проблеми, в тому числі й неймовірних. Потім, з усіх запропонованих варіантів обираються такі, що можуть бути реалізовані насправді. </a:t>
            </a:r>
          </a:p>
          <a:p>
            <a:pPr algn="just"/>
            <a:endParaRPr lang="uk-UA" sz="2000" dirty="0" smtClean="0"/>
          </a:p>
          <a:p>
            <a:pPr algn="just"/>
            <a:r>
              <a:rPr lang="uk-UA" sz="2000" u="sng" dirty="0" smtClean="0"/>
              <a:t>Основна ідея мозкового штурму </a:t>
            </a:r>
            <a:r>
              <a:rPr lang="uk-UA" sz="2000" dirty="0" smtClean="0"/>
              <a:t>– послабити контроль над своїми думками, і таким чином, дозволити їм йти суцільним некерованим потоком в напрямку розв’язання  певної проблеми. Такий підхід дозволяє вийти за рамки стандартних рішень, які не призводять до бажаного результату.</a:t>
            </a:r>
            <a:endParaRPr lang="uk-UA" sz="2000" dirty="0"/>
          </a:p>
        </p:txBody>
      </p:sp>
    </p:spTree>
    <p:extLst>
      <p:ext uri="{BB962C8B-B14F-4D97-AF65-F5344CB8AC3E}">
        <p14:creationId xmlns:p14="http://schemas.microsoft.com/office/powerpoint/2010/main" val="2153879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47346428-5D54-4DBF-A087-1410D8E1F5A6}"/>
              </a:ext>
            </a:extLst>
          </p:cNvPr>
          <p:cNvSpPr txBox="1"/>
          <p:nvPr/>
        </p:nvSpPr>
        <p:spPr>
          <a:xfrm>
            <a:off x="416737" y="280219"/>
            <a:ext cx="8917763" cy="3416320"/>
          </a:xfrm>
          <a:prstGeom prst="rect">
            <a:avLst/>
          </a:prstGeom>
          <a:noFill/>
        </p:spPr>
        <p:txBody>
          <a:bodyPr wrap="square">
            <a:spAutoFit/>
          </a:bodyPr>
          <a:lstStyle/>
          <a:p>
            <a:pPr algn="just"/>
            <a:r>
              <a:rPr lang="uk-UA" b="1" i="1" dirty="0"/>
              <a:t>Метод експертних оцінок</a:t>
            </a:r>
            <a:r>
              <a:rPr lang="uk-UA" i="1" dirty="0"/>
              <a:t> </a:t>
            </a:r>
            <a:r>
              <a:rPr lang="uk-UA" dirty="0"/>
              <a:t>полягає у можливості використання досвіду й думки експертів в процесі аналізу ризиків й урахування впливу різноманітних якісних чинників. </a:t>
            </a:r>
          </a:p>
          <a:p>
            <a:pPr algn="just"/>
            <a:endParaRPr lang="uk-UA" dirty="0"/>
          </a:p>
          <a:p>
            <a:pPr algn="just"/>
            <a:r>
              <a:rPr lang="uk-UA" b="1" i="1" dirty="0"/>
              <a:t>Метод асоціацій </a:t>
            </a:r>
            <a:r>
              <a:rPr lang="uk-UA" dirty="0"/>
              <a:t>полягає в активізації та використанні асоціативного мислення людини для генерування нових ідей та пропозицій шляхом порівняння досліджуваного явища, процесу, </a:t>
            </a:r>
            <a:r>
              <a:rPr lang="uk-UA" dirty="0" err="1"/>
              <a:t>обʼєкту</a:t>
            </a:r>
            <a:r>
              <a:rPr lang="uk-UA" dirty="0"/>
              <a:t> з іншими чимось подібними. Велика роль при цьому відводиться розвиненості уяви та фантазії людини.</a:t>
            </a:r>
          </a:p>
          <a:p>
            <a:pPr algn="just"/>
            <a:endParaRPr lang="uk-UA" dirty="0"/>
          </a:p>
          <a:p>
            <a:pPr algn="just"/>
            <a:r>
              <a:rPr lang="uk-UA" b="1" i="1" dirty="0"/>
              <a:t>Метод аналогії </a:t>
            </a:r>
            <a:r>
              <a:rPr lang="uk-UA" dirty="0"/>
              <a:t>складається з аналізу всіх наявних даних, що стосуються здійснення підприємцем аналогічних проектів у минулому з метою розрахунку можливостей виникнення витрат.</a:t>
            </a:r>
          </a:p>
        </p:txBody>
      </p:sp>
      <p:sp>
        <p:nvSpPr>
          <p:cNvPr id="3" name="TextBox 2">
            <a:extLst>
              <a:ext uri="{FF2B5EF4-FFF2-40B4-BE49-F238E27FC236}">
                <a16:creationId xmlns:a16="http://schemas.microsoft.com/office/drawing/2014/main" xmlns="" id="{68D7C286-7213-40F5-B237-0DC0D0F24972}"/>
              </a:ext>
            </a:extLst>
          </p:cNvPr>
          <p:cNvSpPr txBox="1"/>
          <p:nvPr/>
        </p:nvSpPr>
        <p:spPr>
          <a:xfrm>
            <a:off x="416737" y="3858464"/>
            <a:ext cx="8812988" cy="2585323"/>
          </a:xfrm>
          <a:prstGeom prst="rect">
            <a:avLst/>
          </a:prstGeom>
          <a:noFill/>
        </p:spPr>
        <p:txBody>
          <a:bodyPr wrap="square">
            <a:spAutoFit/>
          </a:bodyPr>
          <a:lstStyle/>
          <a:p>
            <a:pPr algn="just"/>
            <a:r>
              <a:rPr lang="uk-UA" b="1" i="1" dirty="0"/>
              <a:t>Сутність методу </a:t>
            </a:r>
            <a:r>
              <a:rPr lang="uk-UA" b="1" i="1" dirty="0" err="1"/>
              <a:t>Дельфі</a:t>
            </a:r>
            <a:r>
              <a:rPr lang="uk-UA" b="1" i="1" dirty="0"/>
              <a:t> </a:t>
            </a:r>
            <a:r>
              <a:rPr lang="uk-UA" dirty="0"/>
              <a:t>полягає в послідовному анкетуванні експертів різних галузей науки, техніки і формуванні масиву інформації, що відображає індивідуальні оцінки експертів, засновані на строго логічному досвіді. Даний метод передбачає використання серії анкет, у кожній з яких містяться інформація та думки, отримані з попередньої анкети. Цей метод є поширеним для: прогнозування розвитку науки і техніки, майбутніх </a:t>
            </a:r>
            <a:r>
              <a:rPr lang="uk-UA" dirty="0" err="1"/>
              <a:t>відкриттів</a:t>
            </a:r>
            <a:r>
              <a:rPr lang="uk-UA" dirty="0"/>
              <a:t> і винаходів, для яких немає достатньої теоретичної бази в момент складання прогнозу, а також складання картини майбутнього світу, довгострокового прогнозування, вивчення ряду економічних і соціальних проблем.</a:t>
            </a:r>
          </a:p>
        </p:txBody>
      </p:sp>
    </p:spTree>
    <p:extLst>
      <p:ext uri="{BB962C8B-B14F-4D97-AF65-F5344CB8AC3E}">
        <p14:creationId xmlns:p14="http://schemas.microsoft.com/office/powerpoint/2010/main" val="2258203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5324" y="558799"/>
            <a:ext cx="8229600" cy="1754326"/>
          </a:xfrm>
          <a:prstGeom prst="rect">
            <a:avLst/>
          </a:prstGeom>
        </p:spPr>
        <p:style>
          <a:lnRef idx="3">
            <a:schemeClr val="lt1"/>
          </a:lnRef>
          <a:fillRef idx="1">
            <a:schemeClr val="accent1"/>
          </a:fillRef>
          <a:effectRef idx="1">
            <a:schemeClr val="accent1"/>
          </a:effectRef>
          <a:fontRef idx="minor">
            <a:schemeClr val="lt1"/>
          </a:fontRef>
        </p:style>
        <p:txBody>
          <a:bodyP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indent="457200" algn="just" fontAlgn="auto">
              <a:spcBef>
                <a:spcPts val="0"/>
              </a:spcBef>
              <a:spcAft>
                <a:spcPts val="0"/>
              </a:spcAft>
              <a:defRPr/>
            </a:pPr>
            <a:r>
              <a:rPr lang="uk-UA" dirty="0">
                <a:ln w="6350">
                  <a:noFill/>
                </a:ln>
                <a:solidFill>
                  <a:prstClr val="black"/>
                </a:solidFill>
                <a:latin typeface="Times New Roman" pitchFamily="18" charset="0"/>
                <a:ea typeface="+mj-ea"/>
                <a:cs typeface="Times New Roman" pitchFamily="18" charset="0"/>
              </a:rPr>
              <a:t>В умовах ринкової економіки ризик є невід’ємним елементом підприємницької діяльності. Тому ризик має бути врахованим при розробці бізнес-плану під час організації </a:t>
            </a:r>
            <a:r>
              <a:rPr lang="uk-UA" dirty="0" smtClean="0">
                <a:ln w="6350">
                  <a:noFill/>
                </a:ln>
                <a:solidFill>
                  <a:prstClr val="black"/>
                </a:solidFill>
                <a:latin typeface="Times New Roman" pitchFamily="18" charset="0"/>
                <a:ea typeface="+mj-ea"/>
                <a:cs typeface="Times New Roman" pitchFamily="18" charset="0"/>
              </a:rPr>
              <a:t>та здійсненні підприємницької </a:t>
            </a:r>
            <a:r>
              <a:rPr lang="uk-UA" dirty="0">
                <a:ln w="6350">
                  <a:noFill/>
                </a:ln>
                <a:solidFill>
                  <a:prstClr val="black"/>
                </a:solidFill>
                <a:latin typeface="Times New Roman" pitchFamily="18" charset="0"/>
                <a:ea typeface="+mj-ea"/>
                <a:cs typeface="Times New Roman" pitchFamily="18" charset="0"/>
              </a:rPr>
              <a:t>діяльності. Підприємство, яке вміє своєчасно та обґрунтовано ризикувати часто стає </a:t>
            </a:r>
            <a:r>
              <a:rPr lang="uk-UA" dirty="0" err="1">
                <a:ln w="6350">
                  <a:noFill/>
                </a:ln>
                <a:solidFill>
                  <a:prstClr val="black"/>
                </a:solidFill>
                <a:latin typeface="Times New Roman" pitchFamily="18" charset="0"/>
                <a:ea typeface="+mj-ea"/>
                <a:cs typeface="Times New Roman" pitchFamily="18" charset="0"/>
              </a:rPr>
              <a:t>винагородженим</a:t>
            </a:r>
            <a:r>
              <a:rPr lang="uk-UA" dirty="0">
                <a:ln w="6350">
                  <a:noFill/>
                </a:ln>
                <a:solidFill>
                  <a:prstClr val="black"/>
                </a:solidFill>
                <a:latin typeface="Times New Roman" pitchFamily="18" charset="0"/>
                <a:ea typeface="+mj-ea"/>
                <a:cs typeface="Times New Roman" pitchFamily="18" charset="0"/>
              </a:rPr>
              <a:t> за ризик. Характерними особливостями ризику є невизначеність та </a:t>
            </a:r>
            <a:r>
              <a:rPr lang="uk-UA" dirty="0" err="1">
                <a:ln w="6350">
                  <a:noFill/>
                </a:ln>
                <a:solidFill>
                  <a:prstClr val="black"/>
                </a:solidFill>
                <a:latin typeface="Times New Roman" pitchFamily="18" charset="0"/>
                <a:ea typeface="+mj-ea"/>
                <a:cs typeface="Times New Roman" pitchFamily="18" charset="0"/>
              </a:rPr>
              <a:t>неочікуваність</a:t>
            </a:r>
            <a:r>
              <a:rPr lang="uk-UA" dirty="0">
                <a:ln w="6350">
                  <a:noFill/>
                </a:ln>
                <a:solidFill>
                  <a:prstClr val="black"/>
                </a:solidFill>
                <a:latin typeface="Times New Roman" pitchFamily="18" charset="0"/>
                <a:ea typeface="+mj-ea"/>
                <a:cs typeface="Times New Roman" pitchFamily="18" charset="0"/>
              </a:rPr>
              <a:t>.</a:t>
            </a:r>
            <a:endParaRPr lang="uk-UA" dirty="0">
              <a:latin typeface="Times New Roman" pitchFamily="18" charset="0"/>
              <a:cs typeface="Times New Roman" pitchFamily="18" charset="0"/>
            </a:endParaRPr>
          </a:p>
        </p:txBody>
      </p:sp>
      <p:sp>
        <p:nvSpPr>
          <p:cNvPr id="6" name="Прямоугольник 5"/>
          <p:cNvSpPr/>
          <p:nvPr/>
        </p:nvSpPr>
        <p:spPr>
          <a:xfrm>
            <a:off x="352425" y="80327"/>
            <a:ext cx="5091458" cy="369332"/>
          </a:xfrm>
          <a:prstGeom prst="rect">
            <a:avLst/>
          </a:prstGeom>
        </p:spPr>
        <p:txBody>
          <a:bodyPr wrap="none">
            <a:spAutoFit/>
          </a:bodyPr>
          <a:lstStyle/>
          <a:p>
            <a:r>
              <a:rPr lang="uk-UA" b="1" dirty="0"/>
              <a:t>1. Сутність ризику як економічної категорії</a:t>
            </a:r>
            <a:endParaRPr lang="uk-UA" b="1" dirty="0"/>
          </a:p>
        </p:txBody>
      </p:sp>
      <p:sp>
        <p:nvSpPr>
          <p:cNvPr id="7" name="Прямоугольник 6"/>
          <p:cNvSpPr/>
          <p:nvPr/>
        </p:nvSpPr>
        <p:spPr>
          <a:xfrm>
            <a:off x="695324" y="2390775"/>
            <a:ext cx="8258175" cy="708025"/>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ctr" fontAlgn="auto">
              <a:spcBef>
                <a:spcPts val="0"/>
              </a:spcBef>
              <a:spcAft>
                <a:spcPts val="0"/>
              </a:spcAft>
              <a:defRPr/>
            </a:pPr>
            <a:r>
              <a:rPr lang="uk-UA" sz="2000" dirty="0">
                <a:solidFill>
                  <a:schemeClr val="tx1"/>
                </a:solidFill>
                <a:latin typeface="Times New Roman" pitchFamily="18" charset="0"/>
                <a:cs typeface="Times New Roman" pitchFamily="18" charset="0"/>
              </a:rPr>
              <a:t>Частіше всього суб’єкт підприємницької діяльності може зустрітись із ризиками, пов’язаними з:</a:t>
            </a:r>
            <a:endParaRPr lang="uk-UA" sz="2000" b="1" i="1" dirty="0">
              <a:solidFill>
                <a:schemeClr val="tx1"/>
              </a:solidFill>
              <a:latin typeface="Times New Roman" pitchFamily="18" charset="0"/>
              <a:cs typeface="Times New Roman" pitchFamily="18" charset="0"/>
            </a:endParaRPr>
          </a:p>
        </p:txBody>
      </p:sp>
      <p:sp>
        <p:nvSpPr>
          <p:cNvPr id="8" name="Скругленный прямоугольник 7"/>
          <p:cNvSpPr/>
          <p:nvPr/>
        </p:nvSpPr>
        <p:spPr>
          <a:xfrm>
            <a:off x="695325" y="3378994"/>
            <a:ext cx="8382000" cy="31242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indent="457200" algn="just" fontAlgn="auto">
              <a:spcBef>
                <a:spcPts val="0"/>
              </a:spcBef>
              <a:spcAft>
                <a:spcPts val="0"/>
              </a:spcAft>
              <a:defRPr/>
            </a:pPr>
            <a:r>
              <a:rPr lang="uk-UA" dirty="0">
                <a:solidFill>
                  <a:schemeClr val="tx1"/>
                </a:solidFill>
                <a:latin typeface="Times New Roman" pitchFamily="18" charset="0"/>
                <a:cs typeface="Times New Roman" pitchFamily="18" charset="0"/>
              </a:rPr>
              <a:t>- несприятливими тенденціями в розвитку галузі, в якій воно функціонує; </a:t>
            </a:r>
          </a:p>
          <a:p>
            <a:pPr indent="457200" algn="just" fontAlgn="auto">
              <a:spcBef>
                <a:spcPts val="0"/>
              </a:spcBef>
              <a:spcAft>
                <a:spcPts val="0"/>
              </a:spcAft>
              <a:defRPr/>
            </a:pPr>
            <a:r>
              <a:rPr lang="uk-UA" dirty="0">
                <a:solidFill>
                  <a:schemeClr val="tx1"/>
                </a:solidFill>
                <a:latin typeface="Times New Roman" pitchFamily="18" charset="0"/>
                <a:cs typeface="Times New Roman" pitchFamily="18" charset="0"/>
              </a:rPr>
              <a:t>- певними діями конкурентів (наприклад, можливими зниженням ціни на аналогічні продукти або послуги); </a:t>
            </a:r>
          </a:p>
          <a:p>
            <a:pPr indent="457200" algn="just" fontAlgn="auto">
              <a:spcBef>
                <a:spcPts val="0"/>
              </a:spcBef>
              <a:spcAft>
                <a:spcPts val="0"/>
              </a:spcAft>
              <a:defRPr/>
            </a:pPr>
            <a:r>
              <a:rPr lang="uk-UA" dirty="0">
                <a:solidFill>
                  <a:schemeClr val="tx1"/>
                </a:solidFill>
                <a:latin typeface="Times New Roman" pitchFamily="18" charset="0"/>
                <a:cs typeface="Times New Roman" pitchFamily="18" charset="0"/>
              </a:rPr>
              <a:t>- циклічністю обсягів продаж; </a:t>
            </a:r>
          </a:p>
          <a:p>
            <a:pPr indent="457200" algn="just" fontAlgn="auto">
              <a:spcBef>
                <a:spcPts val="0"/>
              </a:spcBef>
              <a:spcAft>
                <a:spcPts val="0"/>
              </a:spcAft>
              <a:defRPr/>
            </a:pPr>
            <a:r>
              <a:rPr lang="uk-UA" dirty="0">
                <a:solidFill>
                  <a:schemeClr val="tx1"/>
                </a:solidFill>
                <a:latin typeface="Times New Roman" pitchFamily="18" charset="0"/>
                <a:cs typeface="Times New Roman" pitchFamily="18" charset="0"/>
              </a:rPr>
              <a:t>- недостатньою компетентністю персоналу різних сфер діяльності: маркетингової, виробничої, фінансової тощо;</a:t>
            </a:r>
          </a:p>
          <a:p>
            <a:pPr indent="457200" algn="just" fontAlgn="auto">
              <a:spcBef>
                <a:spcPts val="0"/>
              </a:spcBef>
              <a:spcAft>
                <a:spcPts val="0"/>
              </a:spcAft>
              <a:defRPr/>
            </a:pPr>
            <a:r>
              <a:rPr lang="uk-UA" dirty="0">
                <a:solidFill>
                  <a:schemeClr val="tx1"/>
                </a:solidFill>
                <a:latin typeface="Times New Roman" pitchFamily="18" charset="0"/>
                <a:cs typeface="Times New Roman" pitchFamily="18" charset="0"/>
              </a:rPr>
              <a:t>- перевищенням виробничих витрат над запланованими; </a:t>
            </a:r>
          </a:p>
          <a:p>
            <a:pPr indent="457200" algn="just" fontAlgn="auto">
              <a:spcBef>
                <a:spcPts val="0"/>
              </a:spcBef>
              <a:spcAft>
                <a:spcPts val="0"/>
              </a:spcAft>
              <a:defRPr/>
            </a:pPr>
            <a:r>
              <a:rPr lang="uk-UA" dirty="0">
                <a:solidFill>
                  <a:schemeClr val="tx1"/>
                </a:solidFill>
                <a:latin typeface="Times New Roman" pitchFamily="18" charset="0"/>
                <a:cs typeface="Times New Roman" pitchFamily="18" charset="0"/>
              </a:rPr>
              <a:t>- труднощами при отримані сировини, матеріалів, комплектуючих; </a:t>
            </a:r>
          </a:p>
          <a:p>
            <a:pPr indent="457200" algn="just" fontAlgn="auto">
              <a:spcBef>
                <a:spcPts val="0"/>
              </a:spcBef>
              <a:spcAft>
                <a:spcPts val="0"/>
              </a:spcAft>
              <a:defRPr/>
            </a:pPr>
            <a:r>
              <a:rPr lang="uk-UA" dirty="0">
                <a:solidFill>
                  <a:schemeClr val="tx1"/>
                </a:solidFill>
                <a:latin typeface="Times New Roman" pitchFamily="18" charset="0"/>
                <a:cs typeface="Times New Roman" pitchFamily="18" charset="0"/>
              </a:rPr>
              <a:t>- труднощами в отриманні кредитів; </a:t>
            </a:r>
          </a:p>
          <a:p>
            <a:pPr indent="457200" algn="just" fontAlgn="auto">
              <a:spcBef>
                <a:spcPts val="0"/>
              </a:spcBef>
              <a:spcAft>
                <a:spcPts val="0"/>
              </a:spcAft>
              <a:defRPr/>
            </a:pPr>
            <a:r>
              <a:rPr lang="uk-UA" dirty="0">
                <a:solidFill>
                  <a:schemeClr val="tx1"/>
                </a:solidFill>
                <a:latin typeface="Times New Roman" pitchFamily="18" charset="0"/>
                <a:cs typeface="Times New Roman" pitchFamily="18" charset="0"/>
              </a:rPr>
              <a:t>- циклічністю руху грошових коштів і т. ін.</a:t>
            </a:r>
          </a:p>
        </p:txBody>
      </p:sp>
      <p:sp>
        <p:nvSpPr>
          <p:cNvPr id="9" name="Стрелка вниз 8"/>
          <p:cNvSpPr/>
          <p:nvPr/>
        </p:nvSpPr>
        <p:spPr>
          <a:xfrm>
            <a:off x="4276725" y="3098800"/>
            <a:ext cx="714375" cy="2801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34713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5044F20-BDFF-4D89-A20A-657E60BBC931}"/>
              </a:ext>
            </a:extLst>
          </p:cNvPr>
          <p:cNvSpPr txBox="1"/>
          <p:nvPr/>
        </p:nvSpPr>
        <p:spPr>
          <a:xfrm>
            <a:off x="504241" y="434478"/>
            <a:ext cx="8868359" cy="3416320"/>
          </a:xfrm>
          <a:prstGeom prst="rect">
            <a:avLst/>
          </a:prstGeom>
          <a:noFill/>
        </p:spPr>
        <p:txBody>
          <a:bodyPr wrap="square">
            <a:spAutoFit/>
          </a:bodyPr>
          <a:lstStyle/>
          <a:p>
            <a:pPr algn="just"/>
            <a:r>
              <a:rPr lang="uk-UA" b="1" dirty="0"/>
              <a:t>Кількісні методи оцінки ризиків підприємницької діяльності. </a:t>
            </a:r>
            <a:endParaRPr lang="uk-UA" b="1" dirty="0" smtClean="0"/>
          </a:p>
          <a:p>
            <a:pPr algn="just"/>
            <a:r>
              <a:rPr lang="uk-UA" dirty="0" smtClean="0"/>
              <a:t>Проблема </a:t>
            </a:r>
            <a:r>
              <a:rPr lang="uk-UA" dirty="0"/>
              <a:t>кількісної оцінки ризику є однією з основних у підприємницькій діяльності, особливо при порівнянні та виборі варіантів інвестицій. </a:t>
            </a:r>
          </a:p>
          <a:p>
            <a:pPr algn="just"/>
            <a:r>
              <a:rPr lang="uk-UA" dirty="0"/>
              <a:t>Серед кількісних методів виділяють оцінку ризику в абсолютному і відносному вираженні. </a:t>
            </a:r>
            <a:endParaRPr lang="uk-UA" dirty="0" smtClean="0"/>
          </a:p>
          <a:p>
            <a:pPr algn="just"/>
            <a:r>
              <a:rPr lang="uk-UA" i="1" u="sng" dirty="0" smtClean="0"/>
              <a:t>В </a:t>
            </a:r>
            <a:r>
              <a:rPr lang="uk-UA" i="1" u="sng" dirty="0"/>
              <a:t>абсолютному вираженні ризик </a:t>
            </a:r>
            <a:r>
              <a:rPr lang="uk-UA" dirty="0"/>
              <a:t>вимірюється іменованими величинами, наприклад, частотою або розмірами можливих збитків та втрат у грошовому еквіваленті. </a:t>
            </a:r>
          </a:p>
          <a:p>
            <a:pPr algn="just"/>
            <a:r>
              <a:rPr lang="uk-UA" dirty="0"/>
              <a:t>При розрахунку підприємницького ризику потрібно розрізняти поняття: </a:t>
            </a:r>
            <a:endParaRPr lang="uk-UA" dirty="0" smtClean="0"/>
          </a:p>
          <a:p>
            <a:pPr marL="285750" indent="-285750" algn="just">
              <a:buFont typeface="Arial" panose="020B0604020202020204" pitchFamily="34" charset="0"/>
              <a:buChar char="•"/>
            </a:pPr>
            <a:r>
              <a:rPr lang="uk-UA" dirty="0" smtClean="0"/>
              <a:t>витрати</a:t>
            </a:r>
            <a:r>
              <a:rPr lang="uk-UA" dirty="0"/>
              <a:t>, </a:t>
            </a:r>
            <a:endParaRPr lang="uk-UA" dirty="0" smtClean="0"/>
          </a:p>
          <a:p>
            <a:pPr marL="285750" indent="-285750" algn="just">
              <a:buFont typeface="Arial" panose="020B0604020202020204" pitchFamily="34" charset="0"/>
              <a:buChar char="•"/>
            </a:pPr>
            <a:r>
              <a:rPr lang="uk-UA" dirty="0" smtClean="0"/>
              <a:t>збитки</a:t>
            </a:r>
            <a:r>
              <a:rPr lang="uk-UA" dirty="0"/>
              <a:t>, </a:t>
            </a:r>
            <a:endParaRPr lang="uk-UA" dirty="0" smtClean="0"/>
          </a:p>
          <a:p>
            <a:pPr marL="285750" indent="-285750" algn="just">
              <a:buFont typeface="Arial" panose="020B0604020202020204" pitchFamily="34" charset="0"/>
              <a:buChar char="•"/>
            </a:pPr>
            <a:r>
              <a:rPr lang="uk-UA" dirty="0" smtClean="0"/>
              <a:t>втрати</a:t>
            </a:r>
            <a:r>
              <a:rPr lang="uk-UA" dirty="0"/>
              <a:t>.</a:t>
            </a:r>
          </a:p>
        </p:txBody>
      </p:sp>
      <p:sp>
        <p:nvSpPr>
          <p:cNvPr id="3" name="TextBox 2">
            <a:extLst>
              <a:ext uri="{FF2B5EF4-FFF2-40B4-BE49-F238E27FC236}">
                <a16:creationId xmlns:a16="http://schemas.microsoft.com/office/drawing/2014/main" xmlns="" id="{31010436-487C-4D90-B586-FABC54EC8046}"/>
              </a:ext>
            </a:extLst>
          </p:cNvPr>
          <p:cNvSpPr txBox="1"/>
          <p:nvPr/>
        </p:nvSpPr>
        <p:spPr>
          <a:xfrm>
            <a:off x="504241" y="4021603"/>
            <a:ext cx="8868359" cy="2031325"/>
          </a:xfrm>
          <a:prstGeom prst="rect">
            <a:avLst/>
          </a:prstGeom>
          <a:noFill/>
        </p:spPr>
        <p:txBody>
          <a:bodyPr wrap="square">
            <a:spAutoFit/>
          </a:bodyPr>
          <a:lstStyle/>
          <a:p>
            <a:pPr algn="just"/>
            <a:r>
              <a:rPr lang="uk-UA" dirty="0" smtClean="0"/>
              <a:t>Витрати – це вкладення коштів в реалізацією ідеї, </a:t>
            </a:r>
            <a:r>
              <a:rPr lang="uk-UA" dirty="0" err="1" smtClean="0"/>
              <a:t>проєкту</a:t>
            </a:r>
            <a:r>
              <a:rPr lang="uk-UA" dirty="0" smtClean="0"/>
              <a:t>.</a:t>
            </a:r>
          </a:p>
          <a:p>
            <a:pPr algn="just"/>
            <a:endParaRPr lang="uk-UA" dirty="0" smtClean="0"/>
          </a:p>
          <a:p>
            <a:pPr algn="just"/>
            <a:r>
              <a:rPr lang="uk-UA" dirty="0" smtClean="0"/>
              <a:t>Збитки – це вкладення коштів при несприятливому збігу обставин, тобто є додатковими витратами.</a:t>
            </a:r>
          </a:p>
          <a:p>
            <a:pPr algn="just"/>
            <a:endParaRPr lang="uk-UA" dirty="0" smtClean="0"/>
          </a:p>
          <a:p>
            <a:pPr algn="just"/>
            <a:r>
              <a:rPr lang="uk-UA" dirty="0" smtClean="0"/>
              <a:t>Втрати – це зниження прибутку, доходу в порівнянні з очікуваними величинами. Саме величина таких втрат і характеризує ступінь ризику.</a:t>
            </a:r>
            <a:endParaRPr lang="uk-UA" dirty="0"/>
          </a:p>
        </p:txBody>
      </p:sp>
    </p:spTree>
    <p:extLst>
      <p:ext uri="{BB962C8B-B14F-4D97-AF65-F5344CB8AC3E}">
        <p14:creationId xmlns:p14="http://schemas.microsoft.com/office/powerpoint/2010/main" val="1212847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702DC69-78CD-4C59-9B02-B417BDA22268}"/>
              </a:ext>
            </a:extLst>
          </p:cNvPr>
          <p:cNvSpPr txBox="1"/>
          <p:nvPr/>
        </p:nvSpPr>
        <p:spPr>
          <a:xfrm>
            <a:off x="703972" y="391026"/>
            <a:ext cx="7506578" cy="2585323"/>
          </a:xfrm>
          <a:prstGeom prst="rect">
            <a:avLst/>
          </a:prstGeom>
          <a:noFill/>
        </p:spPr>
        <p:txBody>
          <a:bodyPr wrap="square">
            <a:spAutoFit/>
          </a:bodyPr>
          <a:lstStyle/>
          <a:p>
            <a:pPr algn="just"/>
            <a:r>
              <a:rPr lang="uk-UA" dirty="0"/>
              <a:t>Аналіз підприємницького ризику передусім зв’язаний </a:t>
            </a:r>
            <a:r>
              <a:rPr lang="uk-UA" i="1" u="sng" dirty="0"/>
              <a:t>з вивченням втрат</a:t>
            </a:r>
            <a:r>
              <a:rPr lang="uk-UA" dirty="0"/>
              <a:t>. У підприємницькій діяльності виділяють такі види втрат:</a:t>
            </a:r>
          </a:p>
          <a:p>
            <a:pPr algn="just"/>
            <a:endParaRPr lang="uk-UA" dirty="0"/>
          </a:p>
          <a:p>
            <a:pPr algn="just"/>
            <a:r>
              <a:rPr lang="uk-UA" i="1" u="sng" dirty="0"/>
              <a:t>1) Матеріальні втрати </a:t>
            </a:r>
            <a:r>
              <a:rPr lang="uk-UA" dirty="0"/>
              <a:t>– це додаткові затрати виробничих ресурсів непередбачені планом, або прямі втрати майна, продукції, енергії, тощо.</a:t>
            </a:r>
          </a:p>
          <a:p>
            <a:pPr algn="just"/>
            <a:endParaRPr lang="uk-UA" dirty="0"/>
          </a:p>
          <a:p>
            <a:pPr algn="just"/>
            <a:r>
              <a:rPr lang="uk-UA" i="1" u="sng" dirty="0"/>
              <a:t>2) Трудові втрати – </a:t>
            </a:r>
            <a:r>
              <a:rPr lang="uk-UA" dirty="0"/>
              <a:t>це втрати робочого часу, викликані випадковими непередбачені </a:t>
            </a:r>
            <a:r>
              <a:rPr lang="uk-UA" dirty="0"/>
              <a:t>обставинами.</a:t>
            </a:r>
          </a:p>
        </p:txBody>
      </p:sp>
      <p:sp>
        <p:nvSpPr>
          <p:cNvPr id="3" name="TextBox 2">
            <a:extLst>
              <a:ext uri="{FF2B5EF4-FFF2-40B4-BE49-F238E27FC236}">
                <a16:creationId xmlns:a16="http://schemas.microsoft.com/office/drawing/2014/main" xmlns="" id="{C5322529-6DA5-4965-8A17-E7D50F2EE43E}"/>
              </a:ext>
            </a:extLst>
          </p:cNvPr>
          <p:cNvSpPr txBox="1"/>
          <p:nvPr/>
        </p:nvSpPr>
        <p:spPr>
          <a:xfrm>
            <a:off x="703972" y="3183315"/>
            <a:ext cx="7506578" cy="2308324"/>
          </a:xfrm>
          <a:prstGeom prst="rect">
            <a:avLst/>
          </a:prstGeom>
          <a:noFill/>
        </p:spPr>
        <p:txBody>
          <a:bodyPr wrap="square">
            <a:spAutoFit/>
          </a:bodyPr>
          <a:lstStyle/>
          <a:p>
            <a:pPr algn="just"/>
            <a:r>
              <a:rPr lang="uk-UA" dirty="0"/>
              <a:t>3</a:t>
            </a:r>
            <a:r>
              <a:rPr lang="uk-UA" i="1" u="sng" dirty="0"/>
              <a:t>) Фінансові втрати </a:t>
            </a:r>
            <a:r>
              <a:rPr lang="uk-UA" dirty="0"/>
              <a:t>– це прямий грошовий збиток пов’язаний з:</a:t>
            </a:r>
          </a:p>
          <a:p>
            <a:pPr marL="285750" indent="-285750" algn="just">
              <a:buFont typeface="Arial" panose="020B0604020202020204" pitchFamily="34" charset="0"/>
              <a:buChar char="•"/>
            </a:pPr>
            <a:r>
              <a:rPr lang="uk-UA" dirty="0"/>
              <a:t>непередбаченими </a:t>
            </a:r>
            <a:r>
              <a:rPr lang="uk-UA" dirty="0" err="1"/>
              <a:t>платежами</a:t>
            </a:r>
            <a:r>
              <a:rPr lang="uk-UA" dirty="0"/>
              <a:t> (виплата штрафів, додаткових податків);</a:t>
            </a:r>
          </a:p>
          <a:p>
            <a:pPr marL="285750" indent="-285750" algn="just">
              <a:buFont typeface="Arial" panose="020B0604020202020204" pitchFamily="34" charset="0"/>
              <a:buChar char="•"/>
            </a:pPr>
            <a:r>
              <a:rPr lang="uk-UA" dirty="0"/>
              <a:t>втратою грошових коштів;</a:t>
            </a:r>
          </a:p>
          <a:p>
            <a:pPr marL="285750" indent="-285750" algn="just">
              <a:buFont typeface="Arial" panose="020B0604020202020204" pitchFamily="34" charset="0"/>
              <a:buChar char="•"/>
            </a:pPr>
            <a:r>
              <a:rPr lang="uk-UA" dirty="0"/>
              <a:t>недоотриманням коштів із передбачених джерел (при неповерненні боргів, зниження ринкових цін на продукцію, що реалізується; не оплата покупцями реалізованої продукції);</a:t>
            </a:r>
          </a:p>
          <a:p>
            <a:pPr marL="285750" indent="-285750" algn="just">
              <a:buFont typeface="Arial" panose="020B0604020202020204" pitchFamily="34" charset="0"/>
              <a:buChar char="•"/>
            </a:pPr>
            <a:r>
              <a:rPr lang="uk-UA" dirty="0"/>
              <a:t>макроекономічними змінами (інфляція, валютний курс, тощо).</a:t>
            </a:r>
          </a:p>
        </p:txBody>
      </p:sp>
    </p:spTree>
    <p:extLst>
      <p:ext uri="{BB962C8B-B14F-4D97-AF65-F5344CB8AC3E}">
        <p14:creationId xmlns:p14="http://schemas.microsoft.com/office/powerpoint/2010/main" val="23511463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3E515918-5D54-4370-BA32-E969D8008F07}"/>
              </a:ext>
            </a:extLst>
          </p:cNvPr>
          <p:cNvSpPr txBox="1"/>
          <p:nvPr/>
        </p:nvSpPr>
        <p:spPr>
          <a:xfrm>
            <a:off x="565762" y="483650"/>
            <a:ext cx="7987687" cy="1754326"/>
          </a:xfrm>
          <a:prstGeom prst="rect">
            <a:avLst/>
          </a:prstGeom>
          <a:noFill/>
        </p:spPr>
        <p:txBody>
          <a:bodyPr wrap="square">
            <a:spAutoFit/>
          </a:bodyPr>
          <a:lstStyle/>
          <a:p>
            <a:pPr algn="just"/>
            <a:r>
              <a:rPr lang="uk-UA" i="1" u="sng" dirty="0"/>
              <a:t>4) Втрати часу. </a:t>
            </a:r>
            <a:r>
              <a:rPr lang="uk-UA" dirty="0"/>
              <a:t>На практиці будь-яка підприємницька діяльність обумовлюється втратами, які виникають внаслідок передчасного або спізнілого прийняття рішень. Таким чином втрати часу викликані невчасним прийняттям рішення. Також такі втрати виникають коли процес реалізації такого рішення відбувається повільніше ніж це було заплановано.</a:t>
            </a:r>
          </a:p>
        </p:txBody>
      </p:sp>
      <p:sp>
        <p:nvSpPr>
          <p:cNvPr id="3" name="TextBox 2">
            <a:extLst>
              <a:ext uri="{FF2B5EF4-FFF2-40B4-BE49-F238E27FC236}">
                <a16:creationId xmlns:a16="http://schemas.microsoft.com/office/drawing/2014/main" xmlns="" id="{12A56C7C-0C78-4A51-9C77-E7489AE21D4C}"/>
              </a:ext>
            </a:extLst>
          </p:cNvPr>
          <p:cNvSpPr txBox="1"/>
          <p:nvPr/>
        </p:nvSpPr>
        <p:spPr>
          <a:xfrm>
            <a:off x="562752" y="2886862"/>
            <a:ext cx="7990697" cy="1200329"/>
          </a:xfrm>
          <a:prstGeom prst="rect">
            <a:avLst/>
          </a:prstGeom>
          <a:noFill/>
        </p:spPr>
        <p:txBody>
          <a:bodyPr wrap="square">
            <a:spAutoFit/>
          </a:bodyPr>
          <a:lstStyle/>
          <a:p>
            <a:pPr algn="just"/>
            <a:r>
              <a:rPr lang="uk-UA" i="1" u="sng" dirty="0"/>
              <a:t>5) Специфічні втрати </a:t>
            </a:r>
            <a:r>
              <a:rPr lang="uk-UA" dirty="0"/>
              <a:t>– це втрати, які проявляються у вигляді нанесення збитків здоров’ю та життю людей, оточуючому середовищу, престижу підприємця, або в наслідок інших несприятливих соціальних і морально- психологічних наслідків.</a:t>
            </a:r>
          </a:p>
        </p:txBody>
      </p:sp>
    </p:spTree>
    <p:extLst>
      <p:ext uri="{BB962C8B-B14F-4D97-AF65-F5344CB8AC3E}">
        <p14:creationId xmlns:p14="http://schemas.microsoft.com/office/powerpoint/2010/main" val="114847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1F5E176-781D-4B08-9038-CDF345BB6348}"/>
              </a:ext>
            </a:extLst>
          </p:cNvPr>
          <p:cNvSpPr txBox="1"/>
          <p:nvPr/>
        </p:nvSpPr>
        <p:spPr>
          <a:xfrm>
            <a:off x="484219" y="279260"/>
            <a:ext cx="7921690" cy="4401205"/>
          </a:xfrm>
          <a:prstGeom prst="rect">
            <a:avLst/>
          </a:prstGeom>
          <a:noFill/>
        </p:spPr>
        <p:txBody>
          <a:bodyPr wrap="square">
            <a:spAutoFit/>
          </a:bodyPr>
          <a:lstStyle/>
          <a:p>
            <a:pPr algn="just"/>
            <a:r>
              <a:rPr lang="uk-UA" sz="2000" b="1" dirty="0"/>
              <a:t>5. Методи управління та зменшення ризиків</a:t>
            </a:r>
          </a:p>
          <a:p>
            <a:pPr algn="just"/>
            <a:endParaRPr lang="uk-UA" sz="2000" dirty="0"/>
          </a:p>
          <a:p>
            <a:pPr algn="just"/>
            <a:endParaRPr lang="uk-UA" sz="2000" dirty="0" smtClean="0"/>
          </a:p>
          <a:p>
            <a:pPr algn="just"/>
            <a:r>
              <a:rPr lang="uk-UA" sz="2000" dirty="0" smtClean="0"/>
              <a:t>В </a:t>
            </a:r>
            <a:r>
              <a:rPr lang="uk-UA" sz="2000" dirty="0"/>
              <a:t>умовах об’єктивного існування ризику виникає потреба в певному механізмі, який дозволяє врахувати та послабити негативний вплив ризику на результати підприємницької діяльності при прийнятті та реалізації господарських рішень. Таким механізмом є управління ризиком (ризик-менеджмент</a:t>
            </a:r>
            <a:r>
              <a:rPr lang="uk-UA" sz="2000" dirty="0" smtClean="0"/>
              <a:t>).</a:t>
            </a:r>
          </a:p>
          <a:p>
            <a:pPr algn="just"/>
            <a:endParaRPr lang="uk-UA" sz="2000" dirty="0"/>
          </a:p>
          <a:p>
            <a:pPr algn="just"/>
            <a:endParaRPr lang="uk-UA" sz="2000" b="1" dirty="0" smtClean="0"/>
          </a:p>
          <a:p>
            <a:pPr algn="just"/>
            <a:r>
              <a:rPr lang="uk-UA" sz="2000" b="1" dirty="0" smtClean="0"/>
              <a:t>Ризик-менеджмент</a:t>
            </a:r>
            <a:r>
              <a:rPr lang="uk-UA" sz="2000" dirty="0" smtClean="0"/>
              <a:t> </a:t>
            </a:r>
            <a:r>
              <a:rPr lang="uk-UA" sz="2000" dirty="0"/>
              <a:t>– це сукупність методів, прийомів і заходів, що дозволяють певною мірою прогнозувати настання ризикових подій та вживати заходи щодо зменшення значення негативних наслідків настання таких подій.</a:t>
            </a:r>
          </a:p>
        </p:txBody>
      </p:sp>
    </p:spTree>
    <p:extLst>
      <p:ext uri="{BB962C8B-B14F-4D97-AF65-F5344CB8AC3E}">
        <p14:creationId xmlns:p14="http://schemas.microsoft.com/office/powerpoint/2010/main" val="3431102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50117532-F259-414E-82B6-6ECFE9818C2E}"/>
              </a:ext>
            </a:extLst>
          </p:cNvPr>
          <p:cNvSpPr txBox="1"/>
          <p:nvPr/>
        </p:nvSpPr>
        <p:spPr>
          <a:xfrm>
            <a:off x="484313" y="304142"/>
            <a:ext cx="7697755" cy="313932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a:t>Система управління ризиками </a:t>
            </a:r>
            <a:r>
              <a:rPr lang="uk-UA" dirty="0"/>
              <a:t>складається з двох підсистем: </a:t>
            </a:r>
            <a:endParaRPr lang="uk-UA" dirty="0" smtClean="0"/>
          </a:p>
          <a:p>
            <a:pPr marL="285750" indent="-285750" algn="just">
              <a:buFont typeface="Arial" panose="020B0604020202020204" pitchFamily="34" charset="0"/>
              <a:buChar char="•"/>
            </a:pPr>
            <a:r>
              <a:rPr lang="uk-UA" dirty="0" smtClean="0"/>
              <a:t>суб’єкта </a:t>
            </a:r>
            <a:r>
              <a:rPr lang="uk-UA" dirty="0"/>
              <a:t>управління (спеціаліста з ризиків; менеджери; особи, що приймають </a:t>
            </a:r>
            <a:r>
              <a:rPr lang="uk-UA" dirty="0" smtClean="0"/>
              <a:t>рішення)</a:t>
            </a:r>
          </a:p>
          <a:p>
            <a:pPr marL="285750" indent="-285750" algn="just">
              <a:buFont typeface="Arial" panose="020B0604020202020204" pitchFamily="34" charset="0"/>
              <a:buChar char="•"/>
            </a:pPr>
            <a:r>
              <a:rPr lang="uk-UA" dirty="0" smtClean="0"/>
              <a:t>об’єкта </a:t>
            </a:r>
            <a:r>
              <a:rPr lang="uk-UA" dirty="0"/>
              <a:t>управління (ризикові вкладення капіталу; відносини між господарюючими суб’єктами). </a:t>
            </a:r>
          </a:p>
          <a:p>
            <a:pPr algn="just"/>
            <a:r>
              <a:rPr lang="uk-UA" b="1" dirty="0"/>
              <a:t>Суб’єкт управління </a:t>
            </a:r>
            <a:r>
              <a:rPr lang="uk-UA" dirty="0"/>
              <a:t>– це спеціальна група людей, що здійснює цілеспрямоване функціонування об’єкту управління, використовуючи різні прийоми і способи управлінського впливу. </a:t>
            </a:r>
            <a:endParaRPr lang="uk-UA" dirty="0" smtClean="0"/>
          </a:p>
          <a:p>
            <a:pPr algn="just"/>
            <a:r>
              <a:rPr lang="uk-UA" b="1" dirty="0" smtClean="0"/>
              <a:t>Об’єкт </a:t>
            </a:r>
            <a:r>
              <a:rPr lang="uk-UA" b="1" dirty="0"/>
              <a:t>управління </a:t>
            </a:r>
            <a:r>
              <a:rPr lang="uk-UA" dirty="0"/>
              <a:t>– це безпосередньо ризик, ризиковані вкладення капіталу і економічні відносини між суб’єктами у процесі підприємницької діяльності.</a:t>
            </a:r>
          </a:p>
        </p:txBody>
      </p:sp>
      <p:sp>
        <p:nvSpPr>
          <p:cNvPr id="3" name="TextBox 2">
            <a:extLst>
              <a:ext uri="{FF2B5EF4-FFF2-40B4-BE49-F238E27FC236}">
                <a16:creationId xmlns:a16="http://schemas.microsoft.com/office/drawing/2014/main" xmlns="" id="{3563657B-62B9-4C35-AF80-781CDB842ED6}"/>
              </a:ext>
            </a:extLst>
          </p:cNvPr>
          <p:cNvSpPr txBox="1"/>
          <p:nvPr/>
        </p:nvSpPr>
        <p:spPr>
          <a:xfrm>
            <a:off x="484313" y="3812933"/>
            <a:ext cx="7697755"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a:t>Процес управління ризиками включає такі стадії:</a:t>
            </a:r>
          </a:p>
          <a:p>
            <a:pPr marL="285750" indent="-285750" algn="just">
              <a:buFont typeface="Arial" panose="020B0604020202020204" pitchFamily="34" charset="0"/>
              <a:buChar char="•"/>
            </a:pPr>
            <a:r>
              <a:rPr lang="uk-UA" dirty="0"/>
              <a:t>виявлення передбачуваного ризику;</a:t>
            </a:r>
          </a:p>
          <a:p>
            <a:pPr marL="285750" indent="-285750" algn="just">
              <a:buFont typeface="Arial" panose="020B0604020202020204" pitchFamily="34" charset="0"/>
              <a:buChar char="•"/>
            </a:pPr>
            <a:r>
              <a:rPr lang="uk-UA" dirty="0"/>
              <a:t>оцінка ризику, тобто визначення їх ймовірних розмірів і наслідків;</a:t>
            </a:r>
          </a:p>
          <a:p>
            <a:pPr marL="285750" indent="-285750" algn="just">
              <a:buFont typeface="Arial" panose="020B0604020202020204" pitchFamily="34" charset="0"/>
              <a:buChar char="•"/>
            </a:pPr>
            <a:r>
              <a:rPr lang="uk-UA" dirty="0"/>
              <a:t>вибір методу управління ризиком, тобто розробку і реалізацію заходів щодо запобігання чи мінімізації пов’язаних з ризиками втрат;</a:t>
            </a:r>
          </a:p>
          <a:p>
            <a:pPr marL="285750" indent="-285750" algn="just">
              <a:buFont typeface="Arial" panose="020B0604020202020204" pitchFamily="34" charset="0"/>
              <a:buChar char="•"/>
            </a:pPr>
            <a:r>
              <a:rPr lang="uk-UA" dirty="0"/>
              <a:t>застосування обраних методів;</a:t>
            </a:r>
          </a:p>
          <a:p>
            <a:pPr marL="285750" indent="-285750" algn="just">
              <a:buFont typeface="Arial" panose="020B0604020202020204" pitchFamily="34" charset="0"/>
              <a:buChar char="•"/>
            </a:pPr>
            <a:r>
              <a:rPr lang="uk-UA" dirty="0"/>
              <a:t>оцінка результатів.</a:t>
            </a:r>
          </a:p>
        </p:txBody>
      </p:sp>
    </p:spTree>
    <p:extLst>
      <p:ext uri="{BB962C8B-B14F-4D97-AF65-F5344CB8AC3E}">
        <p14:creationId xmlns:p14="http://schemas.microsoft.com/office/powerpoint/2010/main" val="10301467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A494C233-36B3-4D19-97B9-76D4ED64EC39}"/>
              </a:ext>
            </a:extLst>
          </p:cNvPr>
          <p:cNvSpPr txBox="1"/>
          <p:nvPr/>
        </p:nvSpPr>
        <p:spPr>
          <a:xfrm>
            <a:off x="418128" y="311140"/>
            <a:ext cx="8078172"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dirty="0"/>
              <a:t>Основні правила ризик-менеджменту:</a:t>
            </a:r>
          </a:p>
          <a:p>
            <a:pPr marL="285750" indent="-285750" algn="just">
              <a:buFont typeface="Arial" panose="020B0604020202020204" pitchFamily="34" charset="0"/>
              <a:buChar char="•"/>
            </a:pPr>
            <a:r>
              <a:rPr lang="uk-UA" dirty="0"/>
              <a:t>не можна ризикувати більше, ніж це може дозволити власний капітал;</a:t>
            </a:r>
          </a:p>
          <a:p>
            <a:pPr marL="285750" indent="-285750" algn="just">
              <a:buFont typeface="Arial" panose="020B0604020202020204" pitchFamily="34" charset="0"/>
              <a:buChar char="•"/>
            </a:pPr>
            <a:r>
              <a:rPr lang="uk-UA" dirty="0"/>
              <a:t>необхідно думати про наслідки ризику;</a:t>
            </a:r>
          </a:p>
          <a:p>
            <a:pPr marL="285750" indent="-285750" algn="just">
              <a:buFont typeface="Arial" panose="020B0604020202020204" pitchFamily="34" charset="0"/>
              <a:buChar char="•"/>
            </a:pPr>
            <a:r>
              <a:rPr lang="uk-UA" dirty="0"/>
              <a:t>не можна ризикувати великим заради малого;</a:t>
            </a:r>
          </a:p>
          <a:p>
            <a:pPr marL="285750" indent="-285750" algn="just">
              <a:buFont typeface="Arial" panose="020B0604020202020204" pitchFamily="34" charset="0"/>
              <a:buChar char="•"/>
            </a:pPr>
            <a:r>
              <a:rPr lang="uk-UA" dirty="0"/>
              <a:t>позитивне рішення приймається лише при відсутності сумніву;</a:t>
            </a:r>
          </a:p>
          <a:p>
            <a:pPr marL="285750" indent="-285750" algn="just">
              <a:buFont typeface="Arial" panose="020B0604020202020204" pitchFamily="34" charset="0"/>
              <a:buChar char="•"/>
            </a:pPr>
            <a:r>
              <a:rPr lang="uk-UA" dirty="0"/>
              <a:t>при наявності сумнівів приймаються негативні рішення;</a:t>
            </a:r>
          </a:p>
          <a:p>
            <a:pPr marL="285750" indent="-285750" algn="just">
              <a:buFont typeface="Arial" panose="020B0604020202020204" pitchFamily="34" charset="0"/>
              <a:buChar char="•"/>
            </a:pPr>
            <a:r>
              <a:rPr lang="uk-UA" dirty="0"/>
              <a:t>не можна думати, що завжди існує тільки одне рішення – завжди є й інші.</a:t>
            </a:r>
          </a:p>
        </p:txBody>
      </p:sp>
      <p:sp>
        <p:nvSpPr>
          <p:cNvPr id="3" name="TextBox 2">
            <a:extLst>
              <a:ext uri="{FF2B5EF4-FFF2-40B4-BE49-F238E27FC236}">
                <a16:creationId xmlns:a16="http://schemas.microsoft.com/office/drawing/2014/main" xmlns="" id="{77BEA31F-9357-4A52-A7DC-5E5BE4B93102}"/>
              </a:ext>
            </a:extLst>
          </p:cNvPr>
          <p:cNvSpPr txBox="1"/>
          <p:nvPr/>
        </p:nvSpPr>
        <p:spPr>
          <a:xfrm>
            <a:off x="418128" y="3091072"/>
            <a:ext cx="8078172"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smtClean="0"/>
              <a:t>Розрізняють такі </a:t>
            </a:r>
            <a:r>
              <a:rPr lang="uk-UA" b="1" dirty="0" smtClean="0"/>
              <a:t>методи зниження ступеня ризику</a:t>
            </a:r>
            <a:r>
              <a:rPr lang="uk-UA" dirty="0" smtClean="0"/>
              <a:t>:</a:t>
            </a:r>
          </a:p>
          <a:p>
            <a:pPr algn="just"/>
            <a:endParaRPr lang="uk-UA" dirty="0" smtClean="0"/>
          </a:p>
          <a:p>
            <a:pPr algn="just"/>
            <a:r>
              <a:rPr lang="uk-UA" dirty="0" smtClean="0"/>
              <a:t>	</a:t>
            </a:r>
            <a:r>
              <a:rPr lang="uk-UA" b="1" i="1" dirty="0" smtClean="0"/>
              <a:t>1. Позички під заставу </a:t>
            </a:r>
            <a:r>
              <a:rPr lang="uk-UA" dirty="0" smtClean="0"/>
              <a:t>– це позички, забезпечені з боку позичальника заставними активами. Але якщо у минулі роки заставні фізичні активи переходили у володіння кредитора, то тепер вони, як правило, залишаються у використанні позичальника, а кредитору відповідно до контракту переходять (уступаються) права володіння (</a:t>
            </a:r>
            <a:r>
              <a:rPr lang="uk-UA" dirty="0" err="1" smtClean="0"/>
              <a:t>цесія</a:t>
            </a:r>
            <a:r>
              <a:rPr lang="uk-UA" dirty="0" smtClean="0"/>
              <a:t>).</a:t>
            </a:r>
            <a:endParaRPr lang="uk-UA" dirty="0"/>
          </a:p>
        </p:txBody>
      </p:sp>
    </p:spTree>
    <p:extLst>
      <p:ext uri="{BB962C8B-B14F-4D97-AF65-F5344CB8AC3E}">
        <p14:creationId xmlns:p14="http://schemas.microsoft.com/office/powerpoint/2010/main" val="399935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02BEE7B-BB35-4C48-AE61-3CF7B6BEE088}"/>
              </a:ext>
            </a:extLst>
          </p:cNvPr>
          <p:cNvSpPr txBox="1"/>
          <p:nvPr/>
        </p:nvSpPr>
        <p:spPr>
          <a:xfrm>
            <a:off x="703684" y="404054"/>
            <a:ext cx="8154566"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t>	</a:t>
            </a:r>
            <a:r>
              <a:rPr lang="uk-UA" b="1" i="1" dirty="0"/>
              <a:t>2. Гарантування </a:t>
            </a:r>
            <a:r>
              <a:rPr lang="uk-UA" dirty="0"/>
              <a:t>– це надання кредиту під письмове зобов’язання третьої сторони (гаранту) сплатити борг у випадку відмови від сплати позичальником.</a:t>
            </a:r>
          </a:p>
          <a:p>
            <a:pPr algn="just"/>
            <a:r>
              <a:rPr lang="uk-UA" dirty="0"/>
              <a:t>	Гарантії можуть бути таких видів:</a:t>
            </a:r>
          </a:p>
          <a:p>
            <a:pPr marL="285750" indent="-285750" algn="just">
              <a:buFont typeface="Arial" panose="020B0604020202020204" pitchFamily="34" charset="0"/>
              <a:buChar char="•"/>
            </a:pPr>
            <a:r>
              <a:rPr lang="uk-UA" dirty="0"/>
              <a:t>обмежена або необмежена, тобто та, що гарантує повернення всієї заборгованості, або її частки;</a:t>
            </a:r>
          </a:p>
          <a:p>
            <a:pPr marL="285750" indent="-285750" algn="just">
              <a:buFont typeface="Arial" panose="020B0604020202020204" pitchFamily="34" charset="0"/>
              <a:buChar char="•"/>
            </a:pPr>
            <a:r>
              <a:rPr lang="uk-UA" dirty="0"/>
              <a:t>забезпечена або незабезпечена, тобто з заставою або без неї;</a:t>
            </a:r>
          </a:p>
          <a:p>
            <a:pPr marL="285750" indent="-285750" algn="just">
              <a:buFont typeface="Arial" panose="020B0604020202020204" pitchFamily="34" charset="0"/>
              <a:buChar char="•"/>
            </a:pPr>
            <a:r>
              <a:rPr lang="uk-UA" dirty="0"/>
              <a:t>фізичних або юридичних осіб, тобто забезпечена власними або корпоративними активами.</a:t>
            </a:r>
          </a:p>
        </p:txBody>
      </p:sp>
      <p:sp>
        <p:nvSpPr>
          <p:cNvPr id="3" name="TextBox 2">
            <a:extLst>
              <a:ext uri="{FF2B5EF4-FFF2-40B4-BE49-F238E27FC236}">
                <a16:creationId xmlns:a16="http://schemas.microsoft.com/office/drawing/2014/main" xmlns="" id="{31C54459-B637-49A1-B0D9-06B143F024FA}"/>
              </a:ext>
            </a:extLst>
          </p:cNvPr>
          <p:cNvSpPr txBox="1"/>
          <p:nvPr/>
        </p:nvSpPr>
        <p:spPr>
          <a:xfrm>
            <a:off x="703685" y="3264073"/>
            <a:ext cx="8154566"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i="1" dirty="0"/>
              <a:t>3. Диверсифікація </a:t>
            </a:r>
            <a:r>
              <a:rPr lang="uk-UA" dirty="0"/>
              <a:t>– це процес розподілу ризику між різними об’єктами вкладення, що безпосередньо не пов’язані між собою. На цій процедурі базують свою діяльність інвестиційні фонди. Вони продають клієнтам свої акції, а одержані кошти вкладають в різноманітні цінні папери, які приносять стійкий середній прибуток.</a:t>
            </a:r>
          </a:p>
        </p:txBody>
      </p:sp>
    </p:spTree>
    <p:extLst>
      <p:ext uri="{BB962C8B-B14F-4D97-AF65-F5344CB8AC3E}">
        <p14:creationId xmlns:p14="http://schemas.microsoft.com/office/powerpoint/2010/main" val="39149937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F975CBEF-1A77-455D-9396-D0CF084A78CD}"/>
              </a:ext>
            </a:extLst>
          </p:cNvPr>
          <p:cNvSpPr txBox="1"/>
          <p:nvPr/>
        </p:nvSpPr>
        <p:spPr>
          <a:xfrm>
            <a:off x="379495" y="395500"/>
            <a:ext cx="8221579"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i="1" dirty="0" smtClean="0"/>
              <a:t>4. Лімітування </a:t>
            </a:r>
            <a:r>
              <a:rPr lang="uk-UA" dirty="0" smtClean="0"/>
              <a:t>– це обмеження граничних сум вкладення капіталу, продажу товарів у кредит, наданні позик, і </a:t>
            </a:r>
            <a:r>
              <a:rPr lang="uk-UA" dirty="0" err="1" smtClean="0"/>
              <a:t>т.д</a:t>
            </a:r>
            <a:r>
              <a:rPr lang="uk-UA" dirty="0" smtClean="0"/>
              <a:t>. </a:t>
            </a:r>
          </a:p>
          <a:p>
            <a:pPr algn="just"/>
            <a:r>
              <a:rPr lang="uk-UA" dirty="0" smtClean="0"/>
              <a:t>Лімітування може включати максимальний обсяг закупівлі товарів в одного постачальника, максимальний розмір сукупних запасів товарів, максимальний розмір споживчого кредиту, наданого одному покупцю, мінімальний розмір обігових активів, граничний розмір використання позикових коштів в обігу, максимальний розмір депозиту розміщуваного в одному комерційному банку.</a:t>
            </a:r>
            <a:endParaRPr lang="uk-UA" dirty="0"/>
          </a:p>
        </p:txBody>
      </p:sp>
      <p:sp>
        <p:nvSpPr>
          <p:cNvPr id="3" name="TextBox 2">
            <a:extLst>
              <a:ext uri="{FF2B5EF4-FFF2-40B4-BE49-F238E27FC236}">
                <a16:creationId xmlns:a16="http://schemas.microsoft.com/office/drawing/2014/main" xmlns="" id="{3123BFDD-4F5D-4B75-BB47-00FE6DCBDB01}"/>
              </a:ext>
            </a:extLst>
          </p:cNvPr>
          <p:cNvSpPr txBox="1"/>
          <p:nvPr/>
        </p:nvSpPr>
        <p:spPr>
          <a:xfrm>
            <a:off x="379495" y="3541663"/>
            <a:ext cx="8221579"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i="1" dirty="0"/>
              <a:t>5. Самострахування </a:t>
            </a:r>
            <a:r>
              <a:rPr lang="uk-UA" dirty="0"/>
              <a:t>– це створення резервних і страхових фондів в рамках самого суб’єкта господарювання для оперативного подолання тимчасових труднощі фінансово-комерційної діяльності. Цей вид методу зниження є альтернативою страхуванню та є доцільним тоді, коли вартість майна, що наражається на певний ризик, відносно невелика порівняно з майновими та фінансовими параметрами всього проекту.</a:t>
            </a:r>
          </a:p>
        </p:txBody>
      </p:sp>
    </p:spTree>
    <p:extLst>
      <p:ext uri="{BB962C8B-B14F-4D97-AF65-F5344CB8AC3E}">
        <p14:creationId xmlns:p14="http://schemas.microsoft.com/office/powerpoint/2010/main" val="11478423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1A1E408A-BD36-4004-BABE-AC5D3D3F0D5C}"/>
              </a:ext>
            </a:extLst>
          </p:cNvPr>
          <p:cNvSpPr txBox="1"/>
          <p:nvPr/>
        </p:nvSpPr>
        <p:spPr>
          <a:xfrm>
            <a:off x="504770" y="453036"/>
            <a:ext cx="8220130"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i="1" dirty="0"/>
              <a:t>6. Страхування </a:t>
            </a:r>
            <a:r>
              <a:rPr lang="uk-UA" dirty="0"/>
              <a:t>– це відшкодування збитків за рахунок страхового фонду. Інвестор відмовляється від частини доходів, щоб уникнути ризику або звести його до нуля. Страховик, водночас, бере на себе відповідальність за ризик. Він має компенсувати наслідки реалізації цього ризику в розмірі, що не перевищує страхової суми. Страхова сума є мірою зобов’язань з боку страховика. Таким чином, реалізується ризикова функція страхування.</a:t>
            </a:r>
          </a:p>
        </p:txBody>
      </p:sp>
      <p:sp>
        <p:nvSpPr>
          <p:cNvPr id="3" name="TextBox 2">
            <a:extLst>
              <a:ext uri="{FF2B5EF4-FFF2-40B4-BE49-F238E27FC236}">
                <a16:creationId xmlns:a16="http://schemas.microsoft.com/office/drawing/2014/main" xmlns="" id="{967A9045-C34F-4073-A7D3-986C0A111D98}"/>
              </a:ext>
            </a:extLst>
          </p:cNvPr>
          <p:cNvSpPr txBox="1"/>
          <p:nvPr/>
        </p:nvSpPr>
        <p:spPr>
          <a:xfrm>
            <a:off x="504769" y="2935859"/>
            <a:ext cx="8134405"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i="1" dirty="0"/>
              <a:t>7. Здобуття додаткової інформації. </a:t>
            </a:r>
            <a:r>
              <a:rPr lang="uk-UA" dirty="0"/>
              <a:t> Цей метод спрямований на зниження ризику шляхом знаходження та використання необхідної інформації для прийняття підприємством ризикового рішення. Отримання необхідної інформації може значною мірою поліпшити прогноз і знизити ризик. Щоб визначити кількість необхідної інформації та доцільність її купівлі, слід порівняти очікувані від неї граничні вигоди з очікуваними граничними витратами, що пов’язані з її отриманням. Якщо очікувана вигода від купівлі інформації перевищує очікувані граничні витрати, то таку інформацію слід придбати, й навпаки.</a:t>
            </a:r>
          </a:p>
        </p:txBody>
      </p:sp>
    </p:spTree>
    <p:extLst>
      <p:ext uri="{BB962C8B-B14F-4D97-AF65-F5344CB8AC3E}">
        <p14:creationId xmlns:p14="http://schemas.microsoft.com/office/powerpoint/2010/main" val="1105741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83FDD528-ECBC-4D68-B580-C45E010CA9FB}"/>
              </a:ext>
            </a:extLst>
          </p:cNvPr>
          <p:cNvSpPr txBox="1"/>
          <p:nvPr/>
        </p:nvSpPr>
        <p:spPr>
          <a:xfrm>
            <a:off x="504437" y="578607"/>
            <a:ext cx="7506088" cy="14773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b="1" i="1" dirty="0"/>
              <a:t>8. Метод уникнення ризиків або відмови від них. </a:t>
            </a:r>
            <a:r>
              <a:rPr lang="uk-UA" dirty="0"/>
              <a:t>Прикладом використання методу є припинення виробництва певної продукції, відмова від сфери бізнесу, у якій є такі ризики, і вибір нових, у яких цих ризиків немає. Застосовуючи цей метод, підприємці більш воліють уникнути ризиків, ніж отримати прибуток.</a:t>
            </a:r>
          </a:p>
        </p:txBody>
      </p:sp>
      <p:sp>
        <p:nvSpPr>
          <p:cNvPr id="3" name="TextBox 2">
            <a:extLst>
              <a:ext uri="{FF2B5EF4-FFF2-40B4-BE49-F238E27FC236}">
                <a16:creationId xmlns:a16="http://schemas.microsoft.com/office/drawing/2014/main" xmlns="" id="{7D11C0FA-0290-460E-9C16-807BDFDA1F59}"/>
              </a:ext>
            </a:extLst>
          </p:cNvPr>
          <p:cNvSpPr txBox="1"/>
          <p:nvPr/>
        </p:nvSpPr>
        <p:spPr>
          <a:xfrm>
            <a:off x="504438" y="2855863"/>
            <a:ext cx="7506088" cy="203132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i="1" dirty="0"/>
              <a:t>9. Метод мінімізації втрат. </a:t>
            </a:r>
            <a:r>
              <a:rPr lang="uk-UA" dirty="0"/>
              <a:t>Підприємство може спробувати попередити значну частину своїх збитків. Дотримуючись усіх правил, встановлених урядом, воно може уникнути додаткових штрафних санкцій у разі будь-якого інциденту в його діяльності. Підтримуючи гарні стосунки зі споживачами та постачальниками продукції, підприємство може зменшити розміри фінансових претензій, які воно буде змушене задовольнити</a:t>
            </a:r>
          </a:p>
        </p:txBody>
      </p:sp>
    </p:spTree>
    <p:extLst>
      <p:ext uri="{BB962C8B-B14F-4D97-AF65-F5344CB8AC3E}">
        <p14:creationId xmlns:p14="http://schemas.microsoft.com/office/powerpoint/2010/main" val="1658674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C346F00-893A-4948-87EB-FA7F6F8384F8}"/>
              </a:ext>
            </a:extLst>
          </p:cNvPr>
          <p:cNvSpPr txBox="1"/>
          <p:nvPr/>
        </p:nvSpPr>
        <p:spPr>
          <a:xfrm>
            <a:off x="220080" y="708934"/>
            <a:ext cx="8904870" cy="4093428"/>
          </a:xfrm>
          <a:prstGeom prst="rect">
            <a:avLst/>
          </a:prstGeom>
          <a:noFill/>
        </p:spPr>
        <p:txBody>
          <a:bodyPr wrap="square">
            <a:spAutoFit/>
          </a:bodyPr>
          <a:lstStyle/>
          <a:p>
            <a:pPr algn="just"/>
            <a:r>
              <a:rPr lang="ru-RU" sz="2000" b="1" dirty="0"/>
              <a:t>1. </a:t>
            </a:r>
            <a:r>
              <a:rPr lang="ru-RU" sz="2000" b="1" dirty="0" err="1"/>
              <a:t>Сутність</a:t>
            </a:r>
            <a:r>
              <a:rPr lang="ru-RU" sz="2000" b="1" dirty="0"/>
              <a:t> </a:t>
            </a:r>
            <a:r>
              <a:rPr lang="ru-RU" sz="2000" b="1" dirty="0" err="1"/>
              <a:t>ризику</a:t>
            </a:r>
            <a:r>
              <a:rPr lang="ru-RU" sz="2000" b="1" dirty="0"/>
              <a:t> як </a:t>
            </a:r>
            <a:r>
              <a:rPr lang="ru-RU" sz="2000" b="1" dirty="0" err="1"/>
              <a:t>економічної</a:t>
            </a:r>
            <a:r>
              <a:rPr lang="ru-RU" sz="2000" b="1" dirty="0"/>
              <a:t> </a:t>
            </a:r>
            <a:r>
              <a:rPr lang="ru-RU" sz="2000" b="1" dirty="0" err="1"/>
              <a:t>категорії</a:t>
            </a:r>
            <a:endParaRPr lang="ru-RU" sz="2000" b="1" dirty="0"/>
          </a:p>
          <a:p>
            <a:pPr algn="just"/>
            <a:endParaRPr lang="uk-UA" sz="2000" dirty="0"/>
          </a:p>
          <a:p>
            <a:pPr algn="just"/>
            <a:r>
              <a:rPr lang="uk-UA" sz="2000" dirty="0"/>
              <a:t>Під </a:t>
            </a:r>
            <a:r>
              <a:rPr lang="uk-UA" sz="2000" b="1" dirty="0"/>
              <a:t>ризиком</a:t>
            </a:r>
            <a:r>
              <a:rPr lang="uk-UA" sz="2000" dirty="0"/>
              <a:t> прийнято розуміти ймовірність (загрозу) втрати підприємцем частини своїх ресурсів, недоодержання доходів чи появи додаткових витрат в результаті здійснення певної господарської діяльності.</a:t>
            </a:r>
          </a:p>
          <a:p>
            <a:pPr algn="just"/>
            <a:r>
              <a:rPr lang="uk-UA" sz="2000" dirty="0"/>
              <a:t>Для більш повного розуміння дефініції «ризик» необхідно виокремити поняття «ризикова ситуація», оскільки саме вона є передумовою ризику.</a:t>
            </a:r>
          </a:p>
          <a:p>
            <a:pPr algn="just"/>
            <a:endParaRPr lang="uk-UA" sz="2000" dirty="0"/>
          </a:p>
          <a:p>
            <a:pPr algn="just"/>
            <a:r>
              <a:rPr lang="uk-UA" sz="2000" dirty="0"/>
              <a:t>Поняття </a:t>
            </a:r>
            <a:r>
              <a:rPr lang="uk-UA" sz="2000" b="1" dirty="0"/>
              <a:t>ризикової ситуації </a:t>
            </a:r>
            <a:r>
              <a:rPr lang="uk-UA" sz="2000" dirty="0"/>
              <a:t>можна визначити як поєднання, сукупність різних обставин і умов, що створюють певну обстановку для того чи іншого виду діяльності. Іншими словами саме сукупність умов і обставин створюють ризикову ситуацію і виступають причинами ризику.</a:t>
            </a:r>
          </a:p>
        </p:txBody>
      </p:sp>
    </p:spTree>
    <p:extLst>
      <p:ext uri="{BB962C8B-B14F-4D97-AF65-F5344CB8AC3E}">
        <p14:creationId xmlns:p14="http://schemas.microsoft.com/office/powerpoint/2010/main" val="10261678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67F932C7-5B15-483D-A23E-CE967B29E0FD}"/>
              </a:ext>
            </a:extLst>
          </p:cNvPr>
          <p:cNvSpPr txBox="1"/>
          <p:nvPr/>
        </p:nvSpPr>
        <p:spPr>
          <a:xfrm>
            <a:off x="490530" y="734616"/>
            <a:ext cx="8780016" cy="3785652"/>
          </a:xfrm>
          <a:prstGeom prst="rect">
            <a:avLst/>
          </a:prstGeom>
          <a:noFill/>
        </p:spPr>
        <p:txBody>
          <a:bodyPr wrap="square">
            <a:spAutoFit/>
          </a:bodyPr>
          <a:lstStyle/>
          <a:p>
            <a:pPr algn="just"/>
            <a:r>
              <a:rPr lang="uk-UA" sz="2000" b="1" dirty="0"/>
              <a:t>Всі методи управління ризиками умовно можна поділити на дві великі групи:</a:t>
            </a:r>
          </a:p>
          <a:p>
            <a:pPr algn="just"/>
            <a:endParaRPr lang="uk-UA" sz="2000" dirty="0"/>
          </a:p>
          <a:p>
            <a:pPr marL="285750" indent="-285750" algn="just">
              <a:buFont typeface="Arial" panose="020B0604020202020204" pitchFamily="34" charset="0"/>
              <a:buChar char="•"/>
            </a:pPr>
            <a:r>
              <a:rPr lang="uk-UA" sz="2000" dirty="0" err="1"/>
              <a:t>доподійні</a:t>
            </a:r>
            <a:r>
              <a:rPr lang="uk-UA" sz="2000" dirty="0"/>
              <a:t> методи управління ризиками,  плановані й здійснювані завчасно  і  спрямовані  на  зниження  ймовірності  збитку  і  зменшення розміру можливого збитку. Сюди відносять:  страхування,  самострахування,  попереджувальні організаційно-технічні, юридичні, договірні й інші заходи для передачі ризику;</a:t>
            </a:r>
          </a:p>
          <a:p>
            <a:pPr marL="285750" indent="-285750" algn="just">
              <a:buFont typeface="Arial" panose="020B0604020202020204" pitchFamily="34" charset="0"/>
              <a:buChar char="•"/>
            </a:pPr>
            <a:r>
              <a:rPr lang="uk-UA" sz="2000" dirty="0" err="1"/>
              <a:t>післяподійні</a:t>
            </a:r>
            <a:r>
              <a:rPr lang="uk-UA" sz="2000" dirty="0"/>
              <a:t> методи управління,  застосовані після настання збитку і спрямовані на зниження його розміру і ліквідацію його наслідків. Це одержання ресурсів на ліквідацію збитків у вигляді фінансової допомоги, позик тощо.</a:t>
            </a:r>
          </a:p>
        </p:txBody>
      </p:sp>
    </p:spTree>
    <p:extLst>
      <p:ext uri="{BB962C8B-B14F-4D97-AF65-F5344CB8AC3E}">
        <p14:creationId xmlns:p14="http://schemas.microsoft.com/office/powerpoint/2010/main" val="5162934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F799E59C-CDED-463D-AD75-D270183C2303}"/>
              </a:ext>
            </a:extLst>
          </p:cNvPr>
          <p:cNvSpPr/>
          <p:nvPr/>
        </p:nvSpPr>
        <p:spPr>
          <a:xfrm>
            <a:off x="1857080" y="1195124"/>
            <a:ext cx="8295588" cy="4524315"/>
          </a:xfrm>
          <a:prstGeom prst="rect">
            <a:avLst/>
          </a:prstGeom>
        </p:spPr>
        <p:txBody>
          <a:bodyPr wrap="square">
            <a:spAutoFit/>
          </a:bodyPr>
          <a:lstStyle/>
          <a:p>
            <a:pPr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для опитування</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Поняття ризик та ризикована ситуація. (слайд 3).</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Що таке підприємницький ризик? (слайд 4).</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Суб’єктивна сторона ризику. (слайд 5).</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Об’єктивна сторона ризику. (слайд 5).</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Суб’єктивно-об’єктивна сторона ризику. (слайд 5).</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Економічна природа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Альтернативність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Невизначеність результатів.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Коливання ступеня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Суперечливість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Постійність ризику. (слайд 6).</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Що таке фактор ризику? (слайд 7).</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Основні критерії визначення факторів ризику. (слайд 8).</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Зовнішні фактори прямого впливу. (слайд 9).</a:t>
            </a:r>
          </a:p>
          <a:p>
            <a:pPr marL="342900" lvl="0" indent="-342900" algn="just">
              <a:spcAft>
                <a:spcPts val="0"/>
              </a:spcAft>
              <a:buFont typeface="+mj-lt"/>
              <a:buAutoNum type="arabicPeriod"/>
            </a:pPr>
            <a:r>
              <a:rPr lang="uk-UA" dirty="0">
                <a:latin typeface="Times New Roman" panose="02020603050405020304" pitchFamily="18" charset="0"/>
                <a:ea typeface="Calibri" panose="020F0502020204030204" pitchFamily="34" charset="0"/>
                <a:cs typeface="Times New Roman" panose="02020603050405020304" pitchFamily="18" charset="0"/>
              </a:rPr>
              <a:t>Зовнішні фактору непрямого впливу. (слайд 9).</a:t>
            </a:r>
          </a:p>
        </p:txBody>
      </p:sp>
    </p:spTree>
    <p:extLst>
      <p:ext uri="{BB962C8B-B14F-4D97-AF65-F5344CB8AC3E}">
        <p14:creationId xmlns:p14="http://schemas.microsoft.com/office/powerpoint/2010/main" val="34791742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xmlns="" id="{24F83FA5-5DC0-4485-8EC8-58F9A6E922BD}"/>
              </a:ext>
            </a:extLst>
          </p:cNvPr>
          <p:cNvSpPr/>
          <p:nvPr/>
        </p:nvSpPr>
        <p:spPr>
          <a:xfrm>
            <a:off x="3048000" y="1166843"/>
            <a:ext cx="6096000" cy="4524315"/>
          </a:xfrm>
          <a:prstGeom prst="rect">
            <a:avLst/>
          </a:prstGeom>
        </p:spPr>
        <p:txBody>
          <a:bodyPr>
            <a:spAutoFit/>
          </a:bodyPr>
          <a:lstStyle/>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Внутрішні об’єктивні фактори. (слайд 9).</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Внутрішні об’єктивні фактори. (слайд 9).</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Контрольовані і неконтрольовані фактори ризику. (слайд 10).</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Невизначені фактори ризику. (слайд 11).</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Випадкові фактори ризику. (слайд 11).</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Що таке функція ризику? (слайд 12).</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Основна функція ризику. (слайд 13).</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Інноваційна функція ризику. (слайд 13).</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Регуляторна (стимулююча) функція ризику. (слайд 14).</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Захисна функція ризику. (слайд 15).</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Компенсаційна функція ризику. (слайд 16).</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Соціально-економічна функція ризику. (слайд 17).</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Аналітична функція ризику. (слайд 18).</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рівнем виникнення. (слайд 20).</a:t>
            </a:r>
          </a:p>
          <a:p>
            <a:pPr marL="342900" lvl="0" indent="-342900" algn="just">
              <a:spcAft>
                <a:spcPts val="0"/>
              </a:spcAft>
              <a:buFont typeface="+mj-lt"/>
              <a:buAutoNum type="arabicPeriod" startAt="16"/>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причинами виникнення. (слайд 21).</a:t>
            </a:r>
          </a:p>
        </p:txBody>
      </p:sp>
    </p:spTree>
    <p:extLst>
      <p:ext uri="{BB962C8B-B14F-4D97-AF65-F5344CB8AC3E}">
        <p14:creationId xmlns:p14="http://schemas.microsoft.com/office/powerpoint/2010/main" val="4688197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C2F9A59A-11F4-401F-BC26-0A4CD428011F}"/>
              </a:ext>
            </a:extLst>
          </p:cNvPr>
          <p:cNvSpPr/>
          <p:nvPr/>
        </p:nvSpPr>
        <p:spPr>
          <a:xfrm>
            <a:off x="2300141" y="902173"/>
            <a:ext cx="8220172" cy="4801314"/>
          </a:xfrm>
          <a:prstGeom prst="rect">
            <a:avLst/>
          </a:prstGeom>
        </p:spPr>
        <p:txBody>
          <a:bodyPr wrap="square">
            <a:spAutoFit/>
          </a:bodyPr>
          <a:lstStyle/>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ступенем припустимості або величиною. (слайд 22).</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сферою виникнення. (слайд 22).</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ступенем правомірності. (слайд 22).</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ступенем системності. (слайд 22).</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можливістю страхування. (слайд 23).</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сферою походження. (слайд 23).</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в залежності від суб’єкта, що аналізує ризик та приймає рішення. (слайд 23).</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можливістю прогнозування. (слайд 24).</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ступенем впливу на діяльність господарюючих суб’єктів. (слайд 24).</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тривалістю у часі. (слайд 25).</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мірою об’єктивності управлінських рішень. (слайд 25).</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Види ризиків за часом прийняття рішень. (слайд 25).</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Які є методи оцінки ризику? (слайд 28).</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Сутність якісної оцінки ризиків. (слайд 29).</a:t>
            </a:r>
          </a:p>
          <a:p>
            <a:pPr marL="342900" lvl="0" indent="-342900" algn="just">
              <a:spcAft>
                <a:spcPts val="0"/>
              </a:spcAft>
              <a:buFont typeface="+mj-lt"/>
              <a:buAutoNum type="arabicPeriod" startAt="31"/>
            </a:pPr>
            <a:r>
              <a:rPr lang="uk-UA" dirty="0">
                <a:latin typeface="Times New Roman" panose="02020603050405020304" pitchFamily="18" charset="0"/>
                <a:ea typeface="Calibri" panose="020F0502020204030204" pitchFamily="34" charset="0"/>
                <a:cs typeface="Times New Roman" panose="02020603050405020304" pitchFamily="18" charset="0"/>
              </a:rPr>
              <a:t>Метод мозкового штурму. (слайд 30</a:t>
            </a:r>
            <a:r>
              <a:rPr lang="ru-RU" dirty="0">
                <a:latin typeface="Times New Roman" panose="02020603050405020304" pitchFamily="18" charset="0"/>
                <a:ea typeface="Calibri" panose="020F0502020204030204" pitchFamily="34" charset="0"/>
                <a:cs typeface="Times New Roman" panose="02020603050405020304" pitchFamily="18" charset="0"/>
              </a:rPr>
              <a:t>).</a:t>
            </a:r>
            <a:endParaRPr lang="uk-UA"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626554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3A10A1AC-61D2-4219-9E2C-7ABC27400B55}"/>
              </a:ext>
            </a:extLst>
          </p:cNvPr>
          <p:cNvSpPr/>
          <p:nvPr/>
        </p:nvSpPr>
        <p:spPr>
          <a:xfrm>
            <a:off x="2026763" y="1028343"/>
            <a:ext cx="8380429" cy="4247317"/>
          </a:xfrm>
          <a:prstGeom prst="rect">
            <a:avLst/>
          </a:prstGeom>
        </p:spPr>
        <p:txBody>
          <a:bodyPr wrap="square">
            <a:spAutoFit/>
          </a:bodyPr>
          <a:lstStyle/>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Метод експертних оцінок . (слайд 31).</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Метод асоціацій. (слайд 31).</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Метод аналогії . (слайд 31).</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Сутність методу </a:t>
            </a:r>
            <a:r>
              <a:rPr lang="uk-UA" dirty="0" err="1">
                <a:latin typeface="Times New Roman" panose="02020603050405020304" pitchFamily="18" charset="0"/>
                <a:ea typeface="Calibri" panose="020F0502020204030204" pitchFamily="34" charset="0"/>
                <a:cs typeface="Times New Roman" panose="02020603050405020304" pitchFamily="18" charset="0"/>
              </a:rPr>
              <a:t>Дельфі</a:t>
            </a:r>
            <a:r>
              <a:rPr lang="uk-UA" dirty="0">
                <a:latin typeface="Times New Roman" panose="02020603050405020304" pitchFamily="18" charset="0"/>
                <a:ea typeface="Calibri" panose="020F0502020204030204" pitchFamily="34" charset="0"/>
                <a:cs typeface="Times New Roman" panose="02020603050405020304" pitchFamily="18" charset="0"/>
              </a:rPr>
              <a:t>. (слайд 32).</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Кількісні методи оцінки ризиків підприємницької діяльності. (слайд 33).</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Поняття витрати, збитки, втрати. (слайд 34).</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Матеріальні та трудові втрати. (слайд 35).</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Сутність фінансових втрат. (слайд 36).</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Втрати часу. (слайд 37).</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Сутність специфічних втрат. (слайд 38).</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Що таке ризик-менеджмент? (слайд 39).</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Система управління ризиками та її складові. (слайд 40).</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Стадії процесу управління ризиками. (слайд 41).</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Основні правила ризик-менеджменту. (слайд 42).</a:t>
            </a:r>
          </a:p>
          <a:p>
            <a:pPr marL="342900" lvl="0" indent="-342900" algn="just">
              <a:spcAft>
                <a:spcPts val="0"/>
              </a:spcAft>
              <a:buFont typeface="+mj-lt"/>
              <a:buAutoNum type="arabicPeriod" startAt="46"/>
            </a:pPr>
            <a:r>
              <a:rPr lang="uk-UA" dirty="0">
                <a:latin typeface="Times New Roman" panose="02020603050405020304" pitchFamily="18" charset="0"/>
                <a:ea typeface="Calibri" panose="020F0502020204030204" pitchFamily="34" charset="0"/>
                <a:cs typeface="Times New Roman" panose="02020603050405020304" pitchFamily="18" charset="0"/>
              </a:rPr>
              <a:t>Позички під заставу як метод зниження ризику. (слайд 43).</a:t>
            </a:r>
          </a:p>
        </p:txBody>
      </p:sp>
    </p:spTree>
    <p:extLst>
      <p:ext uri="{BB962C8B-B14F-4D97-AF65-F5344CB8AC3E}">
        <p14:creationId xmlns:p14="http://schemas.microsoft.com/office/powerpoint/2010/main" val="12000259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xmlns="" id="{D78557B7-EABA-4518-9886-2F677A590F89}"/>
              </a:ext>
            </a:extLst>
          </p:cNvPr>
          <p:cNvSpPr/>
          <p:nvPr/>
        </p:nvSpPr>
        <p:spPr>
          <a:xfrm>
            <a:off x="2633219" y="1758547"/>
            <a:ext cx="7698557" cy="2585323"/>
          </a:xfrm>
          <a:prstGeom prst="rect">
            <a:avLst/>
          </a:prstGeom>
        </p:spPr>
        <p:txBody>
          <a:bodyPr wrap="square">
            <a:spAutoFit/>
          </a:bodyPr>
          <a:lstStyle/>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Гарантування як метод зниження ризику. (слайд 44).</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Диверсифікація як метод зниження ризику. (слайд 45).</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Лімітування як метод зниження ризику. (слайд 46).</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Самострахування як метод зниження ризику. (слайд 47).</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Страхування як метод зниження ризику. (слайд 48).</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Здобуття додаткової інформації як метод зниження ризику. (слайд 49).</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Метод уникнення ризиків або відмова від них. (слайд 50).</a:t>
            </a:r>
          </a:p>
          <a:p>
            <a:pPr marL="342900" lvl="0" indent="-342900" algn="just">
              <a:spcAft>
                <a:spcPts val="0"/>
              </a:spcAft>
              <a:buFont typeface="+mj-lt"/>
              <a:buAutoNum type="arabicPeriod" startAt="61"/>
            </a:pPr>
            <a:r>
              <a:rPr lang="uk-UA" dirty="0">
                <a:latin typeface="Times New Roman" panose="02020603050405020304" pitchFamily="18" charset="0"/>
                <a:ea typeface="Calibri" panose="020F0502020204030204" pitchFamily="34" charset="0"/>
                <a:cs typeface="Times New Roman" panose="02020603050405020304" pitchFamily="18" charset="0"/>
              </a:rPr>
              <a:t>Метод мінімізації витрат. (слайд 51).</a:t>
            </a:r>
          </a:p>
          <a:p>
            <a:pPr marL="342900" lvl="0" indent="-342900" algn="just">
              <a:spcAft>
                <a:spcPts val="0"/>
              </a:spcAft>
              <a:buFont typeface="+mj-lt"/>
              <a:buAutoNum type="arabicPeriod" startAt="61"/>
            </a:pPr>
            <a:r>
              <a:rPr lang="uk-UA" dirty="0" err="1">
                <a:latin typeface="Times New Roman" panose="02020603050405020304" pitchFamily="18" charset="0"/>
                <a:ea typeface="Calibri" panose="020F0502020204030204" pitchFamily="34" charset="0"/>
                <a:cs typeface="Times New Roman" panose="02020603050405020304" pitchFamily="18" charset="0"/>
              </a:rPr>
              <a:t>Доподійні</a:t>
            </a:r>
            <a:r>
              <a:rPr lang="uk-UA" dirty="0">
                <a:latin typeface="Times New Roman" panose="02020603050405020304" pitchFamily="18" charset="0"/>
                <a:ea typeface="Calibri" panose="020F0502020204030204" pitchFamily="34" charset="0"/>
                <a:cs typeface="Times New Roman" panose="02020603050405020304" pitchFamily="18" charset="0"/>
              </a:rPr>
              <a:t> та </a:t>
            </a:r>
            <a:r>
              <a:rPr lang="uk-UA" dirty="0" err="1">
                <a:latin typeface="Times New Roman" panose="02020603050405020304" pitchFamily="18" charset="0"/>
                <a:ea typeface="Calibri" panose="020F0502020204030204" pitchFamily="34" charset="0"/>
                <a:cs typeface="Times New Roman" panose="02020603050405020304" pitchFamily="18" charset="0"/>
              </a:rPr>
              <a:t>післяподійні</a:t>
            </a:r>
            <a:r>
              <a:rPr lang="uk-UA" dirty="0">
                <a:latin typeface="Times New Roman" panose="02020603050405020304" pitchFamily="18" charset="0"/>
                <a:ea typeface="Calibri" panose="020F0502020204030204" pitchFamily="34" charset="0"/>
                <a:cs typeface="Times New Roman" panose="02020603050405020304" pitchFamily="18" charset="0"/>
              </a:rPr>
              <a:t> методи управління ризиками. (слайд 52).</a:t>
            </a:r>
          </a:p>
        </p:txBody>
      </p:sp>
    </p:spTree>
    <p:extLst>
      <p:ext uri="{BB962C8B-B14F-4D97-AF65-F5344CB8AC3E}">
        <p14:creationId xmlns:p14="http://schemas.microsoft.com/office/powerpoint/2010/main" val="11975842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xmlns="" id="{D67EF29B-78E6-4639-8E96-00C43B8035E3}"/>
              </a:ext>
            </a:extLst>
          </p:cNvPr>
          <p:cNvSpPr>
            <a:spLocks noGrp="1"/>
          </p:cNvSpPr>
          <p:nvPr>
            <p:ph type="title"/>
          </p:nvPr>
        </p:nvSpPr>
        <p:spPr>
          <a:xfrm>
            <a:off x="1484311" y="685800"/>
            <a:ext cx="10018713" cy="732453"/>
          </a:xfrm>
        </p:spPr>
        <p:txBody>
          <a:bodyPr/>
          <a:lstStyle/>
          <a:p>
            <a:pPr algn="r"/>
            <a:r>
              <a:rPr lang="uk-UA" dirty="0"/>
              <a:t>Теми доповідей</a:t>
            </a:r>
          </a:p>
        </p:txBody>
      </p:sp>
      <p:sp>
        <p:nvSpPr>
          <p:cNvPr id="5" name="Місце для вмісту 4">
            <a:extLst>
              <a:ext uri="{FF2B5EF4-FFF2-40B4-BE49-F238E27FC236}">
                <a16:creationId xmlns:a16="http://schemas.microsoft.com/office/drawing/2014/main" xmlns="" id="{E2BC4734-E753-4C08-B1C6-801CCB899CD9}"/>
              </a:ext>
            </a:extLst>
          </p:cNvPr>
          <p:cNvSpPr>
            <a:spLocks noGrp="1"/>
          </p:cNvSpPr>
          <p:nvPr>
            <p:ph idx="1"/>
          </p:nvPr>
        </p:nvSpPr>
        <p:spPr>
          <a:xfrm>
            <a:off x="1484310" y="1418253"/>
            <a:ext cx="10018713" cy="4372947"/>
          </a:xfrm>
        </p:spPr>
        <p:txBody>
          <a:bodyPr/>
          <a:lstStyle/>
          <a:p>
            <a:pPr marL="457200" indent="-457200">
              <a:buAutoNum type="arabicPeriod"/>
            </a:pPr>
            <a:r>
              <a:rPr lang="ru-RU" dirty="0" err="1"/>
              <a:t>Економічний</a:t>
            </a:r>
            <a:r>
              <a:rPr lang="ru-RU" dirty="0"/>
              <a:t> </a:t>
            </a:r>
            <a:r>
              <a:rPr lang="ru-RU" dirty="0" err="1"/>
              <a:t>зміст</a:t>
            </a:r>
            <a:r>
              <a:rPr lang="ru-RU" dirty="0"/>
              <a:t> та </a:t>
            </a:r>
            <a:r>
              <a:rPr lang="ru-RU" dirty="0" err="1"/>
              <a:t>форми</a:t>
            </a:r>
            <a:r>
              <a:rPr lang="ru-RU" dirty="0"/>
              <a:t> </a:t>
            </a:r>
            <a:r>
              <a:rPr lang="ru-RU" dirty="0" err="1"/>
              <a:t>надання</a:t>
            </a:r>
            <a:r>
              <a:rPr lang="ru-RU" dirty="0"/>
              <a:t> </a:t>
            </a:r>
            <a:r>
              <a:rPr lang="ru-RU" dirty="0" err="1"/>
              <a:t>фінансових</a:t>
            </a:r>
            <a:r>
              <a:rPr lang="ru-RU" dirty="0"/>
              <a:t> </a:t>
            </a:r>
            <a:r>
              <a:rPr lang="ru-RU" dirty="0" err="1"/>
              <a:t>гарантій</a:t>
            </a:r>
            <a:r>
              <a:rPr lang="ru-RU" dirty="0"/>
              <a:t> як </a:t>
            </a:r>
            <a:r>
              <a:rPr lang="ru-RU" dirty="0" err="1"/>
              <a:t>засобу</a:t>
            </a:r>
            <a:r>
              <a:rPr lang="ru-RU" dirty="0"/>
              <a:t> </a:t>
            </a:r>
            <a:r>
              <a:rPr lang="ru-RU" dirty="0" err="1"/>
              <a:t>зниження</a:t>
            </a:r>
            <a:r>
              <a:rPr lang="ru-RU" dirty="0"/>
              <a:t> </a:t>
            </a:r>
            <a:r>
              <a:rPr lang="ru-RU" dirty="0" err="1"/>
              <a:t>ризику</a:t>
            </a:r>
            <a:r>
              <a:rPr lang="ru-RU" dirty="0"/>
              <a:t>.</a:t>
            </a:r>
          </a:p>
          <a:p>
            <a:pPr marL="457200" indent="-457200">
              <a:buAutoNum type="arabicPeriod"/>
            </a:pPr>
            <a:r>
              <a:rPr lang="ru-RU" dirty="0" err="1"/>
              <a:t>Інформаційне</a:t>
            </a:r>
            <a:r>
              <a:rPr lang="ru-RU" dirty="0"/>
              <a:t> </a:t>
            </a:r>
            <a:r>
              <a:rPr lang="ru-RU" dirty="0" err="1"/>
              <a:t>забезпечення</a:t>
            </a:r>
            <a:r>
              <a:rPr lang="ru-RU" dirty="0"/>
              <a:t> як </a:t>
            </a:r>
            <a:r>
              <a:rPr lang="ru-RU" dirty="0" err="1"/>
              <a:t>засіб</a:t>
            </a:r>
            <a:r>
              <a:rPr lang="ru-RU" dirty="0"/>
              <a:t> </a:t>
            </a:r>
            <a:r>
              <a:rPr lang="ru-RU" dirty="0" err="1"/>
              <a:t>зниження</a:t>
            </a:r>
            <a:r>
              <a:rPr lang="ru-RU" dirty="0"/>
              <a:t> </a:t>
            </a:r>
            <a:r>
              <a:rPr lang="ru-RU" dirty="0" err="1"/>
              <a:t>ризику</a:t>
            </a:r>
            <a:r>
              <a:rPr lang="ru-RU" dirty="0"/>
              <a:t>. </a:t>
            </a:r>
          </a:p>
          <a:p>
            <a:pPr marL="457200" indent="-457200">
              <a:buAutoNum type="arabicPeriod"/>
            </a:pPr>
            <a:r>
              <a:rPr lang="ru-RU" dirty="0"/>
              <a:t>Роль </a:t>
            </a:r>
            <a:r>
              <a:rPr lang="ru-RU" dirty="0" err="1"/>
              <a:t>диверсифікації</a:t>
            </a:r>
            <a:r>
              <a:rPr lang="ru-RU" dirty="0"/>
              <a:t> в </a:t>
            </a:r>
            <a:r>
              <a:rPr lang="ru-RU" dirty="0" err="1"/>
              <a:t>управлінні</a:t>
            </a:r>
            <a:r>
              <a:rPr lang="ru-RU" dirty="0"/>
              <a:t> портфелем </a:t>
            </a:r>
            <a:r>
              <a:rPr lang="ru-RU" dirty="0" err="1"/>
              <a:t>цінних</a:t>
            </a:r>
            <a:r>
              <a:rPr lang="ru-RU" dirty="0"/>
              <a:t> </a:t>
            </a:r>
            <a:r>
              <a:rPr lang="ru-RU" dirty="0" err="1"/>
              <a:t>паперів</a:t>
            </a:r>
            <a:r>
              <a:rPr lang="ru-RU"/>
              <a:t>.</a:t>
            </a:r>
            <a:endParaRPr lang="uk-UA" dirty="0"/>
          </a:p>
        </p:txBody>
      </p:sp>
    </p:spTree>
    <p:extLst>
      <p:ext uri="{BB962C8B-B14F-4D97-AF65-F5344CB8AC3E}">
        <p14:creationId xmlns:p14="http://schemas.microsoft.com/office/powerpoint/2010/main" val="1815150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BC379C90-9884-4873-979B-9A7270334736}"/>
              </a:ext>
            </a:extLst>
          </p:cNvPr>
          <p:cNvSpPr txBox="1"/>
          <p:nvPr/>
        </p:nvSpPr>
        <p:spPr>
          <a:xfrm>
            <a:off x="255260" y="294322"/>
            <a:ext cx="8850474"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b="1" dirty="0"/>
              <a:t>Підприємницький ризик </a:t>
            </a:r>
            <a:r>
              <a:rPr lang="uk-UA" dirty="0"/>
              <a:t>– це об’єктивно-суб’єктивна економічна категорія, яка має імовірнісний характер і характеризує невизначеність кінцевого результату діяльності, внаслідок можливого впливу (дії) на нього низки об’єктивних та/або суб’єктивних факторів, які не враховуються при його плануванні.</a:t>
            </a:r>
          </a:p>
        </p:txBody>
      </p:sp>
      <p:sp>
        <p:nvSpPr>
          <p:cNvPr id="3" name="TextBox 2">
            <a:extLst>
              <a:ext uri="{FF2B5EF4-FFF2-40B4-BE49-F238E27FC236}">
                <a16:creationId xmlns:a16="http://schemas.microsoft.com/office/drawing/2014/main" xmlns="" id="{CFCDB301-9F34-4093-9DCD-2BB3A1CF22DF}"/>
              </a:ext>
            </a:extLst>
          </p:cNvPr>
          <p:cNvSpPr txBox="1"/>
          <p:nvPr/>
        </p:nvSpPr>
        <p:spPr>
          <a:xfrm>
            <a:off x="502746" y="1748743"/>
            <a:ext cx="8184053" cy="4801314"/>
          </a:xfrm>
          <a:prstGeom prst="rect">
            <a:avLst/>
          </a:prstGeom>
          <a:noFill/>
        </p:spPr>
        <p:txBody>
          <a:bodyPr wrap="square">
            <a:spAutoFit/>
          </a:bodyPr>
          <a:lstStyle/>
          <a:p>
            <a:pPr algn="just"/>
            <a:r>
              <a:rPr lang="uk-UA" dirty="0"/>
              <a:t>Розглядають три сторони ризику.</a:t>
            </a:r>
          </a:p>
          <a:p>
            <a:pPr algn="just"/>
            <a:endParaRPr lang="uk-UA" b="1" dirty="0"/>
          </a:p>
          <a:p>
            <a:pPr marL="285750" indent="-285750" algn="just">
              <a:buFont typeface="Arial" panose="020B0604020202020204" pitchFamily="34" charset="0"/>
              <a:buChar char="•"/>
            </a:pPr>
            <a:r>
              <a:rPr lang="uk-UA" b="1" dirty="0"/>
              <a:t>Суб’єктивна сторона </a:t>
            </a:r>
            <a:r>
              <a:rPr lang="uk-UA" dirty="0"/>
              <a:t>(природа ризику) проявляється в тому, що підприємці неоднаково сприймають одну й ту саму величину економічного ризику в силу розходження психологічних, моральних, ідеологічних принципів орієнтації, установок. Крім того, економічний ризик завжди пов’язаний з вибором певних альтернатив, розрахунком ймовірностей їх результату.</a:t>
            </a:r>
          </a:p>
          <a:p>
            <a:pPr marL="285750" indent="-285750" algn="just">
              <a:buFont typeface="Arial" panose="020B0604020202020204" pitchFamily="34" charset="0"/>
              <a:buChar char="•"/>
            </a:pPr>
            <a:endParaRPr lang="uk-UA" b="1" dirty="0"/>
          </a:p>
          <a:p>
            <a:pPr marL="285750" indent="-285750" algn="just">
              <a:buFont typeface="Arial" panose="020B0604020202020204" pitchFamily="34" charset="0"/>
              <a:buChar char="•"/>
            </a:pPr>
            <a:r>
              <a:rPr lang="uk-UA" b="1" dirty="0"/>
              <a:t>Об’єктивна сторона </a:t>
            </a:r>
            <a:r>
              <a:rPr lang="uk-UA" dirty="0"/>
              <a:t>проявляється в тому, що це поняття відображає реально існуючі явища, процеси, сторони діяльності, причому економічний ризик існує незалежно від того, усвідомлює підприємець його наявність чи ні, враховує чи ігнорує його.</a:t>
            </a:r>
          </a:p>
          <a:p>
            <a:pPr marL="285750" indent="-285750" algn="just">
              <a:buFont typeface="Arial" panose="020B0604020202020204" pitchFamily="34" charset="0"/>
              <a:buChar char="•"/>
            </a:pPr>
            <a:endParaRPr lang="uk-UA" b="1" dirty="0"/>
          </a:p>
          <a:p>
            <a:pPr marL="285750" indent="-285750" algn="just">
              <a:buFont typeface="Arial" panose="020B0604020202020204" pitchFamily="34" charset="0"/>
              <a:buChar char="•"/>
            </a:pPr>
            <a:r>
              <a:rPr lang="uk-UA" b="1" dirty="0"/>
              <a:t>Суб’єктивно-об’єктивна</a:t>
            </a:r>
            <a:r>
              <a:rPr lang="uk-UA" dirty="0"/>
              <a:t> сторона визначається тим, що економічний ризик породжується як суб’єктивними процесами, так і тими, які не залежать від волі чи свідомості підприємця.</a:t>
            </a:r>
          </a:p>
        </p:txBody>
      </p:sp>
    </p:spTree>
    <p:extLst>
      <p:ext uri="{BB962C8B-B14F-4D97-AF65-F5344CB8AC3E}">
        <p14:creationId xmlns:p14="http://schemas.microsoft.com/office/powerpoint/2010/main" val="1562788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AEE2E541-EC4C-4CAC-8A15-8FA6846C2F05}"/>
              </a:ext>
            </a:extLst>
          </p:cNvPr>
          <p:cNvSpPr txBox="1"/>
          <p:nvPr/>
        </p:nvSpPr>
        <p:spPr>
          <a:xfrm>
            <a:off x="193945" y="337457"/>
            <a:ext cx="9131029" cy="6093976"/>
          </a:xfrm>
          <a:prstGeom prst="rect">
            <a:avLst/>
          </a:prstGeom>
          <a:noFill/>
        </p:spPr>
        <p:txBody>
          <a:bodyPr wrap="square">
            <a:spAutoFit/>
          </a:bodyPr>
          <a:lstStyle/>
          <a:p>
            <a:pPr algn="just">
              <a:spcBef>
                <a:spcPts val="600"/>
              </a:spcBef>
            </a:pPr>
            <a:r>
              <a:rPr lang="uk-UA" dirty="0"/>
              <a:t>Окрім імовірнісної природи </a:t>
            </a:r>
            <a:r>
              <a:rPr lang="uk-UA" b="1" dirty="0"/>
              <a:t>ризику притаманні наступні риси</a:t>
            </a:r>
            <a:r>
              <a:rPr lang="uk-UA" dirty="0"/>
              <a:t>:</a:t>
            </a:r>
          </a:p>
          <a:p>
            <a:pPr marL="285750" indent="-285750" algn="just">
              <a:spcBef>
                <a:spcPts val="600"/>
              </a:spcBef>
              <a:buFont typeface="Arial" panose="020B0604020202020204" pitchFamily="34" charset="0"/>
              <a:buChar char="•"/>
            </a:pPr>
            <a:r>
              <a:rPr lang="uk-UA" i="1" u="sng" dirty="0"/>
              <a:t>економічна природа</a:t>
            </a:r>
            <a:r>
              <a:rPr lang="uk-UA" i="1" dirty="0"/>
              <a:t> </a:t>
            </a:r>
            <a:r>
              <a:rPr lang="uk-UA" dirty="0"/>
              <a:t>(ризик проявляється на всіх етапах господарської діяльності, незалежно від її сфери; він прямо пов’язаний з доходністю й економічними втратами у процесі господарювання);</a:t>
            </a:r>
          </a:p>
          <a:p>
            <a:pPr marL="285750" indent="-285750" algn="just">
              <a:spcBef>
                <a:spcPts val="600"/>
              </a:spcBef>
              <a:buFont typeface="Arial" panose="020B0604020202020204" pitchFamily="34" charset="0"/>
              <a:buChar char="•"/>
            </a:pPr>
            <a:r>
              <a:rPr lang="uk-UA" i="1" u="sng" dirty="0"/>
              <a:t>альтернативність</a:t>
            </a:r>
            <a:r>
              <a:rPr lang="uk-UA" i="1" dirty="0"/>
              <a:t> </a:t>
            </a:r>
            <a:r>
              <a:rPr lang="uk-UA" dirty="0"/>
              <a:t>(ризик передбачає необхідність вибору з двох або декількох можливих варіантів рішень (напрямів, дій));</a:t>
            </a:r>
          </a:p>
          <a:p>
            <a:pPr marL="285750" indent="-285750" algn="just">
              <a:spcBef>
                <a:spcPts val="600"/>
              </a:spcBef>
              <a:buFont typeface="Arial" panose="020B0604020202020204" pitchFamily="34" charset="0"/>
              <a:buChar char="•"/>
            </a:pPr>
            <a:r>
              <a:rPr lang="uk-UA" i="1" u="sng" dirty="0"/>
              <a:t>невизначеність результатів </a:t>
            </a:r>
            <a:r>
              <a:rPr lang="uk-UA" dirty="0"/>
              <a:t>(очікуваний рівень ризику може коливатися в певному діапазоні, та його наслідком можуть бути як негативні, так і позитивні результати);</a:t>
            </a:r>
          </a:p>
          <a:p>
            <a:pPr marL="285750" indent="-285750" algn="just">
              <a:spcBef>
                <a:spcPts val="600"/>
              </a:spcBef>
              <a:buFont typeface="Arial" panose="020B0604020202020204" pitchFamily="34" charset="0"/>
              <a:buChar char="•"/>
            </a:pPr>
            <a:r>
              <a:rPr lang="uk-UA" i="1" u="sng" dirty="0"/>
              <a:t>коливання ступеня ризику </a:t>
            </a:r>
            <a:r>
              <a:rPr lang="uk-UA" dirty="0"/>
              <a:t>(ступінь господарського ризику істотно варіює під впливом фактору часу, численних об’єктивних і суб’єктивних факторів, які перебувають у постійній динаміці);</a:t>
            </a:r>
          </a:p>
          <a:p>
            <a:pPr marL="285750" indent="-285750" algn="just">
              <a:spcBef>
                <a:spcPts val="600"/>
              </a:spcBef>
              <a:buFont typeface="Arial" panose="020B0604020202020204" pitchFamily="34" charset="0"/>
              <a:buChar char="•"/>
            </a:pPr>
            <a:r>
              <a:rPr lang="uk-UA" i="1" u="sng" dirty="0"/>
              <a:t>суперечливість </a:t>
            </a:r>
            <a:r>
              <a:rPr lang="uk-UA" dirty="0"/>
              <a:t>(з одного боку, ризик, орієнтований на отримання суспільно значимих результатів неординарними, новими способами, дозволяє переборювати консерватизм, догматизм, психологічні бар’єри; з іншого, − веде до авантюризму, волюнтаризму, суб’єктивізму, соціально-економічних і моральних втрат; суперечлива природа проявляється в зіткненні об’єктивно існуючих ризикованих дій з їх суб’єктивною оцінкою);</a:t>
            </a:r>
          </a:p>
          <a:p>
            <a:pPr marL="285750" indent="-285750" algn="just">
              <a:spcBef>
                <a:spcPts val="600"/>
              </a:spcBef>
              <a:buFont typeface="Arial" panose="020B0604020202020204" pitchFamily="34" charset="0"/>
              <a:buChar char="•"/>
            </a:pPr>
            <a:r>
              <a:rPr lang="uk-UA" i="1" u="sng" dirty="0"/>
              <a:t>постійність </a:t>
            </a:r>
            <a:r>
              <a:rPr lang="uk-UA" dirty="0"/>
              <a:t>(повне усунення ризику неможливе внаслідок його об’єктивно-суб’єктивної природи та динамічності його ступеня).</a:t>
            </a:r>
          </a:p>
        </p:txBody>
      </p:sp>
    </p:spTree>
    <p:extLst>
      <p:ext uri="{BB962C8B-B14F-4D97-AF65-F5344CB8AC3E}">
        <p14:creationId xmlns:p14="http://schemas.microsoft.com/office/powerpoint/2010/main" val="2754751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CD4BE490-78C4-4943-8025-3A65916083A4}"/>
              </a:ext>
            </a:extLst>
          </p:cNvPr>
          <p:cNvSpPr txBox="1"/>
          <p:nvPr/>
        </p:nvSpPr>
        <p:spPr>
          <a:xfrm>
            <a:off x="596769" y="270991"/>
            <a:ext cx="8416213" cy="1938992"/>
          </a:xfrm>
          <a:prstGeom prst="rect">
            <a:avLst/>
          </a:prstGeom>
          <a:noFill/>
        </p:spPr>
        <p:txBody>
          <a:bodyPr wrap="square">
            <a:spAutoFit/>
          </a:bodyPr>
          <a:lstStyle/>
          <a:p>
            <a:pPr algn="just"/>
            <a:r>
              <a:rPr lang="uk-UA" sz="2000" b="1" dirty="0"/>
              <a:t>2. Фактори виникнення ризику та його функції</a:t>
            </a:r>
          </a:p>
          <a:p>
            <a:pPr algn="just"/>
            <a:r>
              <a:rPr lang="uk-UA" sz="2000" dirty="0"/>
              <a:t>Поява підприємницьких ризиків зумовлена численними факторами – умовами, які можуть викликати та спричинити невизначеність результатів здійснення господарської діяльності. </a:t>
            </a:r>
          </a:p>
          <a:p>
            <a:pPr algn="just"/>
            <a:r>
              <a:rPr lang="uk-UA" sz="2000" b="1" dirty="0"/>
              <a:t>Фактор ризику </a:t>
            </a:r>
            <a:r>
              <a:rPr lang="uk-UA" sz="2000" dirty="0"/>
              <a:t>– це причини або рушійні сили, які породжують ризиковані процеси.</a:t>
            </a:r>
          </a:p>
        </p:txBody>
      </p:sp>
      <p:sp>
        <p:nvSpPr>
          <p:cNvPr id="3" name="TextBox 2">
            <a:extLst>
              <a:ext uri="{FF2B5EF4-FFF2-40B4-BE49-F238E27FC236}">
                <a16:creationId xmlns:a16="http://schemas.microsoft.com/office/drawing/2014/main" xmlns="" id="{4F0A13F5-72DC-4B28-ADE2-F6B690CBA22C}"/>
              </a:ext>
            </a:extLst>
          </p:cNvPr>
          <p:cNvSpPr txBox="1"/>
          <p:nvPr/>
        </p:nvSpPr>
        <p:spPr>
          <a:xfrm>
            <a:off x="596769" y="2811840"/>
            <a:ext cx="8500188" cy="2862322"/>
          </a:xfrm>
          <a:prstGeom prst="rect">
            <a:avLst/>
          </a:prstGeom>
          <a:noFill/>
        </p:spPr>
        <p:txBody>
          <a:bodyPr wrap="square">
            <a:spAutoFit/>
          </a:bodyPr>
          <a:lstStyle/>
          <a:p>
            <a:pPr algn="just"/>
            <a:r>
              <a:rPr lang="uk-UA" b="1" dirty="0"/>
              <a:t>Основними критеріями визначення факторів підприємницького ризику </a:t>
            </a:r>
            <a:r>
              <a:rPr lang="uk-UA" dirty="0"/>
              <a:t>є: </a:t>
            </a:r>
            <a:endParaRPr lang="uk-UA" dirty="0" smtClean="0"/>
          </a:p>
          <a:p>
            <a:pPr marL="285750" indent="-285750" algn="just">
              <a:buFont typeface="Arial" panose="020B0604020202020204" pitchFamily="34" charset="0"/>
              <a:buChar char="•"/>
            </a:pPr>
            <a:r>
              <a:rPr lang="uk-UA" dirty="0" smtClean="0"/>
              <a:t>джерело </a:t>
            </a:r>
            <a:r>
              <a:rPr lang="uk-UA" dirty="0"/>
              <a:t>виникнення (зовнішні та внутрішні фактори); </a:t>
            </a:r>
            <a:endParaRPr lang="uk-UA" dirty="0" smtClean="0"/>
          </a:p>
          <a:p>
            <a:pPr marL="285750" indent="-285750" algn="just">
              <a:buFont typeface="Arial" panose="020B0604020202020204" pitchFamily="34" charset="0"/>
              <a:buChar char="•"/>
            </a:pPr>
            <a:r>
              <a:rPr lang="uk-UA" dirty="0" smtClean="0"/>
              <a:t>ступінь </a:t>
            </a:r>
            <a:r>
              <a:rPr lang="uk-UA" dirty="0"/>
              <a:t>впливу (фактори прямої та непрямої дії). </a:t>
            </a:r>
            <a:endParaRPr lang="uk-UA" dirty="0" smtClean="0"/>
          </a:p>
          <a:p>
            <a:pPr algn="just"/>
            <a:endParaRPr lang="uk-UA" dirty="0" smtClean="0"/>
          </a:p>
          <a:p>
            <a:pPr algn="just"/>
            <a:r>
              <a:rPr lang="uk-UA" dirty="0" smtClean="0"/>
              <a:t>Параметри</a:t>
            </a:r>
            <a:r>
              <a:rPr lang="uk-UA" dirty="0"/>
              <a:t>, що характеризують внутрішню діяльність підприємства (стан техніко-технологічної бази виробництва та характер інноваційних процесів, якість та конкурентоспроможність продукції, обсяг реалізації продукції, продуктивність праці, система оплати праці тощо), </a:t>
            </a:r>
            <a:r>
              <a:rPr lang="uk-UA" b="1" dirty="0"/>
              <a:t>є </a:t>
            </a:r>
            <a:r>
              <a:rPr lang="uk-UA" b="1" dirty="0" smtClean="0"/>
              <a:t>внутрішніми.</a:t>
            </a:r>
          </a:p>
          <a:p>
            <a:pPr algn="just"/>
            <a:r>
              <a:rPr lang="uk-UA" b="1" dirty="0"/>
              <a:t>Зовнішніми </a:t>
            </a:r>
            <a:r>
              <a:rPr lang="uk-UA" dirty="0" smtClean="0"/>
              <a:t>факторами </a:t>
            </a:r>
            <a:r>
              <a:rPr lang="uk-UA" dirty="0"/>
              <a:t>є параметри, що характеризують зовнішнє середовище суб’єкта </a:t>
            </a:r>
            <a:r>
              <a:rPr lang="uk-UA" dirty="0" smtClean="0"/>
              <a:t>господарювання. </a:t>
            </a:r>
            <a:endParaRPr lang="uk-UA" dirty="0"/>
          </a:p>
        </p:txBody>
      </p:sp>
    </p:spTree>
    <p:extLst>
      <p:ext uri="{BB962C8B-B14F-4D97-AF65-F5344CB8AC3E}">
        <p14:creationId xmlns:p14="http://schemas.microsoft.com/office/powerpoint/2010/main" val="22488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xmlns="" id="{81A0AA17-BCE7-4A04-882F-6F7FF1BC8F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675" y="0"/>
            <a:ext cx="6959335" cy="6685808"/>
          </a:xfrm>
          <a:prstGeom prst="rect">
            <a:avLst/>
          </a:prstGeom>
        </p:spPr>
      </p:pic>
    </p:spTree>
    <p:extLst>
      <p:ext uri="{BB962C8B-B14F-4D97-AF65-F5344CB8AC3E}">
        <p14:creationId xmlns:p14="http://schemas.microsoft.com/office/powerpoint/2010/main" val="3289343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7F0F26E2-BACA-400D-BA88-B09B2DDB866B}"/>
              </a:ext>
            </a:extLst>
          </p:cNvPr>
          <p:cNvSpPr txBox="1"/>
          <p:nvPr/>
        </p:nvSpPr>
        <p:spPr>
          <a:xfrm>
            <a:off x="301590" y="159804"/>
            <a:ext cx="7987004" cy="258532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uk-UA" dirty="0"/>
              <a:t>Відповідно з визначенням сутності ризику, до його факторів належать лише ті, що носять випадковий характер та не піддаються завчасному передбаченню.</a:t>
            </a:r>
          </a:p>
          <a:p>
            <a:pPr algn="just"/>
            <a:endParaRPr lang="uk-UA" dirty="0"/>
          </a:p>
          <a:p>
            <a:pPr algn="just"/>
            <a:r>
              <a:rPr lang="uk-UA" dirty="0"/>
              <a:t>Серед факторів виділяють контрольовані та неконтрольовані. </a:t>
            </a:r>
            <a:endParaRPr lang="uk-UA" dirty="0" smtClean="0"/>
          </a:p>
          <a:p>
            <a:pPr marL="285750" indent="-285750" algn="just">
              <a:buFont typeface="Arial" panose="020B0604020202020204" pitchFamily="34" charset="0"/>
              <a:buChar char="•"/>
            </a:pPr>
            <a:r>
              <a:rPr lang="uk-UA" b="1" dirty="0" smtClean="0"/>
              <a:t>Контрольовані </a:t>
            </a:r>
            <a:r>
              <a:rPr lang="uk-UA" b="1" dirty="0"/>
              <a:t>фактори</a:t>
            </a:r>
            <a:r>
              <a:rPr lang="uk-UA" dirty="0"/>
              <a:t> виявляються на етапі якісної оцінки і піддаються контролю, після чого ризик, знімається. </a:t>
            </a:r>
            <a:endParaRPr lang="uk-UA" dirty="0" smtClean="0"/>
          </a:p>
          <a:p>
            <a:pPr marL="285750" indent="-285750" algn="just">
              <a:buFont typeface="Arial" panose="020B0604020202020204" pitchFamily="34" charset="0"/>
              <a:buChar char="•"/>
            </a:pPr>
            <a:r>
              <a:rPr lang="uk-UA" dirty="0" smtClean="0"/>
              <a:t>Ризикову </a:t>
            </a:r>
            <a:r>
              <a:rPr lang="uk-UA" dirty="0"/>
              <a:t>ситуацію складають </a:t>
            </a:r>
            <a:r>
              <a:rPr lang="uk-UA" b="1" dirty="0"/>
              <a:t>неконтрольовані фактори</a:t>
            </a:r>
            <a:r>
              <a:rPr lang="uk-UA" dirty="0"/>
              <a:t>, які поділяються на невизначені та випадкові.</a:t>
            </a:r>
          </a:p>
        </p:txBody>
      </p:sp>
      <p:sp>
        <p:nvSpPr>
          <p:cNvPr id="3" name="TextBox 2">
            <a:extLst>
              <a:ext uri="{FF2B5EF4-FFF2-40B4-BE49-F238E27FC236}">
                <a16:creationId xmlns:a16="http://schemas.microsoft.com/office/drawing/2014/main" xmlns="" id="{981B864C-467D-4E2D-A991-393B0A8F346A}"/>
              </a:ext>
            </a:extLst>
          </p:cNvPr>
          <p:cNvSpPr txBox="1"/>
          <p:nvPr/>
        </p:nvSpPr>
        <p:spPr>
          <a:xfrm>
            <a:off x="1030928" y="2870164"/>
            <a:ext cx="8455972" cy="369331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285750" indent="-285750" algn="just">
              <a:buFont typeface="Arial" panose="020B0604020202020204" pitchFamily="34" charset="0"/>
              <a:buChar char="•"/>
            </a:pPr>
            <a:r>
              <a:rPr lang="uk-UA" b="1" dirty="0"/>
              <a:t>До невизначених факторів </a:t>
            </a:r>
            <a:r>
              <a:rPr lang="uk-UA" dirty="0"/>
              <a:t>належать ті, щодо яких імовірнісні судження відсутні. У кращому разі можливі наслідки підтверджуються завданням діапазонів зміни їх числових значень. Якщо ризик створюється цими факторами, кількісна оцінка його надзвичайно складна. У такому випадку застосовуються методи визначення оптимальної стратегії поведінки в умовах ризику, породженого невизначеністю: класичну теорію ігор, теорію статистичних рішень та ін.</a:t>
            </a:r>
          </a:p>
          <a:p>
            <a:pPr marL="285750" indent="-285750" algn="just">
              <a:buFont typeface="Arial" panose="020B0604020202020204" pitchFamily="34" charset="0"/>
              <a:buChar char="•"/>
            </a:pPr>
            <a:endParaRPr lang="uk-UA" dirty="0"/>
          </a:p>
          <a:p>
            <a:pPr marL="285750" indent="-285750" algn="just">
              <a:buFont typeface="Arial" panose="020B0604020202020204" pitchFamily="34" charset="0"/>
              <a:buChar char="•"/>
            </a:pPr>
            <a:r>
              <a:rPr lang="uk-UA" b="1" dirty="0"/>
              <a:t>До випадкових факторів </a:t>
            </a:r>
            <a:r>
              <a:rPr lang="uk-UA" dirty="0"/>
              <a:t>належать ті, щодо яких відомі необхідні для опису випадкових величин характеристики: закони розподілу чи хоча б їхні перші моменти – математичне очікування і дисперсія. Якщо ризик спричинено цими факторами, питання про те, що прийняти за міру ризику, залежить від конкретної задачі.</a:t>
            </a:r>
          </a:p>
        </p:txBody>
      </p:sp>
    </p:spTree>
    <p:extLst>
      <p:ext uri="{BB962C8B-B14F-4D97-AF65-F5344CB8AC3E}">
        <p14:creationId xmlns:p14="http://schemas.microsoft.com/office/powerpoint/2010/main" val="681683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205665A9-EE14-425B-9A3B-A3F77CEE60EC}"/>
              </a:ext>
            </a:extLst>
          </p:cNvPr>
          <p:cNvSpPr txBox="1"/>
          <p:nvPr/>
        </p:nvSpPr>
        <p:spPr>
          <a:xfrm>
            <a:off x="295804" y="489196"/>
            <a:ext cx="7389755"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uk-UA" dirty="0"/>
              <a:t>Зміст ризику, як економічної категорії, обумовлює його основні функції, що виконуються в процесі підприємницької діяльності.</a:t>
            </a:r>
          </a:p>
          <a:p>
            <a:pPr algn="just"/>
            <a:r>
              <a:rPr lang="uk-UA" b="1" dirty="0"/>
              <a:t>Функція ризику </a:t>
            </a:r>
            <a:r>
              <a:rPr lang="uk-UA" dirty="0"/>
              <a:t>– зовнішній вияв дії ризику на параметри соціально-економічної системи і її окремі складові (суспільство, спільноти людей, економіку, галузь, підприємство тощо).</a:t>
            </a:r>
          </a:p>
          <a:p>
            <a:pPr algn="just"/>
            <a:r>
              <a:rPr lang="uk-UA" dirty="0"/>
              <a:t>Розуміння сутності ризику безпосередньо пов’язана з виявленням функцій, які він виконує при здійсненні господарської діяльності.</a:t>
            </a:r>
          </a:p>
        </p:txBody>
      </p:sp>
      <p:sp>
        <p:nvSpPr>
          <p:cNvPr id="3" name="TextBox 2">
            <a:extLst>
              <a:ext uri="{FF2B5EF4-FFF2-40B4-BE49-F238E27FC236}">
                <a16:creationId xmlns:a16="http://schemas.microsoft.com/office/drawing/2014/main" xmlns="" id="{FEA5874A-610D-4C60-BD53-F4965F26D3B9}"/>
              </a:ext>
            </a:extLst>
          </p:cNvPr>
          <p:cNvSpPr txBox="1"/>
          <p:nvPr/>
        </p:nvSpPr>
        <p:spPr>
          <a:xfrm>
            <a:off x="996627" y="3007567"/>
            <a:ext cx="8535227" cy="313932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uk-UA" b="1" dirty="0"/>
              <a:t>Основною функцією ризику є створення підприємницького доходу, </a:t>
            </a:r>
            <a:r>
              <a:rPr lang="ru-RU" b="1" dirty="0" err="1"/>
              <a:t>головними</a:t>
            </a:r>
            <a:r>
              <a:rPr lang="ru-RU" b="1" dirty="0"/>
              <a:t> </a:t>
            </a:r>
            <a:r>
              <a:rPr lang="ru-RU" b="1" dirty="0" err="1"/>
              <a:t>джерелами</a:t>
            </a:r>
            <a:r>
              <a:rPr lang="ru-RU" b="1" dirty="0"/>
              <a:t> </a:t>
            </a:r>
            <a:r>
              <a:rPr lang="ru-RU" b="1" dirty="0" err="1"/>
              <a:t>якого</a:t>
            </a:r>
            <a:r>
              <a:rPr lang="ru-RU" b="1" dirty="0"/>
              <a:t> є </a:t>
            </a:r>
            <a:r>
              <a:rPr lang="ru-RU" b="1" dirty="0" err="1"/>
              <a:t>інновації</a:t>
            </a:r>
            <a:r>
              <a:rPr lang="ru-RU" b="1" dirty="0"/>
              <a:t> та </a:t>
            </a:r>
            <a:r>
              <a:rPr lang="ru-RU" b="1" dirty="0" err="1"/>
              <a:t>реалізація</a:t>
            </a:r>
            <a:r>
              <a:rPr lang="ru-RU" b="1" dirty="0"/>
              <a:t> </a:t>
            </a:r>
            <a:r>
              <a:rPr lang="ru-RU" b="1" dirty="0" err="1"/>
              <a:t>здатності</a:t>
            </a:r>
            <a:r>
              <a:rPr lang="ru-RU" b="1" dirty="0"/>
              <a:t> </a:t>
            </a:r>
            <a:r>
              <a:rPr lang="ru-RU" b="1" dirty="0" err="1"/>
              <a:t>підприємця</a:t>
            </a:r>
            <a:r>
              <a:rPr lang="ru-RU" b="1" dirty="0"/>
              <a:t> </a:t>
            </a:r>
            <a:r>
              <a:rPr lang="ru-RU" b="1" dirty="0" err="1"/>
              <a:t>ризикувати</a:t>
            </a:r>
            <a:r>
              <a:rPr lang="ru-RU" b="1" dirty="0"/>
              <a:t>.</a:t>
            </a:r>
          </a:p>
          <a:p>
            <a:pPr algn="just"/>
            <a:endParaRPr lang="ru-RU" b="1" dirty="0"/>
          </a:p>
          <a:p>
            <a:pPr algn="just"/>
            <a:r>
              <a:rPr lang="ru-RU" dirty="0"/>
              <a:t>До </a:t>
            </a:r>
            <a:r>
              <a:rPr lang="ru-RU" dirty="0" err="1"/>
              <a:t>додаткових</a:t>
            </a:r>
            <a:r>
              <a:rPr lang="ru-RU" dirty="0"/>
              <a:t> </a:t>
            </a:r>
            <a:r>
              <a:rPr lang="ru-RU" dirty="0" err="1"/>
              <a:t>функцій</a:t>
            </a:r>
            <a:r>
              <a:rPr lang="ru-RU" dirty="0"/>
              <a:t> </a:t>
            </a:r>
            <a:r>
              <a:rPr lang="ru-RU" dirty="0" err="1"/>
              <a:t>ризику</a:t>
            </a:r>
            <a:r>
              <a:rPr lang="ru-RU" dirty="0"/>
              <a:t> </a:t>
            </a:r>
            <a:r>
              <a:rPr lang="ru-RU" dirty="0" err="1"/>
              <a:t>відносяться</a:t>
            </a:r>
            <a:r>
              <a:rPr lang="ru-RU" dirty="0"/>
              <a:t>:</a:t>
            </a:r>
          </a:p>
          <a:p>
            <a:pPr algn="just"/>
            <a:r>
              <a:rPr lang="uk-UA" i="1" dirty="0"/>
              <a:t>Інноваційна функція </a:t>
            </a:r>
            <a:r>
              <a:rPr lang="uk-UA" dirty="0"/>
              <a:t>- стимулювання пошуку нестандартних (інноваційних) шляхів розв’язання існуючих проблем, що стоять перед підприємцями. Більшість підприємців досягають успіху, стають конкурентоспроможними на основі реалізації інноваційної стратегії поведінки, пов’язаної з ризиком.</a:t>
            </a:r>
          </a:p>
          <a:p>
            <a:pPr algn="just"/>
            <a:r>
              <a:rPr lang="uk-UA" dirty="0"/>
              <a:t>Крім того, впровадження інновацій призводить до більш ефективного виробництва.</a:t>
            </a:r>
          </a:p>
        </p:txBody>
      </p:sp>
    </p:spTree>
    <p:extLst>
      <p:ext uri="{BB962C8B-B14F-4D97-AF65-F5344CB8AC3E}">
        <p14:creationId xmlns:p14="http://schemas.microsoft.com/office/powerpoint/2010/main" val="2017644272"/>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427</TotalTime>
  <Words>4073</Words>
  <Application>Microsoft Office PowerPoint</Application>
  <PresentationFormat>Широкоэкранный</PresentationFormat>
  <Paragraphs>307</Paragraphs>
  <Slides>36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36</vt:i4>
      </vt:variant>
    </vt:vector>
  </HeadingPairs>
  <TitlesOfParts>
    <vt:vector size="42" baseType="lpstr">
      <vt:lpstr>Arial</vt:lpstr>
      <vt:lpstr>Calibri</vt:lpstr>
      <vt:lpstr>Times New Roman</vt:lpstr>
      <vt:lpstr>Trebuchet MS</vt:lpstr>
      <vt:lpstr>Wingdings 3</vt:lpstr>
      <vt:lpstr>Грань</vt:lpstr>
      <vt:lpstr>ТЕМА 12. Підприємницький ризик та управління ним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Теми доповідей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Катерина Бужимська</dc:creator>
  <cp:lastModifiedBy>ХХХ</cp:lastModifiedBy>
  <cp:revision>40</cp:revision>
  <dcterms:created xsi:type="dcterms:W3CDTF">2021-05-12T08:11:19Z</dcterms:created>
  <dcterms:modified xsi:type="dcterms:W3CDTF">2026-04-29T09:31:19Z</dcterms:modified>
</cp:coreProperties>
</file>