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2" r:id="rId13"/>
    <p:sldId id="283" r:id="rId14"/>
    <p:sldId id="285" r:id="rId15"/>
    <p:sldId id="286" r:id="rId16"/>
    <p:sldId id="284" r:id="rId17"/>
    <p:sldId id="274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572" autoAdjust="0"/>
    <p:restoredTop sz="94660"/>
  </p:normalViewPr>
  <p:slideViewPr>
    <p:cSldViewPr snapToGrid="0">
      <p:cViewPr varScale="1">
        <p:scale>
          <a:sx n="81" d="100"/>
          <a:sy n="81" d="100"/>
        </p:scale>
        <p:origin x="82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yna Abramova" userId="cf8a27de836524f0" providerId="LiveId" clId="{59B88103-F7EF-4522-9737-C4DDE17C8681}"/>
    <pc:docChg chg="modSld">
      <pc:chgData name="Iryna Abramova" userId="cf8a27de836524f0" providerId="LiveId" clId="{59B88103-F7EF-4522-9737-C4DDE17C8681}" dt="2024-09-25T09:18:53.628" v="16" actId="20577"/>
      <pc:docMkLst>
        <pc:docMk/>
      </pc:docMkLst>
      <pc:sldChg chg="modSp mod">
        <pc:chgData name="Iryna Abramova" userId="cf8a27de836524f0" providerId="LiveId" clId="{59B88103-F7EF-4522-9737-C4DDE17C8681}" dt="2024-09-25T09:18:53.628" v="16" actId="20577"/>
        <pc:sldMkLst>
          <pc:docMk/>
          <pc:sldMk cId="2617990766" sldId="258"/>
        </pc:sldMkLst>
        <pc:spChg chg="mod">
          <ac:chgData name="Iryna Abramova" userId="cf8a27de836524f0" providerId="LiveId" clId="{59B88103-F7EF-4522-9737-C4DDE17C8681}" dt="2024-09-25T09:18:53.628" v="16" actId="20577"/>
          <ac:spMkLst>
            <pc:docMk/>
            <pc:sldMk cId="2617990766" sldId="258"/>
            <ac:spMk id="3" creationId="{4E464FC4-6746-4A84-944C-38BBDB6B039D}"/>
          </ac:spMkLst>
        </pc:spChg>
      </pc:sldChg>
      <pc:sldChg chg="modSp mod">
        <pc:chgData name="Iryna Abramova" userId="cf8a27de836524f0" providerId="LiveId" clId="{59B88103-F7EF-4522-9737-C4DDE17C8681}" dt="2024-09-11T09:11:42.260" v="15" actId="20577"/>
        <pc:sldMkLst>
          <pc:docMk/>
          <pc:sldMk cId="1650641867" sldId="269"/>
        </pc:sldMkLst>
        <pc:spChg chg="mod">
          <ac:chgData name="Iryna Abramova" userId="cf8a27de836524f0" providerId="LiveId" clId="{59B88103-F7EF-4522-9737-C4DDE17C8681}" dt="2024-09-11T09:11:42.260" v="15" actId="20577"/>
          <ac:spMkLst>
            <pc:docMk/>
            <pc:sldMk cId="1650641867" sldId="269"/>
            <ac:spMk id="3" creationId="{89EB1FAB-9A21-4BE1-AB86-307DF111662C}"/>
          </ac:spMkLst>
        </pc:spChg>
      </pc:sldChg>
    </pc:docChg>
  </pc:docChgLst>
  <pc:docChgLst>
    <pc:chgData name="Iryna Abramova" userId="cf8a27de836524f0" providerId="LiveId" clId="{49E4B11A-DE75-4110-91B4-943CCC6B632F}"/>
    <pc:docChg chg="undo custSel addSld modSld sldOrd">
      <pc:chgData name="Iryna Abramova" userId="cf8a27de836524f0" providerId="LiveId" clId="{49E4B11A-DE75-4110-91B4-943CCC6B632F}" dt="2024-09-05T09:34:24.331" v="584" actId="20577"/>
      <pc:docMkLst>
        <pc:docMk/>
      </pc:docMkLst>
      <pc:sldChg chg="delSp modSp mod">
        <pc:chgData name="Iryna Abramova" userId="cf8a27de836524f0" providerId="LiveId" clId="{49E4B11A-DE75-4110-91B4-943CCC6B632F}" dt="2024-09-05T09:34:24.331" v="584" actId="20577"/>
        <pc:sldMkLst>
          <pc:docMk/>
          <pc:sldMk cId="3956579259" sldId="256"/>
        </pc:sldMkLst>
        <pc:spChg chg="mod">
          <ac:chgData name="Iryna Abramova" userId="cf8a27de836524f0" providerId="LiveId" clId="{49E4B11A-DE75-4110-91B4-943CCC6B632F}" dt="2024-09-05T09:34:24.331" v="584" actId="20577"/>
          <ac:spMkLst>
            <pc:docMk/>
            <pc:sldMk cId="3956579259" sldId="256"/>
            <ac:spMk id="2" creationId="{FF9723C4-C97F-4192-8628-E5598767A159}"/>
          </ac:spMkLst>
        </pc:spChg>
        <pc:spChg chg="del">
          <ac:chgData name="Iryna Abramova" userId="cf8a27de836524f0" providerId="LiveId" clId="{49E4B11A-DE75-4110-91B4-943CCC6B632F}" dt="2024-09-02T06:13:20.862" v="31" actId="478"/>
          <ac:spMkLst>
            <pc:docMk/>
            <pc:sldMk cId="3956579259" sldId="256"/>
            <ac:spMk id="3" creationId="{200047C1-F372-4580-A2A5-FAA2046F1728}"/>
          </ac:spMkLst>
        </pc:spChg>
      </pc:sldChg>
      <pc:sldChg chg="addSp modSp new mod">
        <pc:chgData name="Iryna Abramova" userId="cf8a27de836524f0" providerId="LiveId" clId="{49E4B11A-DE75-4110-91B4-943CCC6B632F}" dt="2024-09-03T08:02:03.212" v="490" actId="20577"/>
        <pc:sldMkLst>
          <pc:docMk/>
          <pc:sldMk cId="1699021564" sldId="257"/>
        </pc:sldMkLst>
        <pc:spChg chg="add mod">
          <ac:chgData name="Iryna Abramova" userId="cf8a27de836524f0" providerId="LiveId" clId="{49E4B11A-DE75-4110-91B4-943CCC6B632F}" dt="2024-09-03T08:02:03.212" v="490" actId="20577"/>
          <ac:spMkLst>
            <pc:docMk/>
            <pc:sldMk cId="1699021564" sldId="257"/>
            <ac:spMk id="3" creationId="{00B124C5-54BF-4129-9817-61D79768324B}"/>
          </ac:spMkLst>
        </pc:spChg>
      </pc:sldChg>
      <pc:sldChg chg="addSp modSp new mod">
        <pc:chgData name="Iryna Abramova" userId="cf8a27de836524f0" providerId="LiveId" clId="{49E4B11A-DE75-4110-91B4-943CCC6B632F}" dt="2024-09-02T06:33:43.803" v="81" actId="1076"/>
        <pc:sldMkLst>
          <pc:docMk/>
          <pc:sldMk cId="2617990766" sldId="258"/>
        </pc:sldMkLst>
        <pc:spChg chg="add mod">
          <ac:chgData name="Iryna Abramova" userId="cf8a27de836524f0" providerId="LiveId" clId="{49E4B11A-DE75-4110-91B4-943CCC6B632F}" dt="2024-09-02T06:33:43.803" v="81" actId="1076"/>
          <ac:spMkLst>
            <pc:docMk/>
            <pc:sldMk cId="2617990766" sldId="258"/>
            <ac:spMk id="3" creationId="{4E464FC4-6746-4A84-944C-38BBDB6B039D}"/>
          </ac:spMkLst>
        </pc:spChg>
      </pc:sldChg>
      <pc:sldChg chg="addSp modSp new mod">
        <pc:chgData name="Iryna Abramova" userId="cf8a27de836524f0" providerId="LiveId" clId="{49E4B11A-DE75-4110-91B4-943CCC6B632F}" dt="2024-09-02T06:39:24.961" v="88" actId="20577"/>
        <pc:sldMkLst>
          <pc:docMk/>
          <pc:sldMk cId="3401915543" sldId="259"/>
        </pc:sldMkLst>
        <pc:spChg chg="add mod">
          <ac:chgData name="Iryna Abramova" userId="cf8a27de836524f0" providerId="LiveId" clId="{49E4B11A-DE75-4110-91B4-943CCC6B632F}" dt="2024-09-02T06:39:24.961" v="88" actId="20577"/>
          <ac:spMkLst>
            <pc:docMk/>
            <pc:sldMk cId="3401915543" sldId="259"/>
            <ac:spMk id="3" creationId="{4145E8D0-A952-4F69-A672-B979C0957E02}"/>
          </ac:spMkLst>
        </pc:spChg>
      </pc:sldChg>
      <pc:sldChg chg="addSp modSp new mod">
        <pc:chgData name="Iryna Abramova" userId="cf8a27de836524f0" providerId="LiveId" clId="{49E4B11A-DE75-4110-91B4-943CCC6B632F}" dt="2024-09-03T11:48:39.985" v="583" actId="20577"/>
        <pc:sldMkLst>
          <pc:docMk/>
          <pc:sldMk cId="551717334" sldId="260"/>
        </pc:sldMkLst>
        <pc:spChg chg="add mod">
          <ac:chgData name="Iryna Abramova" userId="cf8a27de836524f0" providerId="LiveId" clId="{49E4B11A-DE75-4110-91B4-943CCC6B632F}" dt="2024-09-03T11:48:39.985" v="583" actId="20577"/>
          <ac:spMkLst>
            <pc:docMk/>
            <pc:sldMk cId="551717334" sldId="260"/>
            <ac:spMk id="3" creationId="{5B11D220-C676-4A15-9F19-1F38052B4674}"/>
          </ac:spMkLst>
        </pc:spChg>
      </pc:sldChg>
      <pc:sldChg chg="addSp modSp new mod">
        <pc:chgData name="Iryna Abramova" userId="cf8a27de836524f0" providerId="LiveId" clId="{49E4B11A-DE75-4110-91B4-943CCC6B632F}" dt="2024-09-03T10:55:37.101" v="492" actId="20577"/>
        <pc:sldMkLst>
          <pc:docMk/>
          <pc:sldMk cId="431242354" sldId="261"/>
        </pc:sldMkLst>
        <pc:spChg chg="add mod">
          <ac:chgData name="Iryna Abramova" userId="cf8a27de836524f0" providerId="LiveId" clId="{49E4B11A-DE75-4110-91B4-943CCC6B632F}" dt="2024-09-03T10:55:37.101" v="492" actId="20577"/>
          <ac:spMkLst>
            <pc:docMk/>
            <pc:sldMk cId="431242354" sldId="261"/>
            <ac:spMk id="3" creationId="{2F849F26-881B-4D6E-B378-0BAFD3A9AD34}"/>
          </ac:spMkLst>
        </pc:spChg>
      </pc:sldChg>
      <pc:sldChg chg="addSp modSp new mod">
        <pc:chgData name="Iryna Abramova" userId="cf8a27de836524f0" providerId="LiveId" clId="{49E4B11A-DE75-4110-91B4-943CCC6B632F}" dt="2024-09-03T11:17:23.702" v="504" actId="113"/>
        <pc:sldMkLst>
          <pc:docMk/>
          <pc:sldMk cId="2691271925" sldId="262"/>
        </pc:sldMkLst>
        <pc:spChg chg="add mod">
          <ac:chgData name="Iryna Abramova" userId="cf8a27de836524f0" providerId="LiveId" clId="{49E4B11A-DE75-4110-91B4-943CCC6B632F}" dt="2024-09-03T11:17:23.702" v="504" actId="113"/>
          <ac:spMkLst>
            <pc:docMk/>
            <pc:sldMk cId="2691271925" sldId="262"/>
            <ac:spMk id="3" creationId="{7B3F3746-3868-465D-B0E1-20F95D2823B7}"/>
          </ac:spMkLst>
        </pc:spChg>
      </pc:sldChg>
      <pc:sldChg chg="addSp delSp modSp new mod">
        <pc:chgData name="Iryna Abramova" userId="cf8a27de836524f0" providerId="LiveId" clId="{49E4B11A-DE75-4110-91B4-943CCC6B632F}" dt="2024-09-03T10:57:51.885" v="502" actId="1076"/>
        <pc:sldMkLst>
          <pc:docMk/>
          <pc:sldMk cId="2905168386" sldId="263"/>
        </pc:sldMkLst>
        <pc:spChg chg="add del mod">
          <ac:chgData name="Iryna Abramova" userId="cf8a27de836524f0" providerId="LiveId" clId="{49E4B11A-DE75-4110-91B4-943CCC6B632F}" dt="2024-09-02T06:48:38.246" v="133" actId="21"/>
          <ac:spMkLst>
            <pc:docMk/>
            <pc:sldMk cId="2905168386" sldId="263"/>
            <ac:spMk id="3" creationId="{84DF1391-A308-4F3B-9935-67C52454B685}"/>
          </ac:spMkLst>
        </pc:spChg>
        <pc:spChg chg="add mod">
          <ac:chgData name="Iryna Abramova" userId="cf8a27de836524f0" providerId="LiveId" clId="{49E4B11A-DE75-4110-91B4-943CCC6B632F}" dt="2024-09-03T10:57:51.885" v="502" actId="1076"/>
          <ac:spMkLst>
            <pc:docMk/>
            <pc:sldMk cId="2905168386" sldId="263"/>
            <ac:spMk id="5" creationId="{9C487DE0-483B-446B-8478-0F90F864F0CD}"/>
          </ac:spMkLst>
        </pc:spChg>
      </pc:sldChg>
      <pc:sldChg chg="addSp modSp new mod">
        <pc:chgData name="Iryna Abramova" userId="cf8a27de836524f0" providerId="LiveId" clId="{49E4B11A-DE75-4110-91B4-943CCC6B632F}" dt="2024-09-02T07:11:20.277" v="202" actId="20577"/>
        <pc:sldMkLst>
          <pc:docMk/>
          <pc:sldMk cId="106300963" sldId="264"/>
        </pc:sldMkLst>
        <pc:spChg chg="add mod">
          <ac:chgData name="Iryna Abramova" userId="cf8a27de836524f0" providerId="LiveId" clId="{49E4B11A-DE75-4110-91B4-943CCC6B632F}" dt="2024-09-02T07:11:20.277" v="202" actId="20577"/>
          <ac:spMkLst>
            <pc:docMk/>
            <pc:sldMk cId="106300963" sldId="264"/>
            <ac:spMk id="3" creationId="{7404355B-6BE1-4D7F-AB14-8AE68B5BC288}"/>
          </ac:spMkLst>
        </pc:spChg>
      </pc:sldChg>
      <pc:sldChg chg="addSp modSp new mod">
        <pc:chgData name="Iryna Abramova" userId="cf8a27de836524f0" providerId="LiveId" clId="{49E4B11A-DE75-4110-91B4-943CCC6B632F}" dt="2024-09-03T11:32:12.322" v="528" actId="207"/>
        <pc:sldMkLst>
          <pc:docMk/>
          <pc:sldMk cId="1409415108" sldId="265"/>
        </pc:sldMkLst>
        <pc:spChg chg="add mod">
          <ac:chgData name="Iryna Abramova" userId="cf8a27de836524f0" providerId="LiveId" clId="{49E4B11A-DE75-4110-91B4-943CCC6B632F}" dt="2024-09-03T11:32:12.322" v="528" actId="207"/>
          <ac:spMkLst>
            <pc:docMk/>
            <pc:sldMk cId="1409415108" sldId="265"/>
            <ac:spMk id="3" creationId="{3A4C8237-E361-46E6-A60B-30063270C6A4}"/>
          </ac:spMkLst>
        </pc:spChg>
      </pc:sldChg>
      <pc:sldChg chg="addSp modSp new mod ord">
        <pc:chgData name="Iryna Abramova" userId="cf8a27de836524f0" providerId="LiveId" clId="{49E4B11A-DE75-4110-91B4-943CCC6B632F}" dt="2024-09-03T11:37:18.396" v="536"/>
        <pc:sldMkLst>
          <pc:docMk/>
          <pc:sldMk cId="2660513736" sldId="266"/>
        </pc:sldMkLst>
        <pc:spChg chg="add mod">
          <ac:chgData name="Iryna Abramova" userId="cf8a27de836524f0" providerId="LiveId" clId="{49E4B11A-DE75-4110-91B4-943CCC6B632F}" dt="2024-09-03T11:32:52.868" v="529" actId="207"/>
          <ac:spMkLst>
            <pc:docMk/>
            <pc:sldMk cId="2660513736" sldId="266"/>
            <ac:spMk id="3" creationId="{C120EDA6-AD4F-4220-811C-B477F4A8A529}"/>
          </ac:spMkLst>
        </pc:spChg>
      </pc:sldChg>
      <pc:sldChg chg="addSp modSp new mod">
        <pc:chgData name="Iryna Abramova" userId="cf8a27de836524f0" providerId="LiveId" clId="{49E4B11A-DE75-4110-91B4-943CCC6B632F}" dt="2024-09-03T11:47:18.106" v="540" actId="20577"/>
        <pc:sldMkLst>
          <pc:docMk/>
          <pc:sldMk cId="29469782" sldId="267"/>
        </pc:sldMkLst>
        <pc:spChg chg="add mod">
          <ac:chgData name="Iryna Abramova" userId="cf8a27de836524f0" providerId="LiveId" clId="{49E4B11A-DE75-4110-91B4-943CCC6B632F}" dt="2024-09-03T11:47:18.106" v="540" actId="20577"/>
          <ac:spMkLst>
            <pc:docMk/>
            <pc:sldMk cId="29469782" sldId="267"/>
            <ac:spMk id="3" creationId="{C7FBBFC5-D387-4476-8EB8-8EABFE43308D}"/>
          </ac:spMkLst>
        </pc:spChg>
      </pc:sldChg>
      <pc:sldChg chg="addSp modSp new mod">
        <pc:chgData name="Iryna Abramova" userId="cf8a27de836524f0" providerId="LiveId" clId="{49E4B11A-DE75-4110-91B4-943CCC6B632F}" dt="2024-09-02T07:48:11.430" v="274" actId="14100"/>
        <pc:sldMkLst>
          <pc:docMk/>
          <pc:sldMk cId="3546234367" sldId="268"/>
        </pc:sldMkLst>
        <pc:spChg chg="add mod">
          <ac:chgData name="Iryna Abramova" userId="cf8a27de836524f0" providerId="LiveId" clId="{49E4B11A-DE75-4110-91B4-943CCC6B632F}" dt="2024-09-02T07:48:11.430" v="274" actId="14100"/>
          <ac:spMkLst>
            <pc:docMk/>
            <pc:sldMk cId="3546234367" sldId="268"/>
            <ac:spMk id="3" creationId="{F95FA9AC-654F-48C7-90E2-B81AB911394B}"/>
          </ac:spMkLst>
        </pc:spChg>
      </pc:sldChg>
      <pc:sldChg chg="addSp modSp new mod">
        <pc:chgData name="Iryna Abramova" userId="cf8a27de836524f0" providerId="LiveId" clId="{49E4B11A-DE75-4110-91B4-943CCC6B632F}" dt="2024-09-02T07:57:02.492" v="316" actId="1076"/>
        <pc:sldMkLst>
          <pc:docMk/>
          <pc:sldMk cId="1650641867" sldId="269"/>
        </pc:sldMkLst>
        <pc:spChg chg="add mod">
          <ac:chgData name="Iryna Abramova" userId="cf8a27de836524f0" providerId="LiveId" clId="{49E4B11A-DE75-4110-91B4-943CCC6B632F}" dt="2024-09-02T07:57:02.492" v="316" actId="1076"/>
          <ac:spMkLst>
            <pc:docMk/>
            <pc:sldMk cId="1650641867" sldId="269"/>
            <ac:spMk id="3" creationId="{89EB1FAB-9A21-4BE1-AB86-307DF111662C}"/>
          </ac:spMkLst>
        </pc:spChg>
      </pc:sldChg>
      <pc:sldChg chg="addSp modSp new mod">
        <pc:chgData name="Iryna Abramova" userId="cf8a27de836524f0" providerId="LiveId" clId="{49E4B11A-DE75-4110-91B4-943CCC6B632F}" dt="2024-09-03T11:28:24.922" v="521" actId="207"/>
        <pc:sldMkLst>
          <pc:docMk/>
          <pc:sldMk cId="525018176" sldId="270"/>
        </pc:sldMkLst>
        <pc:spChg chg="add mod">
          <ac:chgData name="Iryna Abramova" userId="cf8a27de836524f0" providerId="LiveId" clId="{49E4B11A-DE75-4110-91B4-943CCC6B632F}" dt="2024-09-03T11:28:24.922" v="521" actId="207"/>
          <ac:spMkLst>
            <pc:docMk/>
            <pc:sldMk cId="525018176" sldId="270"/>
            <ac:spMk id="3" creationId="{63080D3D-58C3-4DDC-B9A4-5FE4D94F21B3}"/>
          </ac:spMkLst>
        </pc:spChg>
      </pc:sldChg>
      <pc:sldChg chg="addSp modSp new mod">
        <pc:chgData name="Iryna Abramova" userId="cf8a27de836524f0" providerId="LiveId" clId="{49E4B11A-DE75-4110-91B4-943CCC6B632F}" dt="2024-09-02T08:02:16.224" v="348" actId="2711"/>
        <pc:sldMkLst>
          <pc:docMk/>
          <pc:sldMk cId="3486721510" sldId="271"/>
        </pc:sldMkLst>
        <pc:spChg chg="add mod">
          <ac:chgData name="Iryna Abramova" userId="cf8a27de836524f0" providerId="LiveId" clId="{49E4B11A-DE75-4110-91B4-943CCC6B632F}" dt="2024-09-02T08:00:14.196" v="330" actId="14100"/>
          <ac:spMkLst>
            <pc:docMk/>
            <pc:sldMk cId="3486721510" sldId="271"/>
            <ac:spMk id="3" creationId="{72AE5252-AB7B-4851-9E76-67072FB1AFD4}"/>
          </ac:spMkLst>
        </pc:spChg>
        <pc:spChg chg="add mod">
          <ac:chgData name="Iryna Abramova" userId="cf8a27de836524f0" providerId="LiveId" clId="{49E4B11A-DE75-4110-91B4-943CCC6B632F}" dt="2024-09-02T08:02:16.224" v="348" actId="2711"/>
          <ac:spMkLst>
            <pc:docMk/>
            <pc:sldMk cId="3486721510" sldId="271"/>
            <ac:spMk id="5" creationId="{6AFCB669-C77A-47C0-B0AC-3B8E112992BF}"/>
          </ac:spMkLst>
        </pc:spChg>
      </pc:sldChg>
      <pc:sldChg chg="addSp modSp new mod">
        <pc:chgData name="Iryna Abramova" userId="cf8a27de836524f0" providerId="LiveId" clId="{49E4B11A-DE75-4110-91B4-943CCC6B632F}" dt="2024-09-02T08:03:11.627" v="353" actId="1076"/>
        <pc:sldMkLst>
          <pc:docMk/>
          <pc:sldMk cId="1771229714" sldId="272"/>
        </pc:sldMkLst>
        <pc:spChg chg="add mod">
          <ac:chgData name="Iryna Abramova" userId="cf8a27de836524f0" providerId="LiveId" clId="{49E4B11A-DE75-4110-91B4-943CCC6B632F}" dt="2024-09-02T08:03:11.627" v="353" actId="1076"/>
          <ac:spMkLst>
            <pc:docMk/>
            <pc:sldMk cId="1771229714" sldId="272"/>
            <ac:spMk id="7" creationId="{7A60497B-8CEB-4CA9-AD32-67EB63DD1E51}"/>
          </ac:spMkLst>
        </pc:spChg>
        <pc:grpChg chg="add mod">
          <ac:chgData name="Iryna Abramova" userId="cf8a27de836524f0" providerId="LiveId" clId="{49E4B11A-DE75-4110-91B4-943CCC6B632F}" dt="2024-09-02T08:02:44.782" v="351" actId="1076"/>
          <ac:grpSpMkLst>
            <pc:docMk/>
            <pc:sldMk cId="1771229714" sldId="272"/>
            <ac:grpSpMk id="2" creationId="{0958DD23-24DB-4F49-820D-1CA105ED533B}"/>
          </ac:grpSpMkLst>
        </pc:grpChg>
        <pc:picChg chg="add mod">
          <ac:chgData name="Iryna Abramova" userId="cf8a27de836524f0" providerId="LiveId" clId="{49E4B11A-DE75-4110-91B4-943CCC6B632F}" dt="2024-09-02T08:02:37.975" v="350"/>
          <ac:picMkLst>
            <pc:docMk/>
            <pc:sldMk cId="1771229714" sldId="272"/>
            <ac:picMk id="3" creationId="{60D0A34F-3005-4EBD-82AE-3295DBAF3EF1}"/>
          </ac:picMkLst>
        </pc:picChg>
        <pc:picChg chg="add mod">
          <ac:chgData name="Iryna Abramova" userId="cf8a27de836524f0" providerId="LiveId" clId="{49E4B11A-DE75-4110-91B4-943CCC6B632F}" dt="2024-09-02T08:02:37.975" v="350"/>
          <ac:picMkLst>
            <pc:docMk/>
            <pc:sldMk cId="1771229714" sldId="272"/>
            <ac:picMk id="4" creationId="{9E5F076D-63E8-47D1-8F45-800AC1F29C34}"/>
          </ac:picMkLst>
        </pc:picChg>
        <pc:picChg chg="add mod">
          <ac:chgData name="Iryna Abramova" userId="cf8a27de836524f0" providerId="LiveId" clId="{49E4B11A-DE75-4110-91B4-943CCC6B632F}" dt="2024-09-02T08:02:37.975" v="350"/>
          <ac:picMkLst>
            <pc:docMk/>
            <pc:sldMk cId="1771229714" sldId="272"/>
            <ac:picMk id="5" creationId="{EE109D83-7587-42C3-8940-958CD890C39D}"/>
          </ac:picMkLst>
        </pc:picChg>
      </pc:sldChg>
      <pc:sldChg chg="addSp modSp new mod">
        <pc:chgData name="Iryna Abramova" userId="cf8a27de836524f0" providerId="LiveId" clId="{49E4B11A-DE75-4110-91B4-943CCC6B632F}" dt="2024-09-02T08:06:02.254" v="387" actId="120"/>
        <pc:sldMkLst>
          <pc:docMk/>
          <pc:sldMk cId="451651713" sldId="273"/>
        </pc:sldMkLst>
        <pc:spChg chg="add mod">
          <ac:chgData name="Iryna Abramova" userId="cf8a27de836524f0" providerId="LiveId" clId="{49E4B11A-DE75-4110-91B4-943CCC6B632F}" dt="2024-09-02T08:06:02.254" v="387" actId="120"/>
          <ac:spMkLst>
            <pc:docMk/>
            <pc:sldMk cId="451651713" sldId="273"/>
            <ac:spMk id="3" creationId="{56E519C9-B303-4767-9B5E-766A16BA8B71}"/>
          </ac:spMkLst>
        </pc:spChg>
      </pc:sldChg>
      <pc:sldChg chg="addSp modSp new mod ord">
        <pc:chgData name="Iryna Abramova" userId="cf8a27de836524f0" providerId="LiveId" clId="{49E4B11A-DE75-4110-91B4-943CCC6B632F}" dt="2024-09-03T11:37:04.166" v="534"/>
        <pc:sldMkLst>
          <pc:docMk/>
          <pc:sldMk cId="2354125963" sldId="274"/>
        </pc:sldMkLst>
        <pc:spChg chg="add mod">
          <ac:chgData name="Iryna Abramova" userId="cf8a27de836524f0" providerId="LiveId" clId="{49E4B11A-DE75-4110-91B4-943CCC6B632F}" dt="2024-09-02T08:08:54.782" v="403" actId="20577"/>
          <ac:spMkLst>
            <pc:docMk/>
            <pc:sldMk cId="2354125963" sldId="274"/>
            <ac:spMk id="3" creationId="{0648EF06-6416-4E0C-8328-A5C0418D8EC0}"/>
          </ac:spMkLst>
        </pc:spChg>
      </pc:sldChg>
      <pc:sldChg chg="addSp modSp new mod">
        <pc:chgData name="Iryna Abramova" userId="cf8a27de836524f0" providerId="LiveId" clId="{49E4B11A-DE75-4110-91B4-943CCC6B632F}" dt="2024-09-03T11:38:13.582" v="538" actId="113"/>
        <pc:sldMkLst>
          <pc:docMk/>
          <pc:sldMk cId="1758040950" sldId="275"/>
        </pc:sldMkLst>
        <pc:spChg chg="add mod">
          <ac:chgData name="Iryna Abramova" userId="cf8a27de836524f0" providerId="LiveId" clId="{49E4B11A-DE75-4110-91B4-943CCC6B632F}" dt="2024-09-03T11:38:13.582" v="538" actId="113"/>
          <ac:spMkLst>
            <pc:docMk/>
            <pc:sldMk cId="1758040950" sldId="275"/>
            <ac:spMk id="3" creationId="{C86A6DBE-D2F7-4A1B-A483-FC24F3E4A567}"/>
          </ac:spMkLst>
        </pc:spChg>
      </pc:sldChg>
      <pc:sldChg chg="addSp modSp new mod">
        <pc:chgData name="Iryna Abramova" userId="cf8a27de836524f0" providerId="LiveId" clId="{49E4B11A-DE75-4110-91B4-943CCC6B632F}" dt="2024-09-02T08:22:09.655" v="435" actId="113"/>
        <pc:sldMkLst>
          <pc:docMk/>
          <pc:sldMk cId="2856027157" sldId="276"/>
        </pc:sldMkLst>
        <pc:spChg chg="add mod">
          <ac:chgData name="Iryna Abramova" userId="cf8a27de836524f0" providerId="LiveId" clId="{49E4B11A-DE75-4110-91B4-943CCC6B632F}" dt="2024-09-02T08:22:09.655" v="435" actId="113"/>
          <ac:spMkLst>
            <pc:docMk/>
            <pc:sldMk cId="2856027157" sldId="276"/>
            <ac:spMk id="3" creationId="{0C167AEB-E430-4E93-81EF-C3F820ED13A4}"/>
          </ac:spMkLst>
        </pc:spChg>
      </pc:sldChg>
      <pc:sldChg chg="addSp modSp new mod">
        <pc:chgData name="Iryna Abramova" userId="cf8a27de836524f0" providerId="LiveId" clId="{49E4B11A-DE75-4110-91B4-943CCC6B632F}" dt="2024-09-02T08:25:43.641" v="459" actId="122"/>
        <pc:sldMkLst>
          <pc:docMk/>
          <pc:sldMk cId="1720531419" sldId="277"/>
        </pc:sldMkLst>
        <pc:spChg chg="add mod">
          <ac:chgData name="Iryna Abramova" userId="cf8a27de836524f0" providerId="LiveId" clId="{49E4B11A-DE75-4110-91B4-943CCC6B632F}" dt="2024-09-02T08:25:43.641" v="459" actId="122"/>
          <ac:spMkLst>
            <pc:docMk/>
            <pc:sldMk cId="1720531419" sldId="277"/>
            <ac:spMk id="3" creationId="{15BC3161-73C2-49A5-82C2-7232CC6583EA}"/>
          </ac:spMkLst>
        </pc:spChg>
      </pc:sldChg>
      <pc:sldChg chg="addSp modSp new mod">
        <pc:chgData name="Iryna Abramova" userId="cf8a27de836524f0" providerId="LiveId" clId="{49E4B11A-DE75-4110-91B4-943CCC6B632F}" dt="2024-09-02T08:25:51.929" v="461" actId="1076"/>
        <pc:sldMkLst>
          <pc:docMk/>
          <pc:sldMk cId="3812396095" sldId="278"/>
        </pc:sldMkLst>
        <pc:spChg chg="add mod">
          <ac:chgData name="Iryna Abramova" userId="cf8a27de836524f0" providerId="LiveId" clId="{49E4B11A-DE75-4110-91B4-943CCC6B632F}" dt="2024-09-02T08:25:51.929" v="461" actId="1076"/>
          <ac:spMkLst>
            <pc:docMk/>
            <pc:sldMk cId="3812396095" sldId="278"/>
            <ac:spMk id="3" creationId="{1735379D-5806-4FDF-A37B-645383D03528}"/>
          </ac:spMkLst>
        </pc:spChg>
      </pc:sldChg>
      <pc:sldChg chg="addSp modSp new mod">
        <pc:chgData name="Iryna Abramova" userId="cf8a27de836524f0" providerId="LiveId" clId="{49E4B11A-DE75-4110-91B4-943CCC6B632F}" dt="2024-09-02T08:26:09.307" v="464" actId="1076"/>
        <pc:sldMkLst>
          <pc:docMk/>
          <pc:sldMk cId="1456898844" sldId="279"/>
        </pc:sldMkLst>
        <pc:spChg chg="add mod">
          <ac:chgData name="Iryna Abramova" userId="cf8a27de836524f0" providerId="LiveId" clId="{49E4B11A-DE75-4110-91B4-943CCC6B632F}" dt="2024-09-02T08:26:09.307" v="464" actId="1076"/>
          <ac:spMkLst>
            <pc:docMk/>
            <pc:sldMk cId="1456898844" sldId="279"/>
            <ac:spMk id="3" creationId="{7B8CD95E-3DF4-4254-9276-39ADCC63B9D0}"/>
          </ac:spMkLst>
        </pc:spChg>
      </pc:sldChg>
      <pc:sldChg chg="addSp modSp new mod">
        <pc:chgData name="Iryna Abramova" userId="cf8a27de836524f0" providerId="LiveId" clId="{49E4B11A-DE75-4110-91B4-943CCC6B632F}" dt="2024-09-02T08:28:32.312" v="479" actId="20577"/>
        <pc:sldMkLst>
          <pc:docMk/>
          <pc:sldMk cId="3490212058" sldId="280"/>
        </pc:sldMkLst>
        <pc:spChg chg="add mod">
          <ac:chgData name="Iryna Abramova" userId="cf8a27de836524f0" providerId="LiveId" clId="{49E4B11A-DE75-4110-91B4-943CCC6B632F}" dt="2024-09-02T08:28:32.312" v="479" actId="20577"/>
          <ac:spMkLst>
            <pc:docMk/>
            <pc:sldMk cId="3490212058" sldId="280"/>
            <ac:spMk id="3" creationId="{54DB392B-D17E-4C9F-83C4-294E9048F433}"/>
          </ac:spMkLst>
        </pc:spChg>
      </pc:sldChg>
      <pc:sldChg chg="addSp modSp new mod">
        <pc:chgData name="Iryna Abramova" userId="cf8a27de836524f0" providerId="LiveId" clId="{49E4B11A-DE75-4110-91B4-943CCC6B632F}" dt="2024-09-02T08:29:35.666" v="489" actId="1076"/>
        <pc:sldMkLst>
          <pc:docMk/>
          <pc:sldMk cId="3069877189" sldId="281"/>
        </pc:sldMkLst>
        <pc:spChg chg="add mod">
          <ac:chgData name="Iryna Abramova" userId="cf8a27de836524f0" providerId="LiveId" clId="{49E4B11A-DE75-4110-91B4-943CCC6B632F}" dt="2024-09-02T08:29:35.666" v="489" actId="1076"/>
          <ac:spMkLst>
            <pc:docMk/>
            <pc:sldMk cId="3069877189" sldId="281"/>
            <ac:spMk id="3" creationId="{4EA4D0BB-CD54-4530-9275-1B1CB411930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o.org/" TargetMode="External"/><Relationship Id="rId2" Type="http://schemas.openxmlformats.org/officeDocument/2006/relationships/hyperlink" Target="http://ief.org.ua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un.org/" TargetMode="External"/><Relationship Id="rId5" Type="http://schemas.openxmlformats.org/officeDocument/2006/relationships/hyperlink" Target="http://www.oecd.org/" TargetMode="External"/><Relationship Id="rId4" Type="http://schemas.openxmlformats.org/officeDocument/2006/relationships/hyperlink" Target="http://www.me.gov.ua/?lang=uk-UA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9723C4-C97F-4192-8628-E5598767A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4093" y="2610358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uk-UA" dirty="0"/>
              <a:t>Міжнародні економічні відносини</a:t>
            </a:r>
            <a:br>
              <a:rPr lang="uk-UA" dirty="0"/>
            </a:br>
            <a:br>
              <a:rPr lang="uk-UA" dirty="0"/>
            </a:br>
            <a:endParaRPr lang="uk-UA" sz="3100" dirty="0"/>
          </a:p>
        </p:txBody>
      </p:sp>
    </p:spTree>
    <p:extLst>
      <p:ext uri="{BB962C8B-B14F-4D97-AF65-F5344CB8AC3E}">
        <p14:creationId xmlns:p14="http://schemas.microsoft.com/office/powerpoint/2010/main" val="395657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4C8237-E361-46E6-A60B-30063270C6A4}"/>
              </a:ext>
            </a:extLst>
          </p:cNvPr>
          <p:cNvSpPr txBox="1"/>
          <p:nvPr/>
        </p:nvSpPr>
        <p:spPr>
          <a:xfrm>
            <a:off x="2160494" y="805502"/>
            <a:ext cx="810409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У другій половині XX ст. відчутною стала зростаюча взаємозалежність національних господарств. Світова економічна система стала більш інтегрованою і вступила до нової фази, що було викликано такими обставинами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indent="-635" algn="just"/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на основі </a:t>
            </a:r>
            <a:r>
              <a:rPr lang="uk-UA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науково-технічного прогресу (НТП) 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суттєво покращилась міжнародна транспортна інфраструктура; </a:t>
            </a:r>
          </a:p>
          <a:p>
            <a:pPr indent="-635" algn="just"/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через </a:t>
            </a:r>
            <a:r>
              <a:rPr lang="uk-UA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інформаційну революцію 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 базі бурхливого розвитку електроніки, кібернетики, використання космічних супутників зв'язку відбувся переворот у засобах телекомунікації; </a:t>
            </a:r>
          </a:p>
          <a:p>
            <a:pPr indent="-635" algn="just"/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у 60-ті роки відбулись якісні зміни у сфері </a:t>
            </a:r>
            <a:r>
              <a:rPr lang="uk-UA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 ринку позичкових капіталів. 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Усі ці зрушення у сферах виробництва, комунікацій, торгівлі, зарубіжного інвестування і фінансів перетворилися на межі ХХ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ХХІ ст. у міжнародну економіку на цілісний глобальний організм, глобальну економіку, об’єднану не лише міжнародним поділом праці, але й значними виробничо-збутовими структурами, глобальною фінансовою системою і планетарною інформаційною мережею. </a:t>
            </a:r>
          </a:p>
        </p:txBody>
      </p:sp>
    </p:spTree>
    <p:extLst>
      <p:ext uri="{BB962C8B-B14F-4D97-AF65-F5344CB8AC3E}">
        <p14:creationId xmlns:p14="http://schemas.microsoft.com/office/powerpoint/2010/main" val="1409415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20EDA6-AD4F-4220-811C-B477F4A8A529}"/>
              </a:ext>
            </a:extLst>
          </p:cNvPr>
          <p:cNvSpPr txBox="1"/>
          <p:nvPr/>
        </p:nvSpPr>
        <p:spPr>
          <a:xfrm>
            <a:off x="1527421" y="240804"/>
            <a:ext cx="9798424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Розвиток міжнародних економічних відносин у XX ст. у хронологічному порядку поділяється на такі періоди: </a:t>
            </a:r>
          </a:p>
          <a:p>
            <a:pPr algn="just"/>
            <a:r>
              <a:rPr lang="uk-UA" sz="1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реалізація програм економічного відродження західних країн після Першої світової війни і в міжвоєнний період (1919</a:t>
            </a:r>
            <a:r>
              <a:rPr lang="uk-UA" sz="1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lang="uk-UA" sz="1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1939 </a:t>
            </a:r>
            <a:r>
              <a:rPr lang="uk-UA" sz="14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pp</a:t>
            </a:r>
            <a:r>
              <a:rPr lang="uk-UA" sz="1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.):</a:t>
            </a:r>
            <a:r>
              <a:rPr lang="uk-UA" sz="1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економічні підсумки Першої світової війни, Версальський мирний договір, відродження економіки Німеччини, новий курс Рузвельта, економічна політика фашистської Німеччини</a:t>
            </a:r>
            <a:r>
              <a:rPr lang="uk-UA" sz="14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4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“Новий курс” (</a:t>
            </a:r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Deal)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Франкліна Делано Рузвельта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це комплекс соціально-економічних і політичних реформ у США у 1933–1939 роках. Він був відповіддю на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Велику депресію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1929–1933 рр., коли мільйони американців залишилися без роботи, банки масово банкрутували, а економіка скоротилася на третину.</a:t>
            </a:r>
          </a:p>
          <a:p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ідея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держава має активно втручатися в економіку, щоб відновити виробництво, підтримати населення та запобігти соціальній кризі.</a:t>
            </a:r>
          </a:p>
          <a:p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 напрями Нового курсу:</a:t>
            </a:r>
          </a:p>
          <a:p>
            <a:pPr>
              <a:buFont typeface="+mj-lt"/>
              <a:buAutoNum type="arabicPeriod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реформи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Закриття і санація банків (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 Holiday).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Федеральної корпорації страхування депозитів (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FDIC).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Реформи фондового ринку (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SEC).</a:t>
            </a:r>
          </a:p>
          <a:p>
            <a:pPr>
              <a:buFont typeface="+mj-lt"/>
              <a:buAutoNum type="arabicPeriod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 безробітним та бідним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громадських робіт (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Civilian Conservation Corps, Works Progress Administration).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Прямі соціальні виплати.</a:t>
            </a:r>
          </a:p>
          <a:p>
            <a:pPr>
              <a:buFont typeface="+mj-lt"/>
              <a:buAutoNum type="arabicPeriod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 сільського господарства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про регулювання сільського господарства (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AAA) —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 виробництва для підвищення цін.</a:t>
            </a:r>
          </a:p>
          <a:p>
            <a:pPr>
              <a:buFont typeface="+mj-lt"/>
              <a:buAutoNum type="arabicPeriod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 і трудові права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про національне відновлення промисловості (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NIRA).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 права робітників на створення профспілок і колективні переговори.</a:t>
            </a:r>
          </a:p>
          <a:p>
            <a:pPr>
              <a:buFont typeface="+mj-lt"/>
              <a:buAutoNum type="arabicPeriod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 держава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 системи соціального страхування (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Security Act, 1935).</a:t>
            </a:r>
          </a:p>
          <a:p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 зменшено безробіття.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Відновлено довіру до банківської системи.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Посилено роль держави в економіці.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Сформовано підвалини американської “соціальної держави”.</a:t>
            </a:r>
          </a:p>
          <a:p>
            <a:pPr marL="285115" indent="-285750" algn="just">
              <a:buFont typeface="Symbol" panose="05050102010706020507" pitchFamily="18" charset="2"/>
              <a:buChar char="§"/>
            </a:pP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513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C04E5C-6BB0-45DC-AD5F-11D516BED99C}"/>
              </a:ext>
            </a:extLst>
          </p:cNvPr>
          <p:cNvSpPr txBox="1"/>
          <p:nvPr/>
        </p:nvSpPr>
        <p:spPr>
          <a:xfrm>
            <a:off x="1517715" y="626811"/>
            <a:ext cx="952107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sz="16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2) </a:t>
            </a:r>
            <a:r>
              <a:rPr lang="uk-UA" sz="16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економічні перетворення й реформи в зарубіжних країнах після Другої світової війни (1940</a:t>
            </a:r>
            <a:r>
              <a:rPr lang="uk-UA" sz="16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lang="uk-UA" sz="16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1960 </a:t>
            </a:r>
            <a:r>
              <a:rPr lang="uk-UA" sz="16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pp</a:t>
            </a:r>
            <a:r>
              <a:rPr lang="uk-UA" sz="16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.):</a:t>
            </a:r>
            <a:r>
              <a:rPr lang="uk-UA" sz="1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економічні підсумки Другої світової війни, план Маршалла і його внесок у відродження післявоєнного господарства країн Західної Європи, економічні програми ФРН, Японії, економічна політика Франції.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Маршалла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(офіційна назва — </a:t>
            </a:r>
            <a:r>
              <a:rPr lang="uk-UA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Європейська програма відновлення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1948–1952) — це програма економічної допомоги США країнам Європи після Другої світової війни.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плану: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Ініціатор: державний секретар США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Джордж Маршалл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(1947 р. виступ у Гарварді).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Мета: відновити зруйновану економіку Європи, запобігти поширенню комунізму та створити умови для стабільності й співпраці.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Допомога: близько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млрд доларів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 сучасному еквіваленті понад 150 млрд).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Форми: кредити, гранти, постачання обладнання, сировини, продовольства.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Країни-учасниці: 16 західноєвропейських держав (Велика Британія, Франція, Італія, Німеччина тощо). Радянський Союз та країни соцтабору від допомоги відмовилися.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Швидке економічне відновлення Західної Європи.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 промислового виробництва.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 політичного й економічного впливу США в Європі.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Поглиблення розколу між Західною Європою та СРСР (початок “холодної війни”).</a:t>
            </a:r>
          </a:p>
          <a:p>
            <a:pPr indent="-635" algn="just"/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602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8787C8-73A7-4098-9BFB-EBF1F2F0D82C}"/>
              </a:ext>
            </a:extLst>
          </p:cNvPr>
          <p:cNvSpPr txBox="1"/>
          <p:nvPr/>
        </p:nvSpPr>
        <p:spPr>
          <a:xfrm>
            <a:off x="1745530" y="169682"/>
            <a:ext cx="996256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3)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 господарського реформування (1970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1990 рр.):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uk-UA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рейганоміка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і її результати, економічні реформи уряду М. Тетчер, реформування господарського механізму в країнах Східної Європи і в країнах Азії, економічні реформи в Китаї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-635" algn="just"/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uk-UA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Рейганоміка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» (економічна політика Р. Рейгана, США, 1981–1989)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риси: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📉 Зниження податків (особливо для корпорацій та заможних верств).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⚔️ Скорочення соціальних програм (менше витрат на освіту, медицину, допомогу бідним).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📈 Дерегуляція бізнесу (менше контролю держави за банками, промисловістю).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💵 Військові витрати значно зросли (гонка озброєнь із СРСР).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🏦 Жорстка монетарна політика для боротьби з інфляцією (обмеження грошової маси).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Результати: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✅ Інфляція знизилася.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✅ Економіка відновила зростання, з’явилися нові робочі місця.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❌ Різко збільшився державний борг США (через військові витрати та податкові пільги).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❌ Зросла соціальна нерівність (багаті багатшали швидше за бідних).</a:t>
            </a:r>
          </a:p>
        </p:txBody>
      </p:sp>
    </p:spTree>
    <p:extLst>
      <p:ext uri="{BB962C8B-B14F-4D97-AF65-F5344CB8AC3E}">
        <p14:creationId xmlns:p14="http://schemas.microsoft.com/office/powerpoint/2010/main" val="521128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B9779B-C68D-44C5-A2CC-A2C125824D14}"/>
              </a:ext>
            </a:extLst>
          </p:cNvPr>
          <p:cNvSpPr txBox="1"/>
          <p:nvPr/>
        </p:nvSpPr>
        <p:spPr>
          <a:xfrm>
            <a:off x="2045616" y="1307698"/>
            <a:ext cx="855953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Економічні реформи уряду М. Тетчер (Велика Британія, 1979–1990)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риси: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🏭 Приватизація державних підприємств (вугілля, газ, електрика, транспорт, телекомунікації).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💼 Скорочення впливу профспілок (жорсткі закони проти страйків, обмеження прав робітників).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📉 Зменшення соціальних витрат (державна підтримка стала менш доступною).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📈 Лібералізація фінансового сектору (Лондон став світовим центром фінансів).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📊 Ставка на конкуренцію і ринок, а не на державне втручання.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Результати: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✅ Інфляція знижена, фінансовий сектор піднявся.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✅ Велика Британія стала привабливою для інвестицій.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❌ Зросло безробіття у традиційних галузях (вугілля, металургія).</a:t>
            </a: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❌ Поглибилася соціальна нерівність між регіонами (Лондон процвітав, промислові райони занепадали).</a:t>
            </a:r>
          </a:p>
        </p:txBody>
      </p:sp>
    </p:spTree>
    <p:extLst>
      <p:ext uri="{BB962C8B-B14F-4D97-AF65-F5344CB8AC3E}">
        <p14:creationId xmlns:p14="http://schemas.microsoft.com/office/powerpoint/2010/main" val="605539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F545C1-914E-404C-B81A-4771998EAA6D}"/>
              </a:ext>
            </a:extLst>
          </p:cNvPr>
          <p:cNvSpPr txBox="1"/>
          <p:nvPr/>
        </p:nvSpPr>
        <p:spPr>
          <a:xfrm>
            <a:off x="1793450" y="302359"/>
            <a:ext cx="9037948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 реформи в Китаї розпочалися у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1978 році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ініціативи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Дена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Сяопіна й отримали назву політики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«реформ і відкритості»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gaige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kaifang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Їхня мета — перехід від жорсткої планової економіки радянського зразка до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соціалістичної ринкової економіки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поєднувала державний контроль з елементами ринку.</a:t>
            </a:r>
          </a:p>
          <a:p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напрями реформ:</a:t>
            </a:r>
          </a:p>
          <a:p>
            <a:pPr>
              <a:buFont typeface="+mj-lt"/>
              <a:buAutoNum type="arabicPeriod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Аграрна сфера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Запроваджено «систему підрядних сімейних господарств»: земля залишалася державною, але передавалася селянам у довгострокову оренду.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Селяни могли продавати надлишок продукції на ринку після виконання держзамовлення.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стимулювало зростання врожайності та доходів у селі.</a:t>
            </a:r>
          </a:p>
          <a:p>
            <a:pPr>
              <a:buFont typeface="+mj-lt"/>
              <a:buAutoNum type="arabicPeriod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Індустріалізація та підприємництво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сільських та міських підприємств (</a:t>
            </a:r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TVEs)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працювали за ринковими принципами.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Дозвіл на створення приватних і кооперативних підприємств у малому та середньому бізнесі.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 ролі державних планових показників у промисловості.</a:t>
            </a:r>
          </a:p>
          <a:p>
            <a:pPr>
              <a:buFont typeface="+mj-lt"/>
              <a:buAutoNum type="arabicPeriod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Зовнішньоекономічна політика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 країни для іноземних інвестицій.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 економічних зон (СЕЗ)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(Шеньчжень,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Чжухай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Сямень, Шаньтоу), де запроваджувалися податкові пільги, гнучкі умови ведення бізнесу.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Активний розвиток експорту як рушійної сили зростання.</a:t>
            </a:r>
          </a:p>
          <a:p>
            <a:pPr>
              <a:buFont typeface="+mj-lt"/>
              <a:buAutoNum type="arabicPeriod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 та адміністративна реформа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Реформування банківської системи, створення комерційних банків.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 до багаторівневої податкової системи.</a:t>
            </a:r>
          </a:p>
          <a:p>
            <a:pPr marL="742950" lvl="1" indent="-285750">
              <a:buFont typeface="+mj-lt"/>
              <a:buAutoNum type="arabicPeriod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Децентралізація: більше повноважень місцевій владі в економічних питаннях.</a:t>
            </a:r>
          </a:p>
          <a:p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 темпи економічного зростання: протягом 1980–2000-х ВВП зростав у середньому на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9–10% на рік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Китай став одним із найбільших експортерів світу та «фабрикою планети».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Значне скорочення бідності: сотні мільйонів людей вийшли з межі злиденності.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 зросла соціальна нерівність, виникли регіональні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дисбаланси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екологічні проблеми та залежність від зовнішніх ринків.</a:t>
            </a:r>
          </a:p>
          <a:p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👉 Отже, економічні реформи Китаю перетворили його з аграрної відсталої країни на одну з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провідних економік світу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поєднуючи соціалістичну систему з ринковими механізмами.</a:t>
            </a:r>
          </a:p>
        </p:txBody>
      </p:sp>
    </p:spTree>
    <p:extLst>
      <p:ext uri="{BB962C8B-B14F-4D97-AF65-F5344CB8AC3E}">
        <p14:creationId xmlns:p14="http://schemas.microsoft.com/office/powerpoint/2010/main" val="2028861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39411D-9094-49C1-BF1E-D0D3829E0F6B}"/>
              </a:ext>
            </a:extLst>
          </p:cNvPr>
          <p:cNvSpPr txBox="1"/>
          <p:nvPr/>
        </p:nvSpPr>
        <p:spPr>
          <a:xfrm>
            <a:off x="1564849" y="1584697"/>
            <a:ext cx="876692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 руйнування поляризації світового господарства (1990-ті роки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який пов'язаний із розпадом СРСР, руйнацією світової соціалістичної системи, виникненням нових країн у Центральній і Східній Європі та вибором цими країнами шляхів ринкового розвитку; </a:t>
            </a:r>
          </a:p>
          <a:p>
            <a:pPr marL="285115" indent="-285750" algn="just">
              <a:buFont typeface="Symbol" panose="05050102010706020507" pitchFamily="18" charset="2"/>
              <a:buChar char="§"/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сучасний етап розвитку міжнародних економічних відносин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(із 2000 p.). </a:t>
            </a:r>
          </a:p>
          <a:p>
            <a:pPr algn="just"/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Він характеризується розвитком процесу </a:t>
            </a:r>
            <a:r>
              <a:rPr lang="uk-UA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глобалізації світової економіки,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зокрема, фінансової глобалізації, виходом на перший план </a:t>
            </a:r>
            <a:r>
              <a:rPr lang="uk-UA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загальноцивілізаційних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проблем - боротьба зі світовим тероризмом, вирішення проблем наддержавного регулювання світового розвитку тощо. 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889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48EF06-6416-4E0C-8328-A5C0418D8EC0}"/>
              </a:ext>
            </a:extLst>
          </p:cNvPr>
          <p:cNvSpPr txBox="1"/>
          <p:nvPr/>
        </p:nvSpPr>
        <p:spPr>
          <a:xfrm>
            <a:off x="1649506" y="755207"/>
            <a:ext cx="909021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ctr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Основними тенденціями та факторами розвитку МЕВ 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сучасних умовах є: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Прискорення науково-технічного прогресу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Знаходить вираз у використанні найновіших технологій у сфері зв’язку та інформації, транспортування, глобальній комп’ютеризації економічних відносин суб’єктів господарювання;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Приріст та постійна міграція населення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Міжнародне переміщення трудових ресурсів зумовлене позаекономічним та економічним примусом;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Збільшення розриву між бідними та багатими країнами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зумовлене нерівномірністю економічного розвитку, а також відповідною діяльністю транснаціональних корпорацій. Політика неоколоніалізму спрямована на існування таких регіонів світу, де можна було б використати дешеву робочу силу та ринки збуту своїх товарів. Збагачення багатих на одному полюсі та бідних на іншому і є тенденцією розвитку міжнародних економічних відносин в сучасних умовах;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Зростання економічної взаємозалежності країн світу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проявляється у формуванні єдиного економічного простору в якому кожен суб’єкт МЕВ та світового господарства займає свою нішу та виконує інтегруючу роль;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Посилення ролі міжнародних економічних організацій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Зростання економічних (і інших) зв’язків, глобальні проблеми людства, що виникли в сучасному світі потребують координації та спільних зусиль у їх вирішенні і розвитку.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1259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FBBFC5-D387-4476-8EB8-8EABFE43308D}"/>
              </a:ext>
            </a:extLst>
          </p:cNvPr>
          <p:cNvSpPr txBox="1"/>
          <p:nvPr/>
        </p:nvSpPr>
        <p:spPr>
          <a:xfrm>
            <a:off x="1972235" y="797859"/>
            <a:ext cx="846268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ctr"/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1.2. Сутність міжнародних економічних відносин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Економічні взаємозв'язки світового господарства як єдиної системи ґрунтуються на розвитку міжнародних економічних відносин, які є основою для втілення інтересів різних держав. </a:t>
            </a:r>
          </a:p>
          <a:p>
            <a:pPr indent="-635" algn="just"/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 економічні відносини відображають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господарські зв’язки між державами, регіональними об’єднаннями, підприємствами, фірмами, установами, юридичними та фізичними особами для виробництва та обміну товарів і послуг, матеріальних і фінансових ресурсів. </a:t>
            </a:r>
          </a:p>
          <a:p>
            <a:pPr indent="-635" algn="just"/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 економічні відносини (МЕВ)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це система відносин, що виникають між суб'єктами з різних країн з приводу виробництва, розподілу, обміну і споживання товарів, послуг, капіталів, ідей в умовах обмеженості ресурсів і міжнародного поділу праці в межах світового господарства.</a:t>
            </a: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Сучасні МЕВ є системою економічних зв'язків, які характеризуються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виходом за межі національних господарств; 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взаємодією фізичних і юридичних осіб, держав і міжнародних організацій; 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визначеністю форм; 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різними рівнями глибини існування, функціонування, здійснення. </a:t>
            </a:r>
          </a:p>
          <a:p>
            <a:pPr indent="-635" algn="just"/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9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5FA9AC-654F-48C7-90E2-B81AB911394B}"/>
              </a:ext>
            </a:extLst>
          </p:cNvPr>
          <p:cNvSpPr txBox="1"/>
          <p:nvPr/>
        </p:nvSpPr>
        <p:spPr>
          <a:xfrm>
            <a:off x="1900518" y="744072"/>
            <a:ext cx="9287435" cy="4464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>
              <a:lnSpc>
                <a:spcPct val="150000"/>
              </a:lnSpc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Міжнародні економічні відносини проявляються на різних рівнях економіки. 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63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Рівні міжнародних економічних відносин можна традиційно розбити на </a:t>
            </a:r>
            <a:r>
              <a:rPr lang="uk-UA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макро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-, мета- й мікрорівні, де:</a:t>
            </a:r>
          </a:p>
          <a:p>
            <a:pPr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Макрорівень (державні і міждержавні міжнародні процеси)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Переговори між двома країнами щодо укладення торгової угоди. Наприклад, переговори між Європейським Союзом і США про створення трансатлантичного торгового та інвестиційного партнерства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TTIP).</a:t>
            </a:r>
          </a:p>
          <a:p>
            <a:pPr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Метарівень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(міжнародні зв'язки галузевого й регіонального значення)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Співпраця країн у межах певної галузі, наприклад, угоди між країнами-членами ОПЕК (Організація країн-експортерів нафти) щодо регулювання видобутку нафти для підтримання стабільних цін на світовому ринку.</a:t>
            </a:r>
          </a:p>
          <a:p>
            <a:pPr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Мікрорівень (зв'язки між фірмами різних країн)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Співпраця між двома компаніями з різних країн, наприклад, партнерство між американською компанією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китайським виробником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Foxconn,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Foxconn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 компоненти для пристроїв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Apple.</a:t>
            </a:r>
          </a:p>
        </p:txBody>
      </p:sp>
    </p:spTree>
    <p:extLst>
      <p:ext uri="{BB962C8B-B14F-4D97-AF65-F5344CB8AC3E}">
        <p14:creationId xmlns:p14="http://schemas.microsoft.com/office/powerpoint/2010/main" val="354623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B124C5-54BF-4129-9817-61D79768324B}"/>
              </a:ext>
            </a:extLst>
          </p:cNvPr>
          <p:cNvSpPr txBox="1"/>
          <p:nvPr/>
        </p:nvSpPr>
        <p:spPr>
          <a:xfrm>
            <a:off x="726141" y="339949"/>
            <a:ext cx="11080377" cy="6538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" indent="-1905" algn="ctr">
              <a:lnSpc>
                <a:spcPct val="130000"/>
              </a:lnSpc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література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Архієреєв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С.І.,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Волоснікова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Н.М., Климова С.О. </a:t>
            </a:r>
            <a:r>
              <a:rPr lang="ru-RU" sz="1800" b="1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Міжнародна</a:t>
            </a:r>
            <a:r>
              <a:rPr lang="ru-RU" sz="1800" b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економіка</a:t>
            </a:r>
            <a:r>
              <a:rPr lang="ru-RU" sz="1800" b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і   </a:t>
            </a:r>
            <a:r>
              <a:rPr lang="ru-RU" sz="1800" b="1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</a:t>
            </a:r>
            <a:r>
              <a:rPr lang="ru-RU" sz="1800" b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1800" b="1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економічні</a:t>
            </a:r>
            <a:r>
              <a:rPr lang="ru-RU" sz="1800" b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відносини</a:t>
            </a:r>
            <a:r>
              <a:rPr lang="ru-RU" sz="1800" b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навчальний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посібник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/ за ред.  проф.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Архієреєва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С. І.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Харків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: НТУ«ХПІ», 2019. 234с. 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URL : 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https://core.ac.uk/reader/275821380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Задоя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А. О., 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Магдіч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О.А.,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Задоя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О.А.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посібник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Частина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Дніпро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Університет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імені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Альфреда Нобеля, 2022. 142 с. URL : https://ir.duan.edu.ua/handle/123456789/3848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Ксендзук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В.В.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посібник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Житомир: ЖДТУ, 2019. 211 c. URL: http://surl.li/qcapb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економічні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відносини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підручник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/ А. І.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Крисоватий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Р. Є.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Зварич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О. М.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Сохацька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[та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.] ;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ред. А. І.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Крисоватого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Р. Є.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Зварича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Тернопіль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: ЗУНУ, 2021. 662 с. URL:  http://surl.li/qcayx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відносини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для студ.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вищої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освіти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Т. В.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Орєхова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І. В.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Хаджинов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М. В. Савченко 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.; за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ред. Т. В.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Орєхової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Вінниця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ДонНУ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імені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Василя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Стуса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2019. 324 с. URL:  http://surl.li/qcaym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відносини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наочний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посібник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уклад.: В.В.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Дергачова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К.О.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Кузнєцова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І.М.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Манаєнко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В.А. Мельникова, О.С. 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Ченуша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КПІ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Ігоря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Сікорського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2021. 340 с. URL:  http://surl.li/qcayd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" indent="-1905" algn="ctr">
              <a:lnSpc>
                <a:spcPct val="130000"/>
              </a:lnSpc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0215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EB1FAB-9A21-4BE1-AB86-307DF111662C}"/>
              </a:ext>
            </a:extLst>
          </p:cNvPr>
          <p:cNvSpPr txBox="1"/>
          <p:nvPr/>
        </p:nvSpPr>
        <p:spPr>
          <a:xfrm>
            <a:off x="1362636" y="394692"/>
            <a:ext cx="1072178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Рівні МЕВ також розглядають і за ступенем розвитку стосунків між суб'єктами МЕВ, за ступенем тривалості дії угод і взаємозв’язків між економіками країн.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цьому виділяють такі чотири рівні: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Міжнародні економічні контакти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найпростіші, одиничні, випадкові економічні зв'язки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що мають епізодичний характер і регулюються переважно разовими угодами. Зв'язки такого рівня більше притаманні юридичним і фізичним </a:t>
            </a:r>
            <a:r>
              <a:rPr lang="uk-UA" dirty="0">
                <a:latin typeface="Times New Roman" panose="02020603050405020304" pitchFamily="18" charset="0"/>
              </a:rPr>
              <a:t>особам. </a:t>
            </a:r>
            <a:r>
              <a:rPr lang="ru-RU" b="1" dirty="0" err="1">
                <a:latin typeface="Times New Roman" panose="02020603050405020304" pitchFamily="18" charset="0"/>
              </a:rPr>
              <a:t>Наприклад</a:t>
            </a:r>
            <a:r>
              <a:rPr lang="ru-RU" b="1" dirty="0">
                <a:latin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експорт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українського</a:t>
            </a:r>
            <a:r>
              <a:rPr lang="ru-RU" dirty="0">
                <a:latin typeface="Times New Roman" panose="02020603050405020304" pitchFamily="18" charset="0"/>
              </a:rPr>
              <a:t> зерна до </a:t>
            </a:r>
            <a:r>
              <a:rPr lang="ru-RU" dirty="0" err="1">
                <a:latin typeface="Times New Roman" panose="02020603050405020304" pitchFamily="18" charset="0"/>
              </a:rPr>
              <a:t>країн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Європи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імпорт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електроніки</a:t>
            </a:r>
            <a:r>
              <a:rPr lang="ru-RU" dirty="0">
                <a:latin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</a:rPr>
              <a:t>Японії</a:t>
            </a:r>
            <a:r>
              <a:rPr lang="ru-RU" dirty="0">
                <a:latin typeface="Times New Roman" panose="02020603050405020304" pitchFamily="18" charset="0"/>
              </a:rPr>
              <a:t> до США.</a:t>
            </a:r>
            <a:endParaRPr lang="uk-UA" dirty="0">
              <a:latin typeface="Times New Roman" panose="02020603050405020304" pitchFamily="18" charset="0"/>
            </a:endParaRP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Міжнародна економічна взаємодія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налагоджені стійкі економічні зв'язки між суб'єктами МЕВ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які базуються на міжнародних економічних угодах і договорах, залучених на доволі тривалий період часу</a:t>
            </a:r>
            <a:r>
              <a:rPr lang="uk-UA" dirty="0">
                <a:latin typeface="Times New Roman" panose="02020603050405020304" pitchFamily="18" charset="0"/>
              </a:rPr>
              <a:t>. </a:t>
            </a:r>
            <a:r>
              <a:rPr lang="uk-UA" b="1" dirty="0">
                <a:latin typeface="Times New Roman" panose="02020603050405020304" pitchFamily="18" charset="0"/>
              </a:rPr>
              <a:t>Наприклад</a:t>
            </a:r>
            <a:r>
              <a:rPr lang="uk-UA" dirty="0">
                <a:latin typeface="Times New Roman" panose="02020603050405020304" pitchFamily="18" charset="0"/>
              </a:rPr>
              <a:t>, співпраця в межах міжнародних економічних організацій, таких як Світова торгова організація </a:t>
            </a:r>
            <a:r>
              <a:rPr lang="uk-UA" b="1" dirty="0">
                <a:latin typeface="Times New Roman" panose="02020603050405020304" pitchFamily="18" charset="0"/>
              </a:rPr>
              <a:t>(СОТ), </a:t>
            </a:r>
            <a:r>
              <a:rPr lang="uk-UA" dirty="0">
                <a:latin typeface="Times New Roman" panose="02020603050405020304" pitchFamily="18" charset="0"/>
              </a:rPr>
              <a:t>де країни домовляються про зниження митних бар'єрів, встановлення стандартів торгівлі та вирішення торгових суперечок.</a:t>
            </a: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Міжнародне економічне співробітництво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міцні й тривалі зв’язки кооперативного типу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які в своїй основі мають спільні, наперед вироблені й узгоджені наміри, закріплені в довгострокових </a:t>
            </a:r>
            <a:r>
              <a:rPr lang="uk-UA" dirty="0">
                <a:latin typeface="Times New Roman" panose="02020603050405020304" pitchFamily="18" charset="0"/>
              </a:rPr>
              <a:t>економічних договорах і угодах. Цьому рівню притаманне партнерство суб'єктів МЕВ. </a:t>
            </a:r>
            <a:r>
              <a:rPr lang="uk-UA" b="1" dirty="0">
                <a:latin typeface="Times New Roman" panose="02020603050405020304" pitchFamily="18" charset="0"/>
              </a:rPr>
              <a:t>Європейський Союз (ЄС) як приклад регіонального економічного співробітництва,</a:t>
            </a:r>
            <a:r>
              <a:rPr lang="uk-UA" dirty="0">
                <a:latin typeface="Times New Roman" panose="02020603050405020304" pitchFamily="18" charset="0"/>
              </a:rPr>
              <a:t> де країни-члени мають єдиний ринок, спільну валюту (євро в деяких країнах) та узгоджену економічну політику. Це забезпечує вільний рух товарів, послуг, капіталу і людей між країнами-членами.</a:t>
            </a: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Міжнародна економічна інтеграція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вищий рівень розвитку міжнародних економічних відносин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який характеризується переплетенням економік різних країн, проведенням узгодженої державної політики як у взаємних економічних відносинах, так і у відносинах з третіми країнами.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" indent="360680" algn="l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6418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080D3D-58C3-4DDC-B9A4-5FE4D94F21B3}"/>
              </a:ext>
            </a:extLst>
          </p:cNvPr>
          <p:cNvSpPr txBox="1"/>
          <p:nvPr/>
        </p:nvSpPr>
        <p:spPr>
          <a:xfrm>
            <a:off x="1622611" y="474345"/>
            <a:ext cx="9610165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Основними ознаками, що характеризують МЕВ, є такі: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основі як національної економіки, так і світового господарства та МЕВ лежать 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 поділ праці та обмін; </a:t>
            </a:r>
            <a:endParaRPr lang="uk-UA" sz="1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передбачає 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товарно-грошовий характер зв'язків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МЕВ закони 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попиту, пропозиції і вільного ціноутворення діють сильніше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ніж у контексті національних господарств;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світовий ринок характеризується жорсткішою конкуренцією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порівняно з національними ринками, що пояснюється більшою кількістю об'єктів і суб'єктів на міжнародному ринку товарів і послуг;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міжнародна торгівля, яка представлена значною кількістю міждержавних потоків продукції, формує світові товарні ринки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де здійснюються операції з купівлі-продажу товарів і послуг, що мають стабільний систематичний характер;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обмін товарами і послугами, міжнародне переміщення факторів виробництва опосередковане рухом грошей, системою розрахунків, товарними й грошовими кредитами, валютними відносинами</a:t>
            </a:r>
            <a:r>
              <a:rPr lang="uk-UA" sz="18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Таким чином, виникають і функціонують світовий фінансовий ринок та міжнародна валютно-фінансова система. Рух капіталу, іноземні інвестиції, довгострокові міжнародні, державні кредити надають світовій фінансовій системі завершального вигляду;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 економічні відносини передбачають активні міждержавні потоки робочої сили.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Можна констатувати, що сьогодні існує міжнародний ринок праці. Це ж саме стосується і системи патентування й ліцензування винаходів,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відкриттів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захисту авторських прав, що сприяло формуванню світового інформаційного ринку.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181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AE5252-AB7B-4851-9E76-67072FB1AFD4}"/>
              </a:ext>
            </a:extLst>
          </p:cNvPr>
          <p:cNvSpPr txBox="1"/>
          <p:nvPr/>
        </p:nvSpPr>
        <p:spPr>
          <a:xfrm>
            <a:off x="2303929" y="634564"/>
            <a:ext cx="6992471" cy="41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" indent="360680" algn="l">
              <a:lnSpc>
                <a:spcPct val="130000"/>
              </a:lnSpc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1.3.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Суб’єкти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об’єкти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міжнародних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економічних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відносин</a:t>
            </a:r>
            <a:endParaRPr lang="uk-UA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FCB669-C77A-47C0-B0AC-3B8E112992BF}"/>
              </a:ext>
            </a:extLst>
          </p:cNvPr>
          <p:cNvSpPr txBox="1"/>
          <p:nvPr/>
        </p:nvSpPr>
        <p:spPr>
          <a:xfrm>
            <a:off x="1927411" y="1189925"/>
            <a:ext cx="928743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суб’єктів МЕВ відносять: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окремих підприємців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які здійснюють зовнішньоторговельні операції та забезпечують реалізацію власних інтересів;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приватні фірми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що виступають </a:t>
            </a:r>
            <a:r>
              <a:rPr lang="uk-UA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мікросуб’єктами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господарювання на національному та міжнародному рівнях і базовими структурними елементами національних економік;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державні структури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які мають право здійснювати операції з купівлі–продажу певних видів продукції на зовнішніх ринках;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регіональні угруповання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що формують та втілюють власну економічну політику щодо реалізації своїх інтересів у регіональному та глобальному масштабах;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транснаціональні корпорації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які виступають домінуючими, провідними господарюючими об’єднаннями, що торгують, інвестують, розповсюджують передові технології, визначають конкурентоспроможність товарів і послуг на світовому ринку;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 організації,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зокрема системи ООН забезпечують контроль щодо реалізації інвестиційних великомасштабних проектів (МВФ, група Світового банку, СОТ), а також функціонують в окремих сегментах світового ринку (ОПЕК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країн-експортерів нафти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86721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>
            <a:extLst>
              <a:ext uri="{FF2B5EF4-FFF2-40B4-BE49-F238E27FC236}">
                <a16:creationId xmlns:a16="http://schemas.microsoft.com/office/drawing/2014/main" id="{0958DD23-24DB-4F49-820D-1CA105ED533B}"/>
              </a:ext>
            </a:extLst>
          </p:cNvPr>
          <p:cNvGrpSpPr>
            <a:grpSpLocks/>
          </p:cNvGrpSpPr>
          <p:nvPr/>
        </p:nvGrpSpPr>
        <p:grpSpPr>
          <a:xfrm>
            <a:off x="3117532" y="1361646"/>
            <a:ext cx="5956935" cy="3650615"/>
            <a:chOff x="0" y="0"/>
            <a:chExt cx="3967702" cy="2084815"/>
          </a:xfrm>
        </p:grpSpPr>
        <p:pic>
          <p:nvPicPr>
            <p:cNvPr id="3" name="Image 45">
              <a:extLst>
                <a:ext uri="{FF2B5EF4-FFF2-40B4-BE49-F238E27FC236}">
                  <a16:creationId xmlns:a16="http://schemas.microsoft.com/office/drawing/2014/main" id="{60D0A34F-3005-4EBD-82AE-3295DBAF3EF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3177921" cy="1794129"/>
            </a:xfrm>
            <a:prstGeom prst="rect">
              <a:avLst/>
            </a:prstGeom>
          </p:spPr>
        </p:pic>
        <p:pic>
          <p:nvPicPr>
            <p:cNvPr id="4" name="Image 46">
              <a:extLst>
                <a:ext uri="{FF2B5EF4-FFF2-40B4-BE49-F238E27FC236}">
                  <a16:creationId xmlns:a16="http://schemas.microsoft.com/office/drawing/2014/main" id="{9E5F076D-63E8-47D1-8F45-800AC1F29C3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1656" y="189166"/>
              <a:ext cx="1900428" cy="1415796"/>
            </a:xfrm>
            <a:prstGeom prst="rect">
              <a:avLst/>
            </a:prstGeom>
          </p:spPr>
        </p:pic>
        <p:pic>
          <p:nvPicPr>
            <p:cNvPr id="5" name="Image 47">
              <a:extLst>
                <a:ext uri="{FF2B5EF4-FFF2-40B4-BE49-F238E27FC236}">
                  <a16:creationId xmlns:a16="http://schemas.microsoft.com/office/drawing/2014/main" id="{EE109D83-7587-42C3-8940-958CD890C39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3586"/>
              <a:ext cx="3967702" cy="2031229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A60497B-8CEB-4CA9-AD32-67EB63DD1E51}"/>
              </a:ext>
            </a:extLst>
          </p:cNvPr>
          <p:cNvSpPr txBox="1"/>
          <p:nvPr/>
        </p:nvSpPr>
        <p:spPr>
          <a:xfrm>
            <a:off x="3090066" y="5249668"/>
            <a:ext cx="6096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ctr">
              <a:lnSpc>
                <a:spcPts val="1800"/>
              </a:lnSpc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Рис. 1.1. Суб’єкти і об’єкти МЕВ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>
              <a:lnSpc>
                <a:spcPts val="1800"/>
              </a:lnSpc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2297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E519C9-B303-4767-9B5E-766A16BA8B71}"/>
              </a:ext>
            </a:extLst>
          </p:cNvPr>
          <p:cNvSpPr txBox="1"/>
          <p:nvPr/>
        </p:nvSpPr>
        <p:spPr>
          <a:xfrm>
            <a:off x="2026022" y="484095"/>
            <a:ext cx="8543366" cy="5801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Об’єкти МЕВ: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Основними об’єктами міжнародних економічних відносин виступають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товари та послуги у зовнішній торгівлі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які є базовими елементами світових торговельних операцій. Наявність широкого асортименту та великих обсягів товарної маси дозволяє активно використовувати наявний потенціал для ефективного функціонування та реалізації торговельних відносин. Система послуг у світовій економіці формує 60 – 80% ВВП окремих країн, що дає можливість використовувати таке поняття як «економіка послуг»;</a:t>
            </a:r>
            <a:endParaRPr lang="uk-UA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Важливим об’єктом міжнародних економічних відносин виступають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фактори виробництва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Сучасна світова економічна наука визначає такі основні фактори виробництва: </a:t>
            </a: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працю, </a:t>
            </a: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капітал, </a:t>
            </a: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землю, </a:t>
            </a: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підприємницькі здібності, </a:t>
            </a: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науку, </a:t>
            </a: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інформацію,</a:t>
            </a: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екологію.</a:t>
            </a:r>
          </a:p>
          <a:p>
            <a:pPr lvl="0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Об’єктом МЕВ є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багатостороннє співробітництво країн та міжнародних організацій у сфері екології та інших глобальних проблем людства.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651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6A6DBE-D2F7-4A1B-A483-FC24F3E4A567}"/>
              </a:ext>
            </a:extLst>
          </p:cNvPr>
          <p:cNvSpPr txBox="1"/>
          <p:nvPr/>
        </p:nvSpPr>
        <p:spPr>
          <a:xfrm>
            <a:off x="1515035" y="718893"/>
            <a:ext cx="9072283" cy="4970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" indent="360680" algn="ctr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1.4. 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 прояву міжнародних економічних відносин</a:t>
            </a:r>
          </a:p>
          <a:p>
            <a:pPr marL="635" indent="360680" algn="ctr"/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ctr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Міжнародна торгівля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 міжнародних економічних відносин можна умовно поділити на традиційні та сучасні.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традиційної форми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насамперед належить міжнародна торгівля. Міжнародну торгівлю фактично утворюють два зустрічних потоки товарів та послуг, які в загальному вигляді є експортом та імпортом.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Міжнародна торгівля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 це сукупність операцій обміну товарами і послугами між країнами, які пов'язані із інтернаціоналізацією господарського життя й інтенсифікацією міжнародного поділу праці в умовах дедалі міцнішої глобалізації. У цих умовах формуються світові товарні ринки, функціонування яких має стійкий та системний характер.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Існують два основних типи торгівлі між країнами: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265" indent="-342900" algn="just">
              <a:buFont typeface="+mj-lt"/>
              <a:buAutoNum type="arabicPeriod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Перший,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якому приймаючі країни або не можуть виробляти товари чи надавати послуги, або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виробляють їх у недостатній кількості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265" indent="-342900" algn="just">
              <a:buFont typeface="+mj-lt"/>
              <a:buAutoNum type="arabicPeriod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Другий,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якому вони мають можливості виробництва товарів або надання послуг, але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 одно імпортують їх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0409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167AEB-E430-4E93-81EF-C3F820ED13A4}"/>
              </a:ext>
            </a:extLst>
          </p:cNvPr>
          <p:cNvSpPr txBox="1"/>
          <p:nvPr/>
        </p:nvSpPr>
        <p:spPr>
          <a:xfrm>
            <a:off x="1864659" y="813425"/>
            <a:ext cx="902745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Прикладом першого типу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міжнародної торгівлі є імпорт бананів в Україну у відповідь на споживчий попит або залізної руди й міді в Китаї, необхідних для місцевої промисловості.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Другий тип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міжнародної торгівлі викликає неприхований інтерес, адже на нього припадає більша частина світової торгівлі сьогодні, і обґрунтування є більш складним. Україна імпортує легкові автомобілі, телевізори, одяг і багато інших продуктів, які вона цілком в змозі виробляти в середині країни. На перший погляд, здавалося б, навіщо імпортувати товари з усього світу, адже країна може бути самодостатньою. Тим не менше,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причин для імпорту товарів та послуг декілька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і, зазвичай, вони потрапляють в одну з трьох категорій: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Імпортні товари можуть бути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дешевші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ніж вироблені на внутрішньому ринку;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Більшу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різноманітність товарів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може бути надано внутрішнім споживачам за рахунок імпорту;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-342900" algn="just"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Імпортні товари можуть запропонувати певні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переваги,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крім зниження цін на вітчизняне виробництво,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краща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дизайн,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статус (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престиж бренду),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0271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BC3161-73C2-49A5-82C2-7232CC6583EA}"/>
              </a:ext>
            </a:extLst>
          </p:cNvPr>
          <p:cNvSpPr txBox="1"/>
          <p:nvPr/>
        </p:nvSpPr>
        <p:spPr>
          <a:xfrm>
            <a:off x="1864659" y="340659"/>
            <a:ext cx="8803341" cy="6078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ctr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 рух капіталу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Переміщення капіталу за кордон являє собою процес, який характеризується вилученням капіталу з національного обігу однієї країни і розміщенням його в різних формах у вигляді грошей або товарів у виробничий процес чи обіг іншої приймаючої країни з метою отримання доходу його власника.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Ключовим критерієм, який визначає сутність закордонного інвестування є перенесення в іншу країну процесу саме утворення товарів чи послуг.</a:t>
            </a:r>
          </a:p>
          <a:p>
            <a:pPr indent="-635" algn="just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ctr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Міжнародна міграція робочої сили 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 міжнародною міграцією робочої сили розуміють переміщення працездатного населення через державні кордони з метою вступити в трудові відносини з роботодавцями в іншій країні. </a:t>
            </a: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Зовнішня міграція має дві сторони: 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еміграція, тобто виїзд працездатного населення з країни перебування для довготривалого чи постійного проживання в іншій країні; 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імміграція, тобто приїзд робочої сили в дану країну з-за кордону. </a:t>
            </a: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Трудова міграція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представлена людьми працездатного віку, які залишають країну перебування в пошуках більш високого заробітку на певний термін. Вони не втрачають зв'язків із вітчизною, надсилають грошові перекази родичам і друзям і після закінчення терміну контракту повертаються на батьківщину, тобто трудова міграція, як правило, є поворотною.</a:t>
            </a:r>
          </a:p>
          <a:p>
            <a:pPr indent="-635" algn="just"/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5314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35379D-5806-4FDF-A37B-645383D03528}"/>
              </a:ext>
            </a:extLst>
          </p:cNvPr>
          <p:cNvSpPr txBox="1"/>
          <p:nvPr/>
        </p:nvSpPr>
        <p:spPr>
          <a:xfrm>
            <a:off x="1631576" y="1141744"/>
            <a:ext cx="943983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ctr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Міжнародна передача технологій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початку ХХІ ст. економічний потенціал розвинених країн світу визначається істотним зростанням ролі наукових досліджень і технологій у суспільному виробництві. Ці тенденції яскраво підтверджуються структурою ВВП цих країн, в якій переважає з суттєвим відривом – сфера послуг.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допомогою ліцензійних угод, патентних угод, лізингу та інших видів передачі технологій компанії однієї країни отримують повний або обмежений доступ до технологій, створених в інших країнах. Завдяки цьому міжнародна передача технологій сприяє підвищенню конкурентоспроможності фірм на внутрішньому і світовому ринках. Кожна країна прагне обмежити сферу розповсюдження сучасних технологій, технологій подвійного призначення національними кордонами, адже монопольне володіння такими технологіями створює додаткові конкурентні переваги на світовому ринку.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 трансфер технології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обмін науково-технічними досягненнями між країнами на комерційній або безоплатній основі.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3960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8CD95E-3DF4-4254-9276-39ADCC63B9D0}"/>
              </a:ext>
            </a:extLst>
          </p:cNvPr>
          <p:cNvSpPr txBox="1"/>
          <p:nvPr/>
        </p:nvSpPr>
        <p:spPr>
          <a:xfrm>
            <a:off x="1532962" y="751344"/>
            <a:ext cx="8919883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ctr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 валютно-фінансові відносини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процесі реалізації економічної діяльності на світовому ринку виникають міжнародні валютно-фінансові відносини– економічні відносини, які пов'язані з функціонуванням грошей та обслуговуванням господарських зв'язків між країнами. Складовими валютно-фінансових відносин є валютна та фінансова системи.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Валютна система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форма організації та регулювання валютних відносин, закріплених національним законодавством або між державними угодами. Вона є сукупністю двох елементів – валютного механізму й валютних відносин.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Фінансова система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сукупність міжнародних фінансових ринків (грошового, цінних паперів) і механізмів торгівлі конкретними фінансовими інструментами – валютою, цінними паперами, кредитами.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 державної влади відчувають постійну необхідність в інформації про взаємини держави як суб'єкта міжнародних економічних відносин з економічними агентами зовнішнього світу. Основні потреби в подібній інформації задовольняють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баланси міжнародних розрахунків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частіше основна їх частина –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платіжний баланс держави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який відображає товарні та фінансові потоки між даною країною і всім іншим світом.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Платіжний баланс країни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являє собою статистичну систему, в якій відображаються всі економічні операції між резидентами даної країни і резидентами інших країн (нерезидентами), які мали місце протягом певного періоду часу.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898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464FC4-6746-4A84-944C-38BBDB6B039D}"/>
              </a:ext>
            </a:extLst>
          </p:cNvPr>
          <p:cNvSpPr txBox="1"/>
          <p:nvPr/>
        </p:nvSpPr>
        <p:spPr>
          <a:xfrm>
            <a:off x="690282" y="708212"/>
            <a:ext cx="11125199" cy="5756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905" algn="ctr"/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Допоміжна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література</a:t>
            </a:r>
            <a:endParaRPr lang="ru-RU" b="1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905" algn="ctr">
              <a:lnSpc>
                <a:spcPct val="120000"/>
              </a:lnSpc>
            </a:pP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-342900" algn="just" fontAlgn="base">
              <a:lnSpc>
                <a:spcPct val="120000"/>
              </a:lnSpc>
              <a:buFont typeface="+mj-lt"/>
              <a:buAutoNum type="arabicPeriod"/>
              <a:tabLst>
                <a:tab pos="540385" algn="l"/>
              </a:tabLst>
            </a:pP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Абрамова І. В.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Євроінтеграційні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імперативи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трансформації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сталого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сільських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територіальних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громад [Текст]: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монографія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Житомир: ТОВ «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Видавничий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«Бук-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»», 2024. – 290 с. 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Грицишен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Д. О.,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Абрамова І. В.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Специфіка фінансування сталого розвитку сільських громад окремих країн ЄС.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Society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and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Security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2024. 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Мороз Ю., Романчук Л.,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Абрамова І.,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Особливості фінансування розвитку сільських громад та територій коштом спільного бюджету ЄС.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Society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and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Security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2024. № 2-3 (3-4). С. 9-18.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Грицишен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Д. О.,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Абрамова І. В.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Формування та реалізації фінансових механізмів ЄС щодо сталого розвитку сільських громад.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Таврійський науковий вісник. Серія: Економіка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2024. № 20. С. 67-78.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Грицишен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Д. О.,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Абрамова І. В.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Міжнародні імперативи фінансового забезпечення сталого розвитку сільських громад.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Проблеми економіки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2024. №2. C. 31-38. https://doi.org/10.32983/2222-0712-2024-2-31-38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(0,78/0,6 ум. ум. друк. </a:t>
            </a:r>
            <a:r>
              <a:rPr lang="uk-UA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арк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.). Особистий внесок автора: здійснено змістовне наповнення ключових імперативів формування глобальних поглядів щодо цілей сталого розвитку.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Абрамова І. В.,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Поплавський П. Г. Фінансування міжнародних грантових угод у сферах науки та інновацій через призму декомпозиційної моделі.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Бізнес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Інформ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2024. № 4. C. 26-31. 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</a:tabLst>
            </a:pP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9907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DB392B-D17E-4C9F-83C4-294E9048F433}"/>
              </a:ext>
            </a:extLst>
          </p:cNvPr>
          <p:cNvSpPr txBox="1"/>
          <p:nvPr/>
        </p:nvSpPr>
        <p:spPr>
          <a:xfrm>
            <a:off x="1891553" y="752887"/>
            <a:ext cx="8453718" cy="3862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ctr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Міжнародна економічна інтеграція </a:t>
            </a:r>
          </a:p>
          <a:p>
            <a:pPr indent="-635" algn="ctr"/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Міжнародна економічна інтеграція (лат.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integratio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з’єднання окремих частин у єдине ціле) – це взаємодія й взаємопроникнення національних господарств різних країн, що веде до їх поступового економічного злиття, шляхом узгодженості міждержавної економічної політики і утворення глибоких взаємозв'язків і поділу праці між національними господарствами.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 макроекономічна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 економічної інтеграції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створення умов для функціонування «чотирьох свобод» вільного переміщення: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товарів,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послуг,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робочої сили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капіталів,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 в інформаційну епоху і п’ятої свободи – свободи переміщення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інформації.</a:t>
            </a:r>
            <a:endParaRPr lang="uk-UA" sz="11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120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A4D0BB-CD54-4530-9275-1B1CB4119307}"/>
              </a:ext>
            </a:extLst>
          </p:cNvPr>
          <p:cNvSpPr txBox="1"/>
          <p:nvPr/>
        </p:nvSpPr>
        <p:spPr>
          <a:xfrm>
            <a:off x="1532965" y="441408"/>
            <a:ext cx="8973670" cy="55245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ctr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розвитку форм прояву МЕВ 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сучасному етапі </a:t>
            </a:r>
          </a:p>
          <a:p>
            <a:pPr indent="-635" algn="ctr"/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тенденцій розвитку сучасних міжнародних економічних відносин свідчить, що розпочинається новий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 еволюції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утворення надпотужних загальних економічних систем і, врешті-решт, формування всесвітнього єдиного господарства.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Сучасне виробництво орієнтується не на національні або регіональні масштаби, а на світовий економічний простір.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Нові форми міжнародних економічних відносин, пов'язані з поширенням передового досвіду, відбивають еволюцію в способах використання іноземних капіталів в тих чи інших державах. Для одних це означає досягнення світового лідерства, для інших – подолання відставання й вихід із зони периферії.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Поглиблення міжнародного поділу праці відбувається на основі все більшої конкурентної боротьби. Основною конкурентною перевагою є порівняння наукових потенціалів і технологічних можливостей, якими володіють країни.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Характерною рисою сучасного світового господарства є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 технологічної влади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Наслідком цього є спеціалізація розвинених країн на експорті наукомістких виробів. Країни, що розвиваються, вимушені експортувати ресурсномісткі й трудомісткі вироби. Такий розподіл технологічної влади дозволяє «консервувати» систему міжнародних економічних відносин «ядро чи периферія».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877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45E8D0-A952-4F69-A672-B979C0957E02}"/>
              </a:ext>
            </a:extLst>
          </p:cNvPr>
          <p:cNvSpPr txBox="1"/>
          <p:nvPr/>
        </p:nvSpPr>
        <p:spPr>
          <a:xfrm>
            <a:off x="1174376" y="339949"/>
            <a:ext cx="10452847" cy="6178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" indent="-1905" algn="ctr">
              <a:lnSpc>
                <a:spcPct val="130000"/>
              </a:lnSpc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ресурси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Інтернеті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" indent="-1905" algn="just">
              <a:lnSpc>
                <a:spcPct val="130000"/>
              </a:lnSpc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Офіційний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портал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Верховної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ради URL: http://rada.gov.ua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служби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статистики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http://www.ukrstat.gov.ua/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союзу. URL: http://europa.eu/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прогнозування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НАН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http://ief.org.ua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валютного фонду. URL: http://www.imf.org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http://www.ilo.org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Міністерства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закордонних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справ в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https://mfa.gov.ua/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Міністерства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сільського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http://www.me.gov.ua/?lang=uk-UA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https://niss.gov.ua/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співробітництва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http://www.oecd.org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об’єднаних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http://www.un.org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Представництва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Комісії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https://www.euam-ukraine.eu/ua/eu-and-euam/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банку. URL: http://www.worldbank.org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915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11D220-C676-4A15-9F19-1F38052B4674}"/>
              </a:ext>
            </a:extLst>
          </p:cNvPr>
          <p:cNvSpPr txBox="1"/>
          <p:nvPr/>
        </p:nvSpPr>
        <p:spPr>
          <a:xfrm>
            <a:off x="1999129" y="1719101"/>
            <a:ext cx="7453666" cy="28531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" indent="-1905" algn="ctr">
              <a:lnSpc>
                <a:spcPct val="130000"/>
              </a:lnSpc>
            </a:pPr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 1. Теоретичні основи міжнародних </a:t>
            </a:r>
            <a:b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економічних відносин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" indent="-1905" algn="ctr">
              <a:lnSpc>
                <a:spcPct val="130000"/>
              </a:lnSpc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План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" indent="359410" algn="l">
              <a:lnSpc>
                <a:spcPct val="130000"/>
              </a:lnSpc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1.1. Історичні етапи становлення та розвитку МЕВ</a:t>
            </a:r>
          </a:p>
          <a:p>
            <a:pPr marL="635" indent="359410" algn="l">
              <a:lnSpc>
                <a:spcPct val="130000"/>
              </a:lnSpc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1.2. Сутність міжнародних економічних відносин 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" indent="359410" algn="l">
              <a:lnSpc>
                <a:spcPct val="130000"/>
              </a:lnSpc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1.3. Суб’єкти та об’єкти міжнародних економічних відносин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" indent="359410" algn="l">
              <a:lnSpc>
                <a:spcPct val="130000"/>
              </a:lnSpc>
            </a:pP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1.4. Форми прояву міжнародних економічних відносин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717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849F26-881B-4D6E-B378-0BAFD3A9AD34}"/>
              </a:ext>
            </a:extLst>
          </p:cNvPr>
          <p:cNvSpPr txBox="1"/>
          <p:nvPr/>
        </p:nvSpPr>
        <p:spPr>
          <a:xfrm>
            <a:off x="2037020" y="1213008"/>
            <a:ext cx="8866095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ctr">
              <a:lnSpc>
                <a:spcPts val="1800"/>
              </a:lnSpc>
            </a:pP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1.1.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Історичні етапи становлення та розвитку МЕВ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>
              <a:lnSpc>
                <a:spcPts val="1800"/>
              </a:lnSpc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360000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 сучасних міжнародних економічних відносин пройшло тривалий історичний процес від первіснообщинного устрою до глобальних економічних відносин.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360000" algn="just"/>
            <a:r>
              <a:rPr lang="uk-UA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Перший етап і тип МЕВ – </a:t>
            </a:r>
            <a:r>
              <a:rPr lang="uk-UA" sz="18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доколоніальний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-360000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часом він є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найтривалішим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оскільки охоплює первіснообщинний, рабовласницький і феодальний періоди. Спільною рисою стародавніх цивілізацій був характер господарювання. </a:t>
            </a:r>
          </a:p>
          <a:p>
            <a:pPr indent="-360000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 були аграрні цивілізації. </a:t>
            </a:r>
            <a:r>
              <a:rPr lang="uk-UA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Основу економіки становило </a:t>
            </a:r>
            <a:r>
              <a:rPr lang="uk-UA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сільське господарство і власне сільськогосподарське виробництво слугувало </a:t>
            </a:r>
            <a:r>
              <a:rPr lang="uk-UA" sz="18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системоутворюючим</a:t>
            </a:r>
            <a:r>
              <a:rPr lang="uk-UA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фактором</a:t>
            </a:r>
            <a:r>
              <a:rPr lang="uk-UA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воно було основою розвитку людських спільнот, на його основі формувалась політика, соціальна сфера і виробництво.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Ремесло в ці епохи відігравало допоміжну роль. </a:t>
            </a:r>
          </a:p>
          <a:p>
            <a:pPr indent="-360000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Провідною формою міждержавних економічних зв'язків у стародавніх цивілізаціях була зовнішня торгівля.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242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3F3746-3868-465D-B0E1-20F95D2823B7}"/>
              </a:ext>
            </a:extLst>
          </p:cNvPr>
          <p:cNvSpPr txBox="1"/>
          <p:nvPr/>
        </p:nvSpPr>
        <p:spPr>
          <a:xfrm>
            <a:off x="1743635" y="412376"/>
            <a:ext cx="9166411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Поступово формується два типи міждержавної торгівлі: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285115" indent="-285750" algn="just">
              <a:buFont typeface="Symbol" panose="05050102010706020507" pitchFamily="18" charset="2"/>
              <a:buChar char="§"/>
            </a:pPr>
            <a:r>
              <a:rPr lang="uk-UA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експортно-імпортна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експорт заради ввезення товарів, які не виготовляються всередині держави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(полісу). Цей тип торгівлі набув широкого розвитку в </a:t>
            </a:r>
            <a:r>
              <a:rPr lang="uk-UA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Вавілонії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(ІІІ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тисячоліття до н. е.) і зберігся до наших днів. </a:t>
            </a:r>
            <a:r>
              <a:rPr lang="uk-UA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Вавілонія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виступала як визнаний експортер тканин (і в цьому прояв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спеціалізації суспільного поділу праці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рівні цивілізації) і імпортувала метал, металеві вироби, ліс і вироби та вироби з деревини. </a:t>
            </a:r>
          </a:p>
          <a:p>
            <a:pPr algn="just"/>
            <a:endParaRPr lang="uk-UA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115" indent="-285750" algn="just">
              <a:buFont typeface="Symbol" panose="05050102010706020507" pitchFamily="18" charset="2"/>
              <a:buChar char="§"/>
            </a:pPr>
            <a:r>
              <a:rPr lang="uk-UA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транзитні типи зовнішньої торгівлі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в своїй основі це торгівля, пов'язана з одержанням додаткових прибутків (торгівля заради подальшої торгівлі). </a:t>
            </a:r>
            <a:endParaRPr lang="uk-UA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Цей тип мав два підтипи: </a:t>
            </a:r>
          </a:p>
          <a:p>
            <a:pPr marL="285115" indent="-285750" algn="just">
              <a:buFont typeface="Wingdings" panose="05000000000000000000" pitchFamily="2" charset="2"/>
              <a:buChar char="Ø"/>
            </a:pP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вимоги до купця, що транзитом везе свій товар до далекої країни частково </a:t>
            </a:r>
            <a:r>
              <a:rPr lang="uk-UA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продати свій товар всередині країни (по дорозі)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285115" indent="-285750" algn="just">
              <a:buFont typeface="Wingdings" panose="05000000000000000000" pitchFamily="2" charset="2"/>
              <a:buChar char="Ø"/>
            </a:pP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купівля заради </a:t>
            </a:r>
            <a:r>
              <a:rPr lang="uk-UA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перепродажу з метою отримання прибутку </a:t>
            </a:r>
            <a:r>
              <a:rPr lang="uk-UA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(перші ознаки міжнародного бізнесу). </a:t>
            </a: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цілому, розвиток міжнародної торгівлі як основної форми прояву МЕВ за стародавніх часів супроводжувався:</a:t>
            </a: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стабілізацією торговельних стосунків між державами; </a:t>
            </a: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стійкістю і систематичністю обміну продуктами, цінностями, сировиною тощо; </a:t>
            </a: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розширенням товарної структури міждержавної торгівлі; </a:t>
            </a: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переважанням зовнішньої торгівлі над внутрішньою, особливо для античних цивілізацій. </a:t>
            </a:r>
          </a:p>
          <a:p>
            <a:pPr algn="just"/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271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487DE0-483B-446B-8478-0F90F864F0CD}"/>
              </a:ext>
            </a:extLst>
          </p:cNvPr>
          <p:cNvSpPr txBox="1"/>
          <p:nvPr/>
        </p:nvSpPr>
        <p:spPr>
          <a:xfrm>
            <a:off x="1801905" y="1075763"/>
            <a:ext cx="826545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Після Великих географічних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відкридтів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виникають передумови формування світового ринку і світового господарства, відбуваються суттєві зміни і зрушення в системі МЕВ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-635" algn="just"/>
            <a:r>
              <a:rPr lang="uk-UA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В період розквіту феодальних відносин у країнах Західної Європи відбувається остаточне відокремлення ремесла від сільського господарства.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Затверджуються (відновлюються) старі і виникають нові міста як центри ремесла і торгівлі і, що особливо важливо, як центри товарного виробництва. Нового змісту набуває торгівля, формується такий суспільний прошарок, як купецтво. Торгівля стає єдиною сферою діяльності купців, і вже в цей період формується головний інтерес купецтва в одержанні прибутку. Досить поширеним стає об'єднання купців в гільдії.</a:t>
            </a:r>
          </a:p>
          <a:p>
            <a:pPr indent="-635" algn="just"/>
            <a:r>
              <a:rPr lang="uk-UA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Західноєвропейські країні починають підтримувати контакти зі Сходом. Торгівля їх мала назву </a:t>
            </a:r>
            <a:r>
              <a:rPr lang="uk-UA" sz="18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Левантійської</a:t>
            </a:r>
            <a:r>
              <a:rPr lang="uk-UA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торгівлі</a:t>
            </a:r>
            <a:r>
              <a:rPr lang="uk-UA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і здійснювалась значною мірою через Великий шовковий шлях. </a:t>
            </a:r>
            <a:endParaRPr lang="uk-UA" sz="11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168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04355B-6BE1-4D7F-AB14-8AE68B5BC288}"/>
              </a:ext>
            </a:extLst>
          </p:cNvPr>
          <p:cNvSpPr txBox="1"/>
          <p:nvPr/>
        </p:nvSpPr>
        <p:spPr>
          <a:xfrm>
            <a:off x="1887070" y="770965"/>
            <a:ext cx="8417859" cy="55245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" algn="just"/>
            <a:r>
              <a:rPr lang="uk-UA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Наступний етап МЕВ, колоніальний, охоплює період початку 16 ст. </a:t>
            </a:r>
            <a:r>
              <a:rPr lang="uk-UA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- </a:t>
            </a:r>
            <a:r>
              <a:rPr lang="uk-UA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середини 20 ст.</a:t>
            </a:r>
            <a:r>
              <a:rPr lang="uk-UA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Його початок співпадає з періодом розпаду феодалізму і зародженням капіталізму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а також в</a:t>
            </a:r>
            <a:r>
              <a:rPr lang="uk-UA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еликими географічними відкриттями, що зумовили 2 головні наслідки:</a:t>
            </a:r>
          </a:p>
          <a:p>
            <a:pPr indent="-635" algn="just"/>
            <a:endParaRPr lang="uk-UA" sz="11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/>
            <a:r>
              <a:rPr lang="uk-UA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1). Створення перших колоніальних імперій (Іспанська в Америці, Португальська в Азії), які сприяли виникненню світової торгівлі (світового ринку). </a:t>
            </a:r>
            <a:endParaRPr lang="uk-UA" sz="11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короткий час до системи міжнародної торгівлі були залучені всі частини світу, але ці зв’язки були однобічними. До Європи вивозились дорогоцінні метали, чай цукор, опій, прянощі. Головні торговельні шляхи з внутрішніх морів перемістились до Атлантичного та Індійського океанів. Найбільші порти Європи: Лісабон, Антверпен, Амстердам.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2). Поглиблення та розширення географічного поділу праці.</a:t>
            </a:r>
            <a:endParaRPr lang="uk-UA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3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початковий період імперіалізму (70 рр. XIX –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XX ст.) спостерігались перші зародки монополізації, з’явились нові форми власності. Міжнародні монополії раннього періоду розвитку імперіалізму стали посередниками сучасних транснаціональних корпорацій, які становлять у наш час основу світового господарства.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00963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4890</TotalTime>
  <Words>5009</Words>
  <Application>Microsoft Office PowerPoint</Application>
  <PresentationFormat>Широкий екран</PresentationFormat>
  <Paragraphs>272</Paragraphs>
  <Slides>31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31</vt:i4>
      </vt:variant>
    </vt:vector>
  </HeadingPairs>
  <TitlesOfParts>
    <vt:vector size="39" baseType="lpstr">
      <vt:lpstr>Arial</vt:lpstr>
      <vt:lpstr>Calibri</vt:lpstr>
      <vt:lpstr>Century Gothic</vt:lpstr>
      <vt:lpstr>Symbol</vt:lpstr>
      <vt:lpstr>Times New Roman</vt:lpstr>
      <vt:lpstr>Wingdings</vt:lpstr>
      <vt:lpstr>Wingdings 3</vt:lpstr>
      <vt:lpstr>Віхоть</vt:lpstr>
      <vt:lpstr>Міжнародні економічні відносини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Iryna Abramova</dc:creator>
  <cp:lastModifiedBy>Iryna Abramova</cp:lastModifiedBy>
  <cp:revision>31</cp:revision>
  <dcterms:created xsi:type="dcterms:W3CDTF">2024-09-01T10:11:40Z</dcterms:created>
  <dcterms:modified xsi:type="dcterms:W3CDTF">2025-09-01T11:53:53Z</dcterms:modified>
</cp:coreProperties>
</file>