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91" r:id="rId2"/>
    <p:sldId id="257" r:id="rId3"/>
    <p:sldId id="258" r:id="rId4"/>
    <p:sldId id="280" r:id="rId5"/>
    <p:sldId id="312" r:id="rId6"/>
    <p:sldId id="281" r:id="rId7"/>
    <p:sldId id="317" r:id="rId8"/>
    <p:sldId id="273" r:id="rId9"/>
    <p:sldId id="318" r:id="rId10"/>
    <p:sldId id="275" r:id="rId11"/>
    <p:sldId id="289" r:id="rId12"/>
    <p:sldId id="292" r:id="rId13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C80"/>
    <a:srgbClr val="0AC1E6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48" autoAdjust="0"/>
    <p:restoredTop sz="94660"/>
  </p:normalViewPr>
  <p:slideViewPr>
    <p:cSldViewPr>
      <p:cViewPr varScale="1">
        <p:scale>
          <a:sx n="105" d="100"/>
          <a:sy n="105" d="100"/>
        </p:scale>
        <p:origin x="-96" y="-22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8DE0865-8A0B-47A8-B4BB-DD5C4C78F561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D5467225-8320-492A-ADCB-3522F2813AC8}">
      <dgm:prSet phldrT="[Текст]" custT="1"/>
      <dgm:spPr/>
      <dgm:t>
        <a:bodyPr/>
        <a:lstStyle/>
        <a:p>
          <a:r>
            <a:rPr lang="uk-UA" sz="1800" b="1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uk-UA" sz="2000" b="1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Теорія </a:t>
          </a:r>
          <a:r>
            <a:rPr lang="uk-UA" sz="2000" b="1" dirty="0" err="1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монетаризму</a:t>
          </a:r>
          <a:endParaRPr lang="uk-UA" sz="2000" b="1" dirty="0" smtClean="0">
            <a:solidFill>
              <a:srgbClr val="FFC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r>
            <a:rPr lang="uk-UA" sz="20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(регулювання </a:t>
          </a:r>
          <a:r>
            <a:rPr lang="uk-UA" sz="2000" b="1" noProof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економіки</a:t>
          </a:r>
          <a:r>
            <a:rPr lang="ru-RU" sz="20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через сферу  </a:t>
          </a:r>
          <a:r>
            <a:rPr lang="ru-RU" sz="2000" b="1" dirty="0" err="1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грошово</a:t>
          </a:r>
          <a:r>
            <a:rPr lang="ru-RU" sz="20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-кредитного </a:t>
          </a:r>
          <a:r>
            <a:rPr lang="uk-UA" sz="2000" b="1" noProof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обігу</a:t>
          </a:r>
          <a:r>
            <a:rPr lang="ru-RU" sz="20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)</a:t>
          </a:r>
          <a:endParaRPr lang="uk-UA" sz="2000" b="1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DF9EA7E-2598-41F0-9B56-04774019FACF}" type="parTrans" cxnId="{9BFB3BFB-1B2E-40EF-B8EF-50C0A58A92EC}">
      <dgm:prSet/>
      <dgm:spPr/>
      <dgm:t>
        <a:bodyPr/>
        <a:lstStyle/>
        <a:p>
          <a:endParaRPr lang="uk-UA"/>
        </a:p>
      </dgm:t>
    </dgm:pt>
    <dgm:pt modelId="{218A55D0-7588-4B16-9454-7608FF133E38}" type="sibTrans" cxnId="{9BFB3BFB-1B2E-40EF-B8EF-50C0A58A92EC}">
      <dgm:prSet/>
      <dgm:spPr/>
      <dgm:t>
        <a:bodyPr/>
        <a:lstStyle/>
        <a:p>
          <a:endParaRPr lang="uk-UA"/>
        </a:p>
      </dgm:t>
    </dgm:pt>
    <dgm:pt modelId="{135F87E3-8349-4939-A435-0BAC5ECBCADB}">
      <dgm:prSet phldrT="[Текст]" custT="1"/>
      <dgm:spPr/>
      <dgm:t>
        <a:bodyPr/>
        <a:lstStyle/>
        <a:p>
          <a:r>
            <a:rPr lang="uk-UA" sz="2000" b="1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Економічна теорія пропозиції</a:t>
          </a:r>
        </a:p>
        <a:p>
          <a:r>
            <a:rPr lang="uk-UA" sz="20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(регулювання системи оподаткування – основний фактор вивільнення частини прибутків для інвестування)</a:t>
          </a:r>
          <a:endParaRPr lang="uk-UA" sz="2000" b="1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2DF4052-9C80-4F22-BC1B-0AD9D5E91B24}" type="parTrans" cxnId="{977C3B31-8D39-47E1-B91E-E0DF2561D7C4}">
      <dgm:prSet/>
      <dgm:spPr/>
      <dgm:t>
        <a:bodyPr/>
        <a:lstStyle/>
        <a:p>
          <a:endParaRPr lang="uk-UA"/>
        </a:p>
      </dgm:t>
    </dgm:pt>
    <dgm:pt modelId="{7FD227FF-172B-417A-BD5E-2B6C90F5D37F}" type="sibTrans" cxnId="{977C3B31-8D39-47E1-B91E-E0DF2561D7C4}">
      <dgm:prSet/>
      <dgm:spPr/>
      <dgm:t>
        <a:bodyPr/>
        <a:lstStyle/>
        <a:p>
          <a:endParaRPr lang="uk-UA"/>
        </a:p>
      </dgm:t>
    </dgm:pt>
    <dgm:pt modelId="{DFAFF38B-F79D-4F3E-9387-6F66813D0DB8}">
      <dgm:prSet phldrT="[Текст]" custT="1"/>
      <dgm:spPr/>
      <dgm:t>
        <a:bodyPr/>
        <a:lstStyle/>
        <a:p>
          <a:r>
            <a:rPr lang="uk-UA" sz="2000" b="1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Теорія  раціональних  очікувань</a:t>
          </a:r>
        </a:p>
        <a:p>
          <a:r>
            <a:rPr lang="uk-UA" sz="20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(ринкові </a:t>
          </a:r>
          <a:r>
            <a:rPr lang="uk-UA" sz="2000" b="1" noProof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суб’єкти  діють  раціонально,  враховуючи  наміри  владних  структур та прагнучи протидіяти державній політиці, коли </a:t>
          </a:r>
          <a:r>
            <a:rPr lang="ru-RU" sz="20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вона </a:t>
          </a:r>
          <a:r>
            <a:rPr lang="uk-UA" sz="2000" b="1" noProof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суперечить</a:t>
          </a:r>
          <a:r>
            <a:rPr lang="uk-UA" sz="20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їхнім економічним інтересам)</a:t>
          </a:r>
          <a:endParaRPr lang="uk-UA" sz="2000" b="1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AD6263E-D090-4B79-BCE9-C6B951AA9386}" type="parTrans" cxnId="{7FA7F87F-958B-4836-A890-090C7A89779A}">
      <dgm:prSet/>
      <dgm:spPr/>
      <dgm:t>
        <a:bodyPr/>
        <a:lstStyle/>
        <a:p>
          <a:endParaRPr lang="uk-UA"/>
        </a:p>
      </dgm:t>
    </dgm:pt>
    <dgm:pt modelId="{BC683FF9-D828-46C6-B056-F33E54838A6C}" type="sibTrans" cxnId="{7FA7F87F-958B-4836-A890-090C7A89779A}">
      <dgm:prSet/>
      <dgm:spPr/>
      <dgm:t>
        <a:bodyPr/>
        <a:lstStyle/>
        <a:p>
          <a:endParaRPr lang="uk-UA"/>
        </a:p>
      </dgm:t>
    </dgm:pt>
    <dgm:pt modelId="{7C30D504-8260-41A4-BFE7-3399D4B2DE92}" type="pres">
      <dgm:prSet presAssocID="{98DE0865-8A0B-47A8-B4BB-DD5C4C78F561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D99B87F2-2A19-409A-ADB6-61CC96A9B978}" type="pres">
      <dgm:prSet presAssocID="{D5467225-8320-492A-ADCB-3522F2813AC8}" presName="node" presStyleLbl="node1" presStyleIdx="0" presStyleCnt="3" custScaleX="96816" custScaleY="99250" custLinFactNeighborX="-15229" custLinFactNeighborY="-46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379ABCF-2717-4932-9585-89E8F0E9AC6B}" type="pres">
      <dgm:prSet presAssocID="{218A55D0-7588-4B16-9454-7608FF133E38}" presName="sibTrans" presStyleCnt="0"/>
      <dgm:spPr/>
    </dgm:pt>
    <dgm:pt modelId="{1B0D7CD8-F45A-4739-8178-CB51BEDFC50E}" type="pres">
      <dgm:prSet presAssocID="{135F87E3-8349-4939-A435-0BAC5ECBCADB}" presName="node" presStyleLbl="node1" presStyleIdx="1" presStyleCnt="3" custScaleX="101502" custScaleY="95358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232F283B-DCB0-44BF-83D3-8A86A93A7795}" type="pres">
      <dgm:prSet presAssocID="{7FD227FF-172B-417A-BD5E-2B6C90F5D37F}" presName="sibTrans" presStyleCnt="0"/>
      <dgm:spPr/>
    </dgm:pt>
    <dgm:pt modelId="{2A921D60-9D31-49D8-B238-45F21CF97D13}" type="pres">
      <dgm:prSet presAssocID="{DFAFF38B-F79D-4F3E-9387-6F66813D0DB8}" presName="node" presStyleLbl="node1" presStyleIdx="2" presStyleCnt="3" custScaleX="145305" custScaleY="120053" custLinFactNeighborX="-6228" custLinFactNeighborY="-1142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7FA7F87F-958B-4836-A890-090C7A89779A}" srcId="{98DE0865-8A0B-47A8-B4BB-DD5C4C78F561}" destId="{DFAFF38B-F79D-4F3E-9387-6F66813D0DB8}" srcOrd="2" destOrd="0" parTransId="{7AD6263E-D090-4B79-BCE9-C6B951AA9386}" sibTransId="{BC683FF9-D828-46C6-B056-F33E54838A6C}"/>
    <dgm:cxn modelId="{EE0AA918-4DD9-4BD8-A1EF-D99A98994888}" type="presOf" srcId="{98DE0865-8A0B-47A8-B4BB-DD5C4C78F561}" destId="{7C30D504-8260-41A4-BFE7-3399D4B2DE92}" srcOrd="0" destOrd="0" presId="urn:microsoft.com/office/officeart/2005/8/layout/default"/>
    <dgm:cxn modelId="{3192DDC9-FC21-46E0-8113-CC3B3603A843}" type="presOf" srcId="{DFAFF38B-F79D-4F3E-9387-6F66813D0DB8}" destId="{2A921D60-9D31-49D8-B238-45F21CF97D13}" srcOrd="0" destOrd="0" presId="urn:microsoft.com/office/officeart/2005/8/layout/default"/>
    <dgm:cxn modelId="{977C3B31-8D39-47E1-B91E-E0DF2561D7C4}" srcId="{98DE0865-8A0B-47A8-B4BB-DD5C4C78F561}" destId="{135F87E3-8349-4939-A435-0BAC5ECBCADB}" srcOrd="1" destOrd="0" parTransId="{92DF4052-9C80-4F22-BC1B-0AD9D5E91B24}" sibTransId="{7FD227FF-172B-417A-BD5E-2B6C90F5D37F}"/>
    <dgm:cxn modelId="{481225E2-90F4-4417-9177-CB9465B35AAC}" type="presOf" srcId="{135F87E3-8349-4939-A435-0BAC5ECBCADB}" destId="{1B0D7CD8-F45A-4739-8178-CB51BEDFC50E}" srcOrd="0" destOrd="0" presId="urn:microsoft.com/office/officeart/2005/8/layout/default"/>
    <dgm:cxn modelId="{10AEC034-136A-4B37-AECB-85D8DD397081}" type="presOf" srcId="{D5467225-8320-492A-ADCB-3522F2813AC8}" destId="{D99B87F2-2A19-409A-ADB6-61CC96A9B978}" srcOrd="0" destOrd="0" presId="urn:microsoft.com/office/officeart/2005/8/layout/default"/>
    <dgm:cxn modelId="{9BFB3BFB-1B2E-40EF-B8EF-50C0A58A92EC}" srcId="{98DE0865-8A0B-47A8-B4BB-DD5C4C78F561}" destId="{D5467225-8320-492A-ADCB-3522F2813AC8}" srcOrd="0" destOrd="0" parTransId="{DDF9EA7E-2598-41F0-9B56-04774019FACF}" sibTransId="{218A55D0-7588-4B16-9454-7608FF133E38}"/>
    <dgm:cxn modelId="{8E7FC3D1-EDD9-4EC0-980B-ED8D4970CEBF}" type="presParOf" srcId="{7C30D504-8260-41A4-BFE7-3399D4B2DE92}" destId="{D99B87F2-2A19-409A-ADB6-61CC96A9B978}" srcOrd="0" destOrd="0" presId="urn:microsoft.com/office/officeart/2005/8/layout/default"/>
    <dgm:cxn modelId="{75C0FF48-393A-4CC6-832D-67AE439127D9}" type="presParOf" srcId="{7C30D504-8260-41A4-BFE7-3399D4B2DE92}" destId="{C379ABCF-2717-4932-9585-89E8F0E9AC6B}" srcOrd="1" destOrd="0" presId="urn:microsoft.com/office/officeart/2005/8/layout/default"/>
    <dgm:cxn modelId="{73F24EDF-E117-49C6-B66F-B70A79FAF584}" type="presParOf" srcId="{7C30D504-8260-41A4-BFE7-3399D4B2DE92}" destId="{1B0D7CD8-F45A-4739-8178-CB51BEDFC50E}" srcOrd="2" destOrd="0" presId="urn:microsoft.com/office/officeart/2005/8/layout/default"/>
    <dgm:cxn modelId="{B14E8034-0193-4A33-80AF-4EBAE9831390}" type="presParOf" srcId="{7C30D504-8260-41A4-BFE7-3399D4B2DE92}" destId="{232F283B-DCB0-44BF-83D3-8A86A93A7795}" srcOrd="3" destOrd="0" presId="urn:microsoft.com/office/officeart/2005/8/layout/default"/>
    <dgm:cxn modelId="{BA200B8D-6F58-4173-AEE1-B6272C717E1B}" type="presParOf" srcId="{7C30D504-8260-41A4-BFE7-3399D4B2DE92}" destId="{2A921D60-9D31-49D8-B238-45F21CF97D13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CB8581E-D332-487E-AECC-7C5B29C22F8F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BF336153-1858-40C4-8C6A-CF230C238684}">
      <dgm:prSet phldrT="[Текст]"/>
      <dgm:spPr/>
      <dgm:t>
        <a:bodyPr/>
        <a:lstStyle/>
        <a:p>
          <a:r>
            <a:rPr lang="uk-UA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ПРАКТИЧНА СПРЯМОВАНІСТЬ  </a:t>
          </a:r>
          <a:r>
            <a:rPr lang="uk-UA" dirty="0" smtClean="0"/>
            <a:t>неоконсервативних теорій</a:t>
          </a:r>
          <a:endParaRPr lang="uk-UA" dirty="0"/>
        </a:p>
      </dgm:t>
    </dgm:pt>
    <dgm:pt modelId="{3FBA9FBC-973A-4B07-89D5-4BD25BA1144D}" type="parTrans" cxnId="{891A17DB-BE85-41A2-98BF-5B2C63E3CCF6}">
      <dgm:prSet/>
      <dgm:spPr/>
      <dgm:t>
        <a:bodyPr/>
        <a:lstStyle/>
        <a:p>
          <a:endParaRPr lang="uk-UA"/>
        </a:p>
      </dgm:t>
    </dgm:pt>
    <dgm:pt modelId="{4A279319-B2BD-465B-91F9-C536637522DC}" type="sibTrans" cxnId="{891A17DB-BE85-41A2-98BF-5B2C63E3CCF6}">
      <dgm:prSet/>
      <dgm:spPr/>
      <dgm:t>
        <a:bodyPr/>
        <a:lstStyle/>
        <a:p>
          <a:endParaRPr lang="uk-UA"/>
        </a:p>
      </dgm:t>
    </dgm:pt>
    <dgm:pt modelId="{35B6DA72-C628-4FB8-B44D-33FC4142AB26}">
      <dgm:prSet phldrT="[Текст]" custT="1"/>
      <dgm:spPr/>
      <dgm:t>
        <a:bodyPr/>
        <a:lstStyle/>
        <a:p>
          <a:r>
            <a:rPr lang="uk-UA" sz="1800" dirty="0" smtClean="0"/>
            <a:t> </a:t>
          </a:r>
          <a:r>
            <a:rPr lang="uk-UA" sz="20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Рівень економічної філософії </a:t>
          </a:r>
          <a:r>
            <a:rPr lang="uk-UA" sz="2000" dirty="0" smtClean="0"/>
            <a:t>-  віра в ефективність розподільчої функції ринку та в механізм цін як основу ринкової системи</a:t>
          </a:r>
          <a:endParaRPr lang="uk-UA" sz="2000" dirty="0"/>
        </a:p>
      </dgm:t>
    </dgm:pt>
    <dgm:pt modelId="{7C8760E2-BB98-4CA2-BD70-2D160D61C613}" type="parTrans" cxnId="{89CDFB69-09BC-4DC0-AA59-A196CB2ED5F4}">
      <dgm:prSet/>
      <dgm:spPr/>
      <dgm:t>
        <a:bodyPr/>
        <a:lstStyle/>
        <a:p>
          <a:endParaRPr lang="uk-UA"/>
        </a:p>
      </dgm:t>
    </dgm:pt>
    <dgm:pt modelId="{266438CE-AD5B-47C8-99C9-D014A16AACA8}" type="sibTrans" cxnId="{89CDFB69-09BC-4DC0-AA59-A196CB2ED5F4}">
      <dgm:prSet/>
      <dgm:spPr/>
      <dgm:t>
        <a:bodyPr/>
        <a:lstStyle/>
        <a:p>
          <a:endParaRPr lang="uk-UA"/>
        </a:p>
      </dgm:t>
    </dgm:pt>
    <dgm:pt modelId="{CD227535-AB47-4248-B620-9206654B1C1F}">
      <dgm:prSet phldrT="[Текст]" custT="1"/>
      <dgm:spPr/>
      <dgm:t>
        <a:bodyPr/>
        <a:lstStyle/>
        <a:p>
          <a:r>
            <a:rPr lang="uk-UA" sz="20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Рівень  теоретичних  підходів </a:t>
          </a:r>
          <a:r>
            <a:rPr lang="uk-UA" sz="2000" dirty="0" smtClean="0"/>
            <a:t>- принцип  раціональності економічних суб’єктів і оптимізації як основи поведінки </a:t>
          </a:r>
          <a:endParaRPr lang="uk-UA" sz="2000" dirty="0"/>
        </a:p>
      </dgm:t>
    </dgm:pt>
    <dgm:pt modelId="{F6644884-109A-43B1-82F2-F81EA5842FE0}" type="parTrans" cxnId="{AF5999D8-4BA8-4616-8A5D-7073BBD7BEEC}">
      <dgm:prSet/>
      <dgm:spPr/>
      <dgm:t>
        <a:bodyPr/>
        <a:lstStyle/>
        <a:p>
          <a:endParaRPr lang="uk-UA"/>
        </a:p>
      </dgm:t>
    </dgm:pt>
    <dgm:pt modelId="{3D1D19DE-E6E3-4C7C-8A8B-95DAEEF110AA}" type="sibTrans" cxnId="{AF5999D8-4BA8-4616-8A5D-7073BBD7BEEC}">
      <dgm:prSet/>
      <dgm:spPr/>
      <dgm:t>
        <a:bodyPr/>
        <a:lstStyle/>
        <a:p>
          <a:endParaRPr lang="uk-UA"/>
        </a:p>
      </dgm:t>
    </dgm:pt>
    <dgm:pt modelId="{D2CCC5D4-53E8-4BD0-A209-E69DEFFD2748}">
      <dgm:prSet phldrT="[Текст]" custT="1"/>
      <dgm:spPr/>
      <dgm:t>
        <a:bodyPr/>
        <a:lstStyle/>
        <a:p>
          <a:r>
            <a:rPr lang="uk-UA" sz="20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Рівень методології </a:t>
          </a:r>
          <a:r>
            <a:rPr lang="uk-UA" sz="2000" dirty="0" smtClean="0"/>
            <a:t>-  принцип  редукції  (</a:t>
          </a:r>
          <a:r>
            <a:rPr lang="ru-RU" sz="2000" dirty="0" err="1" smtClean="0"/>
            <a:t>макроекономічні</a:t>
          </a:r>
          <a:r>
            <a:rPr lang="ru-RU" sz="2000" dirty="0" smtClean="0"/>
            <a:t>  </a:t>
          </a:r>
          <a:r>
            <a:rPr lang="uk-UA" sz="2000" noProof="0" dirty="0" smtClean="0"/>
            <a:t>залежності  складаються  з  простого підсумку залежностей на </a:t>
          </a:r>
          <a:r>
            <a:rPr lang="uk-UA" sz="2000" noProof="0" dirty="0" err="1" smtClean="0"/>
            <a:t>мікрорівні</a:t>
          </a:r>
          <a:r>
            <a:rPr lang="uk-UA" sz="2000" dirty="0" smtClean="0"/>
            <a:t>) </a:t>
          </a:r>
          <a:endParaRPr lang="uk-UA" sz="2000" dirty="0"/>
        </a:p>
      </dgm:t>
    </dgm:pt>
    <dgm:pt modelId="{4C66C066-90B6-4718-95D1-5EE1C61B2573}" type="parTrans" cxnId="{4E613A09-2434-4C99-8D7C-931CD7777AFC}">
      <dgm:prSet/>
      <dgm:spPr/>
      <dgm:t>
        <a:bodyPr/>
        <a:lstStyle/>
        <a:p>
          <a:endParaRPr lang="uk-UA"/>
        </a:p>
      </dgm:t>
    </dgm:pt>
    <dgm:pt modelId="{D76855F9-E2F2-4502-97F9-1EDBA20B67D6}" type="sibTrans" cxnId="{4E613A09-2434-4C99-8D7C-931CD7777AFC}">
      <dgm:prSet/>
      <dgm:spPr/>
      <dgm:t>
        <a:bodyPr/>
        <a:lstStyle/>
        <a:p>
          <a:endParaRPr lang="uk-UA"/>
        </a:p>
      </dgm:t>
    </dgm:pt>
    <dgm:pt modelId="{729FDBA7-9F74-41C1-8342-8D72561098E1}">
      <dgm:prSet phldrT="[Текст]" custT="1"/>
      <dgm:spPr/>
      <dgm:t>
        <a:bodyPr/>
        <a:lstStyle/>
        <a:p>
          <a:r>
            <a:rPr lang="uk-UA" sz="20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Критичний характер - </a:t>
          </a:r>
          <a:r>
            <a:rPr lang="uk-UA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негатив</a:t>
          </a:r>
          <a:r>
            <a:rPr lang="ru-RU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не </a:t>
          </a:r>
          <a:r>
            <a:rPr lang="uk-UA" sz="2000" b="1" noProof="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ставлення</a:t>
          </a:r>
          <a:r>
            <a:rPr lang="ru-RU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до </a:t>
          </a:r>
          <a:r>
            <a:rPr lang="uk-UA" sz="2000" b="1" noProof="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зростання</a:t>
          </a:r>
          <a:r>
            <a:rPr lang="ru-RU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державного </a:t>
          </a:r>
          <a:r>
            <a:rPr lang="uk-UA" sz="2000" b="1" noProof="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втручання в економіку</a:t>
          </a:r>
          <a:endParaRPr lang="uk-UA" sz="2000" b="1" noProof="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9CC0E5D-E8C4-49BC-980B-9FB479AFC052}" type="parTrans" cxnId="{474C5B9E-8C02-46E6-8B4E-BB11A6A1FC62}">
      <dgm:prSet/>
      <dgm:spPr/>
      <dgm:t>
        <a:bodyPr/>
        <a:lstStyle/>
        <a:p>
          <a:endParaRPr lang="uk-UA"/>
        </a:p>
      </dgm:t>
    </dgm:pt>
    <dgm:pt modelId="{09DA0C38-77FF-4E71-B5A2-1E2C0DE35BF3}" type="sibTrans" cxnId="{474C5B9E-8C02-46E6-8B4E-BB11A6A1FC62}">
      <dgm:prSet/>
      <dgm:spPr/>
      <dgm:t>
        <a:bodyPr/>
        <a:lstStyle/>
        <a:p>
          <a:endParaRPr lang="uk-UA"/>
        </a:p>
      </dgm:t>
    </dgm:pt>
    <dgm:pt modelId="{9ECA2FB3-B016-4722-B0D8-CDA1E6F9F542}" type="pres">
      <dgm:prSet presAssocID="{0CB8581E-D332-487E-AECC-7C5B29C22F8F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22C2EC5C-FDBA-4773-9D42-1D69F10006DC}" type="pres">
      <dgm:prSet presAssocID="{0CB8581E-D332-487E-AECC-7C5B29C22F8F}" presName="matrix" presStyleCnt="0"/>
      <dgm:spPr/>
    </dgm:pt>
    <dgm:pt modelId="{65A48BD5-828E-4B3D-8DCF-BEF8D8574BB5}" type="pres">
      <dgm:prSet presAssocID="{0CB8581E-D332-487E-AECC-7C5B29C22F8F}" presName="tile1" presStyleLbl="node1" presStyleIdx="0" presStyleCnt="4"/>
      <dgm:spPr/>
      <dgm:t>
        <a:bodyPr/>
        <a:lstStyle/>
        <a:p>
          <a:endParaRPr lang="uk-UA"/>
        </a:p>
      </dgm:t>
    </dgm:pt>
    <dgm:pt modelId="{5BDC862A-7908-49DD-8BD9-2566B2800A5C}" type="pres">
      <dgm:prSet presAssocID="{0CB8581E-D332-487E-AECC-7C5B29C22F8F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929189E-A63D-4678-BEAA-82E0C847A2B5}" type="pres">
      <dgm:prSet presAssocID="{0CB8581E-D332-487E-AECC-7C5B29C22F8F}" presName="tile2" presStyleLbl="node1" presStyleIdx="1" presStyleCnt="4"/>
      <dgm:spPr/>
      <dgm:t>
        <a:bodyPr/>
        <a:lstStyle/>
        <a:p>
          <a:endParaRPr lang="uk-UA"/>
        </a:p>
      </dgm:t>
    </dgm:pt>
    <dgm:pt modelId="{A6CECF2E-7F7F-43B2-A9A7-1B4A841332E3}" type="pres">
      <dgm:prSet presAssocID="{0CB8581E-D332-487E-AECC-7C5B29C22F8F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5F026A78-7D8E-41F9-95B3-1974EB8B84D8}" type="pres">
      <dgm:prSet presAssocID="{0CB8581E-D332-487E-AECC-7C5B29C22F8F}" presName="tile3" presStyleLbl="node1" presStyleIdx="2" presStyleCnt="4"/>
      <dgm:spPr/>
      <dgm:t>
        <a:bodyPr/>
        <a:lstStyle/>
        <a:p>
          <a:endParaRPr lang="uk-UA"/>
        </a:p>
      </dgm:t>
    </dgm:pt>
    <dgm:pt modelId="{6DEAF8A7-9482-4424-8388-29A27ED6F1D0}" type="pres">
      <dgm:prSet presAssocID="{0CB8581E-D332-487E-AECC-7C5B29C22F8F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83715EBE-3FE4-4898-8CB2-77A175ED0877}" type="pres">
      <dgm:prSet presAssocID="{0CB8581E-D332-487E-AECC-7C5B29C22F8F}" presName="tile4" presStyleLbl="node1" presStyleIdx="3" presStyleCnt="4" custLinFactNeighborX="-122" custLinFactNeighborY="-1370"/>
      <dgm:spPr/>
      <dgm:t>
        <a:bodyPr/>
        <a:lstStyle/>
        <a:p>
          <a:endParaRPr lang="uk-UA"/>
        </a:p>
      </dgm:t>
    </dgm:pt>
    <dgm:pt modelId="{2EC55748-1B43-470D-9718-FE1AD069C095}" type="pres">
      <dgm:prSet presAssocID="{0CB8581E-D332-487E-AECC-7C5B29C22F8F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B496FA90-F333-4959-A913-491E86F10B1D}" type="pres">
      <dgm:prSet presAssocID="{0CB8581E-D332-487E-AECC-7C5B29C22F8F}" presName="centerTile" presStyleLbl="fgShp" presStyleIdx="0" presStyleCnt="1" custScaleX="89880" custScaleY="93151">
        <dgm:presLayoutVars>
          <dgm:chMax val="0"/>
          <dgm:chPref val="0"/>
        </dgm:presLayoutVars>
      </dgm:prSet>
      <dgm:spPr/>
      <dgm:t>
        <a:bodyPr/>
        <a:lstStyle/>
        <a:p>
          <a:endParaRPr lang="uk-UA"/>
        </a:p>
      </dgm:t>
    </dgm:pt>
  </dgm:ptLst>
  <dgm:cxnLst>
    <dgm:cxn modelId="{4E613A09-2434-4C99-8D7C-931CD7777AFC}" srcId="{BF336153-1858-40C4-8C6A-CF230C238684}" destId="{D2CCC5D4-53E8-4BD0-A209-E69DEFFD2748}" srcOrd="2" destOrd="0" parTransId="{4C66C066-90B6-4718-95D1-5EE1C61B2573}" sibTransId="{D76855F9-E2F2-4502-97F9-1EDBA20B67D6}"/>
    <dgm:cxn modelId="{258B756B-2BC5-4265-B119-D3CF69022F38}" type="presOf" srcId="{0CB8581E-D332-487E-AECC-7C5B29C22F8F}" destId="{9ECA2FB3-B016-4722-B0D8-CDA1E6F9F542}" srcOrd="0" destOrd="0" presId="urn:microsoft.com/office/officeart/2005/8/layout/matrix1"/>
    <dgm:cxn modelId="{F74EE267-4026-4D7F-9EA1-3A9A8966A6BD}" type="presOf" srcId="{CD227535-AB47-4248-B620-9206654B1C1F}" destId="{A6CECF2E-7F7F-43B2-A9A7-1B4A841332E3}" srcOrd="1" destOrd="0" presId="urn:microsoft.com/office/officeart/2005/8/layout/matrix1"/>
    <dgm:cxn modelId="{FFEF0218-8926-457E-AC45-44E57BC3A31F}" type="presOf" srcId="{D2CCC5D4-53E8-4BD0-A209-E69DEFFD2748}" destId="{5F026A78-7D8E-41F9-95B3-1974EB8B84D8}" srcOrd="0" destOrd="0" presId="urn:microsoft.com/office/officeart/2005/8/layout/matrix1"/>
    <dgm:cxn modelId="{3FB65251-1482-4481-A149-6B8E8795E567}" type="presOf" srcId="{BF336153-1858-40C4-8C6A-CF230C238684}" destId="{B496FA90-F333-4959-A913-491E86F10B1D}" srcOrd="0" destOrd="0" presId="urn:microsoft.com/office/officeart/2005/8/layout/matrix1"/>
    <dgm:cxn modelId="{474C5B9E-8C02-46E6-8B4E-BB11A6A1FC62}" srcId="{BF336153-1858-40C4-8C6A-CF230C238684}" destId="{729FDBA7-9F74-41C1-8342-8D72561098E1}" srcOrd="3" destOrd="0" parTransId="{89CC0E5D-E8C4-49BC-980B-9FB479AFC052}" sibTransId="{09DA0C38-77FF-4E71-B5A2-1E2C0DE35BF3}"/>
    <dgm:cxn modelId="{89CDFB69-09BC-4DC0-AA59-A196CB2ED5F4}" srcId="{BF336153-1858-40C4-8C6A-CF230C238684}" destId="{35B6DA72-C628-4FB8-B44D-33FC4142AB26}" srcOrd="0" destOrd="0" parTransId="{7C8760E2-BB98-4CA2-BD70-2D160D61C613}" sibTransId="{266438CE-AD5B-47C8-99C9-D014A16AACA8}"/>
    <dgm:cxn modelId="{CA232E23-85AD-40D9-B6D3-2A2C9F0386A1}" type="presOf" srcId="{35B6DA72-C628-4FB8-B44D-33FC4142AB26}" destId="{5BDC862A-7908-49DD-8BD9-2566B2800A5C}" srcOrd="1" destOrd="0" presId="urn:microsoft.com/office/officeart/2005/8/layout/matrix1"/>
    <dgm:cxn modelId="{47275429-F793-4298-BC96-ECC58D883341}" type="presOf" srcId="{729FDBA7-9F74-41C1-8342-8D72561098E1}" destId="{83715EBE-3FE4-4898-8CB2-77A175ED0877}" srcOrd="0" destOrd="0" presId="urn:microsoft.com/office/officeart/2005/8/layout/matrix1"/>
    <dgm:cxn modelId="{19EF05B4-BEA3-4DE8-B630-A1FFD79BAD42}" type="presOf" srcId="{CD227535-AB47-4248-B620-9206654B1C1F}" destId="{4929189E-A63D-4678-BEAA-82E0C847A2B5}" srcOrd="0" destOrd="0" presId="urn:microsoft.com/office/officeart/2005/8/layout/matrix1"/>
    <dgm:cxn modelId="{AF5999D8-4BA8-4616-8A5D-7073BBD7BEEC}" srcId="{BF336153-1858-40C4-8C6A-CF230C238684}" destId="{CD227535-AB47-4248-B620-9206654B1C1F}" srcOrd="1" destOrd="0" parTransId="{F6644884-109A-43B1-82F2-F81EA5842FE0}" sibTransId="{3D1D19DE-E6E3-4C7C-8A8B-95DAEEF110AA}"/>
    <dgm:cxn modelId="{D72F6024-CDB5-4EB3-A3D3-6FB9B098AA2B}" type="presOf" srcId="{D2CCC5D4-53E8-4BD0-A209-E69DEFFD2748}" destId="{6DEAF8A7-9482-4424-8388-29A27ED6F1D0}" srcOrd="1" destOrd="0" presId="urn:microsoft.com/office/officeart/2005/8/layout/matrix1"/>
    <dgm:cxn modelId="{B81F2CE1-9324-479F-B408-6A0492AFA068}" type="presOf" srcId="{729FDBA7-9F74-41C1-8342-8D72561098E1}" destId="{2EC55748-1B43-470D-9718-FE1AD069C095}" srcOrd="1" destOrd="0" presId="urn:microsoft.com/office/officeart/2005/8/layout/matrix1"/>
    <dgm:cxn modelId="{CDA5B7DE-DC77-4C8A-93E9-FD42DFF30E21}" type="presOf" srcId="{35B6DA72-C628-4FB8-B44D-33FC4142AB26}" destId="{65A48BD5-828E-4B3D-8DCF-BEF8D8574BB5}" srcOrd="0" destOrd="0" presId="urn:microsoft.com/office/officeart/2005/8/layout/matrix1"/>
    <dgm:cxn modelId="{891A17DB-BE85-41A2-98BF-5B2C63E3CCF6}" srcId="{0CB8581E-D332-487E-AECC-7C5B29C22F8F}" destId="{BF336153-1858-40C4-8C6A-CF230C238684}" srcOrd="0" destOrd="0" parTransId="{3FBA9FBC-973A-4B07-89D5-4BD25BA1144D}" sibTransId="{4A279319-B2BD-465B-91F9-C536637522DC}"/>
    <dgm:cxn modelId="{F7456F7B-30B5-473E-BF8C-B78E6BBD30FC}" type="presParOf" srcId="{9ECA2FB3-B016-4722-B0D8-CDA1E6F9F542}" destId="{22C2EC5C-FDBA-4773-9D42-1D69F10006DC}" srcOrd="0" destOrd="0" presId="urn:microsoft.com/office/officeart/2005/8/layout/matrix1"/>
    <dgm:cxn modelId="{65F86A41-4336-4E43-A978-1E0FAD270461}" type="presParOf" srcId="{22C2EC5C-FDBA-4773-9D42-1D69F10006DC}" destId="{65A48BD5-828E-4B3D-8DCF-BEF8D8574BB5}" srcOrd="0" destOrd="0" presId="urn:microsoft.com/office/officeart/2005/8/layout/matrix1"/>
    <dgm:cxn modelId="{AC29827B-B6F5-4FEA-BA51-EFEC3337490D}" type="presParOf" srcId="{22C2EC5C-FDBA-4773-9D42-1D69F10006DC}" destId="{5BDC862A-7908-49DD-8BD9-2566B2800A5C}" srcOrd="1" destOrd="0" presId="urn:microsoft.com/office/officeart/2005/8/layout/matrix1"/>
    <dgm:cxn modelId="{C1B25907-8F03-4C37-A170-08E84D6AF413}" type="presParOf" srcId="{22C2EC5C-FDBA-4773-9D42-1D69F10006DC}" destId="{4929189E-A63D-4678-BEAA-82E0C847A2B5}" srcOrd="2" destOrd="0" presId="urn:microsoft.com/office/officeart/2005/8/layout/matrix1"/>
    <dgm:cxn modelId="{5FEF8FDB-1440-44CB-830D-BA1C6FDECCF9}" type="presParOf" srcId="{22C2EC5C-FDBA-4773-9D42-1D69F10006DC}" destId="{A6CECF2E-7F7F-43B2-A9A7-1B4A841332E3}" srcOrd="3" destOrd="0" presId="urn:microsoft.com/office/officeart/2005/8/layout/matrix1"/>
    <dgm:cxn modelId="{257F0E96-80EC-40D2-B90C-3A384DCDA74E}" type="presParOf" srcId="{22C2EC5C-FDBA-4773-9D42-1D69F10006DC}" destId="{5F026A78-7D8E-41F9-95B3-1974EB8B84D8}" srcOrd="4" destOrd="0" presId="urn:microsoft.com/office/officeart/2005/8/layout/matrix1"/>
    <dgm:cxn modelId="{32857006-2190-4F53-9071-9C932583462D}" type="presParOf" srcId="{22C2EC5C-FDBA-4773-9D42-1D69F10006DC}" destId="{6DEAF8A7-9482-4424-8388-29A27ED6F1D0}" srcOrd="5" destOrd="0" presId="urn:microsoft.com/office/officeart/2005/8/layout/matrix1"/>
    <dgm:cxn modelId="{C5A3A69D-1BCC-4D1D-AD41-00E6F65A8FC7}" type="presParOf" srcId="{22C2EC5C-FDBA-4773-9D42-1D69F10006DC}" destId="{83715EBE-3FE4-4898-8CB2-77A175ED0877}" srcOrd="6" destOrd="0" presId="urn:microsoft.com/office/officeart/2005/8/layout/matrix1"/>
    <dgm:cxn modelId="{0000963F-1C89-4BCE-9CEC-36DF9008B856}" type="presParOf" srcId="{22C2EC5C-FDBA-4773-9D42-1D69F10006DC}" destId="{2EC55748-1B43-470D-9718-FE1AD069C095}" srcOrd="7" destOrd="0" presId="urn:microsoft.com/office/officeart/2005/8/layout/matrix1"/>
    <dgm:cxn modelId="{1313791D-F57B-4C10-966C-7C010F603B3A}" type="presParOf" srcId="{9ECA2FB3-B016-4722-B0D8-CDA1E6F9F542}" destId="{B496FA90-F333-4959-A913-491E86F10B1D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9B87F2-2A19-409A-ADB6-61CC96A9B978}">
      <dsp:nvSpPr>
        <dsp:cNvPr id="0" name=""/>
        <dsp:cNvSpPr/>
      </dsp:nvSpPr>
      <dsp:spPr>
        <a:xfrm>
          <a:off x="0" y="0"/>
          <a:ext cx="3935780" cy="242083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uk-UA" sz="2000" b="1" kern="1200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Теорія </a:t>
          </a:r>
          <a:r>
            <a:rPr lang="uk-UA" sz="2000" b="1" kern="1200" dirty="0" err="1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монетаризму</a:t>
          </a:r>
          <a:endParaRPr lang="uk-UA" sz="2000" b="1" kern="1200" dirty="0" smtClean="0">
            <a:solidFill>
              <a:srgbClr val="FFC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(регулювання </a:t>
          </a:r>
          <a:r>
            <a:rPr lang="uk-UA" sz="2000" b="1" kern="1200" noProof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економіки</a:t>
          </a:r>
          <a:r>
            <a:rPr lang="ru-RU" sz="20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через сферу  </a:t>
          </a:r>
          <a:r>
            <a:rPr lang="ru-RU" sz="2000" b="1" kern="1200" dirty="0" err="1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грошово</a:t>
          </a:r>
          <a:r>
            <a:rPr lang="ru-RU" sz="20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-кредитного </a:t>
          </a:r>
          <a:r>
            <a:rPr lang="uk-UA" sz="2000" b="1" kern="1200" noProof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обігу</a:t>
          </a:r>
          <a:r>
            <a:rPr lang="ru-RU" sz="20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)</a:t>
          </a:r>
          <a:endParaRPr lang="uk-UA" sz="2000" b="1" kern="1200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0" y="0"/>
        <a:ext cx="3935780" cy="2420836"/>
      </dsp:txXfrm>
    </dsp:sp>
    <dsp:sp modelId="{1B0D7CD8-F45A-4739-8178-CB51BEDFC50E}">
      <dsp:nvSpPr>
        <dsp:cNvPr id="0" name=""/>
        <dsp:cNvSpPr/>
      </dsp:nvSpPr>
      <dsp:spPr>
        <a:xfrm>
          <a:off x="4536504" y="50353"/>
          <a:ext cx="4126276" cy="23259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Економічна теорія пропозиції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(регулювання системи оподаткування – основний фактор вивільнення частини прибутків для інвестування)</a:t>
          </a:r>
          <a:endParaRPr lang="uk-UA" sz="2000" b="1" kern="1200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536504" y="50353"/>
        <a:ext cx="4126276" cy="2325905"/>
      </dsp:txXfrm>
    </dsp:sp>
    <dsp:sp modelId="{2A921D60-9D31-49D8-B238-45F21CF97D13}">
      <dsp:nvSpPr>
        <dsp:cNvPr id="0" name=""/>
        <dsp:cNvSpPr/>
      </dsp:nvSpPr>
      <dsp:spPr>
        <a:xfrm>
          <a:off x="1221828" y="2551624"/>
          <a:ext cx="5906963" cy="292824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Теорія  раціональних  очікувань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(ринкові </a:t>
          </a:r>
          <a:r>
            <a:rPr lang="uk-UA" sz="2000" b="1" kern="1200" noProof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суб’єкти  діють  раціонально,  враховуючи  наміри  владних  структур та прагнучи протидіяти державній політиці, коли </a:t>
          </a:r>
          <a:r>
            <a:rPr lang="ru-RU" sz="20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вона </a:t>
          </a:r>
          <a:r>
            <a:rPr lang="uk-UA" sz="2000" b="1" kern="1200" noProof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суперечить</a:t>
          </a:r>
          <a:r>
            <a:rPr lang="uk-UA" sz="20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їхнім економічним інтересам)</a:t>
          </a:r>
          <a:endParaRPr lang="uk-UA" sz="2000" b="1" kern="1200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221828" y="2551624"/>
        <a:ext cx="5906963" cy="292824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A48BD5-828E-4B3D-8DCF-BEF8D8574BB5}">
      <dsp:nvSpPr>
        <dsp:cNvPr id="0" name=""/>
        <dsp:cNvSpPr/>
      </dsp:nvSpPr>
      <dsp:spPr>
        <a:xfrm rot="16200000">
          <a:off x="812676" y="-812676"/>
          <a:ext cx="2628291" cy="4253644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 </a:t>
          </a:r>
          <a:r>
            <a:rPr lang="uk-UA" sz="20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Рівень економічної філософії </a:t>
          </a:r>
          <a:r>
            <a:rPr lang="uk-UA" sz="2000" kern="1200" dirty="0" smtClean="0"/>
            <a:t>-  віра в ефективність розподільчої функції ринку та в механізм цін як основу ринкової системи</a:t>
          </a:r>
          <a:endParaRPr lang="uk-UA" sz="2000" kern="1200" dirty="0"/>
        </a:p>
      </dsp:txBody>
      <dsp:txXfrm rot="5400000">
        <a:off x="0" y="0"/>
        <a:ext cx="4253644" cy="1971219"/>
      </dsp:txXfrm>
    </dsp:sp>
    <dsp:sp modelId="{4929189E-A63D-4678-BEAA-82E0C847A2B5}">
      <dsp:nvSpPr>
        <dsp:cNvPr id="0" name=""/>
        <dsp:cNvSpPr/>
      </dsp:nvSpPr>
      <dsp:spPr>
        <a:xfrm>
          <a:off x="4253644" y="0"/>
          <a:ext cx="4253644" cy="2628291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Рівень  теоретичних  підходів </a:t>
          </a:r>
          <a:r>
            <a:rPr lang="uk-UA" sz="2000" kern="1200" dirty="0" smtClean="0"/>
            <a:t>- принцип  раціональності економічних суб’єктів і оптимізації як основи поведінки </a:t>
          </a:r>
          <a:endParaRPr lang="uk-UA" sz="2000" kern="1200" dirty="0"/>
        </a:p>
      </dsp:txBody>
      <dsp:txXfrm>
        <a:off x="4253644" y="0"/>
        <a:ext cx="4253644" cy="1971219"/>
      </dsp:txXfrm>
    </dsp:sp>
    <dsp:sp modelId="{5F026A78-7D8E-41F9-95B3-1974EB8B84D8}">
      <dsp:nvSpPr>
        <dsp:cNvPr id="0" name=""/>
        <dsp:cNvSpPr/>
      </dsp:nvSpPr>
      <dsp:spPr>
        <a:xfrm rot="10800000">
          <a:off x="0" y="2628291"/>
          <a:ext cx="4253644" cy="2628291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Рівень методології </a:t>
          </a:r>
          <a:r>
            <a:rPr lang="uk-UA" sz="2000" kern="1200" dirty="0" smtClean="0"/>
            <a:t>-  принцип  редукції  (</a:t>
          </a:r>
          <a:r>
            <a:rPr lang="ru-RU" sz="2000" kern="1200" dirty="0" err="1" smtClean="0"/>
            <a:t>макроекономічні</a:t>
          </a:r>
          <a:r>
            <a:rPr lang="ru-RU" sz="2000" kern="1200" dirty="0" smtClean="0"/>
            <a:t>  </a:t>
          </a:r>
          <a:r>
            <a:rPr lang="uk-UA" sz="2000" kern="1200" noProof="0" dirty="0" smtClean="0"/>
            <a:t>залежності  складаються  з  простого підсумку залежностей на </a:t>
          </a:r>
          <a:r>
            <a:rPr lang="uk-UA" sz="2000" kern="1200" noProof="0" dirty="0" err="1" smtClean="0"/>
            <a:t>мікрорівні</a:t>
          </a:r>
          <a:r>
            <a:rPr lang="uk-UA" sz="2000" kern="1200" dirty="0" smtClean="0"/>
            <a:t>) </a:t>
          </a:r>
          <a:endParaRPr lang="uk-UA" sz="2000" kern="1200" dirty="0"/>
        </a:p>
      </dsp:txBody>
      <dsp:txXfrm rot="10800000">
        <a:off x="0" y="3285364"/>
        <a:ext cx="4253644" cy="1971219"/>
      </dsp:txXfrm>
    </dsp:sp>
    <dsp:sp modelId="{83715EBE-3FE4-4898-8CB2-77A175ED0877}">
      <dsp:nvSpPr>
        <dsp:cNvPr id="0" name=""/>
        <dsp:cNvSpPr/>
      </dsp:nvSpPr>
      <dsp:spPr>
        <a:xfrm rot="5400000">
          <a:off x="5061130" y="1779608"/>
          <a:ext cx="2628291" cy="4253644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Критичний характер - </a:t>
          </a:r>
          <a:r>
            <a:rPr lang="uk-UA" sz="20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негатив</a:t>
          </a:r>
          <a:r>
            <a:rPr lang="ru-RU" sz="20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не </a:t>
          </a:r>
          <a:r>
            <a:rPr lang="uk-UA" sz="2000" b="1" kern="1200" noProof="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ставлення</a:t>
          </a:r>
          <a:r>
            <a:rPr lang="ru-RU" sz="20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до </a:t>
          </a:r>
          <a:r>
            <a:rPr lang="uk-UA" sz="2000" b="1" kern="1200" noProof="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зростання</a:t>
          </a:r>
          <a:r>
            <a:rPr lang="ru-RU" sz="20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державного </a:t>
          </a:r>
          <a:r>
            <a:rPr lang="uk-UA" sz="2000" b="1" kern="1200" noProof="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втручання в економіку</a:t>
          </a:r>
          <a:endParaRPr lang="uk-UA" sz="2000" b="1" kern="1200" noProof="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-5400000">
        <a:off x="4248455" y="3249356"/>
        <a:ext cx="4253644" cy="1971219"/>
      </dsp:txXfrm>
    </dsp:sp>
    <dsp:sp modelId="{B496FA90-F333-4959-A913-491E86F10B1D}">
      <dsp:nvSpPr>
        <dsp:cNvPr id="0" name=""/>
        <dsp:cNvSpPr/>
      </dsp:nvSpPr>
      <dsp:spPr>
        <a:xfrm>
          <a:off x="3106691" y="2016221"/>
          <a:ext cx="2293905" cy="1224140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b="1" kern="12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ПРАКТИЧНА СПРЯМОВАНІСТЬ  </a:t>
          </a:r>
          <a:r>
            <a:rPr lang="uk-UA" sz="1700" kern="1200" dirty="0" smtClean="0"/>
            <a:t>неоконсервативних теорій</a:t>
          </a:r>
          <a:endParaRPr lang="uk-UA" sz="1700" kern="1200" dirty="0"/>
        </a:p>
      </dsp:txBody>
      <dsp:txXfrm>
        <a:off x="3166449" y="2075979"/>
        <a:ext cx="2174389" cy="11046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8C07E-946E-41B1-A07D-29A2EB7349D7}" type="datetimeFigureOut">
              <a:rPr lang="uk-UA" smtClean="0"/>
              <a:t>17.03.2023</a:t>
            </a:fld>
            <a:endParaRPr lang="uk-UA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FCBE05-AC6C-40E8-9B65-D31B53209858}" type="slidenum">
              <a:rPr lang="uk-UA" smtClean="0"/>
              <a:t>‹#›</a:t>
            </a:fld>
            <a:endParaRPr lang="uk-UA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8C07E-946E-41B1-A07D-29A2EB7349D7}" type="datetimeFigureOut">
              <a:rPr lang="uk-UA" smtClean="0"/>
              <a:t>17.03.2023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CBE05-AC6C-40E8-9B65-D31B53209858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8C07E-946E-41B1-A07D-29A2EB7349D7}" type="datetimeFigureOut">
              <a:rPr lang="uk-UA" smtClean="0"/>
              <a:t>17.03.2023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CBE05-AC6C-40E8-9B65-D31B53209858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E48C07E-946E-41B1-A07D-29A2EB7349D7}" type="datetimeFigureOut">
              <a:rPr lang="uk-UA" smtClean="0"/>
              <a:t>17.03.2023</a:t>
            </a:fld>
            <a:endParaRPr lang="uk-UA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88FCBE05-AC6C-40E8-9B65-D31B53209858}" type="slidenum">
              <a:rPr lang="uk-UA" smtClean="0"/>
              <a:t>‹#›</a:t>
            </a:fld>
            <a:endParaRPr lang="uk-UA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8C07E-946E-41B1-A07D-29A2EB7349D7}" type="datetimeFigureOut">
              <a:rPr lang="uk-UA" smtClean="0"/>
              <a:t>17.03.2023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CBE05-AC6C-40E8-9B65-D31B53209858}" type="slidenum">
              <a:rPr lang="uk-UA" smtClean="0"/>
              <a:t>‹#›</a:t>
            </a:fld>
            <a:endParaRPr lang="uk-UA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8C07E-946E-41B1-A07D-29A2EB7349D7}" type="datetimeFigureOut">
              <a:rPr lang="uk-UA" smtClean="0"/>
              <a:t>17.03.2023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CBE05-AC6C-40E8-9B65-D31B53209858}" type="slidenum">
              <a:rPr lang="uk-UA" smtClean="0"/>
              <a:t>‹#›</a:t>
            </a:fld>
            <a:endParaRPr lang="uk-UA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CBE05-AC6C-40E8-9B65-D31B53209858}" type="slidenum">
              <a:rPr lang="uk-UA" smtClean="0"/>
              <a:t>‹#›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8C07E-946E-41B1-A07D-29A2EB7349D7}" type="datetimeFigureOut">
              <a:rPr lang="uk-UA" smtClean="0"/>
              <a:t>17.03.2023</a:t>
            </a:fld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Объект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Объект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8C07E-946E-41B1-A07D-29A2EB7349D7}" type="datetimeFigureOut">
              <a:rPr lang="uk-UA" smtClean="0"/>
              <a:t>17.03.2023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CBE05-AC6C-40E8-9B65-D31B53209858}" type="slidenum">
              <a:rPr lang="uk-UA" smtClean="0"/>
              <a:t>‹#›</a:t>
            </a:fld>
            <a:endParaRPr lang="uk-UA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8C07E-946E-41B1-A07D-29A2EB7349D7}" type="datetimeFigureOut">
              <a:rPr lang="uk-UA" smtClean="0"/>
              <a:t>17.03.2023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CBE05-AC6C-40E8-9B65-D31B53209858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Объект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E48C07E-946E-41B1-A07D-29A2EB7349D7}" type="datetimeFigureOut">
              <a:rPr lang="uk-UA" smtClean="0"/>
              <a:t>17.03.2023</a:t>
            </a:fld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8FCBE05-AC6C-40E8-9B65-D31B53209858}" type="slidenum">
              <a:rPr lang="uk-UA" smtClean="0"/>
              <a:t>‹#›</a:t>
            </a:fld>
            <a:endParaRPr lang="uk-UA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8C07E-946E-41B1-A07D-29A2EB7349D7}" type="datetimeFigureOut">
              <a:rPr lang="uk-UA" smtClean="0"/>
              <a:t>17.03.2023</a:t>
            </a:fld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FCBE05-AC6C-40E8-9B65-D31B53209858}" type="slidenum">
              <a:rPr lang="uk-UA" smtClean="0"/>
              <a:t>‹#›</a:t>
            </a:fld>
            <a:endParaRPr lang="uk-UA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E48C07E-946E-41B1-A07D-29A2EB7349D7}" type="datetimeFigureOut">
              <a:rPr lang="uk-UA" smtClean="0"/>
              <a:t>17.03.2023</a:t>
            </a:fld>
            <a:endParaRPr lang="uk-UA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88FCBE05-AC6C-40E8-9B65-D31B53209858}" type="slidenum">
              <a:rPr lang="uk-UA" smtClean="0"/>
              <a:t>‹#›</a:t>
            </a:fld>
            <a:endParaRPr lang="uk-UA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СУЧАСНІ ЕКОНОМІЧНІ ТЕОРІЇ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443387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5" y="116632"/>
            <a:ext cx="8928992" cy="6552728"/>
          </a:xfrm>
        </p:spPr>
        <p:txBody>
          <a:bodyPr>
            <a:noAutofit/>
          </a:bodyPr>
          <a:lstStyle/>
          <a:p>
            <a:r>
              <a:rPr lang="uk-UA" sz="2400" dirty="0"/>
              <a:t>Графічне  відображення  залежності  між  податковими  </a:t>
            </a:r>
            <a:r>
              <a:rPr lang="uk-UA" sz="2400" dirty="0" smtClean="0"/>
              <a:t>надходженнями </a:t>
            </a:r>
            <a:r>
              <a:rPr lang="uk-UA" sz="2400" dirty="0"/>
              <a:t>до бюджету та динамікою податкових ставок </a:t>
            </a:r>
            <a:r>
              <a:rPr lang="uk-UA" sz="2400" dirty="0" smtClean="0"/>
              <a:t>відоме  </a:t>
            </a:r>
            <a:r>
              <a:rPr lang="uk-UA" sz="2400" dirty="0"/>
              <a:t>в  економічній  науці  як  </a:t>
            </a:r>
            <a:r>
              <a:rPr lang="uk-UA" sz="2400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крива  А.  </a:t>
            </a:r>
            <a:r>
              <a:rPr lang="uk-UA" sz="2400" i="1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Лаффера</a:t>
            </a:r>
            <a:r>
              <a:rPr lang="uk-UA" sz="2400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 </a:t>
            </a:r>
            <a:r>
              <a:rPr lang="uk-UA" sz="2400" dirty="0" smtClean="0"/>
              <a:t>Концепція кривої  </a:t>
            </a:r>
            <a:r>
              <a:rPr lang="uk-UA" sz="2400" dirty="0"/>
              <a:t>передбачає  наявність  оптимального  рівня  </a:t>
            </a:r>
            <a:r>
              <a:rPr lang="uk-UA" sz="2400" dirty="0" smtClean="0"/>
              <a:t>оподаткування</a:t>
            </a:r>
            <a:r>
              <a:rPr lang="uk-UA" sz="2400" dirty="0"/>
              <a:t>, за якого податкові надходження досягають максимуму</a:t>
            </a:r>
            <a:r>
              <a:rPr lang="uk-UA" sz="2400" dirty="0" smtClean="0"/>
              <a:t>.</a:t>
            </a:r>
          </a:p>
          <a:p>
            <a:endParaRPr lang="uk-UA" sz="2400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462785"/>
            <a:ext cx="5472608" cy="39026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42207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4" y="1196752"/>
            <a:ext cx="8856984" cy="5544616"/>
          </a:xfrm>
        </p:spPr>
        <p:txBody>
          <a:bodyPr>
            <a:normAutofit fontScale="92500" lnSpcReduction="20000"/>
          </a:bodyPr>
          <a:lstStyle/>
          <a:p>
            <a:r>
              <a:rPr lang="uk-UA" dirty="0" smtClean="0"/>
              <a:t>1</a:t>
            </a:r>
            <a:r>
              <a:rPr lang="uk-UA" dirty="0"/>
              <a:t>. </a:t>
            </a:r>
            <a:r>
              <a:rPr lang="uk-UA" dirty="0" smtClean="0"/>
              <a:t>Зменшення масштабів державного втручання в економіку та скорочення бюджетних витрат.</a:t>
            </a:r>
            <a:endParaRPr lang="uk-UA" dirty="0"/>
          </a:p>
          <a:p>
            <a:r>
              <a:rPr lang="uk-UA" dirty="0" smtClean="0"/>
              <a:t>2</a:t>
            </a:r>
            <a:r>
              <a:rPr lang="uk-UA" dirty="0"/>
              <a:t>. Приватизація  державного  </a:t>
            </a:r>
            <a:r>
              <a:rPr lang="uk-UA" dirty="0" smtClean="0"/>
              <a:t>сектора  </a:t>
            </a:r>
            <a:r>
              <a:rPr lang="uk-UA" dirty="0"/>
              <a:t>та  дерегулювання  </a:t>
            </a:r>
            <a:r>
              <a:rPr lang="uk-UA" dirty="0" smtClean="0"/>
              <a:t>економіки.</a:t>
            </a:r>
          </a:p>
          <a:p>
            <a:r>
              <a:rPr lang="uk-UA" dirty="0" smtClean="0"/>
              <a:t>3.</a:t>
            </a:r>
            <a:r>
              <a:rPr lang="ru-RU" dirty="0"/>
              <a:t> </a:t>
            </a:r>
            <a:r>
              <a:rPr lang="uk-UA" dirty="0" smtClean="0"/>
              <a:t>Орієнтованість державної економічної політики на виробництво, пропозицію</a:t>
            </a:r>
            <a:r>
              <a:rPr lang="ru-RU" dirty="0" smtClean="0"/>
              <a:t>.</a:t>
            </a:r>
          </a:p>
          <a:p>
            <a:r>
              <a:rPr lang="ru-RU" dirty="0"/>
              <a:t>4. </a:t>
            </a:r>
            <a:r>
              <a:rPr lang="uk-UA" dirty="0" smtClean="0"/>
              <a:t>Ліквідація перешкод на шляху розширення виробництва товарів та послуг, послаблення юридичної регламентації підприємницької діяльності, лібералізація антимонопольного законодавства.</a:t>
            </a:r>
          </a:p>
          <a:p>
            <a:r>
              <a:rPr lang="uk-UA" dirty="0" smtClean="0"/>
              <a:t>5.</a:t>
            </a:r>
            <a:r>
              <a:rPr lang="ru-RU" dirty="0"/>
              <a:t> </a:t>
            </a:r>
            <a:r>
              <a:rPr lang="uk-UA" dirty="0" smtClean="0"/>
              <a:t>Зниження ставок оподаткування з метою використання вивільненої частини прибутків для інвестування та розширення виробництва</a:t>
            </a:r>
          </a:p>
          <a:p>
            <a:r>
              <a:rPr lang="uk-UA" dirty="0"/>
              <a:t>6. </a:t>
            </a:r>
            <a:r>
              <a:rPr lang="uk-UA" dirty="0" smtClean="0"/>
              <a:t>Регулювання </a:t>
            </a:r>
            <a:r>
              <a:rPr lang="uk-UA" dirty="0"/>
              <a:t>пропозиції грошової маси </a:t>
            </a:r>
            <a:r>
              <a:rPr lang="uk-UA" dirty="0" err="1"/>
              <a:t>неінфляційними</a:t>
            </a:r>
            <a:r>
              <a:rPr lang="uk-UA" dirty="0"/>
              <a:t> </a:t>
            </a:r>
            <a:r>
              <a:rPr lang="uk-UA" dirty="0" smtClean="0"/>
              <a:t>методами</a:t>
            </a:r>
            <a:r>
              <a:rPr lang="uk-UA" dirty="0"/>
              <a:t>, відокремлення бюджетної політики від </a:t>
            </a:r>
            <a:r>
              <a:rPr lang="uk-UA" dirty="0" smtClean="0"/>
              <a:t>грошової.</a:t>
            </a:r>
          </a:p>
          <a:p>
            <a:r>
              <a:rPr lang="uk-UA" dirty="0"/>
              <a:t>7. </a:t>
            </a:r>
            <a:r>
              <a:rPr lang="uk-UA" dirty="0" smtClean="0"/>
              <a:t>Скорочення </a:t>
            </a:r>
            <a:r>
              <a:rPr lang="uk-UA" dirty="0"/>
              <a:t>соціальних </a:t>
            </a:r>
            <a:r>
              <a:rPr lang="uk-UA" dirty="0" smtClean="0"/>
              <a:t>програм та соціальних виплат.</a:t>
            </a:r>
          </a:p>
          <a:p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008112"/>
          </a:xfrm>
        </p:spPr>
        <p:txBody>
          <a:bodyPr>
            <a:noAutofit/>
          </a:bodyPr>
          <a:lstStyle/>
          <a:p>
            <a:pPr algn="ctr"/>
            <a:r>
              <a:rPr lang="uk-UA" sz="3200" dirty="0" smtClean="0">
                <a:solidFill>
                  <a:srgbClr val="FFC000"/>
                </a:solidFill>
              </a:rPr>
              <a:t/>
            </a:r>
            <a:br>
              <a:rPr lang="uk-UA" sz="3200" dirty="0" smtClean="0">
                <a:solidFill>
                  <a:srgbClr val="FFC000"/>
                </a:solidFill>
              </a:rPr>
            </a:br>
            <a:r>
              <a:rPr lang="uk-UA" sz="3200" dirty="0" smtClean="0">
                <a:solidFill>
                  <a:srgbClr val="FFC000"/>
                </a:solidFill>
              </a:rPr>
              <a:t/>
            </a:r>
            <a:br>
              <a:rPr lang="uk-UA" sz="3200" dirty="0" smtClean="0">
                <a:solidFill>
                  <a:srgbClr val="FFC000"/>
                </a:solidFill>
              </a:rPr>
            </a:br>
            <a:r>
              <a:rPr lang="uk-UA" sz="3200" dirty="0" smtClean="0">
                <a:solidFill>
                  <a:srgbClr val="FFC000"/>
                </a:solidFill>
              </a:rPr>
              <a:t>Принципи економічної політики держави на основі економіки пропозиції</a:t>
            </a:r>
            <a:endParaRPr lang="uk-UA" sz="32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14747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684312"/>
          </a:xfrm>
        </p:spPr>
        <p:txBody>
          <a:bodyPr>
            <a:noAutofit/>
          </a:bodyPr>
          <a:lstStyle/>
          <a:p>
            <a:pPr lvl="0" algn="ctr"/>
            <a:r>
              <a:rPr lang="uk-UA" sz="28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5.3. Теорія раціональних очікувань</a:t>
            </a:r>
          </a:p>
        </p:txBody>
      </p:sp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107504" y="908720"/>
            <a:ext cx="9036496" cy="5810853"/>
          </a:xfrm>
        </p:spPr>
        <p:txBody>
          <a:bodyPr>
            <a:normAutofit lnSpcReduction="10000"/>
          </a:bodyPr>
          <a:lstStyle/>
          <a:p>
            <a:pPr>
              <a:buClr>
                <a:srgbClr val="FFFF00"/>
              </a:buClr>
              <a:buSzPct val="100000"/>
            </a:pPr>
            <a:r>
              <a:rPr lang="uk-UA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Концепція раціональних очікувань </a:t>
            </a:r>
            <a:r>
              <a:rPr lang="uk-UA" dirty="0" smtClean="0"/>
              <a:t>істотно вплинула на розвиток макроекономічних досліджень і увійшла до світової думки економічної думки  як  </a:t>
            </a:r>
            <a:r>
              <a:rPr lang="uk-UA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«нова  класична  макроекономіка»</a:t>
            </a:r>
            <a:r>
              <a:rPr lang="ru-RU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dirty="0" smtClean="0"/>
              <a:t>:</a:t>
            </a:r>
            <a:endParaRPr lang="uk-UA" dirty="0"/>
          </a:p>
          <a:p>
            <a:pPr>
              <a:buClr>
                <a:srgbClr val="FFFF0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dirty="0" smtClean="0"/>
              <a:t>раціональна  поведінка </a:t>
            </a:r>
            <a:r>
              <a:rPr lang="uk-UA" dirty="0"/>
              <a:t>економічних суб’єктів, </a:t>
            </a:r>
            <a:r>
              <a:rPr lang="uk-UA" dirty="0" smtClean="0"/>
              <a:t>повнота </a:t>
            </a:r>
            <a:r>
              <a:rPr lang="uk-UA" dirty="0"/>
              <a:t>інформації під час </a:t>
            </a:r>
            <a:r>
              <a:rPr lang="uk-UA" dirty="0" smtClean="0"/>
              <a:t>формування </a:t>
            </a:r>
            <a:r>
              <a:rPr lang="uk-UA" dirty="0"/>
              <a:t>очікувань,  </a:t>
            </a:r>
            <a:r>
              <a:rPr lang="uk-UA" dirty="0" smtClean="0"/>
              <a:t>досконала конкуренція  </a:t>
            </a:r>
            <a:r>
              <a:rPr lang="uk-UA" dirty="0"/>
              <a:t>на  всіх  ринках  </a:t>
            </a:r>
            <a:r>
              <a:rPr lang="uk-UA" dirty="0" smtClean="0"/>
              <a:t>та миттєве  </a:t>
            </a:r>
            <a:r>
              <a:rPr lang="uk-UA" dirty="0"/>
              <a:t>відображення  нової  інформації  на  кривих  попиту  </a:t>
            </a:r>
            <a:r>
              <a:rPr lang="uk-UA" dirty="0" smtClean="0"/>
              <a:t>та пропозиції</a:t>
            </a:r>
            <a:r>
              <a:rPr lang="uk-UA" dirty="0"/>
              <a:t>);</a:t>
            </a:r>
          </a:p>
          <a:p>
            <a:pPr>
              <a:buClr>
                <a:srgbClr val="FFFF0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dirty="0" smtClean="0"/>
              <a:t>макроекономічна  концепція, побудована  </a:t>
            </a:r>
            <a:r>
              <a:rPr lang="uk-UA" dirty="0"/>
              <a:t>на підґрунті  неокласичної мікроекономічної </a:t>
            </a:r>
            <a:r>
              <a:rPr lang="uk-UA" i="1" dirty="0" smtClean="0">
                <a:solidFill>
                  <a:srgbClr val="FFFF00"/>
                </a:solidFill>
              </a:rPr>
              <a:t>моделі загальної</a:t>
            </a:r>
            <a:r>
              <a:rPr lang="ru-RU" i="1" dirty="0" smtClean="0">
                <a:solidFill>
                  <a:srgbClr val="FFFF00"/>
                </a:solidFill>
              </a:rPr>
              <a:t>  </a:t>
            </a:r>
            <a:r>
              <a:rPr lang="uk-UA" i="1" dirty="0" smtClean="0">
                <a:solidFill>
                  <a:srgbClr val="FFFF00"/>
                </a:solidFill>
              </a:rPr>
              <a:t>ринкової</a:t>
            </a:r>
            <a:r>
              <a:rPr lang="ru-RU" i="1" dirty="0" smtClean="0">
                <a:solidFill>
                  <a:srgbClr val="FFFF00"/>
                </a:solidFill>
              </a:rPr>
              <a:t>  </a:t>
            </a:r>
            <a:r>
              <a:rPr lang="uk-UA" i="1" dirty="0" smtClean="0">
                <a:solidFill>
                  <a:srgbClr val="FFFF00"/>
                </a:solidFill>
              </a:rPr>
              <a:t>рівноваги Л. </a:t>
            </a:r>
            <a:r>
              <a:rPr lang="uk-UA" i="1" dirty="0" err="1" smtClean="0">
                <a:solidFill>
                  <a:srgbClr val="FFFF00"/>
                </a:solidFill>
              </a:rPr>
              <a:t>Вальраса</a:t>
            </a:r>
            <a:r>
              <a:rPr lang="uk-UA" i="1" dirty="0" smtClean="0">
                <a:solidFill>
                  <a:srgbClr val="FFFF00"/>
                </a:solidFill>
              </a:rPr>
              <a:t>;</a:t>
            </a:r>
          </a:p>
          <a:p>
            <a:pPr>
              <a:buClr>
                <a:srgbClr val="FFFF0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i="1" dirty="0">
                <a:solidFill>
                  <a:srgbClr val="FFFF00"/>
                </a:solidFill>
              </a:rPr>
              <a:t>відносна сталість </a:t>
            </a:r>
            <a:r>
              <a:rPr lang="uk-UA" dirty="0" smtClean="0"/>
              <a:t>ринкової рівноваги та раціональна поведінка економічних суб’єктів </a:t>
            </a:r>
            <a:r>
              <a:rPr lang="uk-UA" i="1" dirty="0">
                <a:solidFill>
                  <a:srgbClr val="FFFF00"/>
                </a:solidFill>
              </a:rPr>
              <a:t>за умов невизначеності</a:t>
            </a:r>
            <a:r>
              <a:rPr lang="uk-UA" dirty="0" smtClean="0"/>
              <a:t>.</a:t>
            </a:r>
          </a:p>
          <a:p>
            <a:pPr>
              <a:buClr>
                <a:srgbClr val="FFFF00"/>
              </a:buClr>
              <a:buSzPct val="100000"/>
              <a:buFont typeface="Wingdings" panose="05000000000000000000" pitchFamily="2" charset="2"/>
              <a:buChar char="Ø"/>
            </a:pPr>
            <a:endParaRPr lang="uk-UA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540332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dirty="0" smtClean="0"/>
              <a:t>5.1. Методологія та основні теоретичні постулати </a:t>
            </a:r>
            <a:r>
              <a:rPr lang="uk-UA" dirty="0" err="1" smtClean="0"/>
              <a:t>неоконсерватизму</a:t>
            </a:r>
            <a:r>
              <a:rPr lang="uk-UA" dirty="0" smtClean="0"/>
              <a:t>.</a:t>
            </a:r>
            <a:endParaRPr lang="uk-UA" dirty="0"/>
          </a:p>
          <a:p>
            <a:pPr lvl="0"/>
            <a:r>
              <a:rPr lang="ru-RU" dirty="0"/>
              <a:t>5.2. </a:t>
            </a:r>
            <a:r>
              <a:rPr lang="uk-UA" dirty="0" smtClean="0"/>
              <a:t>Теоретичні основи та характерні риси «економіки пропозиції</a:t>
            </a:r>
            <a:r>
              <a:rPr lang="ru-RU" dirty="0" smtClean="0"/>
              <a:t>»</a:t>
            </a:r>
            <a:r>
              <a:rPr lang="uk-UA" dirty="0"/>
              <a:t>.</a:t>
            </a:r>
          </a:p>
          <a:p>
            <a:pPr lvl="0"/>
            <a:r>
              <a:rPr lang="uk-UA" dirty="0" smtClean="0"/>
              <a:t>5.3. </a:t>
            </a:r>
            <a:r>
              <a:rPr lang="uk-UA" dirty="0"/>
              <a:t>Теорія раціональних очікувань</a:t>
            </a:r>
            <a:r>
              <a:rPr lang="uk-UA" dirty="0" smtClean="0"/>
              <a:t>.</a:t>
            </a:r>
          </a:p>
          <a:p>
            <a:pPr lvl="0"/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1044352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2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32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32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32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32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32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32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32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32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32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32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32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32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32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32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Тема </a:t>
            </a:r>
            <a:r>
              <a:rPr lang="uk-UA" sz="32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 Теорії </a:t>
            </a:r>
            <a:r>
              <a:rPr lang="uk-UA" sz="3200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неоконсерватизму</a:t>
            </a:r>
            <a:endParaRPr lang="uk-UA" sz="32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998805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864096"/>
          </a:xfrm>
        </p:spPr>
        <p:txBody>
          <a:bodyPr>
            <a:noAutofit/>
          </a:bodyPr>
          <a:lstStyle/>
          <a:p>
            <a:pPr lvl="0" algn="ctr"/>
            <a:r>
              <a:rPr lang="uk-UA" sz="2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2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2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5.1</a:t>
            </a:r>
            <a:r>
              <a:rPr lang="uk-UA" sz="28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Методологія та основні теоретичні постулати </a:t>
            </a:r>
            <a:r>
              <a:rPr lang="uk-UA" sz="2800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неоконсерватизму</a:t>
            </a:r>
            <a:r>
              <a:rPr lang="uk-UA" sz="2800" dirty="0"/>
              <a:t>.</a:t>
            </a:r>
          </a:p>
        </p:txBody>
      </p:sp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107504" y="1124744"/>
            <a:ext cx="8856984" cy="5328592"/>
          </a:xfrm>
        </p:spPr>
        <p:txBody>
          <a:bodyPr>
            <a:noAutofit/>
          </a:bodyPr>
          <a:lstStyle/>
          <a:p>
            <a:r>
              <a:rPr lang="uk-UA" sz="2400" dirty="0"/>
              <a:t>Криза кейнсіанської </a:t>
            </a:r>
            <a:r>
              <a:rPr lang="uk-UA" sz="2400" dirty="0" smtClean="0"/>
              <a:t>економічної політики </a:t>
            </a:r>
            <a:r>
              <a:rPr lang="uk-UA" sz="2400" dirty="0"/>
              <a:t>підірвала довіру й до </a:t>
            </a:r>
            <a:r>
              <a:rPr lang="uk-UA" sz="2400" dirty="0" smtClean="0"/>
              <a:t>її теоретичного підґрунтя. Їй на </a:t>
            </a:r>
            <a:r>
              <a:rPr lang="uk-UA" sz="2400" dirty="0"/>
              <a:t>зміну прийшла теорія </a:t>
            </a:r>
            <a:r>
              <a:rPr lang="uk-UA" sz="2400" i="1" dirty="0" err="1">
                <a:solidFill>
                  <a:srgbClr val="FFFF00"/>
                </a:solidFill>
              </a:rPr>
              <a:t>монетаризму</a:t>
            </a:r>
            <a:r>
              <a:rPr lang="uk-UA" sz="2400" dirty="0"/>
              <a:t>, яка за своєю сутністю </a:t>
            </a:r>
            <a:r>
              <a:rPr lang="uk-UA" sz="2400" dirty="0" smtClean="0"/>
              <a:t>є макроекономічним </a:t>
            </a:r>
            <a:r>
              <a:rPr lang="uk-UA" sz="2400" dirty="0"/>
              <a:t>варіантом неокласичної теорії. Саме вона, </a:t>
            </a:r>
            <a:r>
              <a:rPr lang="uk-UA" sz="2400" dirty="0" smtClean="0"/>
              <a:t>разом  </a:t>
            </a:r>
            <a:r>
              <a:rPr lang="uk-UA" sz="2400" dirty="0"/>
              <a:t>з  концепціями  </a:t>
            </a:r>
            <a:r>
              <a:rPr lang="uk-UA" sz="2400" i="1" dirty="0">
                <a:solidFill>
                  <a:srgbClr val="FFFF00"/>
                </a:solidFill>
              </a:rPr>
              <a:t>економіки  пропозиції  </a:t>
            </a:r>
            <a:r>
              <a:rPr lang="uk-UA" sz="2400" dirty="0"/>
              <a:t>та  </a:t>
            </a:r>
            <a:r>
              <a:rPr lang="uk-UA" sz="2400" i="1" dirty="0">
                <a:solidFill>
                  <a:srgbClr val="FFFF00"/>
                </a:solidFill>
              </a:rPr>
              <a:t>раціональних  очікувань</a:t>
            </a:r>
            <a:r>
              <a:rPr lang="uk-UA" sz="2400" dirty="0"/>
              <a:t>, стала обґрунтуванням </a:t>
            </a:r>
            <a:r>
              <a:rPr lang="uk-UA" sz="2400" i="1" dirty="0">
                <a:solidFill>
                  <a:srgbClr val="FFFF00"/>
                </a:solidFill>
              </a:rPr>
              <a:t>неоконсервативної економічної політики</a:t>
            </a:r>
            <a:r>
              <a:rPr lang="uk-UA" sz="2400" dirty="0"/>
              <a:t>,  спрямованої  на  критику </a:t>
            </a:r>
            <a:r>
              <a:rPr lang="uk-UA" sz="2400" dirty="0" smtClean="0"/>
              <a:t>кейнсіанської системи антикризового </a:t>
            </a:r>
            <a:r>
              <a:rPr lang="uk-UA" sz="2400" dirty="0"/>
              <a:t>регулювання  </a:t>
            </a:r>
            <a:r>
              <a:rPr lang="uk-UA" sz="2400" dirty="0" smtClean="0"/>
              <a:t>та повернення </a:t>
            </a:r>
            <a:r>
              <a:rPr lang="uk-UA" sz="2400" dirty="0"/>
              <a:t>до принципів </a:t>
            </a:r>
            <a:r>
              <a:rPr lang="en-US" sz="2400" dirty="0"/>
              <a:t>laissez-faire</a:t>
            </a:r>
            <a:r>
              <a:rPr lang="en-US" sz="2400" dirty="0" smtClean="0"/>
              <a:t>.</a:t>
            </a:r>
            <a:endParaRPr lang="uk-UA" sz="2400" dirty="0" smtClean="0"/>
          </a:p>
          <a:p>
            <a:r>
              <a:rPr lang="uk-UA" sz="2400" dirty="0" err="1" smtClean="0">
                <a:solidFill>
                  <a:srgbClr val="FFC000"/>
                </a:solidFill>
              </a:rPr>
              <a:t>Неоконсерватизм</a:t>
            </a:r>
            <a:r>
              <a:rPr lang="uk-UA" sz="2400" dirty="0" smtClean="0"/>
              <a:t> </a:t>
            </a:r>
            <a:r>
              <a:rPr lang="uk-UA" sz="2400" dirty="0"/>
              <a:t>є  загальною  світоглядною  платформою сучасної неокласики, яка пристосовує традиційні </a:t>
            </a:r>
            <a:r>
              <a:rPr lang="uk-UA" sz="2400" dirty="0" smtClean="0"/>
              <a:t>цінності </a:t>
            </a:r>
            <a:r>
              <a:rPr lang="uk-UA" sz="2400" dirty="0"/>
              <a:t>консерватизму до реалій постіндустріального суспільства </a:t>
            </a:r>
            <a:r>
              <a:rPr lang="uk-UA" sz="2400" dirty="0" smtClean="0"/>
              <a:t>й визначає  </a:t>
            </a:r>
            <a:r>
              <a:rPr lang="uk-UA" sz="2400" dirty="0"/>
              <a:t>економічну  політику  та  політичний  курс </a:t>
            </a:r>
            <a:r>
              <a:rPr lang="uk-UA" sz="2400" dirty="0" smtClean="0"/>
              <a:t>розвинутих країн </a:t>
            </a:r>
            <a:r>
              <a:rPr lang="uk-UA" sz="2400" dirty="0"/>
              <a:t>світу протягом останніх трьох десятиліть. </a:t>
            </a:r>
          </a:p>
        </p:txBody>
      </p:sp>
    </p:spTree>
    <p:extLst>
      <p:ext uri="{BB962C8B-B14F-4D97-AF65-F5344CB8AC3E}">
        <p14:creationId xmlns:p14="http://schemas.microsoft.com/office/powerpoint/2010/main" val="38039430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2"/>
          <p:cNvSpPr>
            <a:spLocks noGrp="1"/>
          </p:cNvSpPr>
          <p:nvPr>
            <p:ph idx="1"/>
          </p:nvPr>
        </p:nvSpPr>
        <p:spPr>
          <a:xfrm>
            <a:off x="107504" y="404664"/>
            <a:ext cx="8507288" cy="6264275"/>
          </a:xfrm>
        </p:spPr>
        <p:txBody>
          <a:bodyPr>
            <a:normAutofit/>
          </a:bodyPr>
          <a:lstStyle/>
          <a:p>
            <a:pPr marL="365760" lvl="1" indent="0">
              <a:buClr>
                <a:srgbClr val="FFFF00"/>
              </a:buClr>
              <a:buSzPct val="100000"/>
              <a:buNone/>
            </a:pPr>
            <a:r>
              <a:rPr lang="uk-UA" sz="2600" dirty="0" smtClean="0">
                <a:solidFill>
                  <a:schemeClr val="tx1"/>
                </a:solidFill>
              </a:rPr>
              <a:t>У </a:t>
            </a:r>
            <a:r>
              <a:rPr lang="uk-UA" sz="2600" dirty="0">
                <a:solidFill>
                  <a:schemeClr val="tx1"/>
                </a:solidFill>
              </a:rPr>
              <a:t>науковій літературі виокремлюють дві головні парадигми ринкового </a:t>
            </a:r>
            <a:r>
              <a:rPr lang="uk-UA" sz="2600" dirty="0" err="1">
                <a:solidFill>
                  <a:schemeClr val="tx1"/>
                </a:solidFill>
              </a:rPr>
              <a:t>неоконсерватизму</a:t>
            </a:r>
            <a:r>
              <a:rPr lang="uk-UA" sz="2600" dirty="0">
                <a:solidFill>
                  <a:schemeClr val="tx1"/>
                </a:solidFill>
              </a:rPr>
              <a:t>:</a:t>
            </a:r>
          </a:p>
          <a:p>
            <a:pPr lvl="1">
              <a:buClr>
                <a:srgbClr val="FFFF00"/>
              </a:buClr>
              <a:buSzPct val="100000"/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неокласичну </a:t>
            </a:r>
            <a:r>
              <a:rPr lang="uk-UA" dirty="0"/>
              <a:t>(англо-американську);</a:t>
            </a:r>
          </a:p>
          <a:p>
            <a:pPr lvl="1">
              <a:buClr>
                <a:srgbClr val="FFFF0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ордоліберальну</a:t>
            </a:r>
            <a:r>
              <a:rPr lang="uk-UA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dirty="0"/>
              <a:t>(європейську</a:t>
            </a:r>
            <a:r>
              <a:rPr lang="ru-RU" dirty="0"/>
              <a:t>).</a:t>
            </a:r>
            <a:r>
              <a:rPr lang="uk-UA" dirty="0"/>
              <a:t> </a:t>
            </a:r>
            <a:endParaRPr lang="uk-UA" dirty="0" smtClean="0"/>
          </a:p>
          <a:p>
            <a:pPr marL="365760" lvl="1" indent="0">
              <a:buClr>
                <a:srgbClr val="FFFF00"/>
              </a:buClr>
              <a:buSzPct val="100000"/>
              <a:buNone/>
            </a:pPr>
            <a:r>
              <a:rPr lang="uk-UA" sz="2600" dirty="0">
                <a:solidFill>
                  <a:schemeClr val="tx1"/>
                </a:solidFill>
              </a:rPr>
              <a:t>Відродження  консервативних  економічних  </a:t>
            </a:r>
            <a:r>
              <a:rPr lang="uk-UA" sz="2600" dirty="0" smtClean="0">
                <a:solidFill>
                  <a:schemeClr val="tx1"/>
                </a:solidFill>
              </a:rPr>
              <a:t>поглядів було </a:t>
            </a:r>
            <a:r>
              <a:rPr lang="uk-UA" sz="2600" dirty="0">
                <a:solidFill>
                  <a:schemeClr val="tx1"/>
                </a:solidFill>
              </a:rPr>
              <a:t>викликано причинами як </a:t>
            </a:r>
            <a:r>
              <a:rPr lang="uk-UA" sz="2600" i="1" dirty="0">
                <a:solidFill>
                  <a:srgbClr val="FFFF00"/>
                </a:solidFill>
              </a:rPr>
              <a:t>об’єктивного</a:t>
            </a:r>
            <a:r>
              <a:rPr lang="uk-UA" sz="2600" dirty="0">
                <a:solidFill>
                  <a:schemeClr val="tx1"/>
                </a:solidFill>
              </a:rPr>
              <a:t> характеру (</a:t>
            </a:r>
            <a:r>
              <a:rPr lang="uk-UA" sz="2600" dirty="0" smtClean="0">
                <a:solidFill>
                  <a:schemeClr val="tx1"/>
                </a:solidFill>
              </a:rPr>
              <a:t>погіршення  </a:t>
            </a:r>
            <a:r>
              <a:rPr lang="uk-UA" sz="2600" dirty="0">
                <a:solidFill>
                  <a:schemeClr val="tx1"/>
                </a:solidFill>
              </a:rPr>
              <a:t>економічної  кон’юнктури,  наслідки </a:t>
            </a:r>
            <a:r>
              <a:rPr lang="uk-UA" sz="2600" dirty="0" smtClean="0">
                <a:solidFill>
                  <a:schemeClr val="tx1"/>
                </a:solidFill>
              </a:rPr>
              <a:t>світових  </a:t>
            </a:r>
            <a:r>
              <a:rPr lang="uk-UA" sz="2600" dirty="0">
                <a:solidFill>
                  <a:schemeClr val="tx1"/>
                </a:solidFill>
              </a:rPr>
              <a:t>економічних  криз  </a:t>
            </a:r>
            <a:r>
              <a:rPr lang="uk-UA" sz="2600" dirty="0" smtClean="0">
                <a:solidFill>
                  <a:schemeClr val="tx1"/>
                </a:solidFill>
              </a:rPr>
              <a:t>1970-1980-х  </a:t>
            </a:r>
            <a:r>
              <a:rPr lang="uk-UA" sz="2600" dirty="0">
                <a:solidFill>
                  <a:schemeClr val="tx1"/>
                </a:solidFill>
              </a:rPr>
              <a:t>років,  </a:t>
            </a:r>
            <a:r>
              <a:rPr lang="uk-UA" sz="2600" dirty="0" smtClean="0">
                <a:solidFill>
                  <a:schemeClr val="tx1"/>
                </a:solidFill>
              </a:rPr>
              <a:t>виникнення </a:t>
            </a:r>
            <a:r>
              <a:rPr lang="uk-UA" sz="2600" i="1" dirty="0" smtClean="0">
                <a:solidFill>
                  <a:srgbClr val="FFFF00"/>
                </a:solidFill>
              </a:rPr>
              <a:t>стагфляції</a:t>
            </a:r>
            <a:r>
              <a:rPr lang="uk-UA" sz="2600" dirty="0">
                <a:solidFill>
                  <a:schemeClr val="tx1"/>
                </a:solidFill>
              </a:rPr>
              <a:t>, </a:t>
            </a:r>
            <a:r>
              <a:rPr lang="uk-UA" sz="2600" dirty="0" smtClean="0">
                <a:solidFill>
                  <a:schemeClr val="tx1"/>
                </a:solidFill>
              </a:rPr>
              <a:t>низька ефективність державного апарату),  </a:t>
            </a:r>
            <a:r>
              <a:rPr lang="uk-UA" sz="2600" dirty="0">
                <a:solidFill>
                  <a:schemeClr val="tx1"/>
                </a:solidFill>
              </a:rPr>
              <a:t>так  і  </a:t>
            </a:r>
            <a:r>
              <a:rPr lang="uk-UA" sz="2600" i="1" dirty="0">
                <a:solidFill>
                  <a:srgbClr val="FFFF00"/>
                </a:solidFill>
              </a:rPr>
              <a:t>суб’єктивного </a:t>
            </a:r>
            <a:r>
              <a:rPr lang="uk-UA" sz="2600" dirty="0">
                <a:solidFill>
                  <a:schemeClr val="tx1"/>
                </a:solidFill>
              </a:rPr>
              <a:t> </a:t>
            </a:r>
            <a:r>
              <a:rPr lang="uk-UA" sz="2600" dirty="0" smtClean="0">
                <a:solidFill>
                  <a:schemeClr val="tx1"/>
                </a:solidFill>
              </a:rPr>
              <a:t>(зростання  </a:t>
            </a:r>
            <a:r>
              <a:rPr lang="uk-UA" sz="2600" dirty="0">
                <a:solidFill>
                  <a:schemeClr val="tx1"/>
                </a:solidFill>
              </a:rPr>
              <a:t>незадоволеності  в  суспільстві  </a:t>
            </a:r>
            <a:r>
              <a:rPr lang="uk-UA" sz="2600" dirty="0" smtClean="0">
                <a:solidFill>
                  <a:schemeClr val="tx1"/>
                </a:solidFill>
              </a:rPr>
              <a:t>підвищенням  </a:t>
            </a:r>
            <a:r>
              <a:rPr lang="uk-UA" sz="2600" dirty="0">
                <a:solidFill>
                  <a:schemeClr val="tx1"/>
                </a:solidFill>
              </a:rPr>
              <a:t>інфляції  </a:t>
            </a:r>
            <a:r>
              <a:rPr lang="uk-UA" sz="2600" dirty="0" smtClean="0">
                <a:solidFill>
                  <a:schemeClr val="tx1"/>
                </a:solidFill>
              </a:rPr>
              <a:t>та безробіття</a:t>
            </a:r>
            <a:r>
              <a:rPr lang="uk-UA" sz="2600" dirty="0">
                <a:solidFill>
                  <a:schemeClr val="tx1"/>
                </a:solidFill>
              </a:rPr>
              <a:t>,  </a:t>
            </a:r>
            <a:r>
              <a:rPr lang="uk-UA" sz="2600" dirty="0" smtClean="0">
                <a:solidFill>
                  <a:schemeClr val="tx1"/>
                </a:solidFill>
              </a:rPr>
              <a:t>обсягами  </a:t>
            </a:r>
            <a:r>
              <a:rPr lang="uk-UA" sz="2600" dirty="0">
                <a:solidFill>
                  <a:schemeClr val="tx1"/>
                </a:solidFill>
              </a:rPr>
              <a:t>соціальних  програм,  бюджетних  </a:t>
            </a:r>
            <a:r>
              <a:rPr lang="uk-UA" sz="2600" dirty="0" smtClean="0">
                <a:solidFill>
                  <a:schemeClr val="tx1"/>
                </a:solidFill>
              </a:rPr>
              <a:t>видатків)</a:t>
            </a:r>
            <a:endParaRPr lang="uk-UA" sz="2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8469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116632"/>
            <a:ext cx="8712968" cy="504056"/>
          </a:xfrm>
        </p:spPr>
        <p:txBody>
          <a:bodyPr>
            <a:noAutofit/>
          </a:bodyPr>
          <a:lstStyle/>
          <a:p>
            <a:pPr algn="ctr"/>
            <a:r>
              <a:rPr lang="uk-UA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Передумови виникнення та характерні риси </a:t>
            </a:r>
            <a:r>
              <a:rPr lang="uk-UA" sz="2400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неоконсерватизму</a:t>
            </a:r>
            <a:endParaRPr lang="uk-UA" sz="24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176" y="692696"/>
            <a:ext cx="6085112" cy="5844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897211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2532154"/>
              </p:ext>
            </p:extLst>
          </p:nvPr>
        </p:nvGraphicFramePr>
        <p:xfrm>
          <a:off x="179512" y="980728"/>
          <a:ext cx="8856984" cy="57613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611560" y="260648"/>
            <a:ext cx="80648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spc="-100" dirty="0" smtClean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Структура сучасного консерватизму</a:t>
            </a:r>
            <a:endParaRPr lang="uk-UA" sz="3200" spc="-100" dirty="0">
              <a:ln w="3200">
                <a:solidFill>
                  <a:schemeClr val="bg2">
                    <a:shade val="75000"/>
                    <a:alpha val="25000"/>
                  </a:schemeClr>
                </a:solidFill>
                <a:prstDash val="solid"/>
                <a:round/>
              </a:ln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9322831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2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Спільні риси сучасних неоконсервативних теорій</a:t>
            </a: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1763991"/>
              </p:ext>
            </p:extLst>
          </p:nvPr>
        </p:nvGraphicFramePr>
        <p:xfrm>
          <a:off x="179512" y="1412776"/>
          <a:ext cx="8507288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388845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807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/>
              <a:t/>
            </a:r>
            <a:br>
              <a:rPr lang="ru-RU" sz="2800" dirty="0"/>
            </a:br>
            <a:r>
              <a:rPr lang="ru-RU" sz="31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5.2. </a:t>
            </a:r>
            <a:r>
              <a:rPr lang="uk-UA" sz="31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Теоретичні основи та характерні риси «економіки пропозиції</a:t>
            </a:r>
            <a:r>
              <a:rPr lang="ru-RU" sz="31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</a:t>
            </a:r>
            <a:endParaRPr lang="uk-UA" sz="31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Объект 7"/>
          <p:cNvSpPr txBox="1">
            <a:spLocks noGrp="1"/>
          </p:cNvSpPr>
          <p:nvPr>
            <p:ph idx="1"/>
          </p:nvPr>
        </p:nvSpPr>
        <p:spPr>
          <a:xfrm>
            <a:off x="179512" y="1125538"/>
            <a:ext cx="8856984" cy="5124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Теорія економіки пропозиції </a:t>
            </a:r>
            <a:r>
              <a:rPr lang="uk-UA" sz="2400" i="1" dirty="0">
                <a:solidFill>
                  <a:srgbClr val="00B0F0"/>
                </a:solidFill>
              </a:rPr>
              <a:t>( англ. </a:t>
            </a:r>
            <a:r>
              <a:rPr lang="en-US" sz="2400" i="1" dirty="0">
                <a:solidFill>
                  <a:srgbClr val="00B0F0"/>
                </a:solidFill>
              </a:rPr>
              <a:t>supply-side economics) </a:t>
            </a:r>
            <a:r>
              <a:rPr lang="uk-UA" sz="2400" i="1" dirty="0" smtClean="0">
                <a:solidFill>
                  <a:srgbClr val="00B0F0"/>
                </a:solidFill>
              </a:rPr>
              <a:t>-</a:t>
            </a:r>
            <a:r>
              <a:rPr lang="en-US" sz="2400" dirty="0" smtClean="0"/>
              <a:t> </a:t>
            </a:r>
            <a:r>
              <a:rPr lang="uk-UA" sz="2400" dirty="0"/>
              <a:t>важлива складова </a:t>
            </a:r>
            <a:r>
              <a:rPr lang="uk-UA" sz="2400" dirty="0" smtClean="0"/>
              <a:t>сучасного економічного </a:t>
            </a:r>
            <a:r>
              <a:rPr lang="uk-UA" sz="2400" dirty="0"/>
              <a:t>консерватизму, що сформувалася </a:t>
            </a:r>
            <a:r>
              <a:rPr lang="uk-UA" sz="2400" dirty="0" smtClean="0"/>
              <a:t>наприкінці 1970-х </a:t>
            </a:r>
            <a:r>
              <a:rPr lang="uk-UA" sz="2400" dirty="0"/>
              <a:t>років, доповнивши на </a:t>
            </a:r>
            <a:r>
              <a:rPr lang="uk-UA" sz="2400" dirty="0" smtClean="0"/>
              <a:t>методологічному </a:t>
            </a:r>
            <a:r>
              <a:rPr lang="uk-UA" sz="2400" dirty="0"/>
              <a:t>підґрунті </a:t>
            </a:r>
            <a:r>
              <a:rPr lang="uk-UA" sz="2400" dirty="0" smtClean="0"/>
              <a:t>неокласики монетарні </a:t>
            </a:r>
            <a:r>
              <a:rPr lang="uk-UA" sz="2400" dirty="0"/>
              <a:t>форми та методи регулювання господарства</a:t>
            </a:r>
            <a:r>
              <a:rPr lang="uk-UA" sz="2400" dirty="0" smtClean="0"/>
              <a:t>.</a:t>
            </a:r>
          </a:p>
          <a:p>
            <a:r>
              <a:rPr lang="uk-UA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Представники</a:t>
            </a:r>
            <a:r>
              <a:rPr lang="uk-UA" sz="2400" dirty="0">
                <a:solidFill>
                  <a:srgbClr val="FFFF00"/>
                </a:solidFill>
              </a:rPr>
              <a:t>:</a:t>
            </a:r>
            <a:r>
              <a:rPr lang="uk-UA" sz="2400" dirty="0" smtClean="0"/>
              <a:t> </a:t>
            </a:r>
            <a:r>
              <a:rPr lang="ru-RU" sz="2400" dirty="0"/>
              <a:t> </a:t>
            </a:r>
            <a:r>
              <a:rPr lang="ru-RU" sz="2400" dirty="0">
                <a:solidFill>
                  <a:srgbClr val="FFFF00"/>
                </a:solidFill>
              </a:rPr>
              <a:t>А. </a:t>
            </a:r>
            <a:r>
              <a:rPr lang="ru-RU" sz="2400" dirty="0" err="1">
                <a:solidFill>
                  <a:srgbClr val="FFFF00"/>
                </a:solidFill>
              </a:rPr>
              <a:t>Лаффер</a:t>
            </a:r>
            <a:r>
              <a:rPr lang="ru-RU" sz="2400" dirty="0">
                <a:solidFill>
                  <a:srgbClr val="FFFF00"/>
                </a:solidFill>
              </a:rPr>
              <a:t>,  П. Робертс,  Р. </a:t>
            </a:r>
            <a:r>
              <a:rPr lang="ru-RU" sz="2400" dirty="0" err="1">
                <a:solidFill>
                  <a:srgbClr val="FFFF00"/>
                </a:solidFill>
              </a:rPr>
              <a:t>Манделл</a:t>
            </a:r>
            <a:r>
              <a:rPr lang="ru-RU" sz="2400" dirty="0">
                <a:solidFill>
                  <a:srgbClr val="FFFF00"/>
                </a:solidFill>
              </a:rPr>
              <a:t>,  </a:t>
            </a:r>
            <a:r>
              <a:rPr lang="ru-RU" sz="2400" dirty="0" err="1">
                <a:solidFill>
                  <a:srgbClr val="FFFF00"/>
                </a:solidFill>
              </a:rPr>
              <a:t>М.Еванс</a:t>
            </a:r>
            <a:r>
              <a:rPr lang="ru-RU" sz="2400" dirty="0">
                <a:solidFill>
                  <a:srgbClr val="FFFF00"/>
                </a:solidFill>
              </a:rPr>
              <a:t>,  М. </a:t>
            </a:r>
            <a:r>
              <a:rPr lang="ru-RU" sz="2400" dirty="0" err="1">
                <a:solidFill>
                  <a:srgbClr val="FFFF00"/>
                </a:solidFill>
              </a:rPr>
              <a:t>Фелдстайн</a:t>
            </a:r>
            <a:r>
              <a:rPr lang="ru-RU" sz="2400" dirty="0" smtClean="0">
                <a:solidFill>
                  <a:srgbClr val="FFFF00"/>
                </a:solidFill>
              </a:rPr>
              <a:t>.</a:t>
            </a:r>
          </a:p>
          <a:p>
            <a:r>
              <a:rPr lang="uk-UA" sz="2400" dirty="0" smtClean="0"/>
              <a:t>Теорія </a:t>
            </a:r>
            <a:r>
              <a:rPr lang="uk-UA" sz="2400" dirty="0"/>
              <a:t>економіки пропозиції, на </a:t>
            </a:r>
            <a:r>
              <a:rPr lang="uk-UA" sz="2400" dirty="0" smtClean="0"/>
              <a:t>відміну від </a:t>
            </a:r>
            <a:r>
              <a:rPr lang="uk-UA" sz="2400" dirty="0" err="1"/>
              <a:t>кейнсіанства</a:t>
            </a:r>
            <a:r>
              <a:rPr lang="uk-UA" sz="2400" dirty="0"/>
              <a:t>, відстоює </a:t>
            </a:r>
            <a:r>
              <a:rPr lang="uk-UA" sz="2400" i="1" dirty="0">
                <a:solidFill>
                  <a:srgbClr val="FFFF00"/>
                </a:solidFill>
              </a:rPr>
              <a:t>необхідність стимулювання </a:t>
            </a:r>
            <a:r>
              <a:rPr lang="uk-UA" sz="2400" i="1" dirty="0" smtClean="0">
                <a:solidFill>
                  <a:srgbClr val="FFFF00"/>
                </a:solidFill>
              </a:rPr>
              <a:t>пропозиції </a:t>
            </a:r>
            <a:r>
              <a:rPr lang="uk-UA" sz="2400" dirty="0" smtClean="0"/>
              <a:t>й  </a:t>
            </a:r>
            <a:r>
              <a:rPr lang="uk-UA" sz="2400" dirty="0"/>
              <a:t>зростання  ефективності  виробництва  на  основі  </a:t>
            </a:r>
            <a:r>
              <a:rPr lang="uk-UA" sz="2400" i="1" dirty="0">
                <a:solidFill>
                  <a:srgbClr val="FFFF00"/>
                </a:solidFill>
              </a:rPr>
              <a:t>зниження  бюджетних витрат, скорочення  прибуткових податків, стимулювання підприємництва </a:t>
            </a:r>
            <a:r>
              <a:rPr lang="uk-UA" sz="2400" dirty="0"/>
              <a:t>та урізання витрат на соціальну сферу.</a:t>
            </a:r>
          </a:p>
        </p:txBody>
      </p:sp>
    </p:spTree>
    <p:extLst>
      <p:ext uri="{BB962C8B-B14F-4D97-AF65-F5344CB8AC3E}">
        <p14:creationId xmlns:p14="http://schemas.microsoft.com/office/powerpoint/2010/main" val="724854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524000"/>
            <a:ext cx="5987008" cy="3777208"/>
          </a:xfrm>
        </p:spPr>
        <p:txBody>
          <a:bodyPr/>
          <a:lstStyle/>
          <a:p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720080"/>
          </a:xfrm>
        </p:spPr>
        <p:txBody>
          <a:bodyPr>
            <a:normAutofit/>
          </a:bodyPr>
          <a:lstStyle/>
          <a:p>
            <a:pPr algn="ctr"/>
            <a:r>
              <a:rPr lang="uk-UA" sz="32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Характерні риси </a:t>
            </a:r>
            <a:r>
              <a:rPr lang="uk-UA" sz="32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теорії економіки </a:t>
            </a:r>
            <a:r>
              <a:rPr lang="uk-UA" sz="32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пропозиції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196752"/>
            <a:ext cx="7920880" cy="5077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2337057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1945</TotalTime>
  <Words>637</Words>
  <Application>Microsoft Office PowerPoint</Application>
  <PresentationFormat>Экран (4:3)</PresentationFormat>
  <Paragraphs>45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Бумажная</vt:lpstr>
      <vt:lpstr>СУЧАСНІ ЕКОНОМІЧНІ ТЕОРІЇ</vt:lpstr>
      <vt:lpstr>       Тема 5. Теорії неоконсерватизму</vt:lpstr>
      <vt:lpstr> 5.1. Методологія та основні теоретичні постулати неоконсерватизму.</vt:lpstr>
      <vt:lpstr>Презентация PowerPoint</vt:lpstr>
      <vt:lpstr>Передумови виникнення та характерні риси неоконсерватизму</vt:lpstr>
      <vt:lpstr>Презентация PowerPoint</vt:lpstr>
      <vt:lpstr>Спільні риси сучасних неоконсервативних теорій</vt:lpstr>
      <vt:lpstr>  5.2. Теоретичні основи та характерні риси «економіки пропозиції»</vt:lpstr>
      <vt:lpstr>Характерні риси  теорії економіки пропозиції</vt:lpstr>
      <vt:lpstr>Презентация PowerPoint</vt:lpstr>
      <vt:lpstr>  Принципи економічної політики держави на основі економіки пропозиції</vt:lpstr>
      <vt:lpstr>5.3. Теорія раціональних очікувань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СУЧАСНІ ЕКОНОМІЧНІ ТЕОРІЇ</dc:title>
  <dc:creator>Юрій У</dc:creator>
  <cp:lastModifiedBy>Юрій У</cp:lastModifiedBy>
  <cp:revision>130</cp:revision>
  <dcterms:created xsi:type="dcterms:W3CDTF">2023-02-06T18:05:54Z</dcterms:created>
  <dcterms:modified xsi:type="dcterms:W3CDTF">2023-03-17T10:57:36Z</dcterms:modified>
</cp:coreProperties>
</file>