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0" r:id="rId1"/>
  </p:sldMasterIdLst>
  <p:notesMasterIdLst>
    <p:notesMasterId r:id="rId6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91" r:id="rId34"/>
    <p:sldId id="288" r:id="rId35"/>
    <p:sldId id="289" r:id="rId36"/>
    <p:sldId id="290"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5" r:id="rId60"/>
    <p:sldId id="316" r:id="rId61"/>
    <p:sldId id="317" r:id="rId62"/>
    <p:sldId id="318" r:id="rId63"/>
    <p:sldId id="314"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577FBA-EE17-4749-AB80-566713319DB7}" type="datetimeFigureOut">
              <a:rPr lang="uk-UA" smtClean="0"/>
              <a:t>26.05.2022</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F95C79-265A-48DB-A40E-F33FA57BD033}" type="slidenum">
              <a:rPr lang="uk-UA" smtClean="0"/>
              <a:t>‹#›</a:t>
            </a:fld>
            <a:endParaRPr lang="uk-UA"/>
          </a:p>
        </p:txBody>
      </p:sp>
    </p:spTree>
    <p:extLst>
      <p:ext uri="{BB962C8B-B14F-4D97-AF65-F5344CB8AC3E}">
        <p14:creationId xmlns:p14="http://schemas.microsoft.com/office/powerpoint/2010/main" val="3441380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04537D1F-0317-4217-860E-D0BC80065AC4}" type="datetime1">
              <a:rPr lang="uk-UA" smtClean="0"/>
              <a:t>26.05.2022</a:t>
            </a:fld>
            <a:endParaRPr lang="uk-UA"/>
          </a:p>
        </p:txBody>
      </p:sp>
      <p:sp>
        <p:nvSpPr>
          <p:cNvPr id="5" name="Footer Placeholder 4"/>
          <p:cNvSpPr>
            <a:spLocks noGrp="1"/>
          </p:cNvSpPr>
          <p:nvPr>
            <p:ph type="ftr" sz="quarter" idx="11"/>
          </p:nvPr>
        </p:nvSpPr>
        <p:spPr>
          <a:xfrm>
            <a:off x="5332412" y="5883275"/>
            <a:ext cx="4324044" cy="365125"/>
          </a:xfrm>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9047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AB62F89-5F8D-43AC-9C2F-E5D6EC6A62DB}" type="datetime1">
              <a:rPr lang="uk-UA" smtClean="0"/>
              <a:t>26.05.2022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9357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2053323-7A76-4189-B9E9-890DF912DB62}"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1254767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E2D9FADE-021A-415B-93E4-6C8BE231E0F6}"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3694849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D29726F1-4E7A-4D3E-9CB4-52148BC318DD}"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24271087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7913788-F9C4-40BE-A778-9B7A38A95BFB}"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1306501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21CFFC4-8F99-421F-8122-BEA41844237E}"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4104521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96FBEA1-FF6B-4882-B765-80EDE3D811B6}"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4098013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DCA2AC36-7BBF-424B-878E-3DAA1F5892B7}"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2807795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B16BC56-71A7-487B-8376-61DDAC49B5E4}"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a:xfrm>
            <a:off x="10951856" y="5867131"/>
            <a:ext cx="551167" cy="365125"/>
          </a:xfrm>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337753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9CEDDD1B-84BD-4479-B6BC-0E410EB808CF}" type="datetime1">
              <a:rPr lang="uk-UA" smtClean="0"/>
              <a:t>26.05.2022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2783805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832028E3-C0BA-40CD-A23B-DC939AD568E7}" type="datetime1">
              <a:rPr lang="uk-UA" smtClean="0"/>
              <a:t>26.05.2022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20082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FEA48F59-CDA0-4BD1-9D29-92BF04437529}" type="datetime1">
              <a:rPr lang="uk-UA" smtClean="0"/>
              <a:t>26.05.2022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176163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A66D55A5-6097-4AFF-AA3E-868B129E9C1D}" type="datetime1">
              <a:rPr lang="uk-UA" smtClean="0"/>
              <a:t>26.05.2022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2321032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07FC86-3629-4B75-AE77-C3502F6B7A2D}" type="datetime1">
              <a:rPr lang="uk-UA" smtClean="0"/>
              <a:t>26.05.2022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218660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23C45E4D-9B41-47FD-B27A-173D22065DE2}" type="datetime1">
              <a:rPr lang="uk-UA" smtClean="0"/>
              <a:t>26.05.2022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6534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D12DD23-217C-47AB-BC14-44D0E2BFBFDF}" type="datetime1">
              <a:rPr lang="uk-UA" smtClean="0"/>
              <a:t>26.05.2022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5A0795B-CEE6-4DA1-9A5E-0F5C12CAE691}" type="slidenum">
              <a:rPr lang="uk-UA" smtClean="0"/>
              <a:t>‹#›</a:t>
            </a:fld>
            <a:endParaRPr lang="uk-UA"/>
          </a:p>
        </p:txBody>
      </p:sp>
    </p:spTree>
    <p:extLst>
      <p:ext uri="{BB962C8B-B14F-4D97-AF65-F5344CB8AC3E}">
        <p14:creationId xmlns:p14="http://schemas.microsoft.com/office/powerpoint/2010/main" val="3930011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1D31B98-A3C4-4D2A-A651-697194EC4CFE}" type="datetime1">
              <a:rPr lang="uk-UA" smtClean="0"/>
              <a:t>26.05.2022</a:t>
            </a:fld>
            <a:endParaRPr lang="uk-UA"/>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uk-UA"/>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5A0795B-CEE6-4DA1-9A5E-0F5C12CAE691}" type="slidenum">
              <a:rPr lang="uk-UA" smtClean="0"/>
              <a:t>‹#›</a:t>
            </a:fld>
            <a:endParaRPr lang="uk-UA"/>
          </a:p>
        </p:txBody>
      </p:sp>
    </p:spTree>
    <p:extLst>
      <p:ext uri="{BB962C8B-B14F-4D97-AF65-F5344CB8AC3E}">
        <p14:creationId xmlns:p14="http://schemas.microsoft.com/office/powerpoint/2010/main" val="161667196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A31B72-C1D3-4E1C-838D-BC548A737BCC}"/>
              </a:ext>
            </a:extLst>
          </p:cNvPr>
          <p:cNvSpPr>
            <a:spLocks noGrp="1"/>
          </p:cNvSpPr>
          <p:nvPr>
            <p:ph type="ctrTitle"/>
          </p:nvPr>
        </p:nvSpPr>
        <p:spPr/>
        <p:txBody>
          <a:bodyPr>
            <a:normAutofit fontScale="90000"/>
          </a:bodyPr>
          <a:lstStyle/>
          <a:p>
            <a:r>
              <a:rPr lang="uk-UA" dirty="0"/>
              <a:t>Менеджмент і маркетинг у підприємницькій діяльності</a:t>
            </a:r>
          </a:p>
        </p:txBody>
      </p:sp>
      <p:sp>
        <p:nvSpPr>
          <p:cNvPr id="3" name="Підзаголовок 2">
            <a:extLst>
              <a:ext uri="{FF2B5EF4-FFF2-40B4-BE49-F238E27FC236}">
                <a16:creationId xmlns:a16="http://schemas.microsoft.com/office/drawing/2014/main" id="{F192F83B-73D3-4644-BE5D-2B8AE8F9FF6E}"/>
              </a:ext>
            </a:extLst>
          </p:cNvPr>
          <p:cNvSpPr>
            <a:spLocks noGrp="1"/>
          </p:cNvSpPr>
          <p:nvPr>
            <p:ph type="subTitle" idx="1"/>
          </p:nvPr>
        </p:nvSpPr>
        <p:spPr/>
        <p:txBody>
          <a:bodyPr/>
          <a:lstStyle/>
          <a:p>
            <a:r>
              <a:rPr lang="uk-UA" dirty="0"/>
              <a:t>Лекція з навчальної дисципліни</a:t>
            </a:r>
          </a:p>
          <a:p>
            <a:r>
              <a:rPr lang="uk-UA" dirty="0"/>
              <a:t>«Підприємництво та основи бізнесу»</a:t>
            </a:r>
          </a:p>
        </p:txBody>
      </p:sp>
    </p:spTree>
    <p:extLst>
      <p:ext uri="{BB962C8B-B14F-4D97-AF65-F5344CB8AC3E}">
        <p14:creationId xmlns:p14="http://schemas.microsoft.com/office/powerpoint/2010/main" val="3370481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CCA8D5-F272-40F2-9238-F6CD79961CE9}"/>
              </a:ext>
            </a:extLst>
          </p:cNvPr>
          <p:cNvSpPr txBox="1"/>
          <p:nvPr/>
        </p:nvSpPr>
        <p:spPr>
          <a:xfrm>
            <a:off x="1536511" y="1755244"/>
            <a:ext cx="9118978" cy="2031325"/>
          </a:xfrm>
          <a:prstGeom prst="rect">
            <a:avLst/>
          </a:prstGeom>
          <a:noFill/>
        </p:spPr>
        <p:txBody>
          <a:bodyPr wrap="square">
            <a:spAutoFit/>
          </a:bodyPr>
          <a:lstStyle/>
          <a:p>
            <a:r>
              <a:rPr lang="uk-UA" i="1" dirty="0"/>
              <a:t>4. Принцип єдиноначальності </a:t>
            </a:r>
            <a:r>
              <a:rPr lang="uk-UA" dirty="0"/>
              <a:t>передбачає наявність єдиного управлінського органу, що виконує відповідні функції. Тобто кожен працівник або керівник структурного підрозділу отримує розпорядження та вказівки лише від одного керівника, що забезпечує узгодженість управлінських впливів;</a:t>
            </a:r>
          </a:p>
          <a:p>
            <a:endParaRPr lang="uk-UA" dirty="0"/>
          </a:p>
          <a:p>
            <a:r>
              <a:rPr lang="uk-UA" i="1" dirty="0"/>
              <a:t>5. Принцип науковості </a:t>
            </a:r>
            <a:r>
              <a:rPr lang="uk-UA" dirty="0"/>
              <a:t>передбачає використання в управлінській діяльності передових досягнень науки та прогресивного досвіду провідних підприємств та організацій;</a:t>
            </a:r>
          </a:p>
        </p:txBody>
      </p:sp>
    </p:spTree>
    <p:extLst>
      <p:ext uri="{BB962C8B-B14F-4D97-AF65-F5344CB8AC3E}">
        <p14:creationId xmlns:p14="http://schemas.microsoft.com/office/powerpoint/2010/main" val="2037083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F66DAD-3D3E-494D-8869-2BC82B33A700}"/>
              </a:ext>
            </a:extLst>
          </p:cNvPr>
          <p:cNvSpPr txBox="1"/>
          <p:nvPr/>
        </p:nvSpPr>
        <p:spPr>
          <a:xfrm>
            <a:off x="2041553" y="1907453"/>
            <a:ext cx="8380739" cy="2585323"/>
          </a:xfrm>
          <a:prstGeom prst="rect">
            <a:avLst/>
          </a:prstGeom>
          <a:noFill/>
        </p:spPr>
        <p:txBody>
          <a:bodyPr wrap="square">
            <a:spAutoFit/>
          </a:bodyPr>
          <a:lstStyle/>
          <a:p>
            <a:r>
              <a:rPr lang="uk-UA" i="1" dirty="0"/>
              <a:t>6. Принцип підготовки і розстановки кадрів </a:t>
            </a:r>
            <a:r>
              <a:rPr lang="uk-UA" dirty="0"/>
              <a:t>визначає необхідність формування персоналу підприємства визначеного кількісного та якісного складу, а також розстановку працівників по робочим місцям відповідно до їх кваліфікаційних характеристик та вимог, що висуваються до певної посади;</a:t>
            </a:r>
          </a:p>
          <a:p>
            <a:endParaRPr lang="uk-UA" i="1" dirty="0"/>
          </a:p>
          <a:p>
            <a:r>
              <a:rPr lang="uk-UA" i="1" dirty="0"/>
              <a:t>7. Принцип відповідальності </a:t>
            </a:r>
            <a:r>
              <a:rPr lang="uk-UA" dirty="0"/>
              <a:t>базується на чіткій регламентації повноважень, обов’язків та критеріїв відповідальності для працівників усіх рівнів. Відповідно до принципу доцільною є розробка внутрішніх положень про організаційну структуру, про окремі структурні підрозділи, системи посадових інструкцій;</a:t>
            </a:r>
          </a:p>
        </p:txBody>
      </p:sp>
    </p:spTree>
    <p:extLst>
      <p:ext uri="{BB962C8B-B14F-4D97-AF65-F5344CB8AC3E}">
        <p14:creationId xmlns:p14="http://schemas.microsoft.com/office/powerpoint/2010/main" val="1654325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D9F5F2-43C3-4FD6-85D2-F20D2F62E6AD}"/>
              </a:ext>
            </a:extLst>
          </p:cNvPr>
          <p:cNvSpPr txBox="1"/>
          <p:nvPr/>
        </p:nvSpPr>
        <p:spPr>
          <a:xfrm>
            <a:off x="2118047" y="1507695"/>
            <a:ext cx="8145625" cy="2862322"/>
          </a:xfrm>
          <a:prstGeom prst="rect">
            <a:avLst/>
          </a:prstGeom>
          <a:noFill/>
        </p:spPr>
        <p:txBody>
          <a:bodyPr wrap="square">
            <a:spAutoFit/>
          </a:bodyPr>
          <a:lstStyle/>
          <a:p>
            <a:r>
              <a:rPr lang="uk-UA" i="1" dirty="0"/>
              <a:t>8. Принцип спадковості господарських ріш</a:t>
            </a:r>
            <a:r>
              <a:rPr lang="uk-UA" dirty="0"/>
              <a:t>ень характеризує взаємозв’язок між поточними та минулими господарськими рішеннями та передбачає необхідність аналізу минулих заходів у процесі обґрунтування рішень. Дотримання даного принципу забезпечує також порівнянність показників діяльності підприємства за різні часові періоди;</a:t>
            </a:r>
          </a:p>
          <a:p>
            <a:endParaRPr lang="uk-UA" dirty="0"/>
          </a:p>
          <a:p>
            <a:r>
              <a:rPr lang="uk-UA" i="1" dirty="0"/>
              <a:t>9. Принцип підпорядкування індивідуальних інтересів загальним </a:t>
            </a:r>
            <a:r>
              <a:rPr lang="uk-UA" dirty="0"/>
              <a:t>визначає пріоритетність загальних інтересів у процесі прийняття управлінських рішень. Тобто у будь-якій управлінській ситуації менеджер повинен виходити з критерію ефективності для організації в цілому, а не для окремих індивідів;</a:t>
            </a:r>
          </a:p>
        </p:txBody>
      </p:sp>
    </p:spTree>
    <p:extLst>
      <p:ext uri="{BB962C8B-B14F-4D97-AF65-F5344CB8AC3E}">
        <p14:creationId xmlns:p14="http://schemas.microsoft.com/office/powerpoint/2010/main" val="1962156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6935055-B959-4D85-BC94-BFC0E37CD6E1}"/>
              </a:ext>
            </a:extLst>
          </p:cNvPr>
          <p:cNvSpPr txBox="1"/>
          <p:nvPr/>
        </p:nvSpPr>
        <p:spPr>
          <a:xfrm>
            <a:off x="2127380" y="1664857"/>
            <a:ext cx="8434146" cy="2862322"/>
          </a:xfrm>
          <a:prstGeom prst="rect">
            <a:avLst/>
          </a:prstGeom>
          <a:noFill/>
        </p:spPr>
        <p:txBody>
          <a:bodyPr wrap="square">
            <a:spAutoFit/>
          </a:bodyPr>
          <a:lstStyle/>
          <a:p>
            <a:r>
              <a:rPr lang="uk-UA" i="1" dirty="0"/>
              <a:t>10. Принцип основної ланки </a:t>
            </a:r>
            <a:r>
              <a:rPr lang="uk-UA" dirty="0"/>
              <a:t>передбачає встановлення пріоритетів організації, а також ключові чинники та сфери діяльності, що визначають можливості досягнення таких пріоритетів. Таким чином, основна увага та основна частина ресурсів повинні бути зосереджені на тій сфері підприємства, що формує основний чинник його розвитку та досягнення цілей;</a:t>
            </a:r>
          </a:p>
          <a:p>
            <a:endParaRPr lang="uk-UA" dirty="0"/>
          </a:p>
          <a:p>
            <a:r>
              <a:rPr lang="uk-UA" i="1" dirty="0"/>
              <a:t>11. Принцип постійного удосконалення </a:t>
            </a:r>
            <a:r>
              <a:rPr lang="uk-UA" dirty="0"/>
              <a:t>вимагає від керівництва підприємства постійних зусиль щодо підвищення ефективності виробничо-господарських та управлінських процесів з метою забезпечення стійкості функціонування та розвитку підприємства;</a:t>
            </a:r>
          </a:p>
        </p:txBody>
      </p:sp>
    </p:spTree>
    <p:extLst>
      <p:ext uri="{BB962C8B-B14F-4D97-AF65-F5344CB8AC3E}">
        <p14:creationId xmlns:p14="http://schemas.microsoft.com/office/powerpoint/2010/main" val="2524158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6822B0-8236-4ED2-BACC-39025C2A9F81}"/>
              </a:ext>
            </a:extLst>
          </p:cNvPr>
          <p:cNvSpPr txBox="1"/>
          <p:nvPr/>
        </p:nvSpPr>
        <p:spPr>
          <a:xfrm>
            <a:off x="2035723" y="2060234"/>
            <a:ext cx="8722472" cy="2031325"/>
          </a:xfrm>
          <a:prstGeom prst="rect">
            <a:avLst/>
          </a:prstGeom>
          <a:noFill/>
        </p:spPr>
        <p:txBody>
          <a:bodyPr wrap="square">
            <a:spAutoFit/>
          </a:bodyPr>
          <a:lstStyle/>
          <a:p>
            <a:r>
              <a:rPr lang="uk-UA" dirty="0"/>
              <a:t>Роль та завдання менеджменту у підприємницькій діяльності обумовлюють його функції на підприємстві. </a:t>
            </a:r>
          </a:p>
          <a:p>
            <a:endParaRPr lang="uk-UA" i="1" dirty="0"/>
          </a:p>
          <a:p>
            <a:r>
              <a:rPr lang="uk-UA" i="1" dirty="0"/>
              <a:t>Функції менеджменту </a:t>
            </a:r>
            <a:r>
              <a:rPr lang="uk-UA" dirty="0"/>
              <a:t>– це умовно відокремлені напрями управлінської діяльності, що забезпечують цільовий вплив визначеного спрямування та об’єкт управління. Згідно із традиційним підходом, виділяють чотири основні функції менеджменту: планування, організацію, мотивацію та контроль.</a:t>
            </a:r>
          </a:p>
        </p:txBody>
      </p:sp>
    </p:spTree>
    <p:extLst>
      <p:ext uri="{BB962C8B-B14F-4D97-AF65-F5344CB8AC3E}">
        <p14:creationId xmlns:p14="http://schemas.microsoft.com/office/powerpoint/2010/main" val="193476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641E3C-3B87-430E-83CF-928DFEBAB2E2}"/>
              </a:ext>
            </a:extLst>
          </p:cNvPr>
          <p:cNvSpPr txBox="1"/>
          <p:nvPr/>
        </p:nvSpPr>
        <p:spPr>
          <a:xfrm>
            <a:off x="1967204" y="1638325"/>
            <a:ext cx="8257592" cy="3139321"/>
          </a:xfrm>
          <a:prstGeom prst="rect">
            <a:avLst/>
          </a:prstGeom>
          <a:noFill/>
        </p:spPr>
        <p:txBody>
          <a:bodyPr wrap="square">
            <a:spAutoFit/>
          </a:bodyPr>
          <a:lstStyle/>
          <a:p>
            <a:r>
              <a:rPr lang="uk-UA" b="1" i="1" dirty="0"/>
              <a:t>Планування</a:t>
            </a:r>
            <a:r>
              <a:rPr lang="uk-UA" dirty="0"/>
              <a:t> передбачає вибір заходів, що мають бути здійснені для досягнення цілей організації, з деталізацією того, як і коли повинні бути реалізовані зазначені заходи. </a:t>
            </a:r>
          </a:p>
          <a:p>
            <a:r>
              <a:rPr lang="uk-UA" dirty="0"/>
              <a:t>Тобто іншими словами, </a:t>
            </a:r>
            <a:r>
              <a:rPr lang="uk-UA" b="1" i="1" dirty="0"/>
              <a:t>планування</a:t>
            </a:r>
            <a:r>
              <a:rPr lang="uk-UA" dirty="0"/>
              <a:t> – це управлінський процес, функція, що базується на встановленні ключових цілей підприємства, а також ідентифікації заходів щодо досягнення відповідних цілей у визначеній їх послідовності та часовому визначенні. Діяльність планування зосереджена на досягненні цілей. Через систему планів менеджери визначають, що саме повинні робити суб’єкти підприємницької діяльності, щоб бути успішними. Варто відзначити, що планування орієнтоване як на короткострокову перспективу, так і на довгострокову.</a:t>
            </a:r>
          </a:p>
        </p:txBody>
      </p:sp>
    </p:spTree>
    <p:extLst>
      <p:ext uri="{BB962C8B-B14F-4D97-AF65-F5344CB8AC3E}">
        <p14:creationId xmlns:p14="http://schemas.microsoft.com/office/powerpoint/2010/main" val="2442637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AE99B7-B870-4046-95A0-E5A4C90670A1}"/>
              </a:ext>
            </a:extLst>
          </p:cNvPr>
          <p:cNvSpPr txBox="1"/>
          <p:nvPr/>
        </p:nvSpPr>
        <p:spPr>
          <a:xfrm>
            <a:off x="2013080" y="1375608"/>
            <a:ext cx="9146332" cy="2862322"/>
          </a:xfrm>
          <a:prstGeom prst="rect">
            <a:avLst/>
          </a:prstGeom>
          <a:noFill/>
        </p:spPr>
        <p:txBody>
          <a:bodyPr wrap="square">
            <a:spAutoFit/>
          </a:bodyPr>
          <a:lstStyle/>
          <a:p>
            <a:r>
              <a:rPr lang="uk-UA" dirty="0"/>
              <a:t>Планування як процес складається з декількох основних етапів. Першим етапом є аналіз середовища, оскільки особа, що здійснює планування, повинна бути ознайомлена з критичними обставинами та чинниками, що впливатимуть на діяльність суб’єкта підприємницької діяльності. Наступним кроком є розробка прогнозів, що виступають базисом для подальшого процесу планування. </a:t>
            </a:r>
          </a:p>
          <a:p>
            <a:endParaRPr lang="uk-UA" dirty="0"/>
          </a:p>
          <a:p>
            <a:r>
              <a:rPr lang="uk-UA" dirty="0"/>
              <a:t>На основі цілей організації визначаються альтернативні варіанти заходів щодо їх досягнення, що підлягають ретельній оцінці з точки зору ефективності. Найкращий варіант приймається до реалізації, проте підлягає постійній оцінці та коригуванню з урахуванням відхилень.</a:t>
            </a:r>
          </a:p>
        </p:txBody>
      </p:sp>
    </p:spTree>
    <p:extLst>
      <p:ext uri="{BB962C8B-B14F-4D97-AF65-F5344CB8AC3E}">
        <p14:creationId xmlns:p14="http://schemas.microsoft.com/office/powerpoint/2010/main" val="575786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27246B1-DAD6-4C87-9B7A-F4EF0636F6D2}"/>
              </a:ext>
            </a:extLst>
          </p:cNvPr>
          <p:cNvSpPr txBox="1"/>
          <p:nvPr/>
        </p:nvSpPr>
        <p:spPr>
          <a:xfrm>
            <a:off x="1838130" y="1851468"/>
            <a:ext cx="8770776" cy="2585323"/>
          </a:xfrm>
          <a:prstGeom prst="rect">
            <a:avLst/>
          </a:prstGeom>
          <a:noFill/>
        </p:spPr>
        <p:txBody>
          <a:bodyPr wrap="square">
            <a:spAutoFit/>
          </a:bodyPr>
          <a:lstStyle/>
          <a:p>
            <a:r>
              <a:rPr lang="uk-UA" b="1" i="1" dirty="0"/>
              <a:t>Функція організації </a:t>
            </a:r>
            <a:r>
              <a:rPr lang="uk-UA" dirty="0"/>
              <a:t>може бути визначена як розподіл розроблених заходів і завдань між окремими працівниками або підрозділами підприємства. Таким чином, функція організації формує механізм щодо реалізації визначених планів. </a:t>
            </a:r>
          </a:p>
          <a:p>
            <a:endParaRPr lang="uk-UA" dirty="0"/>
          </a:p>
          <a:p>
            <a:r>
              <a:rPr lang="uk-UA" b="1" i="1" dirty="0"/>
              <a:t>Організація </a:t>
            </a:r>
            <a:r>
              <a:rPr lang="uk-UA" dirty="0"/>
              <a:t>передбачає розробку організаційної структури та розподіл праці для забезпечення досягнення цілей. Рішення щодо формування організаційної структури управління зазвичай трактують як «організаційний дизайн». Рішення щодо розподілу робіт між окремими працівниками та підрозділами називаються «проектуванням робіт» </a:t>
            </a:r>
          </a:p>
        </p:txBody>
      </p:sp>
    </p:spTree>
    <p:extLst>
      <p:ext uri="{BB962C8B-B14F-4D97-AF65-F5344CB8AC3E}">
        <p14:creationId xmlns:p14="http://schemas.microsoft.com/office/powerpoint/2010/main" val="2206576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9434700-D259-4059-A73F-16887B9230D5}"/>
              </a:ext>
            </a:extLst>
          </p:cNvPr>
          <p:cNvSpPr txBox="1"/>
          <p:nvPr/>
        </p:nvSpPr>
        <p:spPr>
          <a:xfrm>
            <a:off x="2062155" y="1859340"/>
            <a:ext cx="8154865" cy="2308324"/>
          </a:xfrm>
          <a:prstGeom prst="rect">
            <a:avLst/>
          </a:prstGeom>
          <a:noFill/>
        </p:spPr>
        <p:txBody>
          <a:bodyPr wrap="square">
            <a:spAutoFit/>
          </a:bodyPr>
          <a:lstStyle/>
          <a:p>
            <a:r>
              <a:rPr lang="uk-UA" b="1" i="1" dirty="0"/>
              <a:t>Мотивація</a:t>
            </a:r>
            <a:r>
              <a:rPr lang="uk-UA" dirty="0"/>
              <a:t> (за іншими трактуваннями вплив, керівництво, лідерство тощо) передбачає здійснення цілеспрямованого впливу на працівників підприємства. Мотивацію можна визначити як спрямування діяльності працівників підприємства у визначеному, потрібному напрямі. Під потрібним напрямом при цьому розуміється вектор, що дозволяє суб’єкту підприємницької діяльності досягти поставлених цілей. Основною метою мотивації є підвищення продуктивності персоналу підприємства шляхом формування ефективної системи впливу на діяльність працівників.</a:t>
            </a:r>
          </a:p>
        </p:txBody>
      </p:sp>
    </p:spTree>
    <p:extLst>
      <p:ext uri="{BB962C8B-B14F-4D97-AF65-F5344CB8AC3E}">
        <p14:creationId xmlns:p14="http://schemas.microsoft.com/office/powerpoint/2010/main" val="1908967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82E2068-B81A-4BB2-B89B-C8633ECADDC7}"/>
              </a:ext>
            </a:extLst>
          </p:cNvPr>
          <p:cNvSpPr txBox="1"/>
          <p:nvPr/>
        </p:nvSpPr>
        <p:spPr>
          <a:xfrm>
            <a:off x="1875453" y="1855848"/>
            <a:ext cx="9514942" cy="2862322"/>
          </a:xfrm>
          <a:prstGeom prst="rect">
            <a:avLst/>
          </a:prstGeom>
          <a:noFill/>
        </p:spPr>
        <p:txBody>
          <a:bodyPr wrap="square">
            <a:spAutoFit/>
          </a:bodyPr>
          <a:lstStyle/>
          <a:p>
            <a:r>
              <a:rPr lang="uk-UA" b="1" dirty="0"/>
              <a:t>Контроль</a:t>
            </a:r>
            <a:r>
              <a:rPr lang="uk-UA" dirty="0"/>
              <a:t> – це функція менеджменту, за допомогою якої менеджери:</a:t>
            </a:r>
          </a:p>
          <a:p>
            <a:pPr marL="285750" indent="-285750">
              <a:buFont typeface="Wingdings" panose="05000000000000000000" pitchFamily="2" charset="2"/>
              <a:buChar char="v"/>
            </a:pPr>
            <a:r>
              <a:rPr lang="uk-UA" dirty="0"/>
              <a:t>збирають інформацію щодо показників діяльності підприємства;</a:t>
            </a:r>
          </a:p>
          <a:p>
            <a:pPr marL="285750" indent="-285750">
              <a:buFont typeface="Wingdings" panose="05000000000000000000" pitchFamily="2" charset="2"/>
              <a:buChar char="v"/>
            </a:pPr>
            <a:r>
              <a:rPr lang="uk-UA" dirty="0"/>
              <a:t>порівнюють отриману інформацію про фактичні показники діяльності підприємства із плановими показниками;</a:t>
            </a:r>
          </a:p>
          <a:p>
            <a:pPr marL="285750" indent="-285750">
              <a:buFont typeface="Wingdings" panose="05000000000000000000" pitchFamily="2" charset="2"/>
              <a:buChar char="v"/>
            </a:pPr>
            <a:r>
              <a:rPr lang="uk-UA" dirty="0"/>
              <a:t>на основі проведеного порівняння визначають, що повинно бути змінено та зроблено для того, щоб досягти планових показників.</a:t>
            </a:r>
          </a:p>
          <a:p>
            <a:pPr marL="285750" indent="-285750">
              <a:buFont typeface="Wingdings" panose="05000000000000000000" pitchFamily="2" charset="2"/>
              <a:buChar char="v"/>
            </a:pPr>
            <a:endParaRPr lang="uk-UA" dirty="0"/>
          </a:p>
          <a:p>
            <a:r>
              <a:rPr lang="uk-UA" dirty="0"/>
              <a:t>Контроль – це постійно діючий процес, оскільки оцінка ефективності виконання планів та визначення ступеня досягнення планових показників здійснюються на регулярній основі з метою своєчасного коригування розроблених заходів</a:t>
            </a:r>
          </a:p>
        </p:txBody>
      </p:sp>
    </p:spTree>
    <p:extLst>
      <p:ext uri="{BB962C8B-B14F-4D97-AF65-F5344CB8AC3E}">
        <p14:creationId xmlns:p14="http://schemas.microsoft.com/office/powerpoint/2010/main" val="3782430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2FF8EF-7941-4864-BED9-D7ABC4F4598B}"/>
              </a:ext>
            </a:extLst>
          </p:cNvPr>
          <p:cNvSpPr txBox="1"/>
          <p:nvPr/>
        </p:nvSpPr>
        <p:spPr>
          <a:xfrm>
            <a:off x="2071398" y="1559873"/>
            <a:ext cx="8574832" cy="1477328"/>
          </a:xfrm>
          <a:prstGeom prst="rect">
            <a:avLst/>
          </a:prstGeom>
          <a:noFill/>
        </p:spPr>
        <p:txBody>
          <a:bodyPr wrap="square">
            <a:spAutoFit/>
          </a:bodyPr>
          <a:lstStyle/>
          <a:p>
            <a:pPr algn="ctr"/>
            <a:r>
              <a:rPr lang="ru-RU" dirty="0"/>
              <a:t>ПЛАН</a:t>
            </a:r>
          </a:p>
          <a:p>
            <a:r>
              <a:rPr lang="ru-RU" dirty="0"/>
              <a:t>1. </a:t>
            </a:r>
            <a:r>
              <a:rPr lang="ru-RU" dirty="0" err="1"/>
              <a:t>Поняття</a:t>
            </a:r>
            <a:r>
              <a:rPr lang="ru-RU" dirty="0"/>
              <a:t> та роль менеджменту у </a:t>
            </a:r>
            <a:r>
              <a:rPr lang="ru-RU" dirty="0" err="1"/>
              <a:t>підприємницькій</a:t>
            </a:r>
            <a:r>
              <a:rPr lang="ru-RU" dirty="0"/>
              <a:t> </a:t>
            </a:r>
            <a:r>
              <a:rPr lang="ru-RU" dirty="0" err="1"/>
              <a:t>діяльності</a:t>
            </a:r>
            <a:endParaRPr lang="ru-RU" dirty="0"/>
          </a:p>
          <a:p>
            <a:r>
              <a:rPr lang="ru-RU" dirty="0"/>
              <a:t>2. </a:t>
            </a:r>
            <a:r>
              <a:rPr lang="ru-RU" dirty="0" err="1"/>
              <a:t>Принципи</a:t>
            </a:r>
            <a:r>
              <a:rPr lang="ru-RU" dirty="0"/>
              <a:t> та </a:t>
            </a:r>
            <a:r>
              <a:rPr lang="ru-RU" dirty="0" err="1"/>
              <a:t>функції</a:t>
            </a:r>
            <a:r>
              <a:rPr lang="ru-RU" dirty="0"/>
              <a:t> менеджменту</a:t>
            </a:r>
          </a:p>
          <a:p>
            <a:r>
              <a:rPr lang="ru-RU" dirty="0"/>
              <a:t>3. </a:t>
            </a:r>
            <a:r>
              <a:rPr lang="ru-RU" dirty="0" err="1"/>
              <a:t>Рівні</a:t>
            </a:r>
            <a:r>
              <a:rPr lang="ru-RU" dirty="0"/>
              <a:t> та </a:t>
            </a:r>
            <a:r>
              <a:rPr lang="ru-RU" dirty="0" err="1"/>
              <a:t>види</a:t>
            </a:r>
            <a:r>
              <a:rPr lang="ru-RU" dirty="0"/>
              <a:t> менеджменту</a:t>
            </a:r>
          </a:p>
          <a:p>
            <a:r>
              <a:rPr lang="ru-RU" dirty="0"/>
              <a:t>4. </a:t>
            </a:r>
            <a:r>
              <a:rPr lang="ru-RU" dirty="0" err="1"/>
              <a:t>Сутність</a:t>
            </a:r>
            <a:r>
              <a:rPr lang="ru-RU" dirty="0"/>
              <a:t>, </a:t>
            </a:r>
            <a:r>
              <a:rPr lang="ru-RU" dirty="0" err="1"/>
              <a:t>види</a:t>
            </a:r>
            <a:r>
              <a:rPr lang="ru-RU" dirty="0"/>
              <a:t> та комплекс маркетингу</a:t>
            </a:r>
          </a:p>
        </p:txBody>
      </p:sp>
    </p:spTree>
    <p:extLst>
      <p:ext uri="{BB962C8B-B14F-4D97-AF65-F5344CB8AC3E}">
        <p14:creationId xmlns:p14="http://schemas.microsoft.com/office/powerpoint/2010/main" val="3425828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4FF804-C972-4355-A45E-2F5EA5592ECF}"/>
              </a:ext>
            </a:extLst>
          </p:cNvPr>
          <p:cNvSpPr txBox="1"/>
          <p:nvPr/>
        </p:nvSpPr>
        <p:spPr>
          <a:xfrm>
            <a:off x="2146039" y="1803357"/>
            <a:ext cx="8276253" cy="2585323"/>
          </a:xfrm>
          <a:prstGeom prst="rect">
            <a:avLst/>
          </a:prstGeom>
          <a:noFill/>
        </p:spPr>
        <p:txBody>
          <a:bodyPr wrap="square">
            <a:spAutoFit/>
          </a:bodyPr>
          <a:lstStyle/>
          <a:p>
            <a:r>
              <a:rPr lang="uk-UA" dirty="0"/>
              <a:t>Еволюція соціально-економічних відносин призвела до формування нових функцій менеджменту, зокрема, координації та регулювання. </a:t>
            </a:r>
          </a:p>
          <a:p>
            <a:endParaRPr lang="uk-UA" dirty="0"/>
          </a:p>
          <a:p>
            <a:r>
              <a:rPr lang="uk-UA" i="1" dirty="0"/>
              <a:t>Координація </a:t>
            </a:r>
            <a:r>
              <a:rPr lang="uk-UA" dirty="0"/>
              <a:t>передбачає забезпечення пропорційного та гармонійного розвитку усіх сфер суб’єкта підприємницької діяльності при оптимальному поєднанні існуючих ресурсів підприємства та забезпеченні раціонального їх використання.</a:t>
            </a:r>
          </a:p>
          <a:p>
            <a:endParaRPr lang="uk-UA" dirty="0"/>
          </a:p>
          <a:p>
            <a:r>
              <a:rPr lang="uk-UA" i="1" dirty="0"/>
              <a:t>Регулювання</a:t>
            </a:r>
            <a:r>
              <a:rPr lang="uk-UA" dirty="0"/>
              <a:t> спрямоване на подолання протиріч на підприємстві під час здійснення управління, збалансування порядку і деструктивних факторів </a:t>
            </a:r>
          </a:p>
        </p:txBody>
      </p:sp>
    </p:spTree>
    <p:extLst>
      <p:ext uri="{BB962C8B-B14F-4D97-AF65-F5344CB8AC3E}">
        <p14:creationId xmlns:p14="http://schemas.microsoft.com/office/powerpoint/2010/main" val="1856077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9BC80AD-0923-4B6A-A48A-820A085BC896}"/>
              </a:ext>
            </a:extLst>
          </p:cNvPr>
          <p:cNvSpPr txBox="1"/>
          <p:nvPr/>
        </p:nvSpPr>
        <p:spPr>
          <a:xfrm>
            <a:off x="2062155" y="439627"/>
            <a:ext cx="8341478" cy="4524315"/>
          </a:xfrm>
          <a:prstGeom prst="rect">
            <a:avLst/>
          </a:prstGeom>
          <a:noFill/>
        </p:spPr>
        <p:txBody>
          <a:bodyPr wrap="square">
            <a:spAutoFit/>
          </a:bodyPr>
          <a:lstStyle/>
          <a:p>
            <a:r>
              <a:rPr lang="uk-UA" dirty="0"/>
              <a:t>Залежно від специфіки об’єкта управління, прийнято виділяти </a:t>
            </a:r>
            <a:r>
              <a:rPr lang="uk-UA" b="1" i="1" dirty="0"/>
              <a:t>також специфічні або конкретні функції менеджменту</a:t>
            </a:r>
            <a:r>
              <a:rPr lang="uk-UA" dirty="0"/>
              <a:t>. Зокрема, до них відносяться наступні:</a:t>
            </a:r>
          </a:p>
          <a:p>
            <a:endParaRPr lang="uk-UA" dirty="0"/>
          </a:p>
          <a:p>
            <a:r>
              <a:rPr lang="uk-UA" dirty="0"/>
              <a:t>1. Загальне управління підприємством та його структурними підрозділам.</a:t>
            </a:r>
          </a:p>
          <a:p>
            <a:r>
              <a:rPr lang="uk-UA" dirty="0"/>
              <a:t>2. Управління виробництвом.</a:t>
            </a:r>
          </a:p>
          <a:p>
            <a:r>
              <a:rPr lang="uk-UA" dirty="0"/>
              <a:t>3. Управління техніко-технологічною підготовкою.</a:t>
            </a:r>
          </a:p>
          <a:p>
            <a:r>
              <a:rPr lang="ru-RU" dirty="0"/>
              <a:t>4. </a:t>
            </a:r>
            <a:r>
              <a:rPr lang="ru-RU" dirty="0" err="1"/>
              <a:t>Прогнозування</a:t>
            </a:r>
            <a:r>
              <a:rPr lang="ru-RU" dirty="0"/>
              <a:t> та </a:t>
            </a:r>
            <a:r>
              <a:rPr lang="ru-RU" dirty="0" err="1"/>
              <a:t>техніко-економічне</a:t>
            </a:r>
            <a:r>
              <a:rPr lang="ru-RU" dirty="0"/>
              <a:t> </a:t>
            </a:r>
            <a:r>
              <a:rPr lang="ru-RU" dirty="0" err="1"/>
              <a:t>обґрунтування</a:t>
            </a:r>
            <a:r>
              <a:rPr lang="ru-RU" dirty="0"/>
              <a:t>.</a:t>
            </a:r>
          </a:p>
          <a:p>
            <a:r>
              <a:rPr lang="ru-RU" dirty="0"/>
              <a:t>5. </a:t>
            </a:r>
            <a:r>
              <a:rPr lang="ru-RU" dirty="0" err="1"/>
              <a:t>Управління</a:t>
            </a:r>
            <a:r>
              <a:rPr lang="ru-RU" dirty="0"/>
              <a:t> </a:t>
            </a:r>
            <a:r>
              <a:rPr lang="ru-RU" dirty="0" err="1"/>
              <a:t>трудовими</a:t>
            </a:r>
            <a:r>
              <a:rPr lang="ru-RU" dirty="0"/>
              <a:t> ресурсами (персоналом) та </a:t>
            </a:r>
            <a:r>
              <a:rPr lang="ru-RU" dirty="0" err="1"/>
              <a:t>організація</a:t>
            </a:r>
            <a:r>
              <a:rPr lang="ru-RU" dirty="0"/>
              <a:t> оплати </a:t>
            </a:r>
            <a:r>
              <a:rPr lang="ru-RU" dirty="0" err="1"/>
              <a:t>праці</a:t>
            </a:r>
            <a:r>
              <a:rPr lang="ru-RU" dirty="0"/>
              <a:t>.</a:t>
            </a:r>
          </a:p>
          <a:p>
            <a:r>
              <a:rPr lang="ru-RU" dirty="0"/>
              <a:t>6. </a:t>
            </a:r>
            <a:r>
              <a:rPr lang="ru-RU" dirty="0" err="1"/>
              <a:t>Управління</a:t>
            </a:r>
            <a:r>
              <a:rPr lang="ru-RU" dirty="0"/>
              <a:t> </a:t>
            </a:r>
            <a:r>
              <a:rPr lang="ru-RU" dirty="0" err="1"/>
              <a:t>матеріально-технічним</a:t>
            </a:r>
            <a:r>
              <a:rPr lang="ru-RU" dirty="0"/>
              <a:t> </a:t>
            </a:r>
            <a:r>
              <a:rPr lang="ru-RU" dirty="0" err="1"/>
              <a:t>забезпеченням</a:t>
            </a:r>
            <a:r>
              <a:rPr lang="ru-RU" dirty="0"/>
              <a:t>.</a:t>
            </a:r>
          </a:p>
          <a:p>
            <a:r>
              <a:rPr lang="uk-UA" dirty="0"/>
              <a:t>7. Управління збутовою діяльністю.</a:t>
            </a:r>
          </a:p>
          <a:p>
            <a:r>
              <a:rPr lang="uk-UA" dirty="0"/>
              <a:t>8. Управління капітальним будівництвом. </a:t>
            </a:r>
          </a:p>
          <a:p>
            <a:r>
              <a:rPr lang="uk-UA" dirty="0"/>
              <a:t>9. Управління фінансовими ресурсами.</a:t>
            </a:r>
          </a:p>
          <a:p>
            <a:r>
              <a:rPr lang="uk-UA" dirty="0"/>
              <a:t>10. Управління умовами праці та організація охорони праці.</a:t>
            </a:r>
          </a:p>
          <a:p>
            <a:r>
              <a:rPr lang="uk-UA" dirty="0"/>
              <a:t>11. Управління якістю продукції.</a:t>
            </a:r>
          </a:p>
          <a:p>
            <a:r>
              <a:rPr lang="uk-UA" dirty="0"/>
              <a:t>12. Управління документообігом.</a:t>
            </a:r>
          </a:p>
          <a:p>
            <a:r>
              <a:rPr lang="uk-UA" dirty="0"/>
              <a:t>13. Управління зовнішньоекономічною діяльністю.</a:t>
            </a:r>
          </a:p>
        </p:txBody>
      </p:sp>
    </p:spTree>
    <p:extLst>
      <p:ext uri="{BB962C8B-B14F-4D97-AF65-F5344CB8AC3E}">
        <p14:creationId xmlns:p14="http://schemas.microsoft.com/office/powerpoint/2010/main" val="1104247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4F9B6D-AA14-4E99-A5C5-309F6B9ABF0A}"/>
              </a:ext>
            </a:extLst>
          </p:cNvPr>
          <p:cNvSpPr txBox="1"/>
          <p:nvPr/>
        </p:nvSpPr>
        <p:spPr>
          <a:xfrm>
            <a:off x="1782147" y="609600"/>
            <a:ext cx="9169709" cy="1754326"/>
          </a:xfrm>
          <a:prstGeom prst="rect">
            <a:avLst/>
          </a:prstGeom>
          <a:noFill/>
        </p:spPr>
        <p:txBody>
          <a:bodyPr wrap="square">
            <a:spAutoFit/>
          </a:bodyPr>
          <a:lstStyle/>
          <a:p>
            <a:pPr algn="ctr"/>
            <a:r>
              <a:rPr lang="uk-UA" b="1" dirty="0"/>
              <a:t>3. Рівні та види менеджменту</a:t>
            </a:r>
          </a:p>
          <a:p>
            <a:pPr algn="ctr"/>
            <a:endParaRPr lang="uk-UA" b="1" dirty="0"/>
          </a:p>
          <a:p>
            <a:r>
              <a:rPr lang="uk-UA" dirty="0"/>
              <a:t>Менеджмент як управлінська діяльність </a:t>
            </a:r>
            <a:r>
              <a:rPr lang="uk-UA" dirty="0" err="1"/>
              <a:t>наскрізно</a:t>
            </a:r>
            <a:r>
              <a:rPr lang="uk-UA" dirty="0"/>
              <a:t> охоплює всю структуру суб’єкта підприємництва. Водночас, з урахуванням необхідності делегування повноважень та з точки зору розподілу відповідальності прийнято виділяти рівні менеджменту. Так, згідно з існуючими підходами, виділяють три рівні менеджменту </a:t>
            </a:r>
          </a:p>
        </p:txBody>
      </p:sp>
      <p:pic>
        <p:nvPicPr>
          <p:cNvPr id="6" name="Рисунок 5">
            <a:extLst>
              <a:ext uri="{FF2B5EF4-FFF2-40B4-BE49-F238E27FC236}">
                <a16:creationId xmlns:a16="http://schemas.microsoft.com/office/drawing/2014/main" id="{9280BA40-4173-4C9D-A528-8E7A03387E36}"/>
              </a:ext>
            </a:extLst>
          </p:cNvPr>
          <p:cNvPicPr>
            <a:picLocks noChangeAspect="1"/>
          </p:cNvPicPr>
          <p:nvPr/>
        </p:nvPicPr>
        <p:blipFill>
          <a:blip r:embed="rId2"/>
          <a:stretch>
            <a:fillRect/>
          </a:stretch>
        </p:blipFill>
        <p:spPr>
          <a:xfrm>
            <a:off x="3461657" y="2401061"/>
            <a:ext cx="5299788" cy="3131991"/>
          </a:xfrm>
          <a:prstGeom prst="rect">
            <a:avLst/>
          </a:prstGeom>
        </p:spPr>
      </p:pic>
    </p:spTree>
    <p:extLst>
      <p:ext uri="{BB962C8B-B14F-4D97-AF65-F5344CB8AC3E}">
        <p14:creationId xmlns:p14="http://schemas.microsoft.com/office/powerpoint/2010/main" val="114717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D111C4-B997-4B0C-89C0-97AA9194C523}"/>
              </a:ext>
            </a:extLst>
          </p:cNvPr>
          <p:cNvSpPr txBox="1"/>
          <p:nvPr/>
        </p:nvSpPr>
        <p:spPr>
          <a:xfrm>
            <a:off x="2239347" y="1943315"/>
            <a:ext cx="8313575" cy="2308324"/>
          </a:xfrm>
          <a:prstGeom prst="rect">
            <a:avLst/>
          </a:prstGeom>
          <a:noFill/>
        </p:spPr>
        <p:txBody>
          <a:bodyPr wrap="square">
            <a:spAutoFit/>
          </a:bodyPr>
          <a:lstStyle/>
          <a:p>
            <a:r>
              <a:rPr lang="uk-UA" dirty="0"/>
              <a:t>Найвищий рівень – топ-менеджмент (інституційний або у зарубіжній практиці </a:t>
            </a:r>
            <a:r>
              <a:rPr lang="en-US" dirty="0"/>
              <a:t>C-level management) – </a:t>
            </a:r>
            <a:r>
              <a:rPr lang="uk-UA" dirty="0"/>
              <a:t>представлений керівниками, які мають повноваження щодо прийняття найважливіших рішень щодо діяльності суб’єкта підприємницької діяльності, що визначатимуть його поточні та майбутні перспективи розвитку. Наприклад, до рішень такого типу відносяться рішення щодо придбання або злиття з іншим підприємством, впровадження нової продукції тощо. Таким чином, топ-менеджери визначають місію та стратегічні напрями розвитку підприємства, встановлюють вектор його розвитку.</a:t>
            </a:r>
          </a:p>
        </p:txBody>
      </p:sp>
    </p:spTree>
    <p:extLst>
      <p:ext uri="{BB962C8B-B14F-4D97-AF65-F5344CB8AC3E}">
        <p14:creationId xmlns:p14="http://schemas.microsoft.com/office/powerpoint/2010/main" val="3352697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B5EB34-F6AC-46D1-AA4D-9231C872D4DB}"/>
              </a:ext>
            </a:extLst>
          </p:cNvPr>
          <p:cNvSpPr txBox="1"/>
          <p:nvPr/>
        </p:nvSpPr>
        <p:spPr>
          <a:xfrm>
            <a:off x="1966475" y="1968388"/>
            <a:ext cx="8670423" cy="2031325"/>
          </a:xfrm>
          <a:prstGeom prst="rect">
            <a:avLst/>
          </a:prstGeom>
          <a:noFill/>
        </p:spPr>
        <p:txBody>
          <a:bodyPr wrap="square">
            <a:spAutoFit/>
          </a:bodyPr>
          <a:lstStyle/>
          <a:p>
            <a:r>
              <a:rPr lang="uk-UA" b="1" dirty="0"/>
              <a:t>Менеджмент середнього рівня </a:t>
            </a:r>
            <a:r>
              <a:rPr lang="uk-UA" dirty="0"/>
              <a:t>виступає </a:t>
            </a:r>
            <a:r>
              <a:rPr lang="uk-UA" dirty="0" err="1"/>
              <a:t>зв’язуючою</a:t>
            </a:r>
            <a:r>
              <a:rPr lang="uk-UA" dirty="0"/>
              <a:t> ланкою між топ-менеджментом та керівниками нижнього рівня. Керівники середнього рівня відповідають за досягнення цілей, поставлених топ-менеджментом. Варто відзначити, що посади, перелік обов’язків та повноважень менеджерів середньої ланки може істотно відрізнятися залежно від суб’єкта підприємницької діяльності, його розміру, організаційно-правової форми господарювання, форми власності, виду діяльності тощо.</a:t>
            </a:r>
          </a:p>
        </p:txBody>
      </p:sp>
    </p:spTree>
    <p:extLst>
      <p:ext uri="{BB962C8B-B14F-4D97-AF65-F5344CB8AC3E}">
        <p14:creationId xmlns:p14="http://schemas.microsoft.com/office/powerpoint/2010/main" val="1219616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CA8E93B-1DDB-40EC-9A96-F9146781F1F2}"/>
              </a:ext>
            </a:extLst>
          </p:cNvPr>
          <p:cNvSpPr txBox="1"/>
          <p:nvPr/>
        </p:nvSpPr>
        <p:spPr>
          <a:xfrm>
            <a:off x="2209507" y="1305915"/>
            <a:ext cx="8212787" cy="3139321"/>
          </a:xfrm>
          <a:prstGeom prst="rect">
            <a:avLst/>
          </a:prstGeom>
          <a:noFill/>
        </p:spPr>
        <p:txBody>
          <a:bodyPr wrap="square">
            <a:spAutoFit/>
          </a:bodyPr>
          <a:lstStyle/>
          <a:p>
            <a:r>
              <a:rPr lang="uk-UA" b="1" i="1" dirty="0"/>
              <a:t>Керівники нижнього рівня </a:t>
            </a:r>
            <a:r>
              <a:rPr lang="uk-UA" dirty="0"/>
              <a:t>(або менеджери першого рівня) відповідають за організацію поточної роботи підприємства в рамках окремих структурних підрозділів. Хоча керівники першого рівня і не встановлюють цілей діяльності підприємства, не можна недооцінювати їхню роль, адже саме менеджери нижнього рівня щоденно взаємодіють з рядовими працівниками підприємства, забезпечуючи в такий спосіб організацію виробничо-господарської діяльності суб’єкта підприємницької діяльності.</a:t>
            </a:r>
          </a:p>
          <a:p>
            <a:endParaRPr lang="uk-UA" dirty="0"/>
          </a:p>
          <a:p>
            <a:r>
              <a:rPr lang="uk-UA" dirty="0"/>
              <a:t>Зазначені рівні менеджменту повсякчас взаємодіють між собою з метою координації ресурсів підприємства та забезпечення досягнення цілей функціонування та розвитку. </a:t>
            </a:r>
          </a:p>
        </p:txBody>
      </p:sp>
    </p:spTree>
    <p:extLst>
      <p:ext uri="{BB962C8B-B14F-4D97-AF65-F5344CB8AC3E}">
        <p14:creationId xmlns:p14="http://schemas.microsoft.com/office/powerpoint/2010/main" val="20498490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8CC4600-5AD6-4845-9CB0-C46248E7ACF3}"/>
              </a:ext>
            </a:extLst>
          </p:cNvPr>
          <p:cNvSpPr txBox="1"/>
          <p:nvPr/>
        </p:nvSpPr>
        <p:spPr>
          <a:xfrm>
            <a:off x="1978090" y="1708591"/>
            <a:ext cx="8724122" cy="2308324"/>
          </a:xfrm>
          <a:prstGeom prst="rect">
            <a:avLst/>
          </a:prstGeom>
          <a:noFill/>
        </p:spPr>
        <p:txBody>
          <a:bodyPr wrap="square">
            <a:spAutoFit/>
          </a:bodyPr>
          <a:lstStyle/>
          <a:p>
            <a:r>
              <a:rPr lang="uk-UA" dirty="0"/>
              <a:t>Крім рівнів менеджменту, прийнято також виділяти його </a:t>
            </a:r>
            <a:r>
              <a:rPr lang="uk-UA" b="1" i="1" dirty="0"/>
              <a:t>види</a:t>
            </a:r>
            <a:r>
              <a:rPr lang="uk-UA" dirty="0"/>
              <a:t> залежно від сфери дії або об’єкта управління. Так, до найбільш поширених видів менеджменту відносяться наступні:</a:t>
            </a:r>
          </a:p>
          <a:p>
            <a:endParaRPr lang="uk-UA" dirty="0"/>
          </a:p>
          <a:p>
            <a:r>
              <a:rPr lang="uk-UA" dirty="0"/>
              <a:t>1. </a:t>
            </a:r>
            <a:r>
              <a:rPr lang="uk-UA" b="1" dirty="0"/>
              <a:t>Загальний менеджмент </a:t>
            </a:r>
            <a:r>
              <a:rPr lang="uk-UA" dirty="0"/>
              <a:t>– управління, здійснюване керівниками, що відповідають за планування, організацію та контроль за діяльністю підприємства в цілому. Особливості реалізації загального менеджменту визначаються розміром, видом діяльності, організаційно-правовою формою суб’єкта підприємницької діяльності.</a:t>
            </a:r>
          </a:p>
        </p:txBody>
      </p:sp>
    </p:spTree>
    <p:extLst>
      <p:ext uri="{BB962C8B-B14F-4D97-AF65-F5344CB8AC3E}">
        <p14:creationId xmlns:p14="http://schemas.microsoft.com/office/powerpoint/2010/main" val="1522093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0130BA-ADDC-43E1-A45C-B9C093632E1D}"/>
              </a:ext>
            </a:extLst>
          </p:cNvPr>
          <p:cNvSpPr txBox="1"/>
          <p:nvPr/>
        </p:nvSpPr>
        <p:spPr>
          <a:xfrm>
            <a:off x="2316807" y="2595570"/>
            <a:ext cx="7595119" cy="1200329"/>
          </a:xfrm>
          <a:prstGeom prst="rect">
            <a:avLst/>
          </a:prstGeom>
          <a:noFill/>
        </p:spPr>
        <p:txBody>
          <a:bodyPr wrap="square">
            <a:spAutoFit/>
          </a:bodyPr>
          <a:lstStyle/>
          <a:p>
            <a:r>
              <a:rPr lang="uk-UA" dirty="0"/>
              <a:t>2. </a:t>
            </a:r>
            <a:r>
              <a:rPr lang="uk-UA" b="1" dirty="0"/>
              <a:t>Організаційний менеджмент </a:t>
            </a:r>
            <a:r>
              <a:rPr lang="uk-UA" dirty="0"/>
              <a:t>спрямований на вирішення завдань щодо створення підприємства, формування його організаційної структури управління, побудову взаємозв’язків між окремими структурними підрозділами.</a:t>
            </a:r>
          </a:p>
        </p:txBody>
      </p:sp>
    </p:spTree>
    <p:extLst>
      <p:ext uri="{BB962C8B-B14F-4D97-AF65-F5344CB8AC3E}">
        <p14:creationId xmlns:p14="http://schemas.microsoft.com/office/powerpoint/2010/main" val="3214192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0C84911-ADF9-4149-8FCD-F73974619868}"/>
              </a:ext>
            </a:extLst>
          </p:cNvPr>
          <p:cNvSpPr txBox="1"/>
          <p:nvPr/>
        </p:nvSpPr>
        <p:spPr>
          <a:xfrm>
            <a:off x="2111873" y="2505670"/>
            <a:ext cx="7968253" cy="923330"/>
          </a:xfrm>
          <a:prstGeom prst="rect">
            <a:avLst/>
          </a:prstGeom>
          <a:noFill/>
        </p:spPr>
        <p:txBody>
          <a:bodyPr wrap="square">
            <a:spAutoFit/>
          </a:bodyPr>
          <a:lstStyle/>
          <a:p>
            <a:r>
              <a:rPr lang="uk-UA" dirty="0"/>
              <a:t>3</a:t>
            </a:r>
            <a:r>
              <a:rPr lang="uk-UA" b="1" dirty="0"/>
              <a:t>. Підприємницький менеджмент </a:t>
            </a:r>
            <a:r>
              <a:rPr lang="uk-UA" dirty="0"/>
              <a:t>передбачає реалізацію управлінських рішень у сфері новаторства та пілотних проектів, забезпечення ефективного використання наявних ресурсів та раціональної організації бізнес-процесів.</a:t>
            </a:r>
          </a:p>
        </p:txBody>
      </p:sp>
    </p:spTree>
    <p:extLst>
      <p:ext uri="{BB962C8B-B14F-4D97-AF65-F5344CB8AC3E}">
        <p14:creationId xmlns:p14="http://schemas.microsoft.com/office/powerpoint/2010/main" val="892278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3A80E8-742D-458B-B0EF-C5D9B1B157B3}"/>
              </a:ext>
            </a:extLst>
          </p:cNvPr>
          <p:cNvSpPr txBox="1"/>
          <p:nvPr/>
        </p:nvSpPr>
        <p:spPr>
          <a:xfrm>
            <a:off x="2572279" y="1966041"/>
            <a:ext cx="7812055" cy="1200329"/>
          </a:xfrm>
          <a:prstGeom prst="rect">
            <a:avLst/>
          </a:prstGeom>
          <a:noFill/>
        </p:spPr>
        <p:txBody>
          <a:bodyPr wrap="square">
            <a:spAutoFit/>
          </a:bodyPr>
          <a:lstStyle/>
          <a:p>
            <a:r>
              <a:rPr lang="uk-UA" b="1" dirty="0"/>
              <a:t>4. Фінансовий менеджмент </a:t>
            </a:r>
            <a:r>
              <a:rPr lang="uk-UA" dirty="0"/>
              <a:t>забезпечує управління фінансовими ресурсами суб’єкта підприємницької діяльності та передбачає: формування фінансової структури підприємства; формування, оптимізацію та ефективне використання фінансових ресурсів.</a:t>
            </a:r>
          </a:p>
        </p:txBody>
      </p:sp>
    </p:spTree>
    <p:extLst>
      <p:ext uri="{BB962C8B-B14F-4D97-AF65-F5344CB8AC3E}">
        <p14:creationId xmlns:p14="http://schemas.microsoft.com/office/powerpoint/2010/main" val="245002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D6E971-08DE-4315-98B7-5E702ED3933D}"/>
              </a:ext>
            </a:extLst>
          </p:cNvPr>
          <p:cNvSpPr txBox="1"/>
          <p:nvPr/>
        </p:nvSpPr>
        <p:spPr>
          <a:xfrm>
            <a:off x="2107163" y="1674674"/>
            <a:ext cx="8539066" cy="1754326"/>
          </a:xfrm>
          <a:prstGeom prst="rect">
            <a:avLst/>
          </a:prstGeom>
          <a:noFill/>
        </p:spPr>
        <p:txBody>
          <a:bodyPr wrap="square">
            <a:spAutoFit/>
          </a:bodyPr>
          <a:lstStyle/>
          <a:p>
            <a:pPr marL="342900" indent="-342900" algn="ctr">
              <a:buAutoNum type="arabicPeriod"/>
            </a:pPr>
            <a:r>
              <a:rPr lang="ru-RU" b="1" dirty="0" err="1"/>
              <a:t>Поняття</a:t>
            </a:r>
            <a:r>
              <a:rPr lang="ru-RU" b="1" dirty="0"/>
              <a:t> та роль менеджменту у </a:t>
            </a:r>
            <a:r>
              <a:rPr lang="ru-RU" b="1" dirty="0" err="1"/>
              <a:t>підприємницькій</a:t>
            </a:r>
            <a:r>
              <a:rPr lang="ru-RU" b="1" dirty="0"/>
              <a:t> </a:t>
            </a:r>
            <a:r>
              <a:rPr lang="ru-RU" b="1" dirty="0" err="1"/>
              <a:t>діяльності</a:t>
            </a:r>
            <a:endParaRPr lang="ru-RU" b="1" dirty="0"/>
          </a:p>
          <a:p>
            <a:endParaRPr lang="ru-RU" b="1" dirty="0"/>
          </a:p>
          <a:p>
            <a:r>
              <a:rPr lang="uk-UA" b="1" dirty="0"/>
              <a:t>Менеджмент підприємницької діяльності </a:t>
            </a:r>
            <a:r>
              <a:rPr lang="uk-UA" dirty="0"/>
              <a:t>(з </a:t>
            </a:r>
            <a:r>
              <a:rPr lang="uk-UA" dirty="0" err="1"/>
              <a:t>англ</a:t>
            </a:r>
            <a:r>
              <a:rPr lang="uk-UA" dirty="0"/>
              <a:t>. </a:t>
            </a:r>
            <a:r>
              <a:rPr lang="en-US" dirty="0"/>
              <a:t>management – </a:t>
            </a:r>
            <a:r>
              <a:rPr lang="uk-UA" dirty="0"/>
              <a:t>управління) являє собою специфічний вид діяльності, спрямований на досягнення поставлених цілей шляхом забезпечення координації усіх ресурсів, наявних у розпорядженні суб’єкта підприємницької діяльності.</a:t>
            </a:r>
          </a:p>
        </p:txBody>
      </p:sp>
    </p:spTree>
    <p:extLst>
      <p:ext uri="{BB962C8B-B14F-4D97-AF65-F5344CB8AC3E}">
        <p14:creationId xmlns:p14="http://schemas.microsoft.com/office/powerpoint/2010/main" val="671045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EE3C15-DB42-42B3-BE47-5E78ACFD94B3}"/>
              </a:ext>
            </a:extLst>
          </p:cNvPr>
          <p:cNvSpPr txBox="1"/>
          <p:nvPr/>
        </p:nvSpPr>
        <p:spPr>
          <a:xfrm>
            <a:off x="2360733" y="2103967"/>
            <a:ext cx="7809633" cy="1200329"/>
          </a:xfrm>
          <a:prstGeom prst="rect">
            <a:avLst/>
          </a:prstGeom>
          <a:noFill/>
        </p:spPr>
        <p:txBody>
          <a:bodyPr wrap="square">
            <a:spAutoFit/>
          </a:bodyPr>
          <a:lstStyle/>
          <a:p>
            <a:r>
              <a:rPr lang="uk-UA" dirty="0"/>
              <a:t>5. </a:t>
            </a:r>
            <a:r>
              <a:rPr lang="uk-UA" b="1" dirty="0"/>
              <a:t>Маркетинговий (збутовий) менеджмент </a:t>
            </a:r>
            <a:r>
              <a:rPr lang="uk-UA" dirty="0"/>
              <a:t>формує ефективну систему комунікацій із цільовим ринком, зокрема, планування, впровадження у діяльність та контроль за реалізацією заходів, спрямованих на забезпечення раціональної взаємодії з ринковим середовищем.</a:t>
            </a:r>
          </a:p>
        </p:txBody>
      </p:sp>
    </p:spTree>
    <p:extLst>
      <p:ext uri="{BB962C8B-B14F-4D97-AF65-F5344CB8AC3E}">
        <p14:creationId xmlns:p14="http://schemas.microsoft.com/office/powerpoint/2010/main" val="503576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54DB7C3-00B0-4FCF-8256-487D794B6B96}"/>
              </a:ext>
            </a:extLst>
          </p:cNvPr>
          <p:cNvSpPr txBox="1"/>
          <p:nvPr/>
        </p:nvSpPr>
        <p:spPr>
          <a:xfrm>
            <a:off x="2158187" y="2505670"/>
            <a:ext cx="7912359" cy="923330"/>
          </a:xfrm>
          <a:prstGeom prst="rect">
            <a:avLst/>
          </a:prstGeom>
          <a:noFill/>
        </p:spPr>
        <p:txBody>
          <a:bodyPr wrap="square">
            <a:spAutoFit/>
          </a:bodyPr>
          <a:lstStyle/>
          <a:p>
            <a:r>
              <a:rPr lang="uk-UA" dirty="0"/>
              <a:t>6. </a:t>
            </a:r>
            <a:r>
              <a:rPr lang="uk-UA" b="1" dirty="0"/>
              <a:t>Виробничий (операційний) менеджмент </a:t>
            </a:r>
            <a:r>
              <a:rPr lang="uk-UA" dirty="0"/>
              <a:t>– це управлінська діяльність, зосереджена на організації функціонування та удосконаленні виробничих систем, в межах яких створюється основна продукція підприємства.</a:t>
            </a:r>
          </a:p>
        </p:txBody>
      </p:sp>
    </p:spTree>
    <p:extLst>
      <p:ext uri="{BB962C8B-B14F-4D97-AF65-F5344CB8AC3E}">
        <p14:creationId xmlns:p14="http://schemas.microsoft.com/office/powerpoint/2010/main" val="3088382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242149E-0897-40DC-A71B-16FF2E01D61C}"/>
              </a:ext>
            </a:extLst>
          </p:cNvPr>
          <p:cNvSpPr txBox="1"/>
          <p:nvPr/>
        </p:nvSpPr>
        <p:spPr>
          <a:xfrm>
            <a:off x="2052734" y="1892283"/>
            <a:ext cx="8434874" cy="1754326"/>
          </a:xfrm>
          <a:prstGeom prst="rect">
            <a:avLst/>
          </a:prstGeom>
          <a:noFill/>
        </p:spPr>
        <p:txBody>
          <a:bodyPr wrap="square">
            <a:spAutoFit/>
          </a:bodyPr>
          <a:lstStyle/>
          <a:p>
            <a:r>
              <a:rPr lang="uk-UA" dirty="0"/>
              <a:t>7. </a:t>
            </a:r>
            <a:r>
              <a:rPr lang="uk-UA" b="1" dirty="0"/>
              <a:t>Ситуаційний менеджмент </a:t>
            </a:r>
            <a:r>
              <a:rPr lang="uk-UA" dirty="0"/>
              <a:t>покликаний забезпечити ефективну взаємодію суб’єкта підприємницької діяльності із факторами зовнішнього середовища, з урахуванням їх змінності та динамізму. Основною метою ситуаційного менеджменту є відстежування чинників зовнішнього середовища, формування та впровадження управлінських рішень, заснованих на отриманій в результаті аналізу зовнішнього середовища інформації.</a:t>
            </a:r>
          </a:p>
        </p:txBody>
      </p:sp>
    </p:spTree>
    <p:extLst>
      <p:ext uri="{BB962C8B-B14F-4D97-AF65-F5344CB8AC3E}">
        <p14:creationId xmlns:p14="http://schemas.microsoft.com/office/powerpoint/2010/main" val="3938117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555E715-7EEC-40EF-8F9E-3AC34125FD42}"/>
              </a:ext>
            </a:extLst>
          </p:cNvPr>
          <p:cNvSpPr txBox="1"/>
          <p:nvPr/>
        </p:nvSpPr>
        <p:spPr>
          <a:xfrm>
            <a:off x="2715208" y="2566119"/>
            <a:ext cx="7177573" cy="646331"/>
          </a:xfrm>
          <a:prstGeom prst="rect">
            <a:avLst/>
          </a:prstGeom>
          <a:noFill/>
        </p:spPr>
        <p:txBody>
          <a:bodyPr wrap="square">
            <a:spAutoFit/>
          </a:bodyPr>
          <a:lstStyle/>
          <a:p>
            <a:r>
              <a:rPr lang="ru-RU" dirty="0"/>
              <a:t>8. </a:t>
            </a:r>
            <a:r>
              <a:rPr lang="ru-RU" b="1" dirty="0" err="1"/>
              <a:t>Податковий</a:t>
            </a:r>
            <a:r>
              <a:rPr lang="ru-RU" b="1" dirty="0"/>
              <a:t> менеджмент </a:t>
            </a:r>
            <a:r>
              <a:rPr lang="ru-RU" dirty="0"/>
              <a:t>– </a:t>
            </a:r>
            <a:r>
              <a:rPr lang="ru-RU" dirty="0" err="1"/>
              <a:t>управління</a:t>
            </a:r>
            <a:r>
              <a:rPr lang="ru-RU" dirty="0"/>
              <a:t> </a:t>
            </a:r>
            <a:r>
              <a:rPr lang="ru-RU" dirty="0" err="1"/>
              <a:t>податковим</a:t>
            </a:r>
            <a:r>
              <a:rPr lang="ru-RU" dirty="0"/>
              <a:t> </a:t>
            </a:r>
            <a:r>
              <a:rPr lang="ru-RU" dirty="0" err="1"/>
              <a:t>навантаженням</a:t>
            </a:r>
            <a:r>
              <a:rPr lang="ru-RU" dirty="0"/>
              <a:t> на </a:t>
            </a:r>
            <a:r>
              <a:rPr lang="ru-RU" dirty="0" err="1"/>
              <a:t>підприємницьку</a:t>
            </a:r>
            <a:r>
              <a:rPr lang="ru-RU" dirty="0"/>
              <a:t> </a:t>
            </a:r>
            <a:r>
              <a:rPr lang="ru-RU" dirty="0" err="1"/>
              <a:t>діяльність</a:t>
            </a:r>
            <a:r>
              <a:rPr lang="ru-RU" dirty="0"/>
              <a:t> з метою </a:t>
            </a:r>
            <a:r>
              <a:rPr lang="ru-RU" dirty="0" err="1"/>
              <a:t>його</a:t>
            </a:r>
            <a:r>
              <a:rPr lang="ru-RU" dirty="0"/>
              <a:t> </a:t>
            </a:r>
            <a:r>
              <a:rPr lang="ru-RU" dirty="0" err="1"/>
              <a:t>оптимізації</a:t>
            </a:r>
            <a:r>
              <a:rPr lang="ru-RU" dirty="0"/>
              <a:t>.</a:t>
            </a:r>
            <a:endParaRPr lang="uk-UA" dirty="0"/>
          </a:p>
        </p:txBody>
      </p:sp>
    </p:spTree>
    <p:extLst>
      <p:ext uri="{BB962C8B-B14F-4D97-AF65-F5344CB8AC3E}">
        <p14:creationId xmlns:p14="http://schemas.microsoft.com/office/powerpoint/2010/main" val="34953520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253921-4F68-42DA-BCD8-EC4F5CB6601C}"/>
              </a:ext>
            </a:extLst>
          </p:cNvPr>
          <p:cNvSpPr txBox="1"/>
          <p:nvPr/>
        </p:nvSpPr>
        <p:spPr>
          <a:xfrm>
            <a:off x="2248678" y="2147615"/>
            <a:ext cx="8005665" cy="1200329"/>
          </a:xfrm>
          <a:prstGeom prst="rect">
            <a:avLst/>
          </a:prstGeom>
          <a:noFill/>
        </p:spPr>
        <p:txBody>
          <a:bodyPr wrap="square">
            <a:spAutoFit/>
          </a:bodyPr>
          <a:lstStyle/>
          <a:p>
            <a:r>
              <a:rPr lang="uk-UA" dirty="0"/>
              <a:t>9. </a:t>
            </a:r>
            <a:r>
              <a:rPr lang="uk-UA" b="1" dirty="0"/>
              <a:t>Кадровий менеджмент</a:t>
            </a:r>
            <a:r>
              <a:rPr lang="uk-UA" dirty="0"/>
              <a:t> – управління трудовими ресурсами (працівниками) суб’єкта підприємницької діяльності. Передбачає планування потреби у персоналі, організацію його набору, відбору, оцінювання та професійної адаптації. </a:t>
            </a:r>
          </a:p>
        </p:txBody>
      </p:sp>
    </p:spTree>
    <p:extLst>
      <p:ext uri="{BB962C8B-B14F-4D97-AF65-F5344CB8AC3E}">
        <p14:creationId xmlns:p14="http://schemas.microsoft.com/office/powerpoint/2010/main" val="1437246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263423-97FC-47A5-BC9A-4AA58218C4D1}"/>
              </a:ext>
            </a:extLst>
          </p:cNvPr>
          <p:cNvSpPr txBox="1"/>
          <p:nvPr/>
        </p:nvSpPr>
        <p:spPr>
          <a:xfrm>
            <a:off x="2473943" y="2650095"/>
            <a:ext cx="7280848" cy="646331"/>
          </a:xfrm>
          <a:prstGeom prst="rect">
            <a:avLst/>
          </a:prstGeom>
          <a:noFill/>
        </p:spPr>
        <p:txBody>
          <a:bodyPr wrap="square">
            <a:spAutoFit/>
          </a:bodyPr>
          <a:lstStyle/>
          <a:p>
            <a:r>
              <a:rPr lang="uk-UA" b="1" dirty="0"/>
              <a:t>10. Інноваційний менеджмент </a:t>
            </a:r>
            <a:r>
              <a:rPr lang="uk-UA" dirty="0"/>
              <a:t>забезпечує управління всіма стадіями та видами інноваційної діяльності суб’єкта підприємницької діяльності.</a:t>
            </a:r>
          </a:p>
        </p:txBody>
      </p:sp>
    </p:spTree>
    <p:extLst>
      <p:ext uri="{BB962C8B-B14F-4D97-AF65-F5344CB8AC3E}">
        <p14:creationId xmlns:p14="http://schemas.microsoft.com/office/powerpoint/2010/main" val="514834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8655AD-2B03-4393-8EC6-CFFB887E323B}"/>
              </a:ext>
            </a:extLst>
          </p:cNvPr>
          <p:cNvSpPr txBox="1"/>
          <p:nvPr/>
        </p:nvSpPr>
        <p:spPr>
          <a:xfrm>
            <a:off x="2116244" y="2604902"/>
            <a:ext cx="7996245" cy="923330"/>
          </a:xfrm>
          <a:prstGeom prst="rect">
            <a:avLst/>
          </a:prstGeom>
          <a:noFill/>
        </p:spPr>
        <p:txBody>
          <a:bodyPr wrap="square">
            <a:spAutoFit/>
          </a:bodyPr>
          <a:lstStyle/>
          <a:p>
            <a:r>
              <a:rPr lang="ru-RU" dirty="0"/>
              <a:t>11. </a:t>
            </a:r>
            <a:r>
              <a:rPr lang="ru-RU" b="1" dirty="0" err="1"/>
              <a:t>Екологічний</a:t>
            </a:r>
            <a:r>
              <a:rPr lang="ru-RU" b="1" dirty="0"/>
              <a:t> менеджмент </a:t>
            </a:r>
            <a:r>
              <a:rPr lang="ru-RU" dirty="0" err="1"/>
              <a:t>спрямований</a:t>
            </a:r>
            <a:r>
              <a:rPr lang="ru-RU" dirty="0"/>
              <a:t> на </a:t>
            </a:r>
            <a:r>
              <a:rPr lang="ru-RU" dirty="0" err="1"/>
              <a:t>забезпечення</a:t>
            </a:r>
            <a:r>
              <a:rPr lang="ru-RU" dirty="0"/>
              <a:t> </a:t>
            </a:r>
            <a:r>
              <a:rPr lang="ru-RU" dirty="0" err="1"/>
              <a:t>раціонального</a:t>
            </a:r>
            <a:r>
              <a:rPr lang="ru-RU" dirty="0"/>
              <a:t> </a:t>
            </a:r>
            <a:r>
              <a:rPr lang="ru-RU" dirty="0" err="1"/>
              <a:t>природокористування</a:t>
            </a:r>
            <a:r>
              <a:rPr lang="ru-RU" dirty="0"/>
              <a:t> у </a:t>
            </a:r>
            <a:r>
              <a:rPr lang="ru-RU" dirty="0" err="1"/>
              <a:t>підприємницькій</a:t>
            </a:r>
            <a:r>
              <a:rPr lang="ru-RU" dirty="0"/>
              <a:t> </a:t>
            </a:r>
            <a:r>
              <a:rPr lang="ru-RU" dirty="0" err="1"/>
              <a:t>діяльності</a:t>
            </a:r>
            <a:r>
              <a:rPr lang="ru-RU" dirty="0"/>
              <a:t>, </a:t>
            </a:r>
            <a:r>
              <a:rPr lang="ru-RU" dirty="0" err="1"/>
              <a:t>запобігання</a:t>
            </a:r>
            <a:r>
              <a:rPr lang="ru-RU" dirty="0"/>
              <a:t> негативному </a:t>
            </a:r>
            <a:r>
              <a:rPr lang="ru-RU" dirty="0" err="1"/>
              <a:t>впливу</a:t>
            </a:r>
            <a:r>
              <a:rPr lang="ru-RU" dirty="0"/>
              <a:t> на </a:t>
            </a:r>
            <a:r>
              <a:rPr lang="ru-RU" dirty="0" err="1"/>
              <a:t>навколишнє</a:t>
            </a:r>
            <a:r>
              <a:rPr lang="ru-RU" dirty="0"/>
              <a:t> </a:t>
            </a:r>
            <a:r>
              <a:rPr lang="ru-RU" dirty="0" err="1"/>
              <a:t>середовище</a:t>
            </a:r>
            <a:r>
              <a:rPr lang="ru-RU" dirty="0"/>
              <a:t>.</a:t>
            </a:r>
            <a:endParaRPr lang="uk-UA" dirty="0"/>
          </a:p>
        </p:txBody>
      </p:sp>
    </p:spTree>
    <p:extLst>
      <p:ext uri="{BB962C8B-B14F-4D97-AF65-F5344CB8AC3E}">
        <p14:creationId xmlns:p14="http://schemas.microsoft.com/office/powerpoint/2010/main" val="2284973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6752DC-8A2A-4FE1-AECC-750673B2A54D}"/>
              </a:ext>
            </a:extLst>
          </p:cNvPr>
          <p:cNvSpPr txBox="1"/>
          <p:nvPr/>
        </p:nvSpPr>
        <p:spPr>
          <a:xfrm>
            <a:off x="2172183" y="2505670"/>
            <a:ext cx="7884367" cy="923330"/>
          </a:xfrm>
          <a:prstGeom prst="rect">
            <a:avLst/>
          </a:prstGeom>
          <a:noFill/>
        </p:spPr>
        <p:txBody>
          <a:bodyPr wrap="square">
            <a:spAutoFit/>
          </a:bodyPr>
          <a:lstStyle/>
          <a:p>
            <a:r>
              <a:rPr lang="uk-UA" dirty="0"/>
              <a:t>12. </a:t>
            </a:r>
            <a:r>
              <a:rPr lang="uk-UA" b="1" dirty="0"/>
              <a:t>Стратегічний менеджмент </a:t>
            </a:r>
            <a:r>
              <a:rPr lang="uk-UA" dirty="0"/>
              <a:t>– управлінська діяльність, спрямована на визначення місії та стратегічних цілей підприємства, основних напрямів діяльності та орієнтирів.</a:t>
            </a:r>
          </a:p>
        </p:txBody>
      </p:sp>
    </p:spTree>
    <p:extLst>
      <p:ext uri="{BB962C8B-B14F-4D97-AF65-F5344CB8AC3E}">
        <p14:creationId xmlns:p14="http://schemas.microsoft.com/office/powerpoint/2010/main" val="17462052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2830F0B-8ECF-48B5-A1F1-1290981E16A5}"/>
              </a:ext>
            </a:extLst>
          </p:cNvPr>
          <p:cNvSpPr txBox="1"/>
          <p:nvPr/>
        </p:nvSpPr>
        <p:spPr>
          <a:xfrm>
            <a:off x="2108718" y="2228671"/>
            <a:ext cx="8500188" cy="1200329"/>
          </a:xfrm>
          <a:prstGeom prst="rect">
            <a:avLst/>
          </a:prstGeom>
          <a:noFill/>
        </p:spPr>
        <p:txBody>
          <a:bodyPr wrap="square">
            <a:spAutoFit/>
          </a:bodyPr>
          <a:lstStyle/>
          <a:p>
            <a:r>
              <a:rPr lang="uk-UA" dirty="0"/>
              <a:t>13. </a:t>
            </a:r>
            <a:r>
              <a:rPr lang="uk-UA" b="1" dirty="0"/>
              <a:t>Міжнародний менеджмент </a:t>
            </a:r>
            <a:r>
              <a:rPr lang="uk-UA" dirty="0"/>
              <a:t>– реалізація функцій управління у процесі здійснення міжнародної діяльності (в </a:t>
            </a:r>
            <a:r>
              <a:rPr lang="uk-UA" dirty="0" err="1"/>
              <a:t>т.ч</a:t>
            </a:r>
            <a:r>
              <a:rPr lang="uk-UA" dirty="0"/>
              <a:t>. зовнішньоекономічної). Таким чином, основною метою міжнародного менеджменту є налагодження зовнішньоекономічних </a:t>
            </a:r>
            <a:r>
              <a:rPr lang="uk-UA" dirty="0" err="1"/>
              <a:t>зв’язків</a:t>
            </a:r>
            <a:r>
              <a:rPr lang="uk-UA" dirty="0"/>
              <a:t>. </a:t>
            </a:r>
          </a:p>
        </p:txBody>
      </p:sp>
    </p:spTree>
    <p:extLst>
      <p:ext uri="{BB962C8B-B14F-4D97-AF65-F5344CB8AC3E}">
        <p14:creationId xmlns:p14="http://schemas.microsoft.com/office/powerpoint/2010/main" val="515640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2F72E7-2607-475E-B435-35A320E730DF}"/>
              </a:ext>
            </a:extLst>
          </p:cNvPr>
          <p:cNvSpPr txBox="1"/>
          <p:nvPr/>
        </p:nvSpPr>
        <p:spPr>
          <a:xfrm>
            <a:off x="1710215" y="1042730"/>
            <a:ext cx="9517224" cy="2308324"/>
          </a:xfrm>
          <a:prstGeom prst="rect">
            <a:avLst/>
          </a:prstGeom>
          <a:noFill/>
        </p:spPr>
        <p:txBody>
          <a:bodyPr wrap="square">
            <a:spAutoFit/>
          </a:bodyPr>
          <a:lstStyle/>
          <a:p>
            <a:pPr algn="ctr"/>
            <a:r>
              <a:rPr lang="ru-RU" b="1" dirty="0"/>
              <a:t>1. </a:t>
            </a:r>
            <a:r>
              <a:rPr lang="ru-RU" b="1" dirty="0" err="1"/>
              <a:t>Сутність</a:t>
            </a:r>
            <a:r>
              <a:rPr lang="ru-RU" b="1" dirty="0"/>
              <a:t> та </a:t>
            </a:r>
            <a:r>
              <a:rPr lang="ru-RU" b="1" dirty="0" err="1"/>
              <a:t>види</a:t>
            </a:r>
            <a:r>
              <a:rPr lang="ru-RU" b="1" dirty="0"/>
              <a:t> маркетингу</a:t>
            </a:r>
          </a:p>
          <a:p>
            <a:endParaRPr lang="uk-UA" dirty="0"/>
          </a:p>
          <a:p>
            <a:r>
              <a:rPr lang="uk-UA" dirty="0"/>
              <a:t>Термін «маркетинг» (</a:t>
            </a:r>
            <a:r>
              <a:rPr lang="en-US" dirty="0"/>
              <a:t>marketing) </a:t>
            </a:r>
            <a:r>
              <a:rPr lang="uk-UA" dirty="0"/>
              <a:t>походить від </a:t>
            </a:r>
            <a:r>
              <a:rPr lang="uk-UA" dirty="0" err="1"/>
              <a:t>англ</a:t>
            </a:r>
            <a:r>
              <a:rPr lang="uk-UA" dirty="0"/>
              <a:t>. слова «</a:t>
            </a:r>
            <a:r>
              <a:rPr lang="en-US" dirty="0"/>
              <a:t>market» (</a:t>
            </a:r>
            <a:r>
              <a:rPr lang="uk-UA" dirty="0"/>
              <a:t>ринок) і означає «процес просування на ринок», «діяльність у сфері ринку». Вперше його застосували американські фермери в середині </a:t>
            </a:r>
            <a:r>
              <a:rPr lang="en-US" dirty="0"/>
              <a:t>XIX </a:t>
            </a:r>
            <a:r>
              <a:rPr lang="uk-UA" dirty="0"/>
              <a:t>ст., які, шукаючи ринок збуту продукції, ввели поняття «</a:t>
            </a:r>
            <a:r>
              <a:rPr lang="en-US" dirty="0"/>
              <a:t>Market Getting», </a:t>
            </a:r>
            <a:r>
              <a:rPr lang="uk-UA" dirty="0"/>
              <a:t>що означало оволодіння ринком. Пізніше це словосполучення дало єдине слово – «маркетинг». Наприкінці </a:t>
            </a:r>
            <a:r>
              <a:rPr lang="en-US" dirty="0"/>
              <a:t>XIX – </a:t>
            </a:r>
            <a:r>
              <a:rPr lang="uk-UA" dirty="0"/>
              <a:t>початку </a:t>
            </a:r>
            <a:r>
              <a:rPr lang="en-US" dirty="0"/>
              <a:t>XX </a:t>
            </a:r>
            <a:r>
              <a:rPr lang="uk-UA" dirty="0"/>
              <a:t>ст. його почали вживати в економічній літературі, а в університетах було запроваджено наукову дисципліну з такою назвою.</a:t>
            </a:r>
          </a:p>
        </p:txBody>
      </p:sp>
    </p:spTree>
    <p:extLst>
      <p:ext uri="{BB962C8B-B14F-4D97-AF65-F5344CB8AC3E}">
        <p14:creationId xmlns:p14="http://schemas.microsoft.com/office/powerpoint/2010/main" val="265865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BF58161-3F24-4FAD-A28E-18E295462E32}"/>
              </a:ext>
            </a:extLst>
          </p:cNvPr>
          <p:cNvSpPr txBox="1"/>
          <p:nvPr/>
        </p:nvSpPr>
        <p:spPr>
          <a:xfrm>
            <a:off x="1838131" y="609600"/>
            <a:ext cx="8705461" cy="4247317"/>
          </a:xfrm>
          <a:prstGeom prst="rect">
            <a:avLst/>
          </a:prstGeom>
          <a:noFill/>
        </p:spPr>
        <p:txBody>
          <a:bodyPr wrap="square">
            <a:spAutoFit/>
          </a:bodyPr>
          <a:lstStyle/>
          <a:p>
            <a:pPr algn="just"/>
            <a:r>
              <a:rPr lang="uk-UA" dirty="0"/>
              <a:t>Змінність сучасних умов господарювання обумовлюють </a:t>
            </a:r>
            <a:r>
              <a:rPr lang="uk-UA" b="1" dirty="0"/>
              <a:t>особливості</a:t>
            </a:r>
            <a:r>
              <a:rPr lang="uk-UA" dirty="0"/>
              <a:t> </a:t>
            </a:r>
            <a:r>
              <a:rPr lang="uk-UA" b="1" dirty="0"/>
              <a:t>менеджменту підприємницької діяльності</a:t>
            </a:r>
            <a:r>
              <a:rPr lang="uk-UA" dirty="0"/>
              <a:t>, зокрема:</a:t>
            </a:r>
          </a:p>
          <a:p>
            <a:pPr algn="just"/>
            <a:endParaRPr lang="uk-UA" dirty="0"/>
          </a:p>
          <a:p>
            <a:pPr marL="285750" indent="-285750" algn="just">
              <a:buFont typeface="Arial" panose="020B0604020202020204" pitchFamily="34" charset="0"/>
              <a:buChar char="•"/>
            </a:pPr>
            <a:r>
              <a:rPr lang="uk-UA" i="1" dirty="0"/>
              <a:t>системний підхід в управлінні </a:t>
            </a:r>
            <a:r>
              <a:rPr lang="uk-UA" dirty="0"/>
              <a:t>– ефективно діюча система менеджменту повинна базуватися на розумінні того, що підприємство є складною </a:t>
            </a:r>
            <a:r>
              <a:rPr lang="uk-UA" dirty="0" err="1"/>
              <a:t>поліструктурною</a:t>
            </a:r>
            <a:r>
              <a:rPr lang="uk-UA" dirty="0"/>
              <a:t> системою, яка складається з окремих компонентів (сфер, підрозділів), що пов’язані між собою зв’язками підпорядкування, взаємодії тощо, що обов’язково має бути враховано при розробці та реалізації управлінських рішень;</a:t>
            </a:r>
          </a:p>
          <a:p>
            <a:pPr marL="285750" indent="-285750" algn="just">
              <a:buFont typeface="Arial" panose="020B0604020202020204" pitchFamily="34" charset="0"/>
              <a:buChar char="•"/>
            </a:pPr>
            <a:endParaRPr lang="uk-UA" dirty="0"/>
          </a:p>
          <a:p>
            <a:pPr marL="285750" indent="-285750" algn="just">
              <a:buFont typeface="Arial" panose="020B0604020202020204" pitchFamily="34" charset="0"/>
              <a:buChar char="•"/>
            </a:pPr>
            <a:r>
              <a:rPr lang="uk-UA" i="1" dirty="0"/>
              <a:t>цілеспрямованість</a:t>
            </a:r>
            <a:r>
              <a:rPr lang="uk-UA" dirty="0"/>
              <a:t> – будь-яка управлінська діяльність має на меті досягнення довго- та короткострокових цілей підприємницької діяльності;</a:t>
            </a:r>
          </a:p>
          <a:p>
            <a:pPr marL="285750" indent="-285750" algn="just">
              <a:buFont typeface="Arial" panose="020B0604020202020204" pitchFamily="34" charset="0"/>
              <a:buChar char="•"/>
            </a:pPr>
            <a:endParaRPr lang="uk-UA" dirty="0"/>
          </a:p>
          <a:p>
            <a:pPr marL="285750" indent="-285750" algn="just">
              <a:buFont typeface="Arial" panose="020B0604020202020204" pitchFamily="34" charset="0"/>
              <a:buChar char="•"/>
            </a:pPr>
            <a:r>
              <a:rPr lang="uk-UA" i="1" dirty="0"/>
              <a:t>гнучкість</a:t>
            </a:r>
            <a:r>
              <a:rPr lang="uk-UA" dirty="0"/>
              <a:t> – змінність сучасних умов функціонування підприємств обумовлюють необхідність забезпечення можливості пристосування до змін зовнішнього середовища, швидкого коригування управлінських рішень;</a:t>
            </a:r>
          </a:p>
        </p:txBody>
      </p:sp>
    </p:spTree>
    <p:extLst>
      <p:ext uri="{BB962C8B-B14F-4D97-AF65-F5344CB8AC3E}">
        <p14:creationId xmlns:p14="http://schemas.microsoft.com/office/powerpoint/2010/main" val="42187288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570589-D7AC-4420-A022-1A5DF6BE3B1E}"/>
              </a:ext>
            </a:extLst>
          </p:cNvPr>
          <p:cNvSpPr txBox="1"/>
          <p:nvPr/>
        </p:nvSpPr>
        <p:spPr>
          <a:xfrm>
            <a:off x="2060216" y="1829888"/>
            <a:ext cx="8108302" cy="2308324"/>
          </a:xfrm>
          <a:prstGeom prst="rect">
            <a:avLst/>
          </a:prstGeom>
          <a:noFill/>
        </p:spPr>
        <p:txBody>
          <a:bodyPr wrap="square">
            <a:spAutoFit/>
          </a:bodyPr>
          <a:lstStyle/>
          <a:p>
            <a:r>
              <a:rPr lang="uk-UA" dirty="0"/>
              <a:t>Враховуючи те, що значення маркетингу в системі підприємництва у теперішній час значно розширилося, його розглядають як сукупність основних чотирьох напрямків діяльності підприємства на ринку:</a:t>
            </a:r>
          </a:p>
          <a:p>
            <a:pPr marL="285750" indent="-285750">
              <a:buFont typeface="Arial" panose="020B0604020202020204" pitchFamily="34" charset="0"/>
              <a:buChar char="•"/>
            </a:pPr>
            <a:r>
              <a:rPr lang="uk-UA" dirty="0"/>
              <a:t>маркетинг як філософія взаємодії та координації підприємницької діяльності;</a:t>
            </a:r>
          </a:p>
          <a:p>
            <a:pPr marL="285750" indent="-285750">
              <a:buFont typeface="Arial" panose="020B0604020202020204" pitchFamily="34" charset="0"/>
              <a:buChar char="•"/>
            </a:pPr>
            <a:r>
              <a:rPr lang="uk-UA" dirty="0"/>
              <a:t>маркетинг як концепція управління;</a:t>
            </a:r>
          </a:p>
          <a:p>
            <a:pPr marL="285750" indent="-285750">
              <a:buFont typeface="Arial" panose="020B0604020202020204" pitchFamily="34" charset="0"/>
              <a:buChar char="•"/>
            </a:pPr>
            <a:r>
              <a:rPr lang="uk-UA" dirty="0"/>
              <a:t>маркетинг як засіб забезпечення переваг в конкурентному середовищі;</a:t>
            </a:r>
          </a:p>
          <a:p>
            <a:pPr marL="285750" indent="-285750">
              <a:buFont typeface="Arial" panose="020B0604020202020204" pitchFamily="34" charset="0"/>
              <a:buChar char="•"/>
            </a:pPr>
            <a:r>
              <a:rPr lang="uk-UA" dirty="0"/>
              <a:t>маркетинг як засіб пошуку рішень.</a:t>
            </a:r>
          </a:p>
        </p:txBody>
      </p:sp>
    </p:spTree>
    <p:extLst>
      <p:ext uri="{BB962C8B-B14F-4D97-AF65-F5344CB8AC3E}">
        <p14:creationId xmlns:p14="http://schemas.microsoft.com/office/powerpoint/2010/main" val="4073327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1722A43-C65F-450F-A150-9AC3CEC85685}"/>
              </a:ext>
            </a:extLst>
          </p:cNvPr>
          <p:cNvSpPr txBox="1"/>
          <p:nvPr/>
        </p:nvSpPr>
        <p:spPr>
          <a:xfrm>
            <a:off x="2164701" y="1377068"/>
            <a:ext cx="8164285" cy="3139321"/>
          </a:xfrm>
          <a:prstGeom prst="rect">
            <a:avLst/>
          </a:prstGeom>
          <a:noFill/>
        </p:spPr>
        <p:txBody>
          <a:bodyPr wrap="square">
            <a:spAutoFit/>
          </a:bodyPr>
          <a:lstStyle/>
          <a:p>
            <a:r>
              <a:rPr lang="uk-UA" dirty="0"/>
              <a:t>Сутність маркетингової діяльності підприємницьких структур складається з комплексу маркетингових заходів:</a:t>
            </a:r>
          </a:p>
          <a:p>
            <a:pPr marL="285750" indent="-285750">
              <a:buFont typeface="Arial" panose="020B0604020202020204" pitchFamily="34" charset="0"/>
              <a:buChar char="•"/>
            </a:pPr>
            <a:r>
              <a:rPr lang="uk-UA" dirty="0"/>
              <a:t>дослідження продукту (товару чи послуги);</a:t>
            </a:r>
          </a:p>
          <a:p>
            <a:pPr marL="285750" indent="-285750">
              <a:buFont typeface="Arial" panose="020B0604020202020204" pitchFamily="34" charset="0"/>
              <a:buChar char="•"/>
            </a:pPr>
            <a:r>
              <a:rPr lang="uk-UA" dirty="0"/>
              <a:t>дослідження мотивів поведінки споживача на ринку;</a:t>
            </a:r>
          </a:p>
          <a:p>
            <a:pPr marL="285750" indent="-285750">
              <a:buFont typeface="Arial" panose="020B0604020202020204" pitchFamily="34" charset="0"/>
              <a:buChar char="•"/>
            </a:pPr>
            <a:r>
              <a:rPr lang="uk-UA" dirty="0"/>
              <a:t>дослідження рекламної діяльності;</a:t>
            </a:r>
          </a:p>
          <a:p>
            <a:pPr marL="285750" indent="-285750">
              <a:buFont typeface="Arial" panose="020B0604020202020204" pitchFamily="34" charset="0"/>
              <a:buChar char="•"/>
            </a:pPr>
            <a:r>
              <a:rPr lang="uk-UA" dirty="0"/>
              <a:t>вивчення конкурентів, визначення форм та рівня конкуренції;</a:t>
            </a:r>
          </a:p>
          <a:p>
            <a:pPr marL="285750" indent="-285750">
              <a:buFont typeface="Arial" panose="020B0604020202020204" pitchFamily="34" charset="0"/>
              <a:buChar char="•"/>
            </a:pPr>
            <a:r>
              <a:rPr lang="uk-UA" dirty="0"/>
              <a:t>аналіз обсягу товарообігу підприємства;</a:t>
            </a:r>
          </a:p>
          <a:p>
            <a:pPr marL="285750" indent="-285750">
              <a:buFont typeface="Arial" panose="020B0604020202020204" pitchFamily="34" charset="0"/>
              <a:buChar char="•"/>
            </a:pPr>
            <a:r>
              <a:rPr lang="uk-UA" dirty="0"/>
              <a:t>вивчення споживача;</a:t>
            </a:r>
          </a:p>
          <a:p>
            <a:pPr marL="285750" indent="-285750">
              <a:buFont typeface="Arial" panose="020B0604020202020204" pitchFamily="34" charset="0"/>
              <a:buChar char="•"/>
            </a:pPr>
            <a:r>
              <a:rPr lang="uk-UA" dirty="0"/>
              <a:t>аналіз ринку, на якому функціонує підприємство;</a:t>
            </a:r>
          </a:p>
          <a:p>
            <a:pPr marL="285750" indent="-285750">
              <a:buFont typeface="Arial" panose="020B0604020202020204" pitchFamily="34" charset="0"/>
              <a:buChar char="•"/>
            </a:pPr>
            <a:r>
              <a:rPr lang="uk-UA" dirty="0"/>
              <a:t>аналіз форм і каналів збуту;</a:t>
            </a:r>
          </a:p>
          <a:p>
            <a:pPr marL="285750" indent="-285750">
              <a:buFont typeface="Arial" panose="020B0604020202020204" pitchFamily="34" charset="0"/>
              <a:buChar char="•"/>
            </a:pPr>
            <a:r>
              <a:rPr lang="uk-UA" dirty="0"/>
              <a:t>визначення найбільш ефективних способів просування товарів на ринку.</a:t>
            </a:r>
          </a:p>
        </p:txBody>
      </p:sp>
    </p:spTree>
    <p:extLst>
      <p:ext uri="{BB962C8B-B14F-4D97-AF65-F5344CB8AC3E}">
        <p14:creationId xmlns:p14="http://schemas.microsoft.com/office/powerpoint/2010/main" val="2331999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87416F0-D1C3-4351-B7D5-442D7278BC4D}"/>
              </a:ext>
            </a:extLst>
          </p:cNvPr>
          <p:cNvSpPr txBox="1"/>
          <p:nvPr/>
        </p:nvSpPr>
        <p:spPr>
          <a:xfrm>
            <a:off x="1649235" y="961570"/>
            <a:ext cx="9302621" cy="3693319"/>
          </a:xfrm>
          <a:prstGeom prst="rect">
            <a:avLst/>
          </a:prstGeom>
          <a:noFill/>
        </p:spPr>
        <p:txBody>
          <a:bodyPr wrap="square">
            <a:spAutoFit/>
          </a:bodyPr>
          <a:lstStyle/>
          <a:p>
            <a:r>
              <a:rPr lang="uk-UA" dirty="0"/>
              <a:t>Існує декілька підходів до класифікації видів та типів маркетингу, нижче наведено типову класифікацію маркетингу.</a:t>
            </a:r>
          </a:p>
          <a:p>
            <a:endParaRPr lang="uk-UA" dirty="0"/>
          </a:p>
          <a:p>
            <a:r>
              <a:rPr lang="uk-UA" i="1" dirty="0"/>
              <a:t>1. В залежності від управлінського рівня, на якому формуються цілі підприємств.</a:t>
            </a:r>
          </a:p>
          <a:p>
            <a:endParaRPr lang="uk-UA" dirty="0"/>
          </a:p>
          <a:p>
            <a:r>
              <a:rPr lang="uk-UA" b="1" dirty="0"/>
              <a:t>Стратегічний маркетинг </a:t>
            </a:r>
            <a:r>
              <a:rPr lang="uk-UA" dirty="0"/>
              <a:t>– це функціональна сфера стратегічного менеджменту, які несе відповідальність за процес розробки ринкових та конкурентних стратегій, основних напрямків стратегічної політики підприємства в сфері товару, цін, комунікацій, збуту, позиціонування та брендингу з врахуванням факторів зовнішнього середовища.</a:t>
            </a:r>
          </a:p>
          <a:p>
            <a:endParaRPr lang="uk-UA" dirty="0"/>
          </a:p>
          <a:p>
            <a:r>
              <a:rPr lang="uk-UA" b="1" dirty="0"/>
              <a:t>Оперативний маркетинг </a:t>
            </a:r>
            <a:r>
              <a:rPr lang="uk-UA" dirty="0"/>
              <a:t>– це діяльність, спрямована на реалізацію планів маркетингу, пов’язаних з вирішенням конкретного завдання, пов’язаного з стратегічною маркетинговою ціллю та маркетинговими стратегіями.</a:t>
            </a:r>
          </a:p>
        </p:txBody>
      </p:sp>
    </p:spTree>
    <p:extLst>
      <p:ext uri="{BB962C8B-B14F-4D97-AF65-F5344CB8AC3E}">
        <p14:creationId xmlns:p14="http://schemas.microsoft.com/office/powerpoint/2010/main" val="27057589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347FF5-A564-4BCB-8F73-8E34334D3999}"/>
              </a:ext>
            </a:extLst>
          </p:cNvPr>
          <p:cNvSpPr txBox="1"/>
          <p:nvPr/>
        </p:nvSpPr>
        <p:spPr>
          <a:xfrm>
            <a:off x="1903445" y="889844"/>
            <a:ext cx="8677469" cy="4247317"/>
          </a:xfrm>
          <a:prstGeom prst="rect">
            <a:avLst/>
          </a:prstGeom>
          <a:noFill/>
        </p:spPr>
        <p:txBody>
          <a:bodyPr wrap="square">
            <a:spAutoFit/>
          </a:bodyPr>
          <a:lstStyle/>
          <a:p>
            <a:r>
              <a:rPr lang="uk-UA" i="1" dirty="0"/>
              <a:t>2. В залежності від виду бізнес-процесів.</a:t>
            </a:r>
          </a:p>
          <a:p>
            <a:endParaRPr lang="uk-UA" b="1" dirty="0"/>
          </a:p>
          <a:p>
            <a:r>
              <a:rPr lang="uk-UA" b="1" dirty="0"/>
              <a:t>Маркетинг збуту </a:t>
            </a:r>
            <a:r>
              <a:rPr lang="uk-UA" dirty="0"/>
              <a:t>– маркетингова діяльність підприємства, спрямована на здійснення політики збуту продукції підприємства та пошук можливостей зростання обсягів реалізації. Основними завданнями цього виду маркетингу є:</a:t>
            </a:r>
          </a:p>
          <a:p>
            <a:pPr marL="285750" indent="-285750">
              <a:buFont typeface="Arial" panose="020B0604020202020204" pitchFamily="34" charset="0"/>
              <a:buChar char="•"/>
            </a:pPr>
            <a:r>
              <a:rPr lang="uk-UA" dirty="0"/>
              <a:t>аналіз попиту на товарний асортимент підприємства;</a:t>
            </a:r>
          </a:p>
          <a:p>
            <a:pPr marL="285750" indent="-285750">
              <a:buFont typeface="Arial" panose="020B0604020202020204" pitchFamily="34" charset="0"/>
              <a:buChar char="•"/>
            </a:pPr>
            <a:r>
              <a:rPr lang="uk-UA" dirty="0"/>
              <a:t>збутова реклама;</a:t>
            </a:r>
          </a:p>
          <a:p>
            <a:pPr marL="285750" indent="-285750">
              <a:buFont typeface="Arial" panose="020B0604020202020204" pitchFamily="34" charset="0"/>
              <a:buChar char="•"/>
            </a:pPr>
            <a:r>
              <a:rPr lang="uk-UA" dirty="0"/>
              <a:t>дослідження ринків збуту (ємність, конкуренти, посередники, споживачі);</a:t>
            </a:r>
          </a:p>
          <a:p>
            <a:pPr marL="285750" indent="-285750">
              <a:buFont typeface="Arial" panose="020B0604020202020204" pitchFamily="34" charset="0"/>
              <a:buChar char="•"/>
            </a:pPr>
            <a:r>
              <a:rPr lang="uk-UA" dirty="0"/>
              <a:t>просування існуючих товарів з використанням методів цінового та нецінового стимулювання;</a:t>
            </a:r>
          </a:p>
          <a:p>
            <a:pPr marL="285750" indent="-285750">
              <a:buFont typeface="Arial" panose="020B0604020202020204" pitchFamily="34" charset="0"/>
              <a:buChar char="•"/>
            </a:pPr>
            <a:r>
              <a:rPr lang="uk-UA" dirty="0"/>
              <a:t>виведення на ринок нових товарів;</a:t>
            </a:r>
          </a:p>
          <a:p>
            <a:pPr marL="285750" indent="-285750">
              <a:buFont typeface="Arial" panose="020B0604020202020204" pitchFamily="34" charset="0"/>
              <a:buChar char="•"/>
            </a:pPr>
            <a:r>
              <a:rPr lang="uk-UA" dirty="0"/>
              <a:t>торгова розвідка;</a:t>
            </a:r>
          </a:p>
          <a:p>
            <a:pPr marL="285750" indent="-285750">
              <a:buFont typeface="Arial" panose="020B0604020202020204" pitchFamily="34" charset="0"/>
              <a:buChar char="•"/>
            </a:pPr>
            <a:r>
              <a:rPr lang="uk-UA" dirty="0"/>
              <a:t>формування бази даних перспективних клієнтів;</a:t>
            </a:r>
          </a:p>
          <a:p>
            <a:pPr marL="285750" indent="-285750">
              <a:buFont typeface="Arial" panose="020B0604020202020204" pitchFamily="34" charset="0"/>
              <a:buChar char="•"/>
            </a:pPr>
            <a:r>
              <a:rPr lang="uk-UA" dirty="0"/>
              <a:t>оцінка задоволеності клієнтів;</a:t>
            </a:r>
          </a:p>
          <a:p>
            <a:pPr marL="285750" indent="-285750">
              <a:buFont typeface="Arial" panose="020B0604020202020204" pitchFamily="34" charset="0"/>
              <a:buChar char="•"/>
            </a:pPr>
            <a:r>
              <a:rPr lang="uk-UA" dirty="0"/>
              <a:t>розробка та виготовлення представницьких атрибутів підприємства.</a:t>
            </a:r>
          </a:p>
        </p:txBody>
      </p:sp>
    </p:spTree>
    <p:extLst>
      <p:ext uri="{BB962C8B-B14F-4D97-AF65-F5344CB8AC3E}">
        <p14:creationId xmlns:p14="http://schemas.microsoft.com/office/powerpoint/2010/main" val="33693558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D1232D-878C-4273-A9E0-A194CF3644F1}"/>
              </a:ext>
            </a:extLst>
          </p:cNvPr>
          <p:cNvSpPr txBox="1"/>
          <p:nvPr/>
        </p:nvSpPr>
        <p:spPr>
          <a:xfrm>
            <a:off x="2041850" y="1174141"/>
            <a:ext cx="8574832" cy="3970318"/>
          </a:xfrm>
          <a:prstGeom prst="rect">
            <a:avLst/>
          </a:prstGeom>
          <a:noFill/>
        </p:spPr>
        <p:txBody>
          <a:bodyPr wrap="square">
            <a:spAutoFit/>
          </a:bodyPr>
          <a:lstStyle/>
          <a:p>
            <a:r>
              <a:rPr lang="uk-UA" b="1" dirty="0"/>
              <a:t>Маркетинг </a:t>
            </a:r>
            <a:r>
              <a:rPr lang="uk-UA" b="1" dirty="0" err="1"/>
              <a:t>закупівель</a:t>
            </a:r>
            <a:r>
              <a:rPr lang="uk-UA" b="1" dirty="0"/>
              <a:t> </a:t>
            </a:r>
            <a:r>
              <a:rPr lang="uk-UA" dirty="0"/>
              <a:t>– діяльність підприємства, спрямована на здійснення політики </a:t>
            </a:r>
            <a:r>
              <a:rPr lang="uk-UA" dirty="0" err="1"/>
              <a:t>закупівель</a:t>
            </a:r>
            <a:r>
              <a:rPr lang="uk-UA" dirty="0"/>
              <a:t> з метою підвищення конкурентоспроможності готової продукції та підприємства в цілому. Основними завданнями маркетингу в цій сфері є:</a:t>
            </a:r>
          </a:p>
          <a:p>
            <a:pPr marL="285750" indent="-285750">
              <a:buFont typeface="Arial" panose="020B0604020202020204" pitchFamily="34" charset="0"/>
              <a:buChar char="•"/>
            </a:pPr>
            <a:r>
              <a:rPr lang="uk-UA" dirty="0"/>
              <a:t>оцінка постачальників за ринковими характеристиками (репутація постачальника, співвідношення ціни та якості, широта асортименту, рівень новизни та технологічна досконалість матеріалів, сировини, комплектуючих тощо, що постачаються);</a:t>
            </a:r>
          </a:p>
          <a:p>
            <a:pPr marL="285750" indent="-285750">
              <a:buFont typeface="Arial" panose="020B0604020202020204" pitchFamily="34" charset="0"/>
              <a:buChar char="•"/>
            </a:pPr>
            <a:r>
              <a:rPr lang="uk-UA" dirty="0"/>
              <a:t>оцінка постачальників з точки зору виконання умов поставок;</a:t>
            </a:r>
          </a:p>
          <a:p>
            <a:pPr marL="285750" indent="-285750">
              <a:buFont typeface="Arial" panose="020B0604020202020204" pitchFamily="34" charset="0"/>
              <a:buChar char="•"/>
            </a:pPr>
            <a:r>
              <a:rPr lang="uk-UA" dirty="0"/>
              <a:t>формування бази даних перспективних постачальників;</a:t>
            </a:r>
          </a:p>
          <a:p>
            <a:pPr marL="285750" indent="-285750">
              <a:buFont typeface="Arial" panose="020B0604020202020204" pitchFamily="34" charset="0"/>
              <a:buChar char="•"/>
            </a:pPr>
            <a:r>
              <a:rPr lang="uk-UA" dirty="0"/>
              <a:t>участь в розробці вимог до характеристик матеріальних ресурсів, що купуються, з точки зору вимог споживачів;</a:t>
            </a:r>
          </a:p>
          <a:p>
            <a:pPr marL="285750" indent="-285750">
              <a:buFont typeface="Arial" panose="020B0604020202020204" pitchFamily="34" charset="0"/>
              <a:buChar char="•"/>
            </a:pPr>
            <a:r>
              <a:rPr lang="uk-UA" dirty="0"/>
              <a:t>аналіз ринкових цін на матеріальні ресурси, що купуються підприємством;</a:t>
            </a:r>
          </a:p>
          <a:p>
            <a:pPr marL="285750" indent="-285750">
              <a:buFont typeface="Arial" panose="020B0604020202020204" pitchFamily="34" charset="0"/>
              <a:buChar char="•"/>
            </a:pPr>
            <a:r>
              <a:rPr lang="uk-UA" dirty="0"/>
              <a:t>оцінка якості використаних матеріальних ресурсів в процесі використання готової продукції.</a:t>
            </a:r>
          </a:p>
        </p:txBody>
      </p:sp>
    </p:spTree>
    <p:extLst>
      <p:ext uri="{BB962C8B-B14F-4D97-AF65-F5344CB8AC3E}">
        <p14:creationId xmlns:p14="http://schemas.microsoft.com/office/powerpoint/2010/main" val="16905100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B8F292-1C19-4BA3-8929-FE9BC33D6961}"/>
              </a:ext>
            </a:extLst>
          </p:cNvPr>
          <p:cNvSpPr txBox="1"/>
          <p:nvPr/>
        </p:nvSpPr>
        <p:spPr>
          <a:xfrm>
            <a:off x="1875453" y="765054"/>
            <a:ext cx="9451910" cy="4247317"/>
          </a:xfrm>
          <a:prstGeom prst="rect">
            <a:avLst/>
          </a:prstGeom>
          <a:noFill/>
        </p:spPr>
        <p:txBody>
          <a:bodyPr wrap="square">
            <a:spAutoFit/>
          </a:bodyPr>
          <a:lstStyle/>
          <a:p>
            <a:r>
              <a:rPr lang="uk-UA" b="1" dirty="0"/>
              <a:t>Маркетинг-логістика</a:t>
            </a:r>
            <a:r>
              <a:rPr lang="uk-UA" dirty="0"/>
              <a:t> – діяльність підприємства, спрямована на задоволення потреб клієнтів в економії часу, в зберіганні та обробці товарних запасів, в доставці необхідної кількості товарів у визначене місце та у заданий строк. Основні завдання цього виду маркетингу:</a:t>
            </a:r>
          </a:p>
          <a:p>
            <a:pPr marL="285750" indent="-285750">
              <a:buFont typeface="Arial" panose="020B0604020202020204" pitchFamily="34" charset="0"/>
              <a:buChar char="•"/>
            </a:pPr>
            <a:r>
              <a:rPr lang="uk-UA" dirty="0"/>
              <a:t>підвищення конкурентоспроможності компанії за рахунок більш ефективної системи постачання продукції клієнтам;</a:t>
            </a:r>
          </a:p>
          <a:p>
            <a:pPr marL="285750" indent="-285750">
              <a:buFont typeface="Arial" panose="020B0604020202020204" pitchFamily="34" charset="0"/>
              <a:buChar char="•"/>
            </a:pPr>
            <a:r>
              <a:rPr lang="uk-UA" dirty="0"/>
              <a:t>оптимізація логістичних витрат за критерієм «мінімум витрат – максимум задоволення клієнтів»;</a:t>
            </a:r>
          </a:p>
          <a:p>
            <a:pPr marL="285750" indent="-285750">
              <a:buFont typeface="Arial" panose="020B0604020202020204" pitchFamily="34" charset="0"/>
              <a:buChar char="•"/>
            </a:pPr>
            <a:r>
              <a:rPr lang="uk-UA" dirty="0"/>
              <a:t>розробка організаційних форм і процедур логістичних операцій (зовнішніх і внутрішніх), спрямованих на більш якісне обслуговування клієнтів компанії;</a:t>
            </a:r>
          </a:p>
          <a:p>
            <a:pPr marL="285750" indent="-285750">
              <a:buFont typeface="Arial" panose="020B0604020202020204" pitchFamily="34" charset="0"/>
              <a:buChar char="•"/>
            </a:pPr>
            <a:r>
              <a:rPr lang="uk-UA" dirty="0"/>
              <a:t>впровадження інформаційних технологій в логістичний процес взаємодії з клієнтами та постачальниками.</a:t>
            </a:r>
          </a:p>
          <a:p>
            <a:r>
              <a:rPr lang="uk-UA" dirty="0"/>
              <a:t>Спеціалісти в сфері маркетинг-логістики на відміну від логістів, які намагаються мінімізувати логістичні витрати, оптимізують витрати таким чином, щоб клієнт залишився задоволений обслуговуванням. Підвищення витрат на логістику компенсується зростанням кількості замовлень, з якими звертаються задоволені клієнти.</a:t>
            </a:r>
          </a:p>
        </p:txBody>
      </p:sp>
    </p:spTree>
    <p:extLst>
      <p:ext uri="{BB962C8B-B14F-4D97-AF65-F5344CB8AC3E}">
        <p14:creationId xmlns:p14="http://schemas.microsoft.com/office/powerpoint/2010/main" val="38747937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6F84BB-4C07-4B84-803E-36A0E35D6D41}"/>
              </a:ext>
            </a:extLst>
          </p:cNvPr>
          <p:cNvSpPr txBox="1"/>
          <p:nvPr/>
        </p:nvSpPr>
        <p:spPr>
          <a:xfrm>
            <a:off x="2144236" y="1856421"/>
            <a:ext cx="7940261" cy="2031325"/>
          </a:xfrm>
          <a:prstGeom prst="rect">
            <a:avLst/>
          </a:prstGeom>
          <a:noFill/>
        </p:spPr>
        <p:txBody>
          <a:bodyPr wrap="square">
            <a:spAutoFit/>
          </a:bodyPr>
          <a:lstStyle/>
          <a:p>
            <a:r>
              <a:rPr lang="uk-UA" b="1" i="1" dirty="0"/>
              <a:t>Інформаційний маркетинг </a:t>
            </a:r>
            <a:r>
              <a:rPr lang="uk-UA" dirty="0"/>
              <a:t>приймає участь у створенні ІТ-технології, яка зв’язує інформаційні потоки між постачальниками, підприємством та споживачами з точки зору виявлення вимог в необхідній інформації, завдяки чому прискорюються бізнес-процеси взаємодії партнерів в ланцюжку передачі цінностей від виробника споживачам. Витрати на створення інформаційної системи компенсуються підвищенням оборотності ресурсів всіх учасників каналу збуту.</a:t>
            </a:r>
          </a:p>
        </p:txBody>
      </p:sp>
    </p:spTree>
    <p:extLst>
      <p:ext uri="{BB962C8B-B14F-4D97-AF65-F5344CB8AC3E}">
        <p14:creationId xmlns:p14="http://schemas.microsoft.com/office/powerpoint/2010/main" val="36513790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07AE619-60A6-4508-8EAA-394430DED62C}"/>
              </a:ext>
            </a:extLst>
          </p:cNvPr>
          <p:cNvSpPr txBox="1"/>
          <p:nvPr/>
        </p:nvSpPr>
        <p:spPr>
          <a:xfrm>
            <a:off x="1950098" y="1956138"/>
            <a:ext cx="8472196" cy="2031325"/>
          </a:xfrm>
          <a:prstGeom prst="rect">
            <a:avLst/>
          </a:prstGeom>
          <a:noFill/>
        </p:spPr>
        <p:txBody>
          <a:bodyPr wrap="square">
            <a:spAutoFit/>
          </a:bodyPr>
          <a:lstStyle/>
          <a:p>
            <a:r>
              <a:rPr lang="uk-UA" i="1" dirty="0"/>
              <a:t>3. За рівнем впровадження маркетингу на підприємстві.</a:t>
            </a:r>
          </a:p>
          <a:p>
            <a:endParaRPr lang="uk-UA" dirty="0"/>
          </a:p>
          <a:p>
            <a:r>
              <a:rPr lang="uk-UA" dirty="0"/>
              <a:t>В залежності від обраної маркетингової концепції та розмірів підприємства функції маркетингу можуть виконуватися як в рамках діяльності відділу маркетингу, так і без наявності такого структурного підрозділу.</a:t>
            </a:r>
          </a:p>
          <a:p>
            <a:r>
              <a:rPr lang="uk-UA" dirty="0"/>
              <a:t>Ф. </a:t>
            </a:r>
            <a:r>
              <a:rPr lang="uk-UA" dirty="0" err="1"/>
              <a:t>Котлер</a:t>
            </a:r>
            <a:r>
              <a:rPr lang="uk-UA" dirty="0"/>
              <a:t> виділяє </a:t>
            </a:r>
            <a:r>
              <a:rPr lang="uk-UA" b="1" dirty="0"/>
              <a:t>шість можливих варіантів організації маркетингу на підприємстві</a:t>
            </a:r>
            <a:r>
              <a:rPr lang="uk-UA" dirty="0"/>
              <a:t>.</a:t>
            </a:r>
          </a:p>
        </p:txBody>
      </p:sp>
    </p:spTree>
    <p:extLst>
      <p:ext uri="{BB962C8B-B14F-4D97-AF65-F5344CB8AC3E}">
        <p14:creationId xmlns:p14="http://schemas.microsoft.com/office/powerpoint/2010/main" val="32365001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685994-397D-400C-8B7B-47CD87B5D503}"/>
              </a:ext>
            </a:extLst>
          </p:cNvPr>
          <p:cNvSpPr txBox="1"/>
          <p:nvPr/>
        </p:nvSpPr>
        <p:spPr>
          <a:xfrm>
            <a:off x="1940767" y="2274838"/>
            <a:ext cx="8173617" cy="1754326"/>
          </a:xfrm>
          <a:prstGeom prst="rect">
            <a:avLst/>
          </a:prstGeom>
          <a:noFill/>
        </p:spPr>
        <p:txBody>
          <a:bodyPr wrap="square">
            <a:spAutoFit/>
          </a:bodyPr>
          <a:lstStyle/>
          <a:p>
            <a:r>
              <a:rPr lang="uk-UA" b="1" u="sng" dirty="0"/>
              <a:t>Варіант 1.</a:t>
            </a:r>
            <a:r>
              <a:rPr lang="uk-UA" dirty="0"/>
              <a:t> На підприємстві відсутні посади маркетологів. Функції маркетингу розподіляються за різними функціональними підрозділами підприємства. Наприклад, в коло обов’язків співробітників відділу збуту можуть входити підготовка простих стандартних рекламних об’яв, складання звітів про роботу з клієнтами, вивчення конкурентів. Відповідає за підготовку таких даних начальник відділу збуту.</a:t>
            </a:r>
          </a:p>
        </p:txBody>
      </p:sp>
    </p:spTree>
    <p:extLst>
      <p:ext uri="{BB962C8B-B14F-4D97-AF65-F5344CB8AC3E}">
        <p14:creationId xmlns:p14="http://schemas.microsoft.com/office/powerpoint/2010/main" val="23568063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06C5B8-04BA-453C-AC83-02CA5E67A3D2}"/>
              </a:ext>
            </a:extLst>
          </p:cNvPr>
          <p:cNvSpPr txBox="1"/>
          <p:nvPr/>
        </p:nvSpPr>
        <p:spPr>
          <a:xfrm>
            <a:off x="2304661" y="2292040"/>
            <a:ext cx="8173616" cy="1477328"/>
          </a:xfrm>
          <a:prstGeom prst="rect">
            <a:avLst/>
          </a:prstGeom>
          <a:noFill/>
        </p:spPr>
        <p:txBody>
          <a:bodyPr wrap="square">
            <a:spAutoFit/>
          </a:bodyPr>
          <a:lstStyle/>
          <a:p>
            <a:r>
              <a:rPr lang="uk-UA" b="1" u="sng" dirty="0"/>
              <a:t>Варіант 2.</a:t>
            </a:r>
            <a:r>
              <a:rPr lang="uk-UA" dirty="0"/>
              <a:t> В компанії є штатні маркетологи, але немає відділу маркетингу. Невелике підприємство може дозволити собі утримувати в штаті тільки одного-двох маркетологів, які входять в штат відділу збуту. До їх функціональних обов’язків відносяться: реклама, організація заходів щодо просування; дослідження ринку збуту (моніторинг), пошук нових клієнтів.</a:t>
            </a:r>
          </a:p>
        </p:txBody>
      </p:sp>
    </p:spTree>
    <p:extLst>
      <p:ext uri="{BB962C8B-B14F-4D97-AF65-F5344CB8AC3E}">
        <p14:creationId xmlns:p14="http://schemas.microsoft.com/office/powerpoint/2010/main" val="1794266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03AE9CD-C402-4F15-88B8-29B2BE4972CB}"/>
              </a:ext>
            </a:extLst>
          </p:cNvPr>
          <p:cNvSpPr txBox="1"/>
          <p:nvPr/>
        </p:nvSpPr>
        <p:spPr>
          <a:xfrm>
            <a:off x="1894115" y="1341777"/>
            <a:ext cx="8854750" cy="3139321"/>
          </a:xfrm>
          <a:prstGeom prst="rect">
            <a:avLst/>
          </a:prstGeom>
          <a:noFill/>
        </p:spPr>
        <p:txBody>
          <a:bodyPr wrap="square">
            <a:spAutoFit/>
          </a:bodyPr>
          <a:lstStyle/>
          <a:p>
            <a:pPr marL="285750" indent="-285750">
              <a:buFont typeface="Arial" panose="020B0604020202020204" pitchFamily="34" charset="0"/>
              <a:buChar char="•"/>
            </a:pPr>
            <a:r>
              <a:rPr lang="uk-UA" i="1" dirty="0"/>
              <a:t>альтернативність</a:t>
            </a:r>
            <a:r>
              <a:rPr lang="uk-UA" dirty="0"/>
              <a:t> – розгляд при будь-яких проблемних ситуаціях декількох альтернативних рішень та вибір найкращого з них;</a:t>
            </a:r>
          </a:p>
          <a:p>
            <a:endParaRPr lang="uk-UA" dirty="0"/>
          </a:p>
          <a:p>
            <a:pPr marL="285750" indent="-285750">
              <a:buFont typeface="Arial" panose="020B0604020202020204" pitchFamily="34" charset="0"/>
              <a:buChar char="•"/>
            </a:pPr>
            <a:r>
              <a:rPr lang="uk-UA" i="1" dirty="0"/>
              <a:t>здатність до саморозвитку </a:t>
            </a:r>
            <a:r>
              <a:rPr lang="uk-UA" dirty="0"/>
              <a:t>– змінність умов функціонування та значне ускладнення завдань, що висуваються керівництву суб’єктів підприємницької діяльності, обумовлюють необхідність еволюційних процесів та забезпечення саморозвитку організації;</a:t>
            </a:r>
          </a:p>
          <a:p>
            <a:pPr marL="285750" indent="-285750">
              <a:buFont typeface="Arial" panose="020B0604020202020204" pitchFamily="34" charset="0"/>
              <a:buChar char="•"/>
            </a:pPr>
            <a:endParaRPr lang="uk-UA" dirty="0"/>
          </a:p>
          <a:p>
            <a:pPr marL="285750" indent="-285750">
              <a:buFont typeface="Arial" panose="020B0604020202020204" pitchFamily="34" charset="0"/>
              <a:buChar char="•"/>
            </a:pPr>
            <a:r>
              <a:rPr lang="uk-UA" i="1" dirty="0"/>
              <a:t>гуманізація</a:t>
            </a:r>
            <a:r>
              <a:rPr lang="uk-UA" dirty="0"/>
              <a:t> – у системі чинників виробництва чільне місце відводиться людині, її властивостям та кваліфікаційним характеристикам, особливостям їх реалізації на підприємстві;</a:t>
            </a:r>
          </a:p>
        </p:txBody>
      </p:sp>
    </p:spTree>
    <p:extLst>
      <p:ext uri="{BB962C8B-B14F-4D97-AF65-F5344CB8AC3E}">
        <p14:creationId xmlns:p14="http://schemas.microsoft.com/office/powerpoint/2010/main" val="14054832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FCFE7E-8B89-44B2-8373-07E83684DC5F}"/>
              </a:ext>
            </a:extLst>
          </p:cNvPr>
          <p:cNvSpPr txBox="1"/>
          <p:nvPr/>
        </p:nvSpPr>
        <p:spPr>
          <a:xfrm>
            <a:off x="2266147" y="2040113"/>
            <a:ext cx="7659705" cy="1754326"/>
          </a:xfrm>
          <a:prstGeom prst="rect">
            <a:avLst/>
          </a:prstGeom>
          <a:noFill/>
        </p:spPr>
        <p:txBody>
          <a:bodyPr wrap="square">
            <a:spAutoFit/>
          </a:bodyPr>
          <a:lstStyle/>
          <a:p>
            <a:r>
              <a:rPr lang="uk-UA" b="1" u="sng" dirty="0"/>
              <a:t>Варіант 3.</a:t>
            </a:r>
            <a:r>
              <a:rPr lang="uk-UA" dirty="0"/>
              <a:t> На підприємстві є відділ маркетингу. Більш велике підприємство, особливо таке, що зростає, має велику потребу в маркетингу, як у стратегічному, так і оперативному. При цьому відділ збуту займається поточною діяльністю – продажами, а відділ маркетингу – дослідженнями, аналізом, прогнозами, пропозиціями щодо впровадження інновацій.</a:t>
            </a:r>
          </a:p>
        </p:txBody>
      </p:sp>
    </p:spTree>
    <p:extLst>
      <p:ext uri="{BB962C8B-B14F-4D97-AF65-F5344CB8AC3E}">
        <p14:creationId xmlns:p14="http://schemas.microsoft.com/office/powerpoint/2010/main" val="38440931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28F3E1B-5183-400C-B6CA-18F65C1EBE97}"/>
              </a:ext>
            </a:extLst>
          </p:cNvPr>
          <p:cNvSpPr txBox="1"/>
          <p:nvPr/>
        </p:nvSpPr>
        <p:spPr>
          <a:xfrm>
            <a:off x="2043404" y="1488463"/>
            <a:ext cx="8761444" cy="3416320"/>
          </a:xfrm>
          <a:prstGeom prst="rect">
            <a:avLst/>
          </a:prstGeom>
          <a:noFill/>
        </p:spPr>
        <p:txBody>
          <a:bodyPr wrap="square">
            <a:spAutoFit/>
          </a:bodyPr>
          <a:lstStyle/>
          <a:p>
            <a:r>
              <a:rPr lang="uk-UA" b="1" u="sng" dirty="0"/>
              <a:t>Варіант 4. </a:t>
            </a:r>
            <a:r>
              <a:rPr lang="uk-UA" dirty="0"/>
              <a:t>Сучасна маркетингова структура. Відділи збуту та маркетингу організаційно існують самостійно, але підпорядковані не комерційному директорку, а директору з маркетингу. Така структура дозволяє краще здійснювати координацію та управління збутовою та маркетинговою діяльністю та підвищити рівень рішень, які приймаються маркетологами з питань позиціонування, брендингу, проведення рідних інноваційних досліджень тощо. У цьому випадку посада комерційного директора може бути відсутньою, його функції будуть виконуватися директором з маркетингу.</a:t>
            </a:r>
          </a:p>
          <a:p>
            <a:r>
              <a:rPr lang="uk-UA" dirty="0"/>
              <a:t>Принципова відмінність завдань, які виконує комерційний директор, від завдань директора з маркетингу полягає у визначенні пріоритетів: в першому випадку має місце орієнтація на отримання максимального прибутку у короткостроковому періоді, у другому – орієнтація на завоювання міцних ринкових позицій за рахунок продуманої роботи з клієнтами та безперервної маркетингової активності.</a:t>
            </a:r>
          </a:p>
        </p:txBody>
      </p:sp>
    </p:spTree>
    <p:extLst>
      <p:ext uri="{BB962C8B-B14F-4D97-AF65-F5344CB8AC3E}">
        <p14:creationId xmlns:p14="http://schemas.microsoft.com/office/powerpoint/2010/main" val="1320578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D51408-ABCC-4E4E-9242-130685FB4F85}"/>
              </a:ext>
            </a:extLst>
          </p:cNvPr>
          <p:cNvSpPr txBox="1"/>
          <p:nvPr/>
        </p:nvSpPr>
        <p:spPr>
          <a:xfrm>
            <a:off x="2062155" y="2551837"/>
            <a:ext cx="8042898" cy="1200329"/>
          </a:xfrm>
          <a:prstGeom prst="rect">
            <a:avLst/>
          </a:prstGeom>
          <a:noFill/>
        </p:spPr>
        <p:txBody>
          <a:bodyPr wrap="square">
            <a:spAutoFit/>
          </a:bodyPr>
          <a:lstStyle/>
          <a:p>
            <a:r>
              <a:rPr lang="uk-UA" b="1" u="sng" dirty="0"/>
              <a:t>Варіант 5.</a:t>
            </a:r>
            <a:r>
              <a:rPr lang="uk-UA" dirty="0"/>
              <a:t> Інтегрований маркетинг. На підприємстві є відділ маркетингу, але маркетингова діяльність розповсюджується не тільки на службу маркетингу, але й на всі підрозділи підприємства. Кожний співробітник при цьому розуміє, що праця на задоволення клієнтів важливіша за будь-які внутрішні проблеми.</a:t>
            </a:r>
          </a:p>
        </p:txBody>
      </p:sp>
    </p:spTree>
    <p:extLst>
      <p:ext uri="{BB962C8B-B14F-4D97-AF65-F5344CB8AC3E}">
        <p14:creationId xmlns:p14="http://schemas.microsoft.com/office/powerpoint/2010/main" val="16588913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E9A0BFE-AD9B-4AB8-87F5-DDE660CE9A7D}"/>
              </a:ext>
            </a:extLst>
          </p:cNvPr>
          <p:cNvSpPr txBox="1"/>
          <p:nvPr/>
        </p:nvSpPr>
        <p:spPr>
          <a:xfrm>
            <a:off x="2192693" y="2357354"/>
            <a:ext cx="8434874" cy="1477328"/>
          </a:xfrm>
          <a:prstGeom prst="rect">
            <a:avLst/>
          </a:prstGeom>
          <a:noFill/>
        </p:spPr>
        <p:txBody>
          <a:bodyPr wrap="square">
            <a:spAutoFit/>
          </a:bodyPr>
          <a:lstStyle/>
          <a:p>
            <a:r>
              <a:rPr lang="uk-UA" b="1" u="sng" dirty="0"/>
              <a:t>Варіант 6.</a:t>
            </a:r>
            <a:r>
              <a:rPr lang="uk-UA" dirty="0"/>
              <a:t> Маркетинг, орієнтований на процеси. Співробітники відділу маркетингу закріплені не за певними функціями (дослідження ринку, рекламна діяльність тощо), а за певними бізнес-процесами (закупівлі, збут, логістика тощо). У цьому випадку простіше оцінювати ефективність роботи відділу маркетингу в залежності від якості бізнес процесів.</a:t>
            </a:r>
          </a:p>
        </p:txBody>
      </p:sp>
    </p:spTree>
    <p:extLst>
      <p:ext uri="{BB962C8B-B14F-4D97-AF65-F5344CB8AC3E}">
        <p14:creationId xmlns:p14="http://schemas.microsoft.com/office/powerpoint/2010/main" val="7212922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C25C5C-ADAE-4773-BF57-B0546FE6F61A}"/>
              </a:ext>
            </a:extLst>
          </p:cNvPr>
          <p:cNvSpPr txBox="1"/>
          <p:nvPr/>
        </p:nvSpPr>
        <p:spPr>
          <a:xfrm>
            <a:off x="2293775" y="2047984"/>
            <a:ext cx="8147180" cy="2031325"/>
          </a:xfrm>
          <a:prstGeom prst="rect">
            <a:avLst/>
          </a:prstGeom>
          <a:noFill/>
        </p:spPr>
        <p:txBody>
          <a:bodyPr wrap="square">
            <a:spAutoFit/>
          </a:bodyPr>
          <a:lstStyle/>
          <a:p>
            <a:r>
              <a:rPr lang="uk-UA" i="1" dirty="0"/>
              <a:t>4. По відношенню до підприємства.</a:t>
            </a:r>
          </a:p>
          <a:p>
            <a:endParaRPr lang="uk-UA" b="1" dirty="0"/>
          </a:p>
          <a:p>
            <a:r>
              <a:rPr lang="uk-UA" b="1" dirty="0"/>
              <a:t>Зовнішній маркетинг</a:t>
            </a:r>
            <a:r>
              <a:rPr lang="uk-UA" dirty="0"/>
              <a:t>, функції якого зорієнтовані на взаємодію з оточуючим середовищем.</a:t>
            </a:r>
          </a:p>
          <a:p>
            <a:endParaRPr lang="uk-UA" b="1" dirty="0"/>
          </a:p>
          <a:p>
            <a:r>
              <a:rPr lang="uk-UA" b="1" dirty="0"/>
              <a:t>Внутрішній маркетинг</a:t>
            </a:r>
            <a:r>
              <a:rPr lang="uk-UA" dirty="0"/>
              <a:t>, функції якого орієнтовані на встановлення взаємодії між підрозділами всередині підприємства</a:t>
            </a:r>
          </a:p>
        </p:txBody>
      </p:sp>
    </p:spTree>
    <p:extLst>
      <p:ext uri="{BB962C8B-B14F-4D97-AF65-F5344CB8AC3E}">
        <p14:creationId xmlns:p14="http://schemas.microsoft.com/office/powerpoint/2010/main" val="726626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C83D98-E3DC-4525-9E1A-E7B246A5976C}"/>
              </a:ext>
            </a:extLst>
          </p:cNvPr>
          <p:cNvSpPr txBox="1"/>
          <p:nvPr/>
        </p:nvSpPr>
        <p:spPr>
          <a:xfrm>
            <a:off x="2572279" y="1781776"/>
            <a:ext cx="7354854" cy="2031325"/>
          </a:xfrm>
          <a:prstGeom prst="rect">
            <a:avLst/>
          </a:prstGeom>
          <a:noFill/>
        </p:spPr>
        <p:txBody>
          <a:bodyPr wrap="square">
            <a:spAutoFit/>
          </a:bodyPr>
          <a:lstStyle/>
          <a:p>
            <a:r>
              <a:rPr lang="uk-UA" b="1" dirty="0"/>
              <a:t>Комплекс маркетингу </a:t>
            </a:r>
            <a:r>
              <a:rPr lang="uk-UA" dirty="0"/>
              <a:t>– це набір маркетингових засобів (інструментів), певна структура яких забезпечує досягнення поставленої мети і вирішення маркетингових завдань на цільовому ринку. Поєднання таких засобів формує маркетингові зусилля підприємства на цільовому ринку. В кожному окремому випадку маркетингові засоби підбираються таким чином, щоб забезпечувався їх оптимальний вплив у рамках обраних маркетингових цілей.</a:t>
            </a:r>
          </a:p>
        </p:txBody>
      </p:sp>
    </p:spTree>
    <p:extLst>
      <p:ext uri="{BB962C8B-B14F-4D97-AF65-F5344CB8AC3E}">
        <p14:creationId xmlns:p14="http://schemas.microsoft.com/office/powerpoint/2010/main" val="18520737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0C90D9-09F3-4A33-896B-9EFB608F4D3E}"/>
              </a:ext>
            </a:extLst>
          </p:cNvPr>
          <p:cNvSpPr txBox="1"/>
          <p:nvPr/>
        </p:nvSpPr>
        <p:spPr>
          <a:xfrm>
            <a:off x="1838130" y="777551"/>
            <a:ext cx="9032032" cy="4524315"/>
          </a:xfrm>
          <a:prstGeom prst="rect">
            <a:avLst/>
          </a:prstGeom>
          <a:noFill/>
        </p:spPr>
        <p:txBody>
          <a:bodyPr wrap="square">
            <a:spAutoFit/>
          </a:bodyPr>
          <a:lstStyle/>
          <a:p>
            <a:r>
              <a:rPr lang="uk-UA" dirty="0"/>
              <a:t>З кінця 1950-х </a:t>
            </a:r>
            <a:r>
              <a:rPr lang="en-US" dirty="0"/>
              <a:t>pp. </a:t>
            </a:r>
            <a:r>
              <a:rPr lang="uk-UA" dirty="0"/>
              <a:t>система засобів маркетингу визначається як «маркетингова суміш» – </a:t>
            </a:r>
            <a:r>
              <a:rPr lang="en-US" b="1" dirty="0"/>
              <a:t>marketing-mix</a:t>
            </a:r>
            <a:r>
              <a:rPr lang="en-US" dirty="0"/>
              <a:t> (</a:t>
            </a:r>
            <a:r>
              <a:rPr lang="uk-UA" dirty="0"/>
              <a:t>маркетинг-</a:t>
            </a:r>
            <a:r>
              <a:rPr lang="uk-UA" dirty="0" err="1"/>
              <a:t>мікс</a:t>
            </a:r>
            <a:r>
              <a:rPr lang="uk-UA" dirty="0"/>
              <a:t>). Наприкінці 1970-х </a:t>
            </a:r>
            <a:r>
              <a:rPr lang="en-US" dirty="0"/>
              <a:t>pp. </a:t>
            </a:r>
            <a:r>
              <a:rPr lang="uk-UA" dirty="0"/>
              <a:t>засоби маркетингу були об´єднані в чотири групи і система отримала назву </a:t>
            </a:r>
            <a:r>
              <a:rPr lang="uk-UA" b="1" dirty="0"/>
              <a:t>концепція «4Р»</a:t>
            </a:r>
            <a:r>
              <a:rPr lang="uk-UA" dirty="0"/>
              <a:t> – від початкової букви англійської назви кожного елемента, а саме: </a:t>
            </a:r>
            <a:r>
              <a:rPr lang="en-US" dirty="0"/>
              <a:t>product (</a:t>
            </a:r>
            <a:r>
              <a:rPr lang="uk-UA" dirty="0"/>
              <a:t>товар), </a:t>
            </a:r>
            <a:r>
              <a:rPr lang="en-US" dirty="0"/>
              <a:t>place (</a:t>
            </a:r>
            <a:r>
              <a:rPr lang="uk-UA" dirty="0"/>
              <a:t>місце), </a:t>
            </a:r>
            <a:r>
              <a:rPr lang="en-US" dirty="0"/>
              <a:t>promotion (</a:t>
            </a:r>
            <a:r>
              <a:rPr lang="uk-UA" dirty="0"/>
              <a:t>просування) і </a:t>
            </a:r>
            <a:r>
              <a:rPr lang="en-US" dirty="0"/>
              <a:t>price (</a:t>
            </a:r>
            <a:r>
              <a:rPr lang="uk-UA" dirty="0"/>
              <a:t>ціна).</a:t>
            </a:r>
          </a:p>
          <a:p>
            <a:endParaRPr lang="uk-UA" dirty="0"/>
          </a:p>
          <a:p>
            <a:r>
              <a:rPr lang="uk-UA" b="1" dirty="0"/>
              <a:t>Товар (</a:t>
            </a:r>
            <a:r>
              <a:rPr lang="en-US" b="1" dirty="0"/>
              <a:t>product)</a:t>
            </a:r>
            <a:r>
              <a:rPr lang="en-US" dirty="0"/>
              <a:t> – </a:t>
            </a:r>
            <a:r>
              <a:rPr lang="uk-UA" dirty="0"/>
              <a:t>набір виробів і послуг з певними властивостями, і особливостями створення, які підприємство пропонує цільовому ринку.</a:t>
            </a:r>
          </a:p>
          <a:p>
            <a:endParaRPr lang="uk-UA" dirty="0"/>
          </a:p>
          <a:p>
            <a:r>
              <a:rPr lang="uk-UA" b="1" dirty="0"/>
              <a:t>Ціна (</a:t>
            </a:r>
            <a:r>
              <a:rPr lang="en-US" b="1" dirty="0"/>
              <a:t>price) </a:t>
            </a:r>
            <a:r>
              <a:rPr lang="en-US" dirty="0"/>
              <a:t>– </a:t>
            </a:r>
            <a:r>
              <a:rPr lang="uk-UA" dirty="0"/>
              <a:t>грошова сума, яку споживачі повинні заплатити для отримання товару.</a:t>
            </a:r>
          </a:p>
          <a:p>
            <a:endParaRPr lang="uk-UA" dirty="0"/>
          </a:p>
          <a:p>
            <a:r>
              <a:rPr lang="uk-UA" b="1" dirty="0"/>
              <a:t>Місце, розподіл (</a:t>
            </a:r>
            <a:r>
              <a:rPr lang="en-US" b="1" dirty="0"/>
              <a:t>place) </a:t>
            </a:r>
            <a:r>
              <a:rPr lang="en-US" dirty="0"/>
              <a:t>– </a:t>
            </a:r>
            <a:r>
              <a:rPr lang="uk-UA" dirty="0"/>
              <a:t>дії підприємства, спрямовані на збільшення доступності його товарів для цільового споживчого сегмента.</a:t>
            </a:r>
          </a:p>
          <a:p>
            <a:endParaRPr lang="uk-UA" dirty="0"/>
          </a:p>
          <a:p>
            <a:r>
              <a:rPr lang="uk-UA" b="1" dirty="0"/>
              <a:t>Просування (</a:t>
            </a:r>
            <a:r>
              <a:rPr lang="en-US" b="1" dirty="0"/>
              <a:t>promotion)</a:t>
            </a:r>
            <a:r>
              <a:rPr lang="en-US" dirty="0"/>
              <a:t> – </a:t>
            </a:r>
            <a:r>
              <a:rPr lang="uk-UA" dirty="0"/>
              <a:t>діяльність фірми з інформування споживачів про переваги свого товару і їх переконання в необхідності його придбання.</a:t>
            </a:r>
          </a:p>
        </p:txBody>
      </p:sp>
    </p:spTree>
    <p:extLst>
      <p:ext uri="{BB962C8B-B14F-4D97-AF65-F5344CB8AC3E}">
        <p14:creationId xmlns:p14="http://schemas.microsoft.com/office/powerpoint/2010/main" val="2163731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B393ACC-A468-4FDA-B05A-7EE1BEE8D1B4}"/>
              </a:ext>
            </a:extLst>
          </p:cNvPr>
          <p:cNvSpPr txBox="1"/>
          <p:nvPr/>
        </p:nvSpPr>
        <p:spPr>
          <a:xfrm>
            <a:off x="1903445" y="1997839"/>
            <a:ext cx="7847045" cy="2031325"/>
          </a:xfrm>
          <a:prstGeom prst="rect">
            <a:avLst/>
          </a:prstGeom>
          <a:noFill/>
        </p:spPr>
        <p:txBody>
          <a:bodyPr wrap="square">
            <a:spAutoFit/>
          </a:bodyPr>
          <a:lstStyle/>
          <a:p>
            <a:r>
              <a:rPr lang="uk-UA" dirty="0"/>
              <a:t>Чотири складові маркетингу-</a:t>
            </a:r>
            <a:r>
              <a:rPr lang="uk-UA" dirty="0" err="1"/>
              <a:t>мікс</a:t>
            </a:r>
            <a:r>
              <a:rPr lang="uk-UA" dirty="0"/>
              <a:t>, з погляду продавця, є інструменти маркетингу, якими здійснюється вплив на покупців. З точки зору покупців, призначення кожного маркетингового інструменту – збільшити вигоди споживача. Чотири «Р» продавця відповідають чотирьом «С» споживача. </a:t>
            </a:r>
            <a:r>
              <a:rPr lang="uk-UA" b="1" dirty="0"/>
              <a:t>Концепція «4С»</a:t>
            </a:r>
            <a:r>
              <a:rPr lang="uk-UA" dirty="0"/>
              <a:t> споживача включає такі елементи: потреби та бажання споживача (</a:t>
            </a:r>
            <a:r>
              <a:rPr lang="en-US" dirty="0"/>
              <a:t>consumer needs and wants), </a:t>
            </a:r>
            <a:r>
              <a:rPr lang="uk-UA" dirty="0"/>
              <a:t>витрати споживача (</a:t>
            </a:r>
            <a:r>
              <a:rPr lang="en-US" dirty="0"/>
              <a:t>consumer cost), </a:t>
            </a:r>
            <a:r>
              <a:rPr lang="uk-UA" dirty="0"/>
              <a:t>зручність (</a:t>
            </a:r>
            <a:r>
              <a:rPr lang="en-US" dirty="0"/>
              <a:t>convenience), </a:t>
            </a:r>
            <a:r>
              <a:rPr lang="uk-UA" dirty="0"/>
              <a:t>комунікація, обмін інформацією (</a:t>
            </a:r>
            <a:r>
              <a:rPr lang="en-US" dirty="0"/>
              <a:t>communication).</a:t>
            </a:r>
            <a:endParaRPr lang="uk-UA" dirty="0"/>
          </a:p>
        </p:txBody>
      </p:sp>
    </p:spTree>
    <p:extLst>
      <p:ext uri="{BB962C8B-B14F-4D97-AF65-F5344CB8AC3E}">
        <p14:creationId xmlns:p14="http://schemas.microsoft.com/office/powerpoint/2010/main" val="11397337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52B5BB-8AC2-4BD1-BEF3-03AC17FC0650}"/>
              </a:ext>
            </a:extLst>
          </p:cNvPr>
          <p:cNvSpPr txBox="1"/>
          <p:nvPr/>
        </p:nvSpPr>
        <p:spPr>
          <a:xfrm>
            <a:off x="2289110" y="2505670"/>
            <a:ext cx="7613780" cy="923330"/>
          </a:xfrm>
          <a:prstGeom prst="rect">
            <a:avLst/>
          </a:prstGeom>
          <a:noFill/>
        </p:spPr>
        <p:txBody>
          <a:bodyPr wrap="square">
            <a:spAutoFit/>
          </a:bodyPr>
          <a:lstStyle/>
          <a:p>
            <a:r>
              <a:rPr lang="ru-RU" dirty="0" err="1"/>
              <a:t>Останніми</a:t>
            </a:r>
            <a:r>
              <a:rPr lang="ru-RU" dirty="0"/>
              <a:t> роками </a:t>
            </a:r>
            <a:r>
              <a:rPr lang="ru-RU" dirty="0" err="1"/>
              <a:t>концепція</a:t>
            </a:r>
            <a:r>
              <a:rPr lang="ru-RU" dirty="0"/>
              <a:t> «4Р» </a:t>
            </a:r>
            <a:r>
              <a:rPr lang="ru-RU" dirty="0" err="1"/>
              <a:t>поповнилась</a:t>
            </a:r>
            <a:r>
              <a:rPr lang="ru-RU" dirty="0"/>
              <a:t> </a:t>
            </a:r>
            <a:r>
              <a:rPr lang="ru-RU" dirty="0" err="1"/>
              <a:t>новими</a:t>
            </a:r>
            <a:r>
              <a:rPr lang="ru-RU" dirty="0"/>
              <a:t> </a:t>
            </a:r>
            <a:r>
              <a:rPr lang="ru-RU" dirty="0" err="1"/>
              <a:t>елементами</a:t>
            </a:r>
            <a:r>
              <a:rPr lang="ru-RU" dirty="0"/>
              <a:t> – люди (</a:t>
            </a:r>
            <a:r>
              <a:rPr lang="ru-RU" dirty="0" err="1"/>
              <a:t>people</a:t>
            </a:r>
            <a:r>
              <a:rPr lang="ru-RU" dirty="0"/>
              <a:t>), упаковка (</a:t>
            </a:r>
            <a:r>
              <a:rPr lang="ru-RU" dirty="0" err="1"/>
              <a:t>package</a:t>
            </a:r>
            <a:r>
              <a:rPr lang="ru-RU" dirty="0"/>
              <a:t>), </a:t>
            </a:r>
            <a:r>
              <a:rPr lang="ru-RU" dirty="0" err="1"/>
              <a:t>персональний</a:t>
            </a:r>
            <a:r>
              <a:rPr lang="ru-RU" dirty="0"/>
              <a:t> продаж (</a:t>
            </a:r>
            <a:r>
              <a:rPr lang="ru-RU" dirty="0" err="1"/>
              <a:t>personal</a:t>
            </a:r>
            <a:r>
              <a:rPr lang="ru-RU" dirty="0"/>
              <a:t> </a:t>
            </a:r>
            <a:r>
              <a:rPr lang="ru-RU" dirty="0" err="1"/>
              <a:t>selling</a:t>
            </a:r>
            <a:r>
              <a:rPr lang="ru-RU" dirty="0"/>
              <a:t>) і </a:t>
            </a:r>
            <a:r>
              <a:rPr lang="ru-RU" dirty="0" err="1"/>
              <a:t>отримала</a:t>
            </a:r>
            <a:r>
              <a:rPr lang="ru-RU" dirty="0"/>
              <a:t> </a:t>
            </a:r>
            <a:r>
              <a:rPr lang="ru-RU" dirty="0" err="1"/>
              <a:t>назву</a:t>
            </a:r>
            <a:r>
              <a:rPr lang="ru-RU" dirty="0"/>
              <a:t> </a:t>
            </a:r>
            <a:r>
              <a:rPr lang="ru-RU" b="1" dirty="0"/>
              <a:t>«7Р»</a:t>
            </a:r>
            <a:endParaRPr lang="uk-UA" b="1" dirty="0"/>
          </a:p>
        </p:txBody>
      </p:sp>
    </p:spTree>
    <p:extLst>
      <p:ext uri="{BB962C8B-B14F-4D97-AF65-F5344CB8AC3E}">
        <p14:creationId xmlns:p14="http://schemas.microsoft.com/office/powerpoint/2010/main" val="34969134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92B9E5D-C9A4-4E03-A19E-739131691462}"/>
              </a:ext>
            </a:extLst>
          </p:cNvPr>
          <p:cNvSpPr/>
          <p:nvPr/>
        </p:nvSpPr>
        <p:spPr>
          <a:xfrm>
            <a:off x="1687398" y="232897"/>
            <a:ext cx="9455084" cy="5909310"/>
          </a:xfrm>
          <a:prstGeom prst="rect">
            <a:avLst/>
          </a:prstGeom>
        </p:spPr>
        <p:txBody>
          <a:bodyPr wrap="square">
            <a:spAutoFit/>
          </a:bodyPr>
          <a:lstStyle/>
          <a:p>
            <a:pPr algn="ctr">
              <a:spcAft>
                <a:spcPts val="0"/>
              </a:spcAft>
            </a:pPr>
            <a:r>
              <a:rPr lang="uk-UA" b="1" dirty="0">
                <a:latin typeface="Times New Roman" panose="02020603050405020304" pitchFamily="18" charset="0"/>
                <a:ea typeface="Calibri" panose="020F0502020204030204" pitchFamily="34" charset="0"/>
                <a:cs typeface="Times New Roman" panose="02020603050405020304" pitchFamily="18" charset="0"/>
              </a:rPr>
              <a:t>Питання для опитування</a:t>
            </a: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Що таке менеджмент підприємницької діяльності? (слайд 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Системний підхід в управлінні, цілеспрямованість і гнучкість як особливості менеджменту підприємницької діяльності. (слайд 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 Альтернативність, здатність до саморозвитку та гуманізація як особливості менеджменту підприємницької діяльності. (слайд 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 Соціальна орієнтованість та високий ступень застосування інформаційних технологій як особливості менеджменту. (слайд 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 Значення менеджменту у підприємницькій діяльності. (слайд 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6. Принцип поєднання централізації та децентралізації. (слайд 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7. Принцип досягнення економічної ефективності та принцип матеріального та морального стимулювання (слайд 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8. Принцип єдиноначальності та принцип науковості (слайд 10).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9. Принцип підготовки і розстановки кадрів та принцип відповідальності. (слайд 11).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10. Принцип спадковості господарських рішень та принцип підпорядкування індивідуальних інтересів загальним. (слайд 12).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11. Принцип основної ланки та принцип постійного удосконалення. (слайд 13).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12. Що таке функції менеджменту? (слайд 14).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13. Сутність планування. (слайд 15).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14. Основні етапи планування. (слайд 16).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15. Сутність функції організації. (слайд 17).</a:t>
            </a:r>
          </a:p>
        </p:txBody>
      </p:sp>
    </p:spTree>
    <p:extLst>
      <p:ext uri="{BB962C8B-B14F-4D97-AF65-F5344CB8AC3E}">
        <p14:creationId xmlns:p14="http://schemas.microsoft.com/office/powerpoint/2010/main" val="2641988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25D4D4-0810-43D2-ACD8-0D59301924A2}"/>
              </a:ext>
            </a:extLst>
          </p:cNvPr>
          <p:cNvSpPr txBox="1"/>
          <p:nvPr/>
        </p:nvSpPr>
        <p:spPr>
          <a:xfrm>
            <a:off x="2086997" y="2116217"/>
            <a:ext cx="7569459" cy="2031325"/>
          </a:xfrm>
          <a:prstGeom prst="rect">
            <a:avLst/>
          </a:prstGeom>
          <a:noFill/>
        </p:spPr>
        <p:txBody>
          <a:bodyPr wrap="square">
            <a:spAutoFit/>
          </a:bodyPr>
          <a:lstStyle/>
          <a:p>
            <a:pPr marL="285750" indent="-285750">
              <a:buFont typeface="Arial" panose="020B0604020202020204" pitchFamily="34" charset="0"/>
              <a:buChar char="•"/>
            </a:pPr>
            <a:r>
              <a:rPr lang="uk-UA" i="1" dirty="0"/>
              <a:t>соціальна орієнтованість </a:t>
            </a:r>
            <a:r>
              <a:rPr lang="uk-UA" dirty="0"/>
              <a:t>– визнання суб’єктом підприємництва наслідків своїх дій, відповідальне ставлення до навколишнього соціального та природного середовища;</a:t>
            </a:r>
          </a:p>
          <a:p>
            <a:pPr marL="285750" indent="-285750">
              <a:buFont typeface="Arial" panose="020B0604020202020204" pitchFamily="34" charset="0"/>
              <a:buChar char="•"/>
            </a:pPr>
            <a:endParaRPr lang="uk-UA" dirty="0"/>
          </a:p>
          <a:p>
            <a:pPr marL="285750" indent="-285750">
              <a:buFont typeface="Arial" panose="020B0604020202020204" pitchFamily="34" charset="0"/>
              <a:buChar char="•"/>
            </a:pPr>
            <a:r>
              <a:rPr lang="uk-UA" i="1" dirty="0"/>
              <a:t>високий ступінь застосування інформаційних технологій </a:t>
            </a:r>
            <a:r>
              <a:rPr lang="uk-UA" dirty="0"/>
              <a:t>– розвиток інформаційних технологій обумовив значний ступінь їх використання у будь-яких господарських процесах, у тому числі управлінських.</a:t>
            </a:r>
          </a:p>
        </p:txBody>
      </p:sp>
    </p:spTree>
    <p:extLst>
      <p:ext uri="{BB962C8B-B14F-4D97-AF65-F5344CB8AC3E}">
        <p14:creationId xmlns:p14="http://schemas.microsoft.com/office/powerpoint/2010/main" val="2295011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12BAE91-3ECE-4D33-8C01-AFDEAC6B9419}"/>
              </a:ext>
            </a:extLst>
          </p:cNvPr>
          <p:cNvSpPr/>
          <p:nvPr/>
        </p:nvSpPr>
        <p:spPr>
          <a:xfrm>
            <a:off x="2009480" y="1037770"/>
            <a:ext cx="8173039" cy="4247317"/>
          </a:xfrm>
          <a:prstGeom prst="rect">
            <a:avLst/>
          </a:prstGeom>
        </p:spPr>
        <p:txBody>
          <a:bodyPr wrap="square">
            <a:spAutoFit/>
          </a:bodyPr>
          <a:lstStyle/>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16. Що таке мотивація? (слайд 18).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17. Контроль як функція менеджменту. (слайд 19).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18. Координація та регулювання. (слайд 20).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19. Назвіть специфічні (конкретні) функції менеджменту. (слайд 21).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20. Три рівня менеджменту. (слайд 22).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21. Найвищій рівень менеджменту. (слайд 23).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22. Менеджмент середнього рівня. (слайд 24).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23. Нижній рівень менеджменту. (слайд 25).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24. Види менеджменту. Що таке загальний менеджмент? (слайд 26).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25. Що таке організаційний менеджмент? (слайд 27).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26. Підприємницький менеджмент (слайд 28).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27. Фінансовий менеджмент (слайд 29).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28. Маркетинговий (збутовий) менеджмент (слайд 30).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29. Виробничий (операційний) менеджмент (слайд 31).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30. Ситуаційний менеджмент (слайд 32).</a:t>
            </a:r>
          </a:p>
        </p:txBody>
      </p:sp>
    </p:spTree>
    <p:extLst>
      <p:ext uri="{BB962C8B-B14F-4D97-AF65-F5344CB8AC3E}">
        <p14:creationId xmlns:p14="http://schemas.microsoft.com/office/powerpoint/2010/main" val="21027619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2728DB0-3E90-4A8D-8521-E411783B5460}"/>
              </a:ext>
            </a:extLst>
          </p:cNvPr>
          <p:cNvSpPr/>
          <p:nvPr/>
        </p:nvSpPr>
        <p:spPr>
          <a:xfrm>
            <a:off x="1423447" y="1305341"/>
            <a:ext cx="10567447" cy="4247317"/>
          </a:xfrm>
          <a:prstGeom prst="rect">
            <a:avLst/>
          </a:prstGeom>
        </p:spPr>
        <p:txBody>
          <a:bodyPr wrap="square">
            <a:spAutoFit/>
          </a:bodyPr>
          <a:lstStyle/>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31. Податковий менеджмент (слайд 33).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32. Кадровий менеджмент (слайд 34).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33. Інноваційний менеджмент (слайд 35)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34. Екологічний менеджмент (слайд 36).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35. Стратегічний менеджмент (слайд 37).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36. Міжнародний менеджмент (слайд 38).</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37. Маркетинг як сукупність основних чотирьох напрямків діяльності підприємства на ринку. (слайд 40).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38. З комплексу яких заходів складається маркетингова діяльність? (слайд 41).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39. Види маркетингу залежно від управлінського рівня. (слайд 42).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40. Види маркетингу в залежності від бізнес процесів. Маркетинг збуту. (слайд 43).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41. Маркетинг </a:t>
            </a:r>
            <a:r>
              <a:rPr lang="uk-UA" dirty="0" err="1">
                <a:latin typeface="Times New Roman" panose="02020603050405020304" pitchFamily="18" charset="0"/>
                <a:ea typeface="Calibri" panose="020F0502020204030204" pitchFamily="34" charset="0"/>
                <a:cs typeface="Times New Roman" panose="02020603050405020304" pitchFamily="18" charset="0"/>
              </a:rPr>
              <a:t>закупівель</a:t>
            </a:r>
            <a:r>
              <a:rPr lang="uk-UA" dirty="0">
                <a:latin typeface="Times New Roman" panose="02020603050405020304" pitchFamily="18" charset="0"/>
                <a:ea typeface="Calibri" panose="020F0502020204030204" pitchFamily="34" charset="0"/>
                <a:cs typeface="Times New Roman" panose="02020603050405020304" pitchFamily="18" charset="0"/>
              </a:rPr>
              <a:t>. (слайд 44).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42. Маркетинг-логістика (слайд 45).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43. Інформаційний маркетинг (слайд 46).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44. Види маркетингу за рівнем його впровадження на підприємстві. (слайд 47).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45. Перший варіант організації маркетингу на підприємстві. (слайд 48).</a:t>
            </a:r>
          </a:p>
        </p:txBody>
      </p:sp>
    </p:spTree>
    <p:extLst>
      <p:ext uri="{BB962C8B-B14F-4D97-AF65-F5344CB8AC3E}">
        <p14:creationId xmlns:p14="http://schemas.microsoft.com/office/powerpoint/2010/main" val="18068229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A29B04-1DE9-4479-A59F-A3AB7AB0AD75}"/>
              </a:ext>
            </a:extLst>
          </p:cNvPr>
          <p:cNvSpPr/>
          <p:nvPr/>
        </p:nvSpPr>
        <p:spPr>
          <a:xfrm>
            <a:off x="2089608" y="1515634"/>
            <a:ext cx="8012783" cy="2862322"/>
          </a:xfrm>
          <a:prstGeom prst="rect">
            <a:avLst/>
          </a:prstGeom>
        </p:spPr>
        <p:txBody>
          <a:bodyPr wrap="square">
            <a:spAutoFit/>
          </a:bodyPr>
          <a:lstStyle/>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46. Другий варіант організації маркетингу на підприємстві. (слайд 49).</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47. Третій варіант організації маркетингу на підприємстві. (слайд 50).</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48. Четвертий варіант організації маркетингу на підприємстві. (слайд 51).</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49. П’ятий варіант організації маркетингу на підприємстві. (слайд 52).</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50. Шостий варіант організації маркетингу на підприємстві. (слайд 53).</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51. Види маркетингу по відношенню до підприємства. (слайд 54).</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52. Що таке комплекс маркетингу? (слайд 55).</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53. Що таке концепція «4Р»? (слайд 56).</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54. Що таке концепція «4С»? (слайд 57).</a:t>
            </a:r>
          </a:p>
          <a:p>
            <a:pPr algn="just">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55. Що таке концепція «7Р»? (слайд 58).</a:t>
            </a:r>
          </a:p>
        </p:txBody>
      </p:sp>
    </p:spTree>
    <p:extLst>
      <p:ext uri="{BB962C8B-B14F-4D97-AF65-F5344CB8AC3E}">
        <p14:creationId xmlns:p14="http://schemas.microsoft.com/office/powerpoint/2010/main" val="4111510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7D377B53-594A-4657-8021-C9363F04B9E8}"/>
              </a:ext>
            </a:extLst>
          </p:cNvPr>
          <p:cNvSpPr>
            <a:spLocks noGrp="1"/>
          </p:cNvSpPr>
          <p:nvPr>
            <p:ph type="title"/>
          </p:nvPr>
        </p:nvSpPr>
        <p:spPr/>
        <p:txBody>
          <a:bodyPr/>
          <a:lstStyle/>
          <a:p>
            <a:r>
              <a:rPr lang="uk-UA" dirty="0"/>
              <a:t>Теми доповідей</a:t>
            </a:r>
          </a:p>
        </p:txBody>
      </p:sp>
      <p:sp>
        <p:nvSpPr>
          <p:cNvPr id="5" name="Місце для вмісту 4">
            <a:extLst>
              <a:ext uri="{FF2B5EF4-FFF2-40B4-BE49-F238E27FC236}">
                <a16:creationId xmlns:a16="http://schemas.microsoft.com/office/drawing/2014/main" id="{3A076395-21DD-4BE5-B922-C1B5BE117C78}"/>
              </a:ext>
            </a:extLst>
          </p:cNvPr>
          <p:cNvSpPr>
            <a:spLocks noGrp="1"/>
          </p:cNvSpPr>
          <p:nvPr>
            <p:ph idx="1"/>
          </p:nvPr>
        </p:nvSpPr>
        <p:spPr>
          <a:xfrm>
            <a:off x="1624269" y="2125823"/>
            <a:ext cx="10018713" cy="3124201"/>
          </a:xfrm>
        </p:spPr>
        <p:txBody>
          <a:bodyPr/>
          <a:lstStyle/>
          <a:p>
            <a:pPr marL="0" indent="0">
              <a:buNone/>
            </a:pPr>
            <a:r>
              <a:rPr lang="uk-UA" dirty="0"/>
              <a:t>1. Наукова школа менеджменту</a:t>
            </a:r>
          </a:p>
          <a:p>
            <a:pPr marL="0" indent="0">
              <a:buNone/>
            </a:pPr>
            <a:r>
              <a:rPr lang="uk-UA" dirty="0"/>
              <a:t>2. Адміністративна школа менеджменту</a:t>
            </a:r>
          </a:p>
          <a:p>
            <a:pPr marL="0" indent="0">
              <a:buNone/>
            </a:pPr>
            <a:r>
              <a:rPr lang="uk-UA" dirty="0"/>
              <a:t>3. Школа людських відносин </a:t>
            </a:r>
          </a:p>
          <a:p>
            <a:pPr marL="0" indent="0">
              <a:buNone/>
            </a:pPr>
            <a:r>
              <a:rPr lang="ru-RU" dirty="0"/>
              <a:t>4. </a:t>
            </a:r>
            <a:r>
              <a:rPr lang="ru-RU" dirty="0" err="1"/>
              <a:t>Біхевіористська</a:t>
            </a:r>
            <a:r>
              <a:rPr lang="ru-RU" dirty="0"/>
              <a:t> школа </a:t>
            </a:r>
            <a:r>
              <a:rPr lang="ru-RU" dirty="0" err="1"/>
              <a:t>або</a:t>
            </a:r>
            <a:r>
              <a:rPr lang="ru-RU" dirty="0"/>
              <a:t> школа </a:t>
            </a:r>
            <a:r>
              <a:rPr lang="ru-RU" dirty="0" err="1"/>
              <a:t>поведінкових</a:t>
            </a:r>
            <a:r>
              <a:rPr lang="ru-RU" dirty="0"/>
              <a:t> наук </a:t>
            </a:r>
          </a:p>
          <a:p>
            <a:pPr marL="0" indent="0">
              <a:buNone/>
            </a:pPr>
            <a:r>
              <a:rPr lang="ru-RU" dirty="0"/>
              <a:t>5. </a:t>
            </a:r>
            <a:r>
              <a:rPr lang="ru-RU" dirty="0" err="1"/>
              <a:t>Історія</a:t>
            </a:r>
            <a:r>
              <a:rPr lang="ru-RU" dirty="0"/>
              <a:t> </a:t>
            </a:r>
            <a:r>
              <a:rPr lang="ru-RU" dirty="0" err="1"/>
              <a:t>виникнення</a:t>
            </a:r>
            <a:r>
              <a:rPr lang="ru-RU" dirty="0"/>
              <a:t> та </a:t>
            </a:r>
            <a:r>
              <a:rPr lang="ru-RU" dirty="0" err="1"/>
              <a:t>розвитку</a:t>
            </a:r>
            <a:r>
              <a:rPr lang="ru-RU" dirty="0"/>
              <a:t> маркетингу</a:t>
            </a:r>
          </a:p>
          <a:p>
            <a:pPr marL="0" indent="0">
              <a:buNone/>
            </a:pPr>
            <a:r>
              <a:rPr lang="ru-RU" dirty="0"/>
              <a:t>6. Реклама (</a:t>
            </a:r>
            <a:r>
              <a:rPr lang="ru-RU" dirty="0" err="1"/>
              <a:t>виникнення</a:t>
            </a:r>
            <a:r>
              <a:rPr lang="ru-RU" dirty="0"/>
              <a:t>, .</a:t>
            </a:r>
            <a:r>
              <a:rPr lang="ru-RU" dirty="0" err="1"/>
              <a:t>розвиток</a:t>
            </a:r>
            <a:r>
              <a:rPr lang="ru-RU" dirty="0"/>
              <a:t>, </a:t>
            </a:r>
            <a:r>
              <a:rPr lang="ru-RU" dirty="0" err="1"/>
              <a:t>цікаві</a:t>
            </a:r>
            <a:r>
              <a:rPr lang="ru-RU" dirty="0"/>
              <a:t> </a:t>
            </a:r>
            <a:r>
              <a:rPr lang="ru-RU" dirty="0" err="1"/>
              <a:t>факти</a:t>
            </a:r>
            <a:r>
              <a:rPr lang="ru-RU" dirty="0"/>
              <a:t>)</a:t>
            </a:r>
            <a:endParaRPr lang="uk-UA" dirty="0"/>
          </a:p>
        </p:txBody>
      </p:sp>
    </p:spTree>
    <p:extLst>
      <p:ext uri="{BB962C8B-B14F-4D97-AF65-F5344CB8AC3E}">
        <p14:creationId xmlns:p14="http://schemas.microsoft.com/office/powerpoint/2010/main" val="1677697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80C2BE-C7D1-4C9E-9BDE-B2BDD3840890}"/>
              </a:ext>
            </a:extLst>
          </p:cNvPr>
          <p:cNvSpPr txBox="1"/>
          <p:nvPr/>
        </p:nvSpPr>
        <p:spPr>
          <a:xfrm>
            <a:off x="1996751" y="889844"/>
            <a:ext cx="8341567" cy="4247317"/>
          </a:xfrm>
          <a:prstGeom prst="rect">
            <a:avLst/>
          </a:prstGeom>
          <a:noFill/>
        </p:spPr>
        <p:txBody>
          <a:bodyPr wrap="square">
            <a:spAutoFit/>
          </a:bodyPr>
          <a:lstStyle/>
          <a:p>
            <a:r>
              <a:rPr lang="uk-UA" dirty="0"/>
              <a:t>Значення менеджменту у забезпеченні діяльності суб’єкта підприємництва обумовлено наступним:</a:t>
            </a:r>
          </a:p>
          <a:p>
            <a:pPr marL="285750" indent="-285750">
              <a:buFont typeface="Arial" panose="020B0604020202020204" pitchFamily="34" charset="0"/>
              <a:buChar char="•"/>
            </a:pPr>
            <a:r>
              <a:rPr lang="uk-UA" dirty="0"/>
              <a:t>ефективний менеджмент забезпечує раціональне використання обмежених ресурсів з досягненням максимально можливого результату;</a:t>
            </a:r>
          </a:p>
          <a:p>
            <a:pPr marL="285750" indent="-285750">
              <a:buFont typeface="Arial" panose="020B0604020202020204" pitchFamily="34" charset="0"/>
              <a:buChar char="•"/>
            </a:pPr>
            <a:r>
              <a:rPr lang="uk-UA" dirty="0"/>
              <a:t>ефективний менеджмент є засобом досягнення поставлених цілей підприємства;</a:t>
            </a:r>
          </a:p>
          <a:p>
            <a:pPr marL="285750" indent="-285750">
              <a:buFont typeface="Arial" panose="020B0604020202020204" pitchFamily="34" charset="0"/>
              <a:buChar char="•"/>
            </a:pPr>
            <a:r>
              <a:rPr lang="uk-UA" dirty="0"/>
              <a:t>менеджмент надає можливість узгодити всі цілі підприємницької діяльності та забезпечити їх підпорядкованість загальній місії підприємства;</a:t>
            </a:r>
          </a:p>
          <a:p>
            <a:pPr marL="285750" indent="-285750">
              <a:buFont typeface="Arial" panose="020B0604020202020204" pitchFamily="34" charset="0"/>
              <a:buChar char="•"/>
            </a:pPr>
            <a:r>
              <a:rPr lang="uk-UA" dirty="0"/>
              <a:t>координація усіх наявних ресурсів та зусиль досягається завдяки цілеспрямованому впливу, тобто менеджменту;</a:t>
            </a:r>
          </a:p>
          <a:p>
            <a:pPr marL="285750" indent="-285750">
              <a:buFont typeface="Arial" panose="020B0604020202020204" pitchFamily="34" charset="0"/>
              <a:buChar char="•"/>
            </a:pPr>
            <a:r>
              <a:rPr lang="uk-UA" dirty="0"/>
              <a:t>система менеджменту є засобом комунікації між працівниками та управлінцями усіх рівнів;</a:t>
            </a:r>
          </a:p>
          <a:p>
            <a:pPr marL="285750" indent="-285750">
              <a:buFont typeface="Arial" panose="020B0604020202020204" pitchFamily="34" charset="0"/>
              <a:buChar char="•"/>
            </a:pPr>
            <a:r>
              <a:rPr lang="uk-UA" dirty="0"/>
              <a:t>менеджмент забезпечує відповідність діяльності підприємства чинникам зовнішнього середовища, забезпечуючи в такий спосіб стабільність організації.</a:t>
            </a:r>
          </a:p>
        </p:txBody>
      </p:sp>
    </p:spTree>
    <p:extLst>
      <p:ext uri="{BB962C8B-B14F-4D97-AF65-F5344CB8AC3E}">
        <p14:creationId xmlns:p14="http://schemas.microsoft.com/office/powerpoint/2010/main" val="3677759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53840A-891A-4053-919D-C4C343A384B4}"/>
              </a:ext>
            </a:extLst>
          </p:cNvPr>
          <p:cNvSpPr txBox="1"/>
          <p:nvPr/>
        </p:nvSpPr>
        <p:spPr>
          <a:xfrm>
            <a:off x="1847461" y="1166843"/>
            <a:ext cx="9349274" cy="3693319"/>
          </a:xfrm>
          <a:prstGeom prst="rect">
            <a:avLst/>
          </a:prstGeom>
          <a:noFill/>
        </p:spPr>
        <p:txBody>
          <a:bodyPr wrap="square">
            <a:spAutoFit/>
          </a:bodyPr>
          <a:lstStyle/>
          <a:p>
            <a:pPr algn="ctr"/>
            <a:r>
              <a:rPr lang="ru-RU" b="1" dirty="0"/>
              <a:t>2. </a:t>
            </a:r>
            <a:r>
              <a:rPr lang="ru-RU" b="1" dirty="0" err="1"/>
              <a:t>Принципи</a:t>
            </a:r>
            <a:r>
              <a:rPr lang="ru-RU" b="1" dirty="0"/>
              <a:t> та </a:t>
            </a:r>
            <a:r>
              <a:rPr lang="ru-RU" b="1" dirty="0" err="1"/>
              <a:t>функції</a:t>
            </a:r>
            <a:r>
              <a:rPr lang="ru-RU" b="1" dirty="0"/>
              <a:t> менеджменту</a:t>
            </a:r>
            <a:endParaRPr lang="uk-UA" b="1" dirty="0"/>
          </a:p>
          <a:p>
            <a:endParaRPr lang="uk-UA" dirty="0"/>
          </a:p>
          <a:p>
            <a:r>
              <a:rPr lang="uk-UA" dirty="0"/>
              <a:t>Сучасна теорія та практика менеджменту базуються на наступних принципах:</a:t>
            </a:r>
          </a:p>
          <a:p>
            <a:endParaRPr lang="uk-UA" dirty="0"/>
          </a:p>
          <a:p>
            <a:r>
              <a:rPr lang="uk-UA" i="1" dirty="0"/>
              <a:t>1. Принцип поєднання централізації та децентралізації </a:t>
            </a:r>
            <a:r>
              <a:rPr lang="uk-UA" dirty="0"/>
              <a:t>передбачає делегування частини повноважень вищим керівництвом на нижчі рівні управління. Зазначений принцип базується на припущенні, що повноваження у сфері прийняття стратегічних рішень та критичних питань залишаються у вищого керівництва підприємства, у той час як рішення по поточним питанням може приймати керівництво нижчих рівнів підприємства. Таке делегування базується на поділі повноважень та забезпечує, з одного боку, зниження навантаження на керівників вищих рівнів, з іншого боку, залучення до управлінських процесів більш широкого кола працівників організації, що стимулюватиме їх лояльність підприємству, а також формуватиме нові, «свіжі» ідеї щодо управління;</a:t>
            </a:r>
          </a:p>
        </p:txBody>
      </p:sp>
    </p:spTree>
    <p:extLst>
      <p:ext uri="{BB962C8B-B14F-4D97-AF65-F5344CB8AC3E}">
        <p14:creationId xmlns:p14="http://schemas.microsoft.com/office/powerpoint/2010/main" val="1605313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688789F-A401-4F94-BD29-EE891AC92AE6}"/>
              </a:ext>
            </a:extLst>
          </p:cNvPr>
          <p:cNvSpPr txBox="1"/>
          <p:nvPr/>
        </p:nvSpPr>
        <p:spPr>
          <a:xfrm>
            <a:off x="2041121" y="1191343"/>
            <a:ext cx="8910735" cy="3693319"/>
          </a:xfrm>
          <a:prstGeom prst="rect">
            <a:avLst/>
          </a:prstGeom>
          <a:noFill/>
        </p:spPr>
        <p:txBody>
          <a:bodyPr wrap="square">
            <a:spAutoFit/>
          </a:bodyPr>
          <a:lstStyle/>
          <a:p>
            <a:r>
              <a:rPr lang="uk-UA" i="1" dirty="0"/>
              <a:t>2. Принцип досягнення економічної ефективності. </a:t>
            </a:r>
            <a:r>
              <a:rPr lang="uk-UA" dirty="0"/>
              <a:t>Будь-який суб’єкт підприємницької діяльності створюється та функціонує з метою досягнення певних цілей. Водночас, зусилля щодо досягнення таких цілей мають бути економічно ефективними. В цілому під економічною ефективністю розуміють перевищення отриманих результатів (ефекту) над витратами, понесеними для отримання такого ефекту. Таким чином, принцип досягнення економічної ефективності передбачає реалізацію двох завдань: максимізацію ефекту (доходів) та мінімізацію витрат. Чим вищим є рівень економічної ефективності, тим більші можливості розвитку у суб’єкта підприємницької діяльності;</a:t>
            </a:r>
          </a:p>
          <a:p>
            <a:endParaRPr lang="uk-UA" dirty="0"/>
          </a:p>
          <a:p>
            <a:r>
              <a:rPr lang="uk-UA" i="1" dirty="0"/>
              <a:t>3. Принцип матеріального та морального стимулювання </a:t>
            </a:r>
            <a:r>
              <a:rPr lang="uk-UA" dirty="0"/>
              <a:t>базується на досягненнях школи людських відносин та </a:t>
            </a:r>
            <a:r>
              <a:rPr lang="uk-UA" dirty="0" err="1"/>
              <a:t>біхевіористської</a:t>
            </a:r>
            <a:r>
              <a:rPr lang="uk-UA" dirty="0"/>
              <a:t> школи  та передбачає оптимальне поєднання засобів матеріального та морального стимулювання з урахуванням потреб співробітників з метою досягнення високого рівня продуктивності персоналу;</a:t>
            </a:r>
          </a:p>
        </p:txBody>
      </p:sp>
    </p:spTree>
    <p:extLst>
      <p:ext uri="{BB962C8B-B14F-4D97-AF65-F5344CB8AC3E}">
        <p14:creationId xmlns:p14="http://schemas.microsoft.com/office/powerpoint/2010/main" val="29831298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акс">
  <a:themeElements>
    <a:clrScheme name="Пара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TM03457496[[fn=Паралакс]]</Template>
  <TotalTime>420</TotalTime>
  <Words>4453</Words>
  <Application>Microsoft Office PowerPoint</Application>
  <PresentationFormat>Широкоэкранный</PresentationFormat>
  <Paragraphs>256</Paragraphs>
  <Slides>63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63</vt:i4>
      </vt:variant>
    </vt:vector>
  </HeadingPairs>
  <TitlesOfParts>
    <vt:vector size="69" baseType="lpstr">
      <vt:lpstr>Arial</vt:lpstr>
      <vt:lpstr>Calibri</vt:lpstr>
      <vt:lpstr>Corbel</vt:lpstr>
      <vt:lpstr>Times New Roman</vt:lpstr>
      <vt:lpstr>Wingdings</vt:lpstr>
      <vt:lpstr>Паралакс</vt:lpstr>
      <vt:lpstr>Менеджмент і маркетинг у підприємницькій діяльності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Теми доповідей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Менеджмент і маркетинг у підприємницькій діяльності</dc:title>
  <dc:creator>Катерина Бужимська</dc:creator>
  <cp:lastModifiedBy>Катерина Бужимська</cp:lastModifiedBy>
  <cp:revision>43</cp:revision>
  <dcterms:created xsi:type="dcterms:W3CDTF">2021-04-13T12:19:04Z</dcterms:created>
  <dcterms:modified xsi:type="dcterms:W3CDTF">2022-05-26T11:52:47Z</dcterms:modified>
</cp:coreProperties>
</file>