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70" r:id="rId5"/>
    <p:sldId id="269" r:id="rId6"/>
    <p:sldId id="259" r:id="rId7"/>
    <p:sldId id="260" r:id="rId8"/>
    <p:sldId id="271" r:id="rId9"/>
    <p:sldId id="272" r:id="rId10"/>
    <p:sldId id="267" r:id="rId11"/>
    <p:sldId id="268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881e2d63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881e2d63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881e2d63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881e2d63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881e2d63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881e2d63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84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881e2d63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881e2d63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290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881e2d63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0881e2d63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881e2d63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881e2d63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881e2d63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881e2d63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270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881e2d63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881e2d63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26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rive.google.com/drive/folders/1fqx1q36BIbW_YAdX_G6cghh-21DqZ5t7?usp=sharing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/>
            <a:r>
              <a:rPr lang="uk" sz="5200" dirty="0">
                <a:solidFill>
                  <a:srgbClr val="000000"/>
                </a:solidFill>
              </a:rPr>
              <a:t>Практична робота 3</a:t>
            </a:r>
            <a:br>
              <a:rPr lang="uk" sz="5200" dirty="0">
                <a:solidFill>
                  <a:srgbClr val="000000"/>
                </a:solidFill>
              </a:rPr>
            </a:b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Валідація та верифікація у тестуванні ПЗ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11700" y="2956125"/>
            <a:ext cx="85206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 dirty="0">
                <a:solidFill>
                  <a:srgbClr val="595959"/>
                </a:solidFill>
              </a:rPr>
              <a:t>Мета: </a:t>
            </a:r>
            <a:r>
              <a:rPr lang="ru-RU" sz="2300" dirty="0">
                <a:solidFill>
                  <a:srgbClr val="595959"/>
                </a:solidFill>
              </a:rPr>
              <a:t>Засвоїти основи валідації та верифікації ПЗ базуючись на техніках тестдизайну. </a:t>
            </a:r>
            <a:endParaRPr sz="2300" dirty="0">
              <a:solidFill>
                <a:srgbClr val="595959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BFC5-A0CA-9A70-FD97-D84A39DE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57" y="128767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uk-UA" dirty="0"/>
              <a:t>Обов</a:t>
            </a:r>
            <a:r>
              <a:rPr lang="en-US" dirty="0"/>
              <a:t>’</a:t>
            </a:r>
            <a:r>
              <a:rPr lang="uk-UA" dirty="0"/>
              <a:t>язкові атрибути тест репорту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2822AF5-6E75-97F9-7C2D-557610F34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8007" y="970866"/>
            <a:ext cx="572124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uk-U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Введення  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Introduction</a:t>
            </a:r>
            <a:r>
              <a:rPr kumimoji="0" lang="uk-U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uk-U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Огляд 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Overview</a:t>
            </a:r>
            <a:r>
              <a:rPr kumimoji="0" lang="uk-U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uk-U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Відхилення</a:t>
            </a:r>
            <a:r>
              <a:rPr kumimoji="0" lang="uk-U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Variances</a:t>
            </a:r>
            <a:r>
              <a:rPr kumimoji="0" lang="uk-U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</a:t>
            </a:r>
            <a:r>
              <a:rPr kumimoji="0" lang="uk-U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Коротка оцінка</a:t>
            </a:r>
            <a:r>
              <a:rPr kumimoji="0" lang="uk-U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(Assessment)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r>
              <a:rPr kumimoji="0" lang="uk-U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Результати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(Results)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ru-RU" sz="1400" dirty="0">
                <a:solidFill>
                  <a:schemeClr val="tx1"/>
                </a:solidFill>
              </a:rPr>
              <a:t> Загальна оцінка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(Evaluation)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</a:t>
            </a:r>
            <a:r>
              <a:rPr kumimoji="0" lang="uk-UA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Підсумки тестової активності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(Summary of Activities)</a:t>
            </a:r>
          </a:p>
        </p:txBody>
      </p:sp>
      <p:pic>
        <p:nvPicPr>
          <p:cNvPr id="6152" name="Picture 8" descr="Стикеры Презентация — бесплатные стикеры люди">
            <a:extLst>
              <a:ext uri="{FF2B5EF4-FFF2-40B4-BE49-F238E27FC236}">
                <a16:creationId xmlns:a16="http://schemas.microsoft.com/office/drawing/2014/main" id="{1B46C869-CE70-BCD5-79B7-406CB7A74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78" y="970866"/>
            <a:ext cx="2859541" cy="285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8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F6282-1968-CB15-1061-FE8EDDD178E6}"/>
              </a:ext>
            </a:extLst>
          </p:cNvPr>
          <p:cNvSpPr txBox="1"/>
          <p:nvPr/>
        </p:nvSpPr>
        <p:spPr>
          <a:xfrm>
            <a:off x="1210235" y="329453"/>
            <a:ext cx="5459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Лабораторні роботи заливати на </a:t>
            </a:r>
            <a:r>
              <a:rPr lang="uk-UA" dirty="0">
                <a:hlinkClick r:id="rId2"/>
              </a:rPr>
              <a:t>гугл диск</a:t>
            </a:r>
            <a:r>
              <a:rPr lang="uk-UA" dirty="0"/>
              <a:t> в папку вашої групи у форматі:</a:t>
            </a:r>
            <a:br>
              <a:rPr lang="uk-UA" dirty="0"/>
            </a:br>
            <a:r>
              <a:rPr lang="uk-UA" dirty="0"/>
              <a:t>Прізвище_Імя_группа_</a:t>
            </a:r>
            <a:r>
              <a:rPr lang="ru-RU" dirty="0"/>
              <a:t>№</a:t>
            </a:r>
            <a:r>
              <a:rPr lang="uk-UA" dirty="0"/>
              <a:t>ЛР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E29CE-D8BD-2D1A-9CAA-73D52B797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665" y="1336173"/>
            <a:ext cx="4171670" cy="34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7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7862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594"/>
              <a:buFont typeface="Arial"/>
              <a:buNone/>
            </a:pPr>
            <a:r>
              <a:rPr lang="uk" sz="2466" b="1" i="1" dirty="0"/>
              <a:t>Завдання:</a:t>
            </a:r>
            <a:endParaRPr sz="3466" b="1" i="1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816518"/>
            <a:ext cx="8520600" cy="10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457200" lvl="0" indent="-34290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uk-UA" sz="2900" dirty="0">
                <a:solidFill>
                  <a:srgbClr val="595959"/>
                </a:solidFill>
              </a:rPr>
              <a:t>Верифікувати та провалідувати форму реєстрації відповідно до вимог, використовуючи техніки тестдизайну</a:t>
            </a:r>
          </a:p>
          <a:p>
            <a:pPr marL="457200" lvl="0" indent="-34290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uk-UA" sz="2900" dirty="0">
                <a:solidFill>
                  <a:srgbClr val="595959"/>
                </a:solidFill>
              </a:rPr>
              <a:t>Скласти тест репорт відповідно до перевірок</a:t>
            </a:r>
            <a:r>
              <a:rPr lang="en-US" sz="2900" dirty="0">
                <a:solidFill>
                  <a:srgbClr val="595959"/>
                </a:solidFill>
              </a:rPr>
              <a:t> (</a:t>
            </a:r>
            <a:r>
              <a:rPr lang="uk-UA" sz="2900" dirty="0">
                <a:solidFill>
                  <a:srgbClr val="595959"/>
                </a:solidFill>
              </a:rPr>
              <a:t>приклад тест репорту буде прикріплений окремим документом)</a:t>
            </a:r>
            <a:br>
              <a:rPr lang="uk-UA" sz="2900" dirty="0">
                <a:solidFill>
                  <a:srgbClr val="595959"/>
                </a:solidFill>
              </a:rPr>
            </a:br>
            <a:r>
              <a:rPr lang="uk-UA" sz="2900" dirty="0">
                <a:solidFill>
                  <a:srgbClr val="595959"/>
                </a:solidFill>
              </a:rPr>
              <a:t>Захист: тест репорт на гугл_диск + відповіді на питання по технікам тест дизайну що використовувались при перевірках</a:t>
            </a:r>
            <a:endParaRPr dirty="0">
              <a:solidFill>
                <a:srgbClr val="595959"/>
              </a:solidFill>
            </a:endParaRPr>
          </a:p>
        </p:txBody>
      </p:sp>
      <p:pic>
        <p:nvPicPr>
          <p:cNvPr id="2052" name="Picture 4" descr="Люди на презентации бизнес-презентации | Бесплатно векторы">
            <a:extLst>
              <a:ext uri="{FF2B5EF4-FFF2-40B4-BE49-F238E27FC236}">
                <a16:creationId xmlns:a16="http://schemas.microsoft.com/office/drawing/2014/main" id="{1F6B86F1-73C0-F43D-C06D-CDDD7D540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9" y="1784407"/>
            <a:ext cx="4524936" cy="31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dirty="0">
                <a:solidFill>
                  <a:schemeClr val="tx1"/>
                </a:solidFill>
                <a:effectLst/>
                <a:latin typeface="+mj-lt"/>
              </a:rPr>
              <a:t>Верифікація (</a:t>
            </a:r>
            <a:r>
              <a:rPr lang="en-US" sz="1600" b="1" i="0" dirty="0">
                <a:solidFill>
                  <a:schemeClr val="tx1"/>
                </a:solidFill>
                <a:effectLst/>
                <a:latin typeface="+mj-lt"/>
              </a:rPr>
              <a:t>Verification)</a:t>
            </a:r>
            <a:endParaRPr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5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2300" b="1" i="0" dirty="0">
                <a:solidFill>
                  <a:schemeClr val="tx1"/>
                </a:solidFill>
                <a:effectLst/>
                <a:latin typeface="+mj-lt"/>
              </a:rPr>
              <a:t>Верифікація</a:t>
            </a:r>
            <a:r>
              <a:rPr lang="ru-RU" sz="2300" b="0" i="0" dirty="0">
                <a:solidFill>
                  <a:schemeClr val="tx1"/>
                </a:solidFill>
                <a:effectLst/>
                <a:latin typeface="+mj-lt"/>
              </a:rPr>
              <a:t> – це процес який включає в себе перевірку </a:t>
            </a:r>
            <a:r>
              <a:rPr lang="en-US" sz="2300" b="0" i="0" dirty="0">
                <a:solidFill>
                  <a:schemeClr val="tx1"/>
                </a:solidFill>
                <a:effectLst/>
                <a:latin typeface="+mj-lt"/>
              </a:rPr>
              <a:t>Plans, Requirement Specifications, Design Specifications, Code, Test Cases, </a:t>
            </a:r>
            <a:r>
              <a:rPr lang="en-US" sz="2300" b="0" i="0" dirty="0" err="1">
                <a:solidFill>
                  <a:schemeClr val="tx1"/>
                </a:solidFill>
                <a:effectLst/>
                <a:latin typeface="+mj-lt"/>
              </a:rPr>
              <a:t>Chek</a:t>
            </a:r>
            <a:r>
              <a:rPr lang="en-US" sz="2300" b="0" i="0" dirty="0">
                <a:solidFill>
                  <a:schemeClr val="tx1"/>
                </a:solidFill>
                <a:effectLst/>
                <a:latin typeface="+mj-lt"/>
              </a:rPr>
              <a:t>-Lists, etc.</a:t>
            </a:r>
          </a:p>
          <a:p>
            <a:pPr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2300" b="1" i="0" dirty="0">
                <a:solidFill>
                  <a:schemeClr val="tx1"/>
                </a:solidFill>
                <a:effectLst/>
                <a:latin typeface="+mj-lt"/>
              </a:rPr>
              <a:t>Верифікація</a:t>
            </a:r>
            <a:r>
              <a:rPr lang="ru-RU" sz="2300" b="0" i="0" dirty="0">
                <a:solidFill>
                  <a:schemeClr val="tx1"/>
                </a:solidFill>
                <a:effectLst/>
                <a:latin typeface="+mj-lt"/>
              </a:rPr>
              <a:t> завжди проходить без запуску коду.</a:t>
            </a:r>
          </a:p>
          <a:p>
            <a:pPr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2300" b="1" i="0" dirty="0">
                <a:solidFill>
                  <a:schemeClr val="tx1"/>
                </a:solidFill>
                <a:effectLst/>
                <a:latin typeface="+mj-lt"/>
              </a:rPr>
              <a:t>Верифікація</a:t>
            </a:r>
            <a:r>
              <a:rPr lang="ru-RU" sz="2300" b="0" i="0" dirty="0">
                <a:solidFill>
                  <a:schemeClr val="tx1"/>
                </a:solidFill>
                <a:effectLst/>
                <a:latin typeface="+mj-lt"/>
              </a:rPr>
              <a:t> використовує методи – </a:t>
            </a:r>
            <a:r>
              <a:rPr lang="en-US" sz="2300" b="0" i="0" dirty="0">
                <a:solidFill>
                  <a:schemeClr val="tx1"/>
                </a:solidFill>
                <a:effectLst/>
                <a:latin typeface="+mj-lt"/>
              </a:rPr>
              <a:t>reviews, walkthroughs, inspections, etc.</a:t>
            </a:r>
          </a:p>
          <a:p>
            <a:pPr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2300" b="1" i="0" dirty="0">
                <a:solidFill>
                  <a:schemeClr val="tx1"/>
                </a:solidFill>
                <a:effectLst/>
                <a:latin typeface="+mj-lt"/>
              </a:rPr>
              <a:t>Верифікація</a:t>
            </a:r>
            <a:r>
              <a:rPr lang="ru-RU" sz="2300" b="0" i="0" dirty="0">
                <a:solidFill>
                  <a:schemeClr val="tx1"/>
                </a:solidFill>
                <a:effectLst/>
                <a:latin typeface="+mj-lt"/>
              </a:rPr>
              <a:t> відповідає на питання “Чи робимо ми продукт правильно?”</a:t>
            </a:r>
          </a:p>
          <a:p>
            <a:pPr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2300" b="1" i="0" dirty="0">
                <a:solidFill>
                  <a:schemeClr val="tx1"/>
                </a:solidFill>
                <a:effectLst/>
                <a:latin typeface="+mj-lt"/>
              </a:rPr>
              <a:t>Верифікація</a:t>
            </a:r>
            <a:r>
              <a:rPr lang="ru-RU" sz="2300" b="0" i="0" dirty="0">
                <a:solidFill>
                  <a:schemeClr val="tx1"/>
                </a:solidFill>
                <a:effectLst/>
                <a:latin typeface="+mj-lt"/>
              </a:rPr>
              <a:t> допоможе визначити, чи є програмне забезпечення </a:t>
            </a:r>
            <a:r>
              <a:rPr lang="ru-RU" sz="2300" b="1" i="0" dirty="0">
                <a:solidFill>
                  <a:schemeClr val="tx1"/>
                </a:solidFill>
                <a:effectLst/>
                <a:latin typeface="+mj-lt"/>
              </a:rPr>
              <a:t>високої якості</a:t>
            </a:r>
            <a:r>
              <a:rPr lang="ru-RU" sz="2300" b="0" i="0" dirty="0">
                <a:solidFill>
                  <a:schemeClr val="tx1"/>
                </a:solidFill>
                <a:effectLst/>
                <a:latin typeface="+mj-lt"/>
              </a:rPr>
              <a:t>, але воно не гарантує, що система </a:t>
            </a:r>
            <a:r>
              <a:rPr lang="ru-RU" sz="2300" b="1" i="0" dirty="0">
                <a:solidFill>
                  <a:schemeClr val="tx1"/>
                </a:solidFill>
                <a:effectLst/>
                <a:latin typeface="+mj-lt"/>
              </a:rPr>
              <a:t>корисна</a:t>
            </a:r>
            <a:r>
              <a:rPr lang="ru-RU" sz="2300" b="0" i="0" dirty="0">
                <a:solidFill>
                  <a:schemeClr val="tx1"/>
                </a:solidFill>
                <a:effectLst/>
                <a:latin typeface="+mj-lt"/>
              </a:rPr>
              <a:t>. Перевірка пов’язана з тим, що система добре спроектована і безпомилкова.</a:t>
            </a:r>
          </a:p>
          <a:p>
            <a:pPr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ru-RU" sz="2300" b="1" i="0" dirty="0">
                <a:solidFill>
                  <a:schemeClr val="tx1"/>
                </a:solidFill>
                <a:effectLst/>
                <a:latin typeface="+mj-lt"/>
              </a:rPr>
              <a:t>Верифікація</a:t>
            </a:r>
            <a:r>
              <a:rPr lang="ru-RU" sz="2300" b="0" i="0" dirty="0">
                <a:solidFill>
                  <a:schemeClr val="tx1"/>
                </a:solidFill>
                <a:effectLst/>
                <a:latin typeface="+mj-lt"/>
              </a:rPr>
              <a:t> відбувається до </a:t>
            </a:r>
            <a:r>
              <a:rPr lang="ru-RU" sz="2300" b="1" i="0" dirty="0">
                <a:solidFill>
                  <a:schemeClr val="tx1"/>
                </a:solidFill>
                <a:effectLst/>
                <a:latin typeface="+mj-lt"/>
              </a:rPr>
              <a:t>Валідації</a:t>
            </a:r>
            <a:r>
              <a:rPr lang="ru-RU" sz="2300" b="0" i="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  <p:pic>
        <p:nvPicPr>
          <p:cNvPr id="1026" name="Picture 2" descr="Тестовая документация - QA evolution">
            <a:extLst>
              <a:ext uri="{FF2B5EF4-FFF2-40B4-BE49-F238E27FC236}">
                <a16:creationId xmlns:a16="http://schemas.microsoft.com/office/drawing/2014/main" id="{EFCC0C0F-BCF0-D39D-5997-A897C441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93" y="1358152"/>
            <a:ext cx="2843342" cy="28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dirty="0">
                <a:solidFill>
                  <a:schemeClr val="tx1"/>
                </a:solidFill>
                <a:effectLst/>
                <a:latin typeface="GothamPro"/>
              </a:rPr>
              <a:t>Верифікація (</a:t>
            </a:r>
            <a:r>
              <a:rPr lang="en-US" sz="1600" b="1" i="0" dirty="0">
                <a:solidFill>
                  <a:schemeClr val="tx1"/>
                </a:solidFill>
                <a:effectLst/>
                <a:latin typeface="GothamPro"/>
              </a:rPr>
              <a:t>Verification)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5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114300" indent="0" algn="just">
              <a:buNone/>
            </a:pPr>
            <a:r>
              <a:rPr lang="ru-RU" sz="2500" i="0" dirty="0">
                <a:solidFill>
                  <a:schemeClr val="tx1"/>
                </a:solidFill>
                <a:effectLst/>
                <a:latin typeface="GothamPro"/>
              </a:rPr>
              <a:t>Верифікація</a:t>
            </a:r>
            <a:r>
              <a:rPr lang="en-US" sz="2500" i="0" dirty="0">
                <a:solidFill>
                  <a:schemeClr val="tx1"/>
                </a:solidFill>
                <a:effectLst/>
                <a:latin typeface="GothamPro"/>
              </a:rPr>
              <a:t> </a:t>
            </a:r>
            <a:r>
              <a:rPr lang="en-US" sz="2500" i="0" dirty="0" err="1">
                <a:solidFill>
                  <a:schemeClr val="tx1"/>
                </a:solidFill>
                <a:effectLst/>
                <a:latin typeface="GothamPro"/>
              </a:rPr>
              <a:t>містить</a:t>
            </a:r>
            <a:r>
              <a:rPr lang="en-US" sz="2500" i="0" dirty="0">
                <a:solidFill>
                  <a:schemeClr val="tx1"/>
                </a:solidFill>
                <a:effectLst/>
                <a:latin typeface="GothamPro"/>
              </a:rPr>
              <a:t> </a:t>
            </a:r>
            <a:r>
              <a:rPr lang="en-US" sz="2500" i="0" dirty="0" err="1">
                <a:solidFill>
                  <a:schemeClr val="tx1"/>
                </a:solidFill>
                <a:effectLst/>
                <a:latin typeface="GothamPro"/>
              </a:rPr>
              <a:t>всі</a:t>
            </a:r>
            <a:r>
              <a:rPr lang="en-US" sz="2500" i="0" dirty="0">
                <a:solidFill>
                  <a:schemeClr val="tx1"/>
                </a:solidFill>
                <a:effectLst/>
                <a:latin typeface="GothamPro"/>
              </a:rPr>
              <a:t> </a:t>
            </a:r>
            <a:r>
              <a:rPr lang="en-US" sz="2500" i="0" dirty="0" err="1">
                <a:solidFill>
                  <a:schemeClr val="tx1"/>
                </a:solidFill>
                <a:effectLst/>
                <a:latin typeface="GothamPro"/>
              </a:rPr>
              <a:t>активності</a:t>
            </a:r>
            <a:r>
              <a:rPr lang="en-US" sz="2500" i="0" dirty="0">
                <a:solidFill>
                  <a:schemeClr val="tx1"/>
                </a:solidFill>
                <a:effectLst/>
                <a:latin typeface="GothamPro"/>
              </a:rPr>
              <a:t> </a:t>
            </a:r>
            <a:r>
              <a:rPr lang="en-US" sz="2500" i="0" dirty="0" err="1">
                <a:solidFill>
                  <a:schemeClr val="tx1"/>
                </a:solidFill>
                <a:effectLst/>
                <a:latin typeface="GothamPro"/>
              </a:rPr>
              <a:t>які</a:t>
            </a:r>
            <a:r>
              <a:rPr lang="en-US" sz="2500" i="0" dirty="0">
                <a:solidFill>
                  <a:schemeClr val="tx1"/>
                </a:solidFill>
                <a:effectLst/>
                <a:latin typeface="GothamPro"/>
              </a:rPr>
              <a:t> </a:t>
            </a:r>
            <a:r>
              <a:rPr lang="en-US" sz="2500" i="0" dirty="0" err="1">
                <a:solidFill>
                  <a:schemeClr val="tx1"/>
                </a:solidFill>
                <a:effectLst/>
                <a:latin typeface="GothamPro"/>
              </a:rPr>
              <a:t>дозволяють</a:t>
            </a:r>
            <a:r>
              <a:rPr lang="en-US" sz="2500" i="0" dirty="0">
                <a:solidFill>
                  <a:schemeClr val="tx1"/>
                </a:solidFill>
                <a:effectLst/>
                <a:latin typeface="GothamPro"/>
              </a:rPr>
              <a:t> </a:t>
            </a:r>
            <a:r>
              <a:rPr lang="en-US" sz="2500" i="0" dirty="0" err="1">
                <a:solidFill>
                  <a:schemeClr val="tx1"/>
                </a:solidFill>
                <a:effectLst/>
                <a:latin typeface="GothamPro"/>
              </a:rPr>
              <a:t>досягти</a:t>
            </a:r>
            <a:r>
              <a:rPr lang="en-US" sz="2500" i="0" dirty="0">
                <a:solidFill>
                  <a:schemeClr val="tx1"/>
                </a:solidFill>
                <a:effectLst/>
                <a:latin typeface="GothamPro"/>
              </a:rPr>
              <a:t> </a:t>
            </a:r>
            <a:r>
              <a:rPr lang="en-US" sz="2500" i="0" dirty="0" err="1">
                <a:solidFill>
                  <a:schemeClr val="tx1"/>
                </a:solidFill>
                <a:effectLst/>
                <a:latin typeface="GothamPro"/>
              </a:rPr>
              <a:t>високої</a:t>
            </a:r>
            <a:r>
              <a:rPr lang="en-US" sz="2500" i="0" dirty="0">
                <a:solidFill>
                  <a:schemeClr val="tx1"/>
                </a:solidFill>
                <a:effectLst/>
                <a:latin typeface="GothamPro"/>
              </a:rPr>
              <a:t> </a:t>
            </a:r>
            <a:r>
              <a:rPr lang="en-US" sz="2500" i="0" dirty="0" err="1">
                <a:solidFill>
                  <a:schemeClr val="tx1"/>
                </a:solidFill>
                <a:effectLst/>
                <a:latin typeface="GothamPro"/>
              </a:rPr>
              <a:t>якості</a:t>
            </a:r>
            <a:r>
              <a:rPr lang="en-US" sz="2500" i="0" dirty="0">
                <a:solidFill>
                  <a:schemeClr val="tx1"/>
                </a:solidFill>
                <a:effectLst/>
                <a:latin typeface="GothamPro"/>
              </a:rPr>
              <a:t> </a:t>
            </a:r>
            <a:r>
              <a:rPr lang="en-US" sz="2500" i="0" dirty="0" err="1">
                <a:solidFill>
                  <a:schemeClr val="tx1"/>
                </a:solidFill>
                <a:effectLst/>
                <a:latin typeface="GothamPro"/>
              </a:rPr>
              <a:t>програмного</a:t>
            </a:r>
            <a:r>
              <a:rPr lang="en-US" sz="2500" i="0" dirty="0">
                <a:solidFill>
                  <a:schemeClr val="tx1"/>
                </a:solidFill>
                <a:effectLst/>
                <a:latin typeface="GothamPro"/>
              </a:rPr>
              <a:t> </a:t>
            </a:r>
            <a:r>
              <a:rPr lang="en-US" sz="2500" i="0" dirty="0" err="1">
                <a:solidFill>
                  <a:schemeClr val="tx1"/>
                </a:solidFill>
                <a:effectLst/>
                <a:latin typeface="GothamPro"/>
              </a:rPr>
              <a:t>забезпечення</a:t>
            </a:r>
            <a:r>
              <a:rPr lang="en-US" sz="2500" i="0" dirty="0">
                <a:solidFill>
                  <a:schemeClr val="tx1"/>
                </a:solidFill>
                <a:effectLst/>
                <a:latin typeface="GothamPro"/>
              </a:rPr>
              <a:t>:</a:t>
            </a:r>
            <a:endParaRPr lang="uk-UA" sz="2500" i="0" dirty="0">
              <a:solidFill>
                <a:schemeClr val="tx1"/>
              </a:solidFill>
              <a:effectLst/>
              <a:latin typeface="GothamPro"/>
            </a:endParaRPr>
          </a:p>
          <a:p>
            <a:pPr marL="114300" indent="0" algn="just">
              <a:buNone/>
            </a:pPr>
            <a:endParaRPr lang="en-US" sz="2400" i="0" dirty="0">
              <a:solidFill>
                <a:schemeClr val="tx1"/>
              </a:solidFill>
              <a:effectLst/>
              <a:latin typeface="GothamPro"/>
            </a:endParaRPr>
          </a:p>
          <a:p>
            <a:pPr algn="just">
              <a:buFont typeface="+mj-lt"/>
              <a:buAutoNum type="arabicPeriod"/>
            </a:pPr>
            <a:r>
              <a:rPr lang="uk-UA" sz="2400" b="1" i="0" dirty="0">
                <a:solidFill>
                  <a:schemeClr val="tx1"/>
                </a:solidFill>
                <a:effectLst/>
                <a:latin typeface="GothamPro"/>
              </a:rPr>
              <a:t>Інспекція (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GothamPro"/>
              </a:rPr>
              <a:t>Inspection</a:t>
            </a:r>
            <a:r>
              <a:rPr lang="uk-UA" sz="2400" b="1" i="0" dirty="0">
                <a:solidFill>
                  <a:schemeClr val="tx1"/>
                </a:solidFill>
                <a:effectLst/>
                <a:latin typeface="GothamPro"/>
              </a:rPr>
              <a:t>)</a:t>
            </a:r>
            <a:r>
              <a:rPr lang="uk-UA" sz="2400" i="0" dirty="0">
                <a:solidFill>
                  <a:schemeClr val="tx1"/>
                </a:solidFill>
                <a:effectLst/>
                <a:latin typeface="GothamPro"/>
              </a:rPr>
              <a:t> </a:t>
            </a:r>
            <a:r>
              <a:rPr lang="ru-RU" sz="2400" i="0" dirty="0">
                <a:solidFill>
                  <a:schemeClr val="tx1"/>
                </a:solidFill>
                <a:effectLst/>
                <a:latin typeface="GothamPro"/>
              </a:rPr>
              <a:t>у розробці програмного забезпечення означає експертну перевірку будь-якого робочого продукту навченими особами, які шукають дефекти за допомогою чітко визначеного процесу</a:t>
            </a:r>
            <a:r>
              <a:rPr lang="en-US" sz="2400" i="0" dirty="0">
                <a:solidFill>
                  <a:schemeClr val="tx1"/>
                </a:solidFill>
                <a:effectLst/>
                <a:latin typeface="GothamPro"/>
              </a:rPr>
              <a:t>. (Fagan inspection)</a:t>
            </a:r>
          </a:p>
          <a:p>
            <a:pPr algn="just">
              <a:buFont typeface="+mj-lt"/>
              <a:buAutoNum type="arabicPeriod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GothamPro"/>
              </a:rPr>
              <a:t>Покрокові інструкції </a:t>
            </a:r>
            <a:r>
              <a:rPr lang="ru-RU" sz="2400" i="0" dirty="0">
                <a:solidFill>
                  <a:schemeClr val="tx1"/>
                </a:solidFill>
                <a:effectLst/>
                <a:latin typeface="GothamPro"/>
              </a:rPr>
              <a:t>в розробці програмного забезпечення (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GothamPro"/>
              </a:rPr>
              <a:t>Walkthroughs</a:t>
            </a:r>
            <a:r>
              <a:rPr lang="uk-UA" sz="2400" dirty="0">
                <a:solidFill>
                  <a:schemeClr val="tx1"/>
                </a:solidFill>
                <a:latin typeface="GothamPro"/>
              </a:rPr>
              <a:t>)</a:t>
            </a:r>
            <a:r>
              <a:rPr lang="en-US" sz="2400" i="0" dirty="0">
                <a:solidFill>
                  <a:schemeClr val="tx1"/>
                </a:solidFill>
                <a:effectLst/>
                <a:latin typeface="GothamPro"/>
              </a:rPr>
              <a:t> , </a:t>
            </a:r>
            <a:r>
              <a:rPr lang="ru-RU" sz="2400" i="0" dirty="0">
                <a:solidFill>
                  <a:schemeClr val="tx1"/>
                </a:solidFill>
                <a:effectLst/>
                <a:latin typeface="GothamPro"/>
              </a:rPr>
              <a:t>це форма експертної перевірки програмного забезпечення, «під час якої дизайнер або програміст керує членами команди розробників та іншими зацікавленими сторонами, які переглядають програмний продукт, а учасники ставлять запитання та коментують можливі помилки. , порушення стандартів розробки та інші проблеми».</a:t>
            </a:r>
          </a:p>
          <a:p>
            <a:pPr algn="just">
              <a:buFont typeface="+mj-lt"/>
              <a:buAutoNum type="arabicPeriod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GothamPro"/>
              </a:rPr>
              <a:t>Рецензування</a:t>
            </a:r>
            <a:r>
              <a:rPr lang="ru-RU" sz="2400" i="0" dirty="0">
                <a:solidFill>
                  <a:schemeClr val="tx1"/>
                </a:solidFill>
                <a:effectLst/>
                <a:latin typeface="GothamPro"/>
              </a:rPr>
              <a:t> (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GothamPro"/>
              </a:rPr>
              <a:t>Reviews</a:t>
            </a:r>
            <a:r>
              <a:rPr lang="ru-RU" sz="2400" i="0" dirty="0">
                <a:solidFill>
                  <a:schemeClr val="tx1"/>
                </a:solidFill>
                <a:effectLst/>
                <a:latin typeface="GothamPro"/>
              </a:rPr>
              <a:t>) – це тип перевірки програмного забезпечення, під час якого робочий продукт (документ, код тощо) перевіряється його автором і одним чи кількома колегами, щоб оцінити його технічний вміст і якість.</a:t>
            </a:r>
            <a:endParaRPr lang="en-US" sz="2400" i="0" dirty="0">
              <a:solidFill>
                <a:schemeClr val="tx1"/>
              </a:solidFill>
              <a:effectLst/>
              <a:latin typeface="GothamPro"/>
            </a:endParaRPr>
          </a:p>
        </p:txBody>
      </p:sp>
      <p:pic>
        <p:nvPicPr>
          <p:cNvPr id="4100" name="Picture 4" descr="Software Review Procedures | SpringerLink">
            <a:extLst>
              <a:ext uri="{FF2B5EF4-FFF2-40B4-BE49-F238E27FC236}">
                <a16:creationId xmlns:a16="http://schemas.microsoft.com/office/drawing/2014/main" id="{335AFC1C-5316-16E3-FE64-B1191EDB8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300" y="200025"/>
            <a:ext cx="22860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5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dirty="0">
                <a:solidFill>
                  <a:schemeClr val="tx1"/>
                </a:solidFill>
                <a:effectLst/>
                <a:latin typeface="+mj-lt"/>
              </a:rPr>
              <a:t>Валідація (</a:t>
            </a:r>
            <a:r>
              <a:rPr lang="en-US" sz="1600" b="1" i="0" dirty="0">
                <a:solidFill>
                  <a:schemeClr val="tx1"/>
                </a:solidFill>
                <a:effectLst/>
                <a:latin typeface="+mj-lt"/>
              </a:rPr>
              <a:t>validation)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5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i="0" dirty="0">
                <a:solidFill>
                  <a:schemeClr val="tx1"/>
                </a:solidFill>
                <a:effectLst/>
                <a:latin typeface="+mj-lt"/>
              </a:rPr>
              <a:t>Валідація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+mj-lt"/>
              </a:rPr>
              <a:t>  – це процес оцінки кінцевого продукту, необхідно перевірити, чи відповідає програмне забезпечення очікуванням і вимогам клієнта. Це динамічний механізм перевірки та тестування фактичного продукту.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i="0" dirty="0">
                <a:solidFill>
                  <a:schemeClr val="tx1"/>
                </a:solidFill>
                <a:effectLst/>
                <a:latin typeface="+mj-lt"/>
              </a:rPr>
              <a:t>Валідація 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+mj-lt"/>
              </a:rPr>
              <a:t>завжди включає в себе запуск коду програми.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i="0" dirty="0">
                <a:solidFill>
                  <a:schemeClr val="tx1"/>
                </a:solidFill>
                <a:effectLst/>
                <a:latin typeface="+mj-lt"/>
              </a:rPr>
              <a:t>Валідація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+mj-lt"/>
              </a:rPr>
              <a:t> використовує методи, такі як тестування 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+mj-lt"/>
              </a:rPr>
              <a:t>Black Box, 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+mj-lt"/>
              </a:rPr>
              <a:t>тестування 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+mj-lt"/>
              </a:rPr>
              <a:t>White Box 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+mj-lt"/>
              </a:rPr>
              <a:t>і нефункціональне тестування.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i="0" dirty="0">
                <a:solidFill>
                  <a:schemeClr val="tx1"/>
                </a:solidFill>
                <a:effectLst/>
                <a:latin typeface="+mj-lt"/>
              </a:rPr>
              <a:t>Валідіція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+mj-lt"/>
              </a:rPr>
              <a:t> відповідає на питання “Чи робимо ми правильний продукт?”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i="0" dirty="0">
                <a:solidFill>
                  <a:schemeClr val="tx1"/>
                </a:solidFill>
                <a:effectLst/>
                <a:latin typeface="+mj-lt"/>
              </a:rPr>
              <a:t>Валідація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+mj-lt"/>
              </a:rPr>
              <a:t> перевіряє, чи відповідає програмне забезпечення вимогам і очікуванням клієнта.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i="0" dirty="0">
                <a:solidFill>
                  <a:schemeClr val="tx1"/>
                </a:solidFill>
                <a:effectLst/>
                <a:latin typeface="+mj-lt"/>
              </a:rPr>
              <a:t>Валідація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+mj-lt"/>
              </a:rPr>
              <a:t> може знайти помилки, які процес </a:t>
            </a:r>
            <a:r>
              <a:rPr lang="ru-RU" sz="1100" b="1" i="0" dirty="0">
                <a:solidFill>
                  <a:schemeClr val="tx1"/>
                </a:solidFill>
                <a:effectLst/>
                <a:latin typeface="+mj-lt"/>
              </a:rPr>
              <a:t>Верифікації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+mj-lt"/>
              </a:rPr>
              <a:t> не може зловити.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i="0" dirty="0">
                <a:solidFill>
                  <a:schemeClr val="tx1"/>
                </a:solidFill>
                <a:effectLst/>
                <a:latin typeface="+mj-lt"/>
              </a:rPr>
              <a:t>Валідація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+mj-lt"/>
              </a:rPr>
              <a:t> відбувається після </a:t>
            </a:r>
            <a:r>
              <a:rPr lang="ru-RU" sz="1100" b="1" i="0" dirty="0">
                <a:solidFill>
                  <a:schemeClr val="tx1"/>
                </a:solidFill>
                <a:effectLst/>
                <a:latin typeface="+mj-lt"/>
              </a:rPr>
              <a:t>Верифікації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  <p:pic>
        <p:nvPicPr>
          <p:cNvPr id="3074" name="Picture 2" descr="Памятка картинка для презентации - 79 фото">
            <a:extLst>
              <a:ext uri="{FF2B5EF4-FFF2-40B4-BE49-F238E27FC236}">
                <a16:creationId xmlns:a16="http://schemas.microsoft.com/office/drawing/2014/main" id="{3700FC21-88DA-CC1B-CE0F-3190210F1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96" y="921124"/>
            <a:ext cx="3119718" cy="31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6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001543" y="115970"/>
            <a:ext cx="4404634" cy="1154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Приклад валідації у формі входу в обліковий запис: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79B1D-7B52-EAE3-EDB3-B0897F8FB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402" y="1270256"/>
            <a:ext cx="4280917" cy="3523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122297"/>
            <a:ext cx="8520600" cy="1040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400" b="1" dirty="0">
                <a:latin typeface="Calibri"/>
                <a:ea typeface="Calibri"/>
                <a:cs typeface="Calibri"/>
                <a:sym typeface="Calibri"/>
              </a:rPr>
              <a:t>Форма для валідації та верифікації у лабораторній роботі №3</a:t>
            </a:r>
            <a:br>
              <a:rPr lang="uk" sz="24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uk" sz="2400" b="1" dirty="0">
                <a:latin typeface="Calibri"/>
                <a:ea typeface="Calibri"/>
                <a:cs typeface="Calibri"/>
                <a:sym typeface="Calibri"/>
              </a:rPr>
              <a:t>(Форма реєстрації на сайті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https://www.yakaboo.ua/</a:t>
            </a:r>
            <a:r>
              <a:rPr lang="uk-UA" sz="2400" b="1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6C4F6-0E0D-4E14-921D-13782D05A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494" y="1163171"/>
            <a:ext cx="2467207" cy="35701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15591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400" b="1" dirty="0">
                <a:latin typeface="Calibri"/>
                <a:cs typeface="Calibri"/>
                <a:sym typeface="Calibri"/>
              </a:rPr>
              <a:t>Вимоги до полів форми: </a:t>
            </a: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E95309-A7A9-D492-8A83-DE64A52BD015}"/>
              </a:ext>
            </a:extLst>
          </p:cNvPr>
          <p:cNvSpPr txBox="1"/>
          <p:nvPr/>
        </p:nvSpPr>
        <p:spPr>
          <a:xfrm>
            <a:off x="311700" y="728614"/>
            <a:ext cx="8124340" cy="3930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Поле імені повинно має бути введено кирилицею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Поле імені повинно бути не більше 250 символів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Поле прізвища повинно має бути введено кирилицею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Поле прізвища повинно бути не більше 250 символів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Номер телефону повинен містити лише цифри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Номер телефону повинен містити 9 цифр (не враховуючи код країни)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Електронна пошта повинна бути латиницею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Електронна пошта повинна містити </a:t>
            </a:r>
            <a:r>
              <a:rPr lang="en-US" dirty="0"/>
              <a:t>@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Електронна пошта повинна містити </a:t>
            </a:r>
            <a:r>
              <a:rPr lang="ru-RU" dirty="0"/>
              <a:t>доменне </a:t>
            </a:r>
            <a:r>
              <a:rPr lang="uk-UA" dirty="0"/>
              <a:t>ім</a:t>
            </a:r>
            <a:r>
              <a:rPr lang="en-US" dirty="0"/>
              <a:t>’</a:t>
            </a:r>
            <a:r>
              <a:rPr lang="uk-UA" dirty="0"/>
              <a:t>я після </a:t>
            </a:r>
            <a:r>
              <a:rPr lang="en-US" dirty="0"/>
              <a:t>@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Пароль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повинен бути н</a:t>
            </a: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е менше восьми знаків без урахування пробілів на початку та в кінці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+mj-lt"/>
              </a:rPr>
              <a:t>Мінімум різних типів символів у паролі становить 3. 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ru-RU" dirty="0">
                <a:solidFill>
                  <a:schemeClr val="tx1"/>
                </a:solidFill>
                <a:latin typeface="+mj-lt"/>
              </a:rPr>
              <a:t>Типи символів: нижній регістр, верхній регістр, цифри, спеціальні символи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791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3240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400" b="1" dirty="0">
                <a:latin typeface="Calibri"/>
                <a:cs typeface="Calibri"/>
                <a:sym typeface="Calibri"/>
              </a:rPr>
              <a:t>Техніки тест дизайну:</a:t>
            </a: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E95309-A7A9-D492-8A83-DE64A52BD015}"/>
              </a:ext>
            </a:extLst>
          </p:cNvPr>
          <p:cNvSpPr txBox="1"/>
          <p:nvPr/>
        </p:nvSpPr>
        <p:spPr>
          <a:xfrm>
            <a:off x="311700" y="1001805"/>
            <a:ext cx="4556135" cy="240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100" b="1" i="0" dirty="0">
                <a:solidFill>
                  <a:schemeClr val="tx1"/>
                </a:solidFill>
                <a:effectLst/>
                <a:latin typeface="+mj-lt"/>
              </a:rPr>
              <a:t>Аналіз граничних значень </a:t>
            </a:r>
            <a:r>
              <a:rPr lang="ru-RU" sz="1100" b="1" i="1" dirty="0">
                <a:solidFill>
                  <a:schemeClr val="tx1"/>
                </a:solidFill>
                <a:effectLst/>
                <a:latin typeface="+mj-lt"/>
              </a:rPr>
              <a:t>(Boundary Value Analysis)</a:t>
            </a:r>
            <a:r>
              <a:rPr lang="ru-RU" sz="1100" b="0" i="0" dirty="0">
                <a:solidFill>
                  <a:schemeClr val="tx1"/>
                </a:solidFill>
                <a:effectLst/>
                <a:latin typeface="+mj-lt"/>
              </a:rPr>
              <a:t> 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100" b="1" i="0" dirty="0">
                <a:solidFill>
                  <a:schemeClr val="tx1"/>
                </a:solidFill>
                <a:effectLst/>
                <a:latin typeface="+mj-lt"/>
              </a:rPr>
              <a:t>Вичерпне тестування </a:t>
            </a:r>
            <a:r>
              <a:rPr lang="ru-RU" sz="1100" b="1" i="1" dirty="0">
                <a:solidFill>
                  <a:schemeClr val="tx1"/>
                </a:solidFill>
                <a:effectLst/>
                <a:latin typeface="+mj-lt"/>
              </a:rPr>
              <a:t>(</a:t>
            </a:r>
            <a:r>
              <a:rPr lang="en-US" sz="1100" b="1" i="1" dirty="0">
                <a:solidFill>
                  <a:schemeClr val="tx1"/>
                </a:solidFill>
                <a:effectLst/>
                <a:latin typeface="+mj-lt"/>
              </a:rPr>
              <a:t>Exhaustive Testing)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uk-UA" sz="1100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100" b="1" i="0" dirty="0">
                <a:solidFill>
                  <a:schemeClr val="tx1"/>
                </a:solidFill>
                <a:effectLst/>
                <a:latin typeface="+mj-lt"/>
              </a:rPr>
              <a:t>Еквівалентний розподіл </a:t>
            </a:r>
            <a:r>
              <a:rPr lang="ru-RU" sz="1100" b="1" i="1" dirty="0">
                <a:solidFill>
                  <a:schemeClr val="tx1"/>
                </a:solidFill>
                <a:effectLst/>
                <a:latin typeface="+mj-lt"/>
              </a:rPr>
              <a:t>(</a:t>
            </a:r>
            <a:r>
              <a:rPr lang="en-US" sz="1100" b="1" i="1" dirty="0">
                <a:solidFill>
                  <a:schemeClr val="tx1"/>
                </a:solidFill>
                <a:effectLst/>
                <a:latin typeface="+mj-lt"/>
              </a:rPr>
              <a:t>Equivalence Partitioning)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uk-UA" sz="1100" dirty="0">
              <a:solidFill>
                <a:schemeClr val="tx1"/>
              </a:solidFill>
              <a:latin typeface="+mj-lt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100" b="1" i="0" dirty="0">
                <a:solidFill>
                  <a:schemeClr val="tx1"/>
                </a:solidFill>
                <a:effectLst/>
                <a:latin typeface="+mj-lt"/>
              </a:rPr>
              <a:t>Передбачення помилки </a:t>
            </a:r>
            <a:r>
              <a:rPr lang="ru-RU" sz="1100" b="1" i="1" dirty="0">
                <a:solidFill>
                  <a:schemeClr val="tx1"/>
                </a:solidFill>
                <a:effectLst/>
                <a:latin typeface="+mj-lt"/>
              </a:rPr>
              <a:t>(</a:t>
            </a:r>
            <a:r>
              <a:rPr lang="en-US" sz="1100" b="1" i="1" dirty="0">
                <a:solidFill>
                  <a:schemeClr val="tx1"/>
                </a:solidFill>
                <a:effectLst/>
                <a:latin typeface="+mj-lt"/>
              </a:rPr>
              <a:t>Error Guessing)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+mj-lt"/>
              </a:rPr>
              <a:t>. </a:t>
            </a:r>
            <a:endParaRPr lang="uk-UA" sz="1100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100" b="1" i="0" dirty="0">
                <a:solidFill>
                  <a:schemeClr val="tx1"/>
                </a:solidFill>
                <a:effectLst/>
                <a:latin typeface="+mj-lt"/>
              </a:rPr>
              <a:t>Попарне тестування </a:t>
            </a:r>
            <a:r>
              <a:rPr lang="ru-RU" sz="1100" b="1" i="1" dirty="0">
                <a:solidFill>
                  <a:schemeClr val="tx1"/>
                </a:solidFill>
                <a:effectLst/>
                <a:latin typeface="+mj-lt"/>
              </a:rPr>
              <a:t>(</a:t>
            </a:r>
            <a:r>
              <a:rPr lang="en-US" sz="1100" b="1" i="1" dirty="0">
                <a:solidFill>
                  <a:schemeClr val="tx1"/>
                </a:solidFill>
                <a:effectLst/>
                <a:latin typeface="+mj-lt"/>
              </a:rPr>
              <a:t>Pairwise Testing)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uk-UA" sz="1100" dirty="0">
              <a:solidFill>
                <a:schemeClr val="tx1"/>
              </a:solidFill>
              <a:latin typeface="+mj-lt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100" b="1" i="0" dirty="0">
                <a:solidFill>
                  <a:schemeClr val="tx1"/>
                </a:solidFill>
                <a:effectLst/>
                <a:latin typeface="+mj-lt"/>
              </a:rPr>
              <a:t>Таблиця прийняття рішень </a:t>
            </a:r>
            <a:r>
              <a:rPr lang="ru-RU" sz="1100" b="1" i="1" dirty="0">
                <a:solidFill>
                  <a:schemeClr val="tx1"/>
                </a:solidFill>
                <a:effectLst/>
                <a:latin typeface="+mj-lt"/>
              </a:rPr>
              <a:t>(</a:t>
            </a:r>
            <a:r>
              <a:rPr lang="en-US" sz="1100" b="1" i="1" dirty="0">
                <a:solidFill>
                  <a:schemeClr val="tx1"/>
                </a:solidFill>
                <a:effectLst/>
                <a:latin typeface="+mj-lt"/>
              </a:rPr>
              <a:t>Decision Table)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uk-UA" sz="1100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100" b="1" i="0" dirty="0">
                <a:solidFill>
                  <a:schemeClr val="tx1"/>
                </a:solidFill>
                <a:effectLst/>
                <a:latin typeface="+mj-lt"/>
              </a:rPr>
              <a:t>Причина/Наслідок </a:t>
            </a:r>
            <a:r>
              <a:rPr lang="ru-RU" sz="1100" b="1" i="1" dirty="0">
                <a:solidFill>
                  <a:schemeClr val="tx1"/>
                </a:solidFill>
                <a:effectLst/>
                <a:latin typeface="+mj-lt"/>
              </a:rPr>
              <a:t>(</a:t>
            </a:r>
            <a:r>
              <a:rPr lang="en-US" sz="1100" b="1" i="1" dirty="0">
                <a:solidFill>
                  <a:schemeClr val="tx1"/>
                </a:solidFill>
                <a:effectLst/>
                <a:latin typeface="+mj-lt"/>
              </a:rPr>
              <a:t>Cause/Effect)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2" name="Picture 2" descr="Памятка картинка для презентации - 79 фото">
            <a:extLst>
              <a:ext uri="{FF2B5EF4-FFF2-40B4-BE49-F238E27FC236}">
                <a16:creationId xmlns:a16="http://schemas.microsoft.com/office/drawing/2014/main" id="{E1AD1B77-1AF9-42B8-F568-2B0598E4C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63" y="722779"/>
            <a:ext cx="3621471" cy="36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505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674</Words>
  <Application>Microsoft Office PowerPoint</Application>
  <PresentationFormat>On-screen Show (16:9)</PresentationFormat>
  <Paragraphs>57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Times New Roman</vt:lpstr>
      <vt:lpstr>GothamPro</vt:lpstr>
      <vt:lpstr>Arial</vt:lpstr>
      <vt:lpstr>Calibri</vt:lpstr>
      <vt:lpstr>Simple Light</vt:lpstr>
      <vt:lpstr>PowerPoint Presentation</vt:lpstr>
      <vt:lpstr>Завдання:</vt:lpstr>
      <vt:lpstr>Верифікація (Verification)</vt:lpstr>
      <vt:lpstr>Верифікація (Verification)</vt:lpstr>
      <vt:lpstr>Валідація (validation) </vt:lpstr>
      <vt:lpstr>Приклад валідації у формі входу в обліковий запис:</vt:lpstr>
      <vt:lpstr>Форма для валідації та верифікації у лабораторній роботі №3 (Форма реєстрації на сайті https://www.yakaboo.ua/)</vt:lpstr>
      <vt:lpstr>Вимоги до полів форми: </vt:lpstr>
      <vt:lpstr>Техніки тест дизайну:</vt:lpstr>
      <vt:lpstr>Обов’язкові атрибути тест репорту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Yelyzaveta Turenko</dc:creator>
  <cp:lastModifiedBy>Yelyzaveta Turenko</cp:lastModifiedBy>
  <cp:revision>5</cp:revision>
  <dcterms:modified xsi:type="dcterms:W3CDTF">2023-10-14T09:31:21Z</dcterms:modified>
</cp:coreProperties>
</file>