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64"/>
  </p:normalViewPr>
  <p:slideViewPr>
    <p:cSldViewPr snapToGrid="0">
      <p:cViewPr varScale="1">
        <p:scale>
          <a:sx n="115" d="100"/>
          <a:sy n="115" d="100"/>
        </p:scale>
        <p:origin x="4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0448C-8D56-1080-4DCE-15F4A54587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Arial,Bold"/>
              </a:rPr>
              <a:t>ОЦІНЮВАННЯ ЕФЕКТИВНОСТІ БІЗНЕС-МОДЕЛІ КОМПАНІЇ </a:t>
            </a:r>
            <a:br>
              <a:rPr lang="ru-RU" dirty="0"/>
            </a:br>
            <a:endParaRPr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C8A0AD-44E6-5370-D4D6-D7B26B133C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11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966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9FBF2A-9849-B2D8-ABE5-873AE7F8F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493" y="223024"/>
            <a:ext cx="11006253" cy="6456556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TimesNewRoman"/>
              </a:rPr>
              <a:t>Результатом </a:t>
            </a:r>
            <a:r>
              <a:rPr lang="ru-RU" sz="2000" dirty="0" err="1">
                <a:effectLst/>
                <a:latin typeface="TimesNewRoman"/>
              </a:rPr>
              <a:t>реалізаціі</a:t>
            </a:r>
            <a:r>
              <a:rPr lang="ru-RU" sz="2000" dirty="0">
                <a:effectLst/>
                <a:latin typeface="TimesNewRoman"/>
              </a:rPr>
              <a:t>̈ принципу </a:t>
            </a:r>
            <a:r>
              <a:rPr lang="ru-RU" sz="2000" dirty="0" err="1">
                <a:effectLst/>
                <a:latin typeface="TimesNewRoman"/>
              </a:rPr>
              <a:t>ієрархічності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підприємства</a:t>
            </a:r>
            <a:r>
              <a:rPr lang="ru-RU" sz="2000" dirty="0">
                <a:effectLst/>
                <a:latin typeface="TimesNewRoman"/>
              </a:rPr>
              <a:t> як </a:t>
            </a:r>
            <a:r>
              <a:rPr lang="ru-RU" sz="2000" dirty="0" err="1">
                <a:effectLst/>
                <a:latin typeface="TimesNewRoman"/>
              </a:rPr>
              <a:t>бізнес-системи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є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чотирирівнева</a:t>
            </a:r>
            <a:r>
              <a:rPr lang="ru-RU" sz="2000" dirty="0">
                <a:effectLst/>
                <a:latin typeface="TimesNewRoman"/>
              </a:rPr>
              <a:t> структура </a:t>
            </a:r>
            <a:r>
              <a:rPr lang="ru-RU" sz="2000" dirty="0" err="1">
                <a:effectLst/>
                <a:latin typeface="TimesNewRoman"/>
              </a:rPr>
              <a:t>піраміди</a:t>
            </a:r>
            <a:r>
              <a:rPr lang="ru-RU" sz="2000" dirty="0">
                <a:effectLst/>
                <a:latin typeface="TimesNewRoman"/>
              </a:rPr>
              <a:t>, </a:t>
            </a:r>
            <a:r>
              <a:rPr lang="ru-RU" sz="2000" dirty="0" err="1">
                <a:effectLst/>
                <a:latin typeface="TimesNewRoman"/>
              </a:rPr>
              <a:t>побудована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від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найвищого</a:t>
            </a:r>
            <a:r>
              <a:rPr lang="ru-RU" sz="2000" dirty="0">
                <a:effectLst/>
                <a:latin typeface="TimesNewRoman"/>
              </a:rPr>
              <a:t> — корпоративного, до </a:t>
            </a:r>
            <a:r>
              <a:rPr lang="ru-RU" sz="2000" dirty="0" err="1">
                <a:effectLst/>
                <a:latin typeface="TimesNewRoman"/>
              </a:rPr>
              <a:t>найнижчого</a:t>
            </a:r>
            <a:r>
              <a:rPr lang="ru-RU" sz="2000" dirty="0">
                <a:effectLst/>
                <a:latin typeface="TimesNewRoman"/>
              </a:rPr>
              <a:t> — </a:t>
            </a:r>
            <a:r>
              <a:rPr lang="ru-RU" sz="2000" dirty="0" err="1">
                <a:effectLst/>
                <a:latin typeface="TimesNewRoman"/>
              </a:rPr>
              <a:t>функціонального</a:t>
            </a:r>
            <a:r>
              <a:rPr lang="ru-RU" sz="2000" dirty="0">
                <a:effectLst/>
                <a:latin typeface="TimesNewRoman"/>
              </a:rPr>
              <a:t> (</a:t>
            </a:r>
            <a:r>
              <a:rPr lang="ru-RU" sz="2000" dirty="0" err="1">
                <a:effectLst/>
                <a:latin typeface="TimesNewRoman"/>
              </a:rPr>
              <a:t>господарського</a:t>
            </a:r>
            <a:r>
              <a:rPr lang="ru-RU" sz="2000" dirty="0">
                <a:effectLst/>
                <a:latin typeface="TimesNewRoman"/>
              </a:rPr>
              <a:t>) </a:t>
            </a:r>
            <a:r>
              <a:rPr lang="ru-RU" sz="2000" dirty="0" err="1">
                <a:effectLst/>
                <a:latin typeface="TimesNewRoman"/>
              </a:rPr>
              <a:t>рівня</a:t>
            </a:r>
            <a:r>
              <a:rPr lang="ru-RU" sz="2000" dirty="0">
                <a:effectLst/>
                <a:latin typeface="TimesNewRoman"/>
              </a:rPr>
              <a:t>. </a:t>
            </a:r>
            <a:r>
              <a:rPr lang="ru-RU" sz="2000" dirty="0" err="1">
                <a:effectLst/>
                <a:latin typeface="TimesNewRoman"/>
              </a:rPr>
              <a:t>Крім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цього</a:t>
            </a:r>
            <a:r>
              <a:rPr lang="ru-RU" sz="2000" dirty="0">
                <a:effectLst/>
                <a:latin typeface="TimesNewRoman"/>
              </a:rPr>
              <a:t>, </a:t>
            </a:r>
            <a:r>
              <a:rPr lang="ru-RU" sz="2000" dirty="0" err="1">
                <a:effectLst/>
                <a:latin typeface="TimesNewRoman"/>
              </a:rPr>
              <a:t>запропонована</a:t>
            </a:r>
            <a:r>
              <a:rPr lang="ru-RU" sz="2000" dirty="0">
                <a:effectLst/>
                <a:latin typeface="TimesNewRoman"/>
              </a:rPr>
              <a:t> модель </a:t>
            </a:r>
            <a:r>
              <a:rPr lang="ru-RU" sz="2000" dirty="0" err="1">
                <a:effectLst/>
                <a:latin typeface="TimesNewRoman"/>
              </a:rPr>
              <a:t>аналізу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передбачає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двосторонніи</a:t>
            </a:r>
            <a:r>
              <a:rPr lang="ru-RU" sz="2000" dirty="0">
                <a:effectLst/>
                <a:latin typeface="TimesNewRoman"/>
              </a:rPr>
              <a:t>̆ </a:t>
            </a:r>
            <a:r>
              <a:rPr lang="ru-RU" sz="2000" dirty="0" err="1">
                <a:effectLst/>
                <a:latin typeface="TimesNewRoman"/>
              </a:rPr>
              <a:t>зв’язок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між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найвищим</a:t>
            </a:r>
            <a:r>
              <a:rPr lang="ru-RU" sz="2000" dirty="0">
                <a:effectLst/>
                <a:latin typeface="TimesNewRoman"/>
              </a:rPr>
              <a:t> і </a:t>
            </a:r>
            <a:r>
              <a:rPr lang="ru-RU" sz="2000" dirty="0" err="1">
                <a:effectLst/>
                <a:latin typeface="TimesNewRoman"/>
              </a:rPr>
              <a:t>найнижчим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рівнями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бізнес-системи</a:t>
            </a:r>
            <a:r>
              <a:rPr lang="ru-RU" sz="2000" dirty="0">
                <a:effectLst/>
                <a:latin typeface="TimesNewRoman"/>
              </a:rPr>
              <a:t>: </a:t>
            </a:r>
            <a:r>
              <a:rPr lang="ru-RU" sz="2000" dirty="0" err="1">
                <a:effectLst/>
                <a:latin typeface="TimesNewRoman"/>
              </a:rPr>
              <a:t>завдання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ставляться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зверху</a:t>
            </a:r>
            <a:r>
              <a:rPr lang="ru-RU" sz="2000" dirty="0">
                <a:effectLst/>
                <a:latin typeface="TimesNewRoman"/>
              </a:rPr>
              <a:t> вниз, а </a:t>
            </a:r>
            <a:r>
              <a:rPr lang="ru-RU" sz="2000" dirty="0" err="1">
                <a:effectLst/>
                <a:latin typeface="TimesNewRoman"/>
              </a:rPr>
              <a:t>значення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показників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передаються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знизу</a:t>
            </a:r>
            <a:r>
              <a:rPr lang="ru-RU" sz="2000" dirty="0">
                <a:effectLst/>
                <a:latin typeface="TimesNewRoman"/>
              </a:rPr>
              <a:t> вверх. </a:t>
            </a:r>
          </a:p>
          <a:p>
            <a:pPr algn="just"/>
            <a:r>
              <a:rPr lang="ru-RU" sz="1800" dirty="0" err="1">
                <a:effectLst/>
                <a:latin typeface="TimesNewRoman"/>
              </a:rPr>
              <a:t>Найвищии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рівень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бізнес-системи</a:t>
            </a:r>
            <a:r>
              <a:rPr lang="ru-RU" sz="1800" dirty="0">
                <a:effectLst/>
                <a:latin typeface="TimesNewRoman"/>
              </a:rPr>
              <a:t> — </a:t>
            </a:r>
            <a:r>
              <a:rPr lang="ru-RU" sz="1800" dirty="0" err="1">
                <a:effectLst/>
                <a:latin typeface="TimesNewRoman"/>
              </a:rPr>
              <a:t>це</a:t>
            </a:r>
            <a:r>
              <a:rPr lang="ru-RU" sz="1800" dirty="0">
                <a:effectLst/>
                <a:latin typeface="TimesNewRoman"/>
              </a:rPr>
              <a:t> топ-</a:t>
            </a:r>
            <a:r>
              <a:rPr lang="ru-RU" sz="1800" dirty="0" err="1">
                <a:effectLst/>
                <a:latin typeface="TimesNewRoman"/>
              </a:rPr>
              <a:t>менеджери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̈, </a:t>
            </a:r>
            <a:r>
              <a:rPr lang="ru-RU" sz="1800" dirty="0" err="1">
                <a:effectLst/>
                <a:latin typeface="TimesNewRoman"/>
              </a:rPr>
              <a:t>які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визначають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місію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цілі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стратегічне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бачення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̈. </a:t>
            </a:r>
            <a:r>
              <a:rPr lang="ru-RU" sz="1800" dirty="0" err="1">
                <a:effectLst/>
                <a:latin typeface="TimesNewRoman"/>
              </a:rPr>
              <a:t>Другии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рівень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піраміди</a:t>
            </a:r>
            <a:r>
              <a:rPr lang="ru-RU" sz="1800" dirty="0">
                <a:effectLst/>
                <a:latin typeface="TimesNewRoman"/>
              </a:rPr>
              <a:t> представлений </a:t>
            </a:r>
            <a:r>
              <a:rPr lang="ru-RU" sz="1800" dirty="0" err="1">
                <a:effectLst/>
                <a:latin typeface="TimesNewRoman"/>
              </a:rPr>
              <a:t>господарськими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підрозділами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або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бізнес-одиницями</a:t>
            </a:r>
            <a:r>
              <a:rPr lang="ru-RU" sz="1800" dirty="0">
                <a:effectLst/>
                <a:latin typeface="TimesNewRoman"/>
              </a:rPr>
              <a:t>. </a:t>
            </a:r>
            <a:r>
              <a:rPr lang="ru-RU" sz="1800" dirty="0" err="1">
                <a:effectLst/>
                <a:latin typeface="TimesNewRoman"/>
              </a:rPr>
              <a:t>Третіи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рівень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піраміди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має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міжфункціональнии</a:t>
            </a:r>
            <a:r>
              <a:rPr lang="ru-RU" sz="1800" dirty="0">
                <a:effectLst/>
                <a:latin typeface="TimesNewRoman"/>
              </a:rPr>
              <a:t>̆ характер і </a:t>
            </a:r>
            <a:r>
              <a:rPr lang="ru-RU" sz="1800" dirty="0" err="1">
                <a:effectLst/>
                <a:latin typeface="TimesNewRoman"/>
              </a:rPr>
              <a:t>використовується</a:t>
            </a:r>
            <a:r>
              <a:rPr lang="ru-RU" sz="1800" dirty="0">
                <a:effectLst/>
                <a:latin typeface="TimesNewRoman"/>
              </a:rPr>
              <a:t> для </a:t>
            </a:r>
            <a:r>
              <a:rPr lang="ru-RU" sz="1800" dirty="0" err="1">
                <a:effectLst/>
                <a:latin typeface="TimesNewRoman"/>
              </a:rPr>
              <a:t>зв’язку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між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верхніми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нижніми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рівнями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піраміди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результативності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ru-RU" sz="1800" dirty="0" err="1">
                <a:effectLst/>
                <a:latin typeface="TimesNewRoman"/>
              </a:rPr>
              <a:t>може</a:t>
            </a:r>
            <a:r>
              <a:rPr lang="ru-RU" sz="1800" dirty="0">
                <a:effectLst/>
                <a:latin typeface="TimesNewRoman"/>
              </a:rPr>
              <a:t> не </a:t>
            </a:r>
            <a:r>
              <a:rPr lang="ru-RU" sz="1800" dirty="0" err="1">
                <a:effectLst/>
                <a:latin typeface="TimesNewRoman"/>
              </a:rPr>
              <a:t>відображати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рівень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організаційноі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структури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фірми</a:t>
            </a:r>
            <a:r>
              <a:rPr lang="ru-RU" sz="1800" dirty="0">
                <a:effectLst/>
                <a:latin typeface="TimesNewRoman"/>
              </a:rPr>
              <a:t>). На </a:t>
            </a:r>
            <a:r>
              <a:rPr lang="ru-RU" sz="1800" dirty="0" err="1">
                <a:effectLst/>
                <a:latin typeface="TimesNewRoman"/>
              </a:rPr>
              <a:t>цьому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рівні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фіксуються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ключові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показники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результативності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функціонування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бізнес-системи</a:t>
            </a:r>
            <a:r>
              <a:rPr lang="ru-RU" sz="1800" dirty="0">
                <a:effectLst/>
                <a:latin typeface="TimesNewRoman"/>
              </a:rPr>
              <a:t>, через </a:t>
            </a:r>
            <a:r>
              <a:rPr lang="ru-RU" sz="1800" dirty="0" err="1">
                <a:effectLst/>
                <a:latin typeface="TimesNewRoman"/>
              </a:rPr>
              <a:t>які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встановлені</a:t>
            </a:r>
            <a:r>
              <a:rPr lang="ru-RU" sz="1800" dirty="0">
                <a:effectLst/>
                <a:latin typeface="TimesNewRoman"/>
              </a:rPr>
              <a:t> на </a:t>
            </a:r>
            <a:r>
              <a:rPr lang="ru-RU" sz="1800" dirty="0" err="1">
                <a:effectLst/>
                <a:latin typeface="TimesNewRoman"/>
              </a:rPr>
              <a:t>першому</a:t>
            </a:r>
            <a:r>
              <a:rPr lang="ru-RU" sz="1800" dirty="0">
                <a:effectLst/>
                <a:latin typeface="TimesNewRoman"/>
              </a:rPr>
              <a:t> та другому </a:t>
            </a:r>
            <a:r>
              <a:rPr lang="ru-RU" sz="1800" dirty="0" err="1">
                <a:effectLst/>
                <a:latin typeface="TimesNewRoman"/>
              </a:rPr>
              <a:t>рівнях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цілі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передаються</a:t>
            </a:r>
            <a:r>
              <a:rPr lang="ru-RU" sz="1800" dirty="0">
                <a:effectLst/>
                <a:latin typeface="TimesNewRoman"/>
              </a:rPr>
              <a:t> на </a:t>
            </a:r>
            <a:r>
              <a:rPr lang="ru-RU" sz="1800" dirty="0" err="1">
                <a:effectLst/>
                <a:latin typeface="TimesNewRoman"/>
              </a:rPr>
              <a:t>найнижчии</a:t>
            </a:r>
            <a:r>
              <a:rPr lang="ru-RU" sz="1800" dirty="0">
                <a:effectLst/>
                <a:latin typeface="TimesNewRoman"/>
              </a:rPr>
              <a:t>̆ — </a:t>
            </a:r>
            <a:r>
              <a:rPr lang="ru-RU" sz="1800" dirty="0" err="1">
                <a:effectLst/>
                <a:latin typeface="TimesNewRoman"/>
              </a:rPr>
              <a:t>четвертии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рівень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ru-RU" sz="1800" dirty="0" err="1">
                <a:effectLst/>
                <a:latin typeface="TimesNewRoman"/>
              </a:rPr>
              <a:t>відділи</a:t>
            </a:r>
            <a:r>
              <a:rPr lang="ru-RU" sz="1800" dirty="0">
                <a:effectLst/>
                <a:latin typeface="TimesNewRoman"/>
              </a:rPr>
              <a:t> і </a:t>
            </a:r>
            <a:r>
              <a:rPr lang="ru-RU" sz="1800" dirty="0" err="1">
                <a:effectLst/>
                <a:latin typeface="TimesNewRoman"/>
              </a:rPr>
              <a:t>робочі</a:t>
            </a:r>
            <a:r>
              <a:rPr lang="ru-RU" sz="1800" dirty="0">
                <a:effectLst/>
                <a:latin typeface="TimesNewRoman"/>
              </a:rPr>
              <a:t> центри). </a:t>
            </a:r>
            <a:endParaRPr lang="ru-RU" dirty="0"/>
          </a:p>
          <a:p>
            <a:pPr algn="just"/>
            <a:r>
              <a:rPr lang="ru-RU" sz="1800" dirty="0">
                <a:effectLst/>
                <a:latin typeface="TimesNewRoman"/>
              </a:rPr>
              <a:t>На четвертому </a:t>
            </a:r>
            <a:r>
              <a:rPr lang="ru-RU" sz="1800" dirty="0" err="1">
                <a:effectLst/>
                <a:latin typeface="TimesNewRoman"/>
              </a:rPr>
              <a:t>рівні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піраміди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також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встановлюються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показники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операційноі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діяльності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бізнес-системи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ru-RU" sz="1800" dirty="0" err="1">
                <a:effectLst/>
                <a:latin typeface="TimesNewRoman"/>
              </a:rPr>
              <a:t>якість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продукціі</a:t>
            </a:r>
            <a:r>
              <a:rPr lang="ru-RU" sz="1800" dirty="0">
                <a:effectLst/>
                <a:latin typeface="TimesNewRoman"/>
              </a:rPr>
              <a:t>̈ (</a:t>
            </a:r>
            <a:r>
              <a:rPr lang="ru-RU" sz="1800" dirty="0" err="1">
                <a:effectLst/>
                <a:latin typeface="TimesNewRoman"/>
              </a:rPr>
              <a:t>послуг</a:t>
            </a:r>
            <a:r>
              <a:rPr lang="ru-RU" sz="1800" dirty="0">
                <a:effectLst/>
                <a:latin typeface="TimesNewRoman"/>
              </a:rPr>
              <a:t>), </a:t>
            </a:r>
            <a:r>
              <a:rPr lang="ru-RU" sz="1800" dirty="0" err="1">
                <a:effectLst/>
                <a:latin typeface="TimesNewRoman"/>
              </a:rPr>
              <a:t>тривалість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виробничого</a:t>
            </a:r>
            <a:r>
              <a:rPr lang="ru-RU" sz="1800" dirty="0">
                <a:effectLst/>
                <a:latin typeface="TimesNewRoman"/>
              </a:rPr>
              <a:t> циклу </a:t>
            </a:r>
            <a:r>
              <a:rPr lang="ru-RU" sz="1800" dirty="0" err="1">
                <a:effectLst/>
                <a:latin typeface="TimesNewRoman"/>
              </a:rPr>
              <a:t>тощо</a:t>
            </a:r>
            <a:r>
              <a:rPr lang="ru-RU" sz="1800" dirty="0">
                <a:effectLst/>
                <a:latin typeface="TimesNewRoman"/>
              </a:rPr>
              <a:t>). </a:t>
            </a:r>
            <a:endParaRPr lang="ru-RU" dirty="0"/>
          </a:p>
          <a:p>
            <a:pPr algn="just"/>
            <a:r>
              <a:rPr lang="ru-RU" sz="1800" dirty="0">
                <a:effectLst/>
                <a:latin typeface="TimesNewRoman"/>
              </a:rPr>
              <a:t>Вся </a:t>
            </a:r>
            <a:r>
              <a:rPr lang="ru-RU" sz="1800" dirty="0" err="1">
                <a:effectLst/>
                <a:latin typeface="TimesNewRoman"/>
              </a:rPr>
              <a:t>сукупність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показників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незалежно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від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рівня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їх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фіксаціі</a:t>
            </a:r>
            <a:r>
              <a:rPr lang="ru-RU" sz="1800" dirty="0">
                <a:effectLst/>
                <a:latin typeface="TimesNewRoman"/>
              </a:rPr>
              <a:t>̈, </a:t>
            </a:r>
            <a:r>
              <a:rPr lang="ru-RU" sz="1800" dirty="0" err="1">
                <a:effectLst/>
                <a:latin typeface="TimesNewRoman"/>
              </a:rPr>
              <a:t>поділяється</a:t>
            </a:r>
            <a:r>
              <a:rPr lang="ru-RU" sz="1800" dirty="0">
                <a:effectLst/>
                <a:latin typeface="TimesNewRoman"/>
              </a:rPr>
              <a:t> на </a:t>
            </a:r>
            <a:r>
              <a:rPr lang="ru-RU" sz="1800" dirty="0" err="1">
                <a:effectLst/>
                <a:latin typeface="TimesNewRoman"/>
              </a:rPr>
              <a:t>дві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групи</a:t>
            </a:r>
            <a:r>
              <a:rPr lang="ru-RU" sz="1800" dirty="0">
                <a:effectLst/>
                <a:latin typeface="TimesNewRoman"/>
              </a:rPr>
              <a:t>: </a:t>
            </a:r>
            <a:r>
              <a:rPr lang="ru-RU" sz="1800" dirty="0" err="1">
                <a:effectLst/>
                <a:latin typeface="TimesNewRoman"/>
              </a:rPr>
              <a:t>індикатори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внутрішньоі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результативності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ru-RU" sz="1800" dirty="0" err="1">
                <a:effectLst/>
                <a:latin typeface="TimesNewRoman"/>
              </a:rPr>
              <a:t>наприклад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тривалість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виробничого</a:t>
            </a:r>
            <a:r>
              <a:rPr lang="ru-RU" sz="1800" dirty="0">
                <a:effectLst/>
                <a:latin typeface="TimesNewRoman"/>
              </a:rPr>
              <a:t> циклу) та </a:t>
            </a:r>
            <a:r>
              <a:rPr lang="ru-RU" sz="1800" dirty="0" err="1">
                <a:effectLst/>
                <a:latin typeface="TimesNewRoman"/>
              </a:rPr>
              <a:t>індикатори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зовнішньоі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результативності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ru-RU" sz="1800" dirty="0" err="1">
                <a:effectLst/>
                <a:latin typeface="TimesNewRoman"/>
              </a:rPr>
              <a:t>наприклад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якість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продукціі</a:t>
            </a:r>
            <a:r>
              <a:rPr lang="ru-RU" sz="1800" dirty="0">
                <a:effectLst/>
                <a:latin typeface="TimesNewRoman"/>
              </a:rPr>
              <a:t>̈ (</a:t>
            </a:r>
            <a:r>
              <a:rPr lang="ru-RU" sz="1800" dirty="0" err="1">
                <a:effectLst/>
                <a:latin typeface="TimesNewRoman"/>
              </a:rPr>
              <a:t>послуг</a:t>
            </a:r>
            <a:r>
              <a:rPr lang="ru-RU" sz="1800" dirty="0">
                <a:effectLst/>
                <a:latin typeface="TimesNewRoman"/>
              </a:rPr>
              <a:t>)). </a:t>
            </a:r>
            <a:r>
              <a:rPr lang="ru-RU" sz="1800" dirty="0" err="1">
                <a:effectLst/>
                <a:latin typeface="TimesNewRoman"/>
              </a:rPr>
              <a:t>Критичні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значення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показників</a:t>
            </a:r>
            <a:r>
              <a:rPr lang="ru-RU" sz="1800" dirty="0">
                <a:effectLst/>
                <a:latin typeface="TimesNewRoman"/>
              </a:rPr>
              <a:t> на </a:t>
            </a:r>
            <a:r>
              <a:rPr lang="ru-RU" sz="1800" dirty="0" err="1">
                <a:effectLst/>
                <a:latin typeface="TimesNewRoman"/>
              </a:rPr>
              <a:t>різних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рівнях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піраміди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результативності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автори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рекомендують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визначати</a:t>
            </a:r>
            <a:r>
              <a:rPr lang="ru-RU" sz="1800" dirty="0">
                <a:effectLst/>
                <a:latin typeface="TimesNewRoman"/>
              </a:rPr>
              <a:t> з </a:t>
            </a:r>
            <a:r>
              <a:rPr lang="ru-RU" sz="1800" dirty="0" err="1">
                <a:effectLst/>
                <a:latin typeface="TimesNewRoman"/>
              </a:rPr>
              <a:t>різною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періодичністю</a:t>
            </a:r>
            <a:r>
              <a:rPr lang="ru-RU" sz="1800" dirty="0">
                <a:effectLst/>
                <a:latin typeface="TimesNewRoman"/>
              </a:rPr>
              <a:t>: на </a:t>
            </a:r>
            <a:r>
              <a:rPr lang="ru-RU" sz="1800" dirty="0" err="1">
                <a:effectLst/>
                <a:latin typeface="TimesNewRoman"/>
              </a:rPr>
              <a:t>найвищому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рівні</a:t>
            </a:r>
            <a:r>
              <a:rPr lang="ru-RU" sz="1800" dirty="0">
                <a:effectLst/>
                <a:latin typeface="TimesNewRoman"/>
              </a:rPr>
              <a:t> — раз у </a:t>
            </a:r>
            <a:r>
              <a:rPr lang="ru-RU" sz="1800" dirty="0" err="1">
                <a:effectLst/>
                <a:latin typeface="TimesNewRoman"/>
              </a:rPr>
              <a:t>рік</a:t>
            </a:r>
            <a:r>
              <a:rPr lang="ru-RU" sz="1800" dirty="0">
                <a:effectLst/>
                <a:latin typeface="TimesNewRoman"/>
              </a:rPr>
              <a:t> (квартал), на </a:t>
            </a:r>
            <a:r>
              <a:rPr lang="ru-RU" sz="1800" dirty="0" err="1">
                <a:effectLst/>
                <a:latin typeface="TimesNewRoman"/>
              </a:rPr>
              <a:t>найнижчому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рівні</a:t>
            </a:r>
            <a:r>
              <a:rPr lang="ru-RU" sz="1800" dirty="0">
                <a:effectLst/>
                <a:latin typeface="TimesNewRoman"/>
              </a:rPr>
              <a:t> — раз у </a:t>
            </a:r>
            <a:r>
              <a:rPr lang="ru-RU" sz="1800" dirty="0" err="1">
                <a:effectLst/>
                <a:latin typeface="TimesNewRoman"/>
              </a:rPr>
              <a:t>місяць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тиждень</a:t>
            </a:r>
            <a:r>
              <a:rPr lang="ru-RU" sz="1800" dirty="0">
                <a:effectLst/>
                <a:latin typeface="TimesNewRoman"/>
              </a:rPr>
              <a:t>, день. </a:t>
            </a:r>
            <a:endParaRPr lang="ru-RU" dirty="0"/>
          </a:p>
          <a:p>
            <a:endParaRPr lang="ru-RU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252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CE1947-B6DC-8671-35B1-3B9EDBF87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005" y="267629"/>
            <a:ext cx="10738624" cy="6244683"/>
          </a:xfrm>
        </p:spPr>
        <p:txBody>
          <a:bodyPr/>
          <a:lstStyle/>
          <a:p>
            <a:pPr algn="just"/>
            <a:r>
              <a:rPr lang="ru-RU" sz="2000" dirty="0" err="1">
                <a:effectLst/>
                <a:latin typeface="TimesNewRoman"/>
              </a:rPr>
              <a:t>Враховуючи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описані</a:t>
            </a:r>
            <a:r>
              <a:rPr lang="ru-RU" sz="2000" dirty="0">
                <a:effectLst/>
                <a:latin typeface="TimesNewRoman"/>
              </a:rPr>
              <a:t> характеристики </a:t>
            </a:r>
            <a:r>
              <a:rPr lang="ru-RU" sz="2000" dirty="0" err="1">
                <a:effectLst/>
                <a:latin typeface="TimesNewRoman"/>
              </a:rPr>
              <a:t>піраміди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результативності</a:t>
            </a:r>
            <a:r>
              <a:rPr lang="ru-RU" sz="2000" dirty="0">
                <a:effectLst/>
                <a:latin typeface="TimesNewRoman"/>
              </a:rPr>
              <a:t> С. Дж. </a:t>
            </a:r>
            <a:r>
              <a:rPr lang="ru-RU" sz="2000" dirty="0" err="1">
                <a:effectLst/>
                <a:latin typeface="TimesNewRoman"/>
              </a:rPr>
              <a:t>МакНейра</a:t>
            </a:r>
            <a:r>
              <a:rPr lang="ru-RU" sz="2000" dirty="0">
                <a:effectLst/>
                <a:latin typeface="TimesNewRoman"/>
              </a:rPr>
              <a:t>, Р. Л. </a:t>
            </a:r>
            <a:r>
              <a:rPr lang="ru-RU" sz="2000" dirty="0" err="1">
                <a:effectLst/>
                <a:latin typeface="TimesNewRoman"/>
              </a:rPr>
              <a:t>Лінча</a:t>
            </a:r>
            <a:r>
              <a:rPr lang="ru-RU" sz="2000" dirty="0">
                <a:effectLst/>
                <a:latin typeface="TimesNewRoman"/>
              </a:rPr>
              <a:t> та К. Ф. Кросса, </a:t>
            </a:r>
            <a:r>
              <a:rPr lang="ru-RU" sz="2000" dirty="0" err="1">
                <a:effectLst/>
                <a:latin typeface="TimesNewRoman"/>
              </a:rPr>
              <a:t>вважаємо</a:t>
            </a:r>
            <a:r>
              <a:rPr lang="ru-RU" sz="2000" dirty="0">
                <a:effectLst/>
                <a:latin typeface="TimesNewRoman"/>
              </a:rPr>
              <a:t>, </a:t>
            </a:r>
            <a:r>
              <a:rPr lang="ru-RU" sz="2000" dirty="0" err="1">
                <a:effectLst/>
                <a:latin typeface="TimesNewRoman"/>
              </a:rPr>
              <a:t>що</a:t>
            </a:r>
            <a:r>
              <a:rPr lang="ru-RU" sz="2000" dirty="0">
                <a:effectLst/>
                <a:latin typeface="TimesNewRoman"/>
              </a:rPr>
              <a:t> за </a:t>
            </a:r>
            <a:r>
              <a:rPr lang="ru-RU" sz="2000" dirty="0" err="1">
                <a:effectLst/>
                <a:latin typeface="TimesNewRoman"/>
              </a:rPr>
              <a:t>умови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незначноі</a:t>
            </a:r>
            <a:r>
              <a:rPr lang="ru-RU" sz="2000" dirty="0">
                <a:effectLst/>
                <a:latin typeface="TimesNewRoman"/>
              </a:rPr>
              <a:t>̈ </a:t>
            </a:r>
            <a:r>
              <a:rPr lang="ru-RU" sz="2000" dirty="0" err="1">
                <a:effectLst/>
                <a:latin typeface="TimesNewRoman"/>
              </a:rPr>
              <a:t>модифікаціі</a:t>
            </a:r>
            <a:r>
              <a:rPr lang="ru-RU" sz="2000" dirty="0">
                <a:effectLst/>
                <a:latin typeface="TimesNewRoman"/>
              </a:rPr>
              <a:t>̈ вона </a:t>
            </a:r>
            <a:r>
              <a:rPr lang="ru-RU" sz="2000" dirty="0" err="1">
                <a:effectLst/>
                <a:latin typeface="TimesNewRoman"/>
              </a:rPr>
              <a:t>може</a:t>
            </a:r>
            <a:r>
              <a:rPr lang="ru-RU" sz="2000" dirty="0">
                <a:effectLst/>
                <a:latin typeface="TimesNewRoman"/>
              </a:rPr>
              <a:t> бути одним </a:t>
            </a:r>
            <a:r>
              <a:rPr lang="ru-RU" sz="2000" dirty="0" err="1">
                <a:effectLst/>
                <a:latin typeface="TimesNewRoman"/>
              </a:rPr>
              <a:t>із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елементів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системи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оцінювання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ефективності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бізнес-моделі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компаніі</a:t>
            </a:r>
            <a:r>
              <a:rPr lang="ru-RU" sz="2000" dirty="0">
                <a:effectLst/>
                <a:latin typeface="TimesNewRoman"/>
              </a:rPr>
              <a:t>̈. </a:t>
            </a:r>
            <a:r>
              <a:rPr lang="ru-RU" sz="2000" dirty="0" err="1">
                <a:effectLst/>
                <a:latin typeface="TimesNewRoman"/>
              </a:rPr>
              <a:t>Окрім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піраміди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результативності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концепція</a:t>
            </a:r>
            <a:r>
              <a:rPr lang="ru-RU" sz="2000" dirty="0">
                <a:effectLst/>
                <a:latin typeface="TimesNewRoman"/>
              </a:rPr>
              <a:t> «р</a:t>
            </a:r>
            <a:r>
              <a:rPr lang="en-US" sz="2000" dirty="0" err="1">
                <a:effectLst/>
                <a:latin typeface="TimesNewRoman"/>
              </a:rPr>
              <a:t>erformance</a:t>
            </a:r>
            <a:r>
              <a:rPr lang="en-US" sz="2000" dirty="0">
                <a:effectLst/>
                <a:latin typeface="TimesNewRoman"/>
              </a:rPr>
              <a:t> measurement» </a:t>
            </a:r>
            <a:r>
              <a:rPr lang="ru-RU" sz="2000" dirty="0" err="1">
                <a:effectLst/>
                <a:latin typeface="TimesNewRoman"/>
              </a:rPr>
              <a:t>включає</a:t>
            </a:r>
            <a:r>
              <a:rPr lang="ru-RU" sz="2000" dirty="0">
                <a:effectLst/>
                <a:latin typeface="TimesNewRoman"/>
              </a:rPr>
              <a:t> й </a:t>
            </a:r>
            <a:r>
              <a:rPr lang="ru-RU" sz="2000" dirty="0" err="1">
                <a:effectLst/>
                <a:latin typeface="TimesNewRoman"/>
              </a:rPr>
              <a:t>інші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системи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оцінювання</a:t>
            </a:r>
            <a:r>
              <a:rPr lang="ru-RU" sz="2000" dirty="0">
                <a:effectLst/>
                <a:latin typeface="TimesNewRoman"/>
              </a:rPr>
              <a:t>, </a:t>
            </a:r>
            <a:r>
              <a:rPr lang="ru-RU" sz="2000" dirty="0" err="1">
                <a:effectLst/>
                <a:latin typeface="TimesNewRoman"/>
              </a:rPr>
              <a:t>перелік</a:t>
            </a:r>
            <a:r>
              <a:rPr lang="ru-RU" sz="2000" dirty="0">
                <a:effectLst/>
                <a:latin typeface="TimesNewRoman"/>
              </a:rPr>
              <a:t> та </a:t>
            </a:r>
            <a:r>
              <a:rPr lang="ru-RU" sz="2000" dirty="0" err="1">
                <a:effectLst/>
                <a:latin typeface="TimesNewRoman"/>
              </a:rPr>
              <a:t>основні</a:t>
            </a:r>
            <a:r>
              <a:rPr lang="ru-RU" sz="2000" dirty="0">
                <a:effectLst/>
                <a:latin typeface="TimesNewRoman"/>
              </a:rPr>
              <a:t> характеристики </a:t>
            </a:r>
            <a:r>
              <a:rPr lang="ru-RU" sz="2000" dirty="0" err="1">
                <a:effectLst/>
                <a:latin typeface="TimesNewRoman"/>
              </a:rPr>
              <a:t>яких</a:t>
            </a:r>
            <a:r>
              <a:rPr lang="ru-RU" sz="2000" dirty="0">
                <a:effectLst/>
                <a:latin typeface="TimesNewRoman"/>
              </a:rPr>
              <a:t> подано в табл. 11.2. </a:t>
            </a:r>
            <a:endParaRPr lang="ru-RU" dirty="0"/>
          </a:p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CA5FBB-A13D-6A50-4836-7B81BB059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395" y="1788550"/>
            <a:ext cx="4259766" cy="44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9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7FBF09-65E9-AE81-5764-15FDBC2D2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0262" y="257175"/>
            <a:ext cx="6127750" cy="6434138"/>
          </a:xfrm>
        </p:spPr>
      </p:pic>
    </p:spTree>
    <p:extLst>
      <p:ext uri="{BB962C8B-B14F-4D97-AF65-F5344CB8AC3E}">
        <p14:creationId xmlns:p14="http://schemas.microsoft.com/office/powerpoint/2010/main" val="1551454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9C164B-6478-0EC9-C8CE-DD449D6DA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702" y="234175"/>
            <a:ext cx="10838986" cy="6467707"/>
          </a:xfrm>
        </p:spPr>
        <p:txBody>
          <a:bodyPr/>
          <a:lstStyle/>
          <a:p>
            <a:pPr algn="just"/>
            <a:r>
              <a:rPr lang="ru-RU" sz="1800" dirty="0" err="1">
                <a:effectLst/>
                <a:latin typeface="TimesNewRoman"/>
              </a:rPr>
              <a:t>Американська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консалтингова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en-US" sz="1800" dirty="0">
                <a:effectLst/>
                <a:latin typeface="TimesNewRoman,Italic"/>
              </a:rPr>
              <a:t>McKinsey </a:t>
            </a:r>
            <a:r>
              <a:rPr lang="ru-RU" sz="1800" dirty="0" err="1">
                <a:effectLst/>
                <a:latin typeface="TimesNewRoman"/>
              </a:rPr>
              <a:t>запропонувала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власну</a:t>
            </a:r>
            <a:r>
              <a:rPr lang="ru-RU" sz="1800" dirty="0">
                <a:effectLst/>
                <a:latin typeface="TimesNewRoman"/>
              </a:rPr>
              <a:t> методику (</a:t>
            </a:r>
            <a:r>
              <a:rPr lang="ru-RU" sz="1800" dirty="0" err="1">
                <a:effectLst/>
                <a:latin typeface="TimesNewRoman"/>
              </a:rPr>
              <a:t>що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дістала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назву</a:t>
            </a:r>
            <a:r>
              <a:rPr lang="ru-RU" sz="1800" dirty="0">
                <a:effectLst/>
                <a:latin typeface="TimesNewRoman"/>
              </a:rPr>
              <a:t> «</a:t>
            </a:r>
            <a:r>
              <a:rPr lang="ru-RU" sz="1800" dirty="0" err="1">
                <a:effectLst/>
                <a:latin typeface="TimesNewRoman"/>
              </a:rPr>
              <a:t>концепція</a:t>
            </a:r>
            <a:r>
              <a:rPr lang="ru-RU" sz="1800" dirty="0">
                <a:effectLst/>
                <a:latin typeface="TimesNewRoman"/>
              </a:rPr>
              <a:t> 7</a:t>
            </a:r>
            <a:r>
              <a:rPr lang="en-US" sz="1800" dirty="0">
                <a:effectLst/>
                <a:latin typeface="TimesNewRoman"/>
              </a:rPr>
              <a:t>S) </a:t>
            </a:r>
            <a:r>
              <a:rPr lang="ru-RU" sz="1800" dirty="0">
                <a:effectLst/>
                <a:latin typeface="TimesNewRoman"/>
              </a:rPr>
              <a:t>для </a:t>
            </a:r>
            <a:r>
              <a:rPr lang="ru-RU" sz="1800" dirty="0" err="1">
                <a:effectLst/>
                <a:latin typeface="TimesNewRoman"/>
              </a:rPr>
              <a:t>оцінювання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ефективності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бізнес-моделі</a:t>
            </a:r>
            <a:r>
              <a:rPr lang="ru-RU" sz="1800" dirty="0">
                <a:effectLst/>
                <a:latin typeface="TimesNewRoman"/>
              </a:rPr>
              <a:t>, яка </a:t>
            </a:r>
            <a:r>
              <a:rPr lang="ru-RU" sz="1800" dirty="0" err="1">
                <a:effectLst/>
                <a:latin typeface="TimesNewRoman"/>
              </a:rPr>
              <a:t>описує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сім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факторів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формування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бізнес-моделі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ефективним</a:t>
            </a:r>
            <a:r>
              <a:rPr lang="ru-RU" sz="1800" dirty="0">
                <a:effectLst/>
                <a:latin typeface="TimesNewRoman"/>
              </a:rPr>
              <a:t> способом (рис. 11.3). </a:t>
            </a:r>
          </a:p>
          <a:p>
            <a:pPr algn="just"/>
            <a:endParaRPr lang="ru-RU" sz="1800" dirty="0">
              <a:latin typeface="TimesNewRoman"/>
            </a:endParaRPr>
          </a:p>
          <a:p>
            <a:pPr algn="just"/>
            <a:endParaRPr lang="ru-RU" sz="1800" dirty="0">
              <a:latin typeface="TimesNewRoman"/>
            </a:endParaRPr>
          </a:p>
          <a:p>
            <a:pPr algn="just"/>
            <a:endParaRPr lang="ru-RU" sz="1800" dirty="0">
              <a:latin typeface="TimesNewRoman"/>
            </a:endParaRPr>
          </a:p>
          <a:p>
            <a:pPr algn="just"/>
            <a:endParaRPr lang="ru-RU" sz="1800" dirty="0">
              <a:latin typeface="TimesNewRoman"/>
            </a:endParaRPr>
          </a:p>
          <a:p>
            <a:pPr algn="just"/>
            <a:endParaRPr lang="ru-RU" sz="1800" dirty="0">
              <a:latin typeface="TimesNewRoman"/>
            </a:endParaRPr>
          </a:p>
          <a:p>
            <a:pPr algn="just"/>
            <a:endParaRPr lang="ru-RU" sz="1800" dirty="0">
              <a:latin typeface="TimesNewRoman"/>
            </a:endParaRPr>
          </a:p>
          <a:p>
            <a:pPr algn="just"/>
            <a:endParaRPr lang="ru-RU" sz="1800" dirty="0">
              <a:latin typeface="TimesNewRoman"/>
            </a:endParaRPr>
          </a:p>
          <a:p>
            <a:pPr algn="just"/>
            <a:endParaRPr lang="ru-RU" sz="1800" dirty="0">
              <a:latin typeface="TimesNewRoman"/>
            </a:endParaRPr>
          </a:p>
          <a:p>
            <a:pPr algn="just"/>
            <a:endParaRPr lang="ru-RU" dirty="0"/>
          </a:p>
          <a:p>
            <a:pPr algn="just"/>
            <a:r>
              <a:rPr lang="ru-RU" sz="1800" dirty="0" err="1">
                <a:effectLst/>
                <a:latin typeface="TimesNewRoman"/>
              </a:rPr>
              <a:t>Основні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переваги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цієі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концепціі</a:t>
            </a:r>
            <a:r>
              <a:rPr lang="ru-RU" sz="1800" dirty="0">
                <a:effectLst/>
                <a:latin typeface="TimesNewRoman"/>
              </a:rPr>
              <a:t>̈: </a:t>
            </a:r>
            <a:r>
              <a:rPr lang="ru-RU" sz="1800" dirty="0" err="1">
                <a:effectLst/>
                <a:latin typeface="TimesNewRoman"/>
              </a:rPr>
              <a:t>діагностичнии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інструмент</a:t>
            </a:r>
            <a:r>
              <a:rPr lang="ru-RU" sz="1800" dirty="0">
                <a:effectLst/>
                <a:latin typeface="TimesNewRoman"/>
              </a:rPr>
              <a:t> для </a:t>
            </a:r>
            <a:r>
              <a:rPr lang="ru-RU" sz="1800" dirty="0" err="1">
                <a:effectLst/>
                <a:latin typeface="TimesNewRoman"/>
              </a:rPr>
              <a:t>аналізу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неефективних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організаціи</a:t>
            </a:r>
            <a:r>
              <a:rPr lang="ru-RU" sz="1800" dirty="0">
                <a:effectLst/>
                <a:latin typeface="TimesNewRoman"/>
              </a:rPr>
              <a:t>̆; </a:t>
            </a:r>
            <a:r>
              <a:rPr lang="ru-RU" sz="1800" dirty="0" err="1">
                <a:effectLst/>
                <a:latin typeface="TimesNewRoman"/>
              </a:rPr>
              <a:t>направляє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організаційні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зміни</a:t>
            </a:r>
            <a:r>
              <a:rPr lang="ru-RU" sz="1800" dirty="0">
                <a:effectLst/>
                <a:latin typeface="TimesNewRoman"/>
              </a:rPr>
              <a:t>; </a:t>
            </a:r>
            <a:r>
              <a:rPr lang="ru-RU" sz="1800" dirty="0" err="1">
                <a:effectLst/>
                <a:latin typeface="TimesNewRoman"/>
              </a:rPr>
              <a:t>поєднує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раціональні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конкретні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елементи</a:t>
            </a:r>
            <a:r>
              <a:rPr lang="ru-RU" sz="1800" dirty="0">
                <a:effectLst/>
                <a:latin typeface="TimesNewRoman"/>
              </a:rPr>
              <a:t> з </a:t>
            </a:r>
            <a:r>
              <a:rPr lang="ru-RU" sz="1800" dirty="0" err="1">
                <a:effectLst/>
                <a:latin typeface="TimesNewRoman"/>
              </a:rPr>
              <a:t>емоційними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неконкретними</a:t>
            </a:r>
            <a:r>
              <a:rPr lang="ru-RU" sz="1800" dirty="0">
                <a:effectLst/>
                <a:latin typeface="TimesNewRoman"/>
              </a:rPr>
              <a:t>; </a:t>
            </a:r>
            <a:r>
              <a:rPr lang="ru-RU" sz="1800" dirty="0" err="1">
                <a:effectLst/>
                <a:latin typeface="TimesNewRoman"/>
              </a:rPr>
              <a:t>менеджери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повинні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брати</a:t>
            </a:r>
            <a:r>
              <a:rPr lang="ru-RU" sz="1800" dirty="0">
                <a:effectLst/>
                <a:latin typeface="TimesNewRoman"/>
              </a:rPr>
              <a:t> до </a:t>
            </a:r>
            <a:r>
              <a:rPr lang="ru-RU" sz="1800" dirty="0" err="1">
                <a:effectLst/>
                <a:latin typeface="TimesNewRoman"/>
              </a:rPr>
              <a:t>уваги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всі</a:t>
            </a:r>
            <a:r>
              <a:rPr lang="ru-RU" sz="1800" dirty="0">
                <a:effectLst/>
                <a:latin typeface="TimesNewRoman"/>
              </a:rPr>
              <a:t> 7</a:t>
            </a:r>
            <a:r>
              <a:rPr lang="en-US" sz="1800" dirty="0">
                <a:effectLst/>
                <a:latin typeface="TimesNewRoman"/>
              </a:rPr>
              <a:t>S </a:t>
            </a:r>
            <a:r>
              <a:rPr lang="ru-RU" sz="1800" dirty="0" err="1">
                <a:effectLst/>
                <a:latin typeface="TimesNewRoman"/>
              </a:rPr>
              <a:t>одночасно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оскільки</a:t>
            </a:r>
            <a:r>
              <a:rPr lang="ru-RU" sz="1800" dirty="0">
                <a:effectLst/>
                <a:latin typeface="TimesNewRoman"/>
              </a:rPr>
              <a:t> вони </a:t>
            </a:r>
            <a:r>
              <a:rPr lang="ru-RU" sz="1800" dirty="0" err="1">
                <a:effectLst/>
                <a:latin typeface="TimesNewRoman"/>
              </a:rPr>
              <a:t>пов’язані</a:t>
            </a:r>
            <a:r>
              <a:rPr lang="ru-RU" sz="1800" dirty="0">
                <a:effectLst/>
                <a:latin typeface="TimesNewRoman"/>
              </a:rPr>
              <a:t>. </a:t>
            </a:r>
            <a:endParaRPr lang="ru-RU" dirty="0"/>
          </a:p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09FE5A-3AD6-FF22-B0D2-02F1AFC57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1383836"/>
            <a:ext cx="5842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00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4A2E61-E76B-3AE3-7A5F-266C9F53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005" y="189571"/>
            <a:ext cx="10649415" cy="6311590"/>
          </a:xfrm>
        </p:spPr>
        <p:txBody>
          <a:bodyPr/>
          <a:lstStyle/>
          <a:p>
            <a:pPr algn="just"/>
            <a:r>
              <a:rPr lang="ru-RU" sz="1800" dirty="0" err="1">
                <a:effectLst/>
                <a:latin typeface="TimesNewRoman,Italic"/>
              </a:rPr>
              <a:t>Ешридська</a:t>
            </a:r>
            <a:r>
              <a:rPr lang="ru-RU" sz="1800" dirty="0">
                <a:effectLst/>
                <a:latin typeface="TimesNewRoman,Italic"/>
              </a:rPr>
              <a:t> (</a:t>
            </a:r>
            <a:r>
              <a:rPr lang="en-US" sz="1800" dirty="0" err="1">
                <a:effectLst/>
                <a:latin typeface="TimesNewRoman,Italic"/>
              </a:rPr>
              <a:t>Ashridge</a:t>
            </a:r>
            <a:r>
              <a:rPr lang="en-US" sz="1800" dirty="0">
                <a:effectLst/>
                <a:latin typeface="TimesNewRoman,Italic"/>
              </a:rPr>
              <a:t>) </a:t>
            </a:r>
            <a:r>
              <a:rPr lang="ru-RU" sz="1800" dirty="0">
                <a:effectLst/>
                <a:latin typeface="TimesNewRoman,Italic"/>
              </a:rPr>
              <a:t>модель </a:t>
            </a:r>
            <a:r>
              <a:rPr lang="ru-RU" sz="1800" dirty="0" err="1">
                <a:effectLst/>
                <a:latin typeface="TimesNewRoman,Italic"/>
              </a:rPr>
              <a:t>місіі</a:t>
            </a:r>
            <a:r>
              <a:rPr lang="ru-RU" sz="1800" dirty="0">
                <a:effectLst/>
                <a:latin typeface="TimesNewRoman,Italic"/>
              </a:rPr>
              <a:t>̈ </a:t>
            </a:r>
            <a:r>
              <a:rPr lang="ru-RU" sz="1800" dirty="0">
                <a:effectLst/>
                <a:latin typeface="TimesNewRoman"/>
              </a:rPr>
              <a:t>— метод, </a:t>
            </a:r>
            <a:r>
              <a:rPr lang="ru-RU" sz="1800" dirty="0" err="1">
                <a:effectLst/>
                <a:latin typeface="TimesNewRoman"/>
              </a:rPr>
              <a:t>якии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використовується</a:t>
            </a:r>
            <a:r>
              <a:rPr lang="ru-RU" sz="1800" dirty="0">
                <a:effectLst/>
                <a:latin typeface="TimesNewRoman"/>
              </a:rPr>
              <a:t> для </a:t>
            </a:r>
            <a:r>
              <a:rPr lang="ru-RU" sz="1800" dirty="0" err="1">
                <a:effectLst/>
                <a:latin typeface="TimesNewRoman"/>
              </a:rPr>
              <a:t>формування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аналізу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місіі</a:t>
            </a:r>
            <a:r>
              <a:rPr lang="ru-RU" sz="1800" dirty="0">
                <a:effectLst/>
                <a:latin typeface="TimesNewRoman"/>
              </a:rPr>
              <a:t>̈. Модель </a:t>
            </a:r>
            <a:r>
              <a:rPr lang="ru-RU" sz="1800" dirty="0" err="1">
                <a:effectLst/>
                <a:latin typeface="TimesNewRoman"/>
              </a:rPr>
              <a:t>грунтується</a:t>
            </a:r>
            <a:r>
              <a:rPr lang="ru-RU" sz="1800" dirty="0">
                <a:effectLst/>
                <a:latin typeface="TimesNewRoman"/>
              </a:rPr>
              <a:t> на </a:t>
            </a:r>
            <a:r>
              <a:rPr lang="ru-RU" sz="1800" dirty="0" err="1">
                <a:effectLst/>
                <a:latin typeface="TimesNewRoman"/>
              </a:rPr>
              <a:t>дослідженнях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проведених</a:t>
            </a:r>
            <a:r>
              <a:rPr lang="ru-RU" sz="1800" dirty="0">
                <a:effectLst/>
                <a:latin typeface="TimesNewRoman"/>
              </a:rPr>
              <a:t> у 53 великих </a:t>
            </a:r>
            <a:r>
              <a:rPr lang="ru-RU" sz="1800" dirty="0" err="1">
                <a:effectLst/>
                <a:latin typeface="TimesNewRoman"/>
              </a:rPr>
              <a:t>компаніях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en-US" sz="1800" dirty="0" err="1">
                <a:effectLst/>
                <a:latin typeface="TimesNewRoman"/>
              </a:rPr>
              <a:t>Ashridge</a:t>
            </a:r>
            <a:r>
              <a:rPr lang="en-US" sz="1800" dirty="0">
                <a:effectLst/>
                <a:latin typeface="TimesNewRoman"/>
              </a:rPr>
              <a:t> Strategic Management Center (</a:t>
            </a:r>
            <a:r>
              <a:rPr lang="ru-RU" sz="1800" dirty="0">
                <a:effectLst/>
                <a:latin typeface="TimesNewRoman"/>
              </a:rPr>
              <a:t>рис. 11.4). Вона </a:t>
            </a:r>
            <a:r>
              <a:rPr lang="ru-RU" sz="1800" dirty="0" err="1">
                <a:effectLst/>
                <a:latin typeface="TimesNewRoman"/>
              </a:rPr>
              <a:t>складається</a:t>
            </a:r>
            <a:r>
              <a:rPr lang="ru-RU" sz="1800" dirty="0">
                <a:effectLst/>
                <a:latin typeface="TimesNewRoman"/>
              </a:rPr>
              <a:t> з </a:t>
            </a:r>
            <a:r>
              <a:rPr lang="ru-RU" sz="1800" dirty="0" err="1">
                <a:effectLst/>
                <a:latin typeface="TimesNewRoman"/>
              </a:rPr>
              <a:t>чотирьох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елементів</a:t>
            </a:r>
            <a:r>
              <a:rPr lang="ru-RU" sz="1800" dirty="0">
                <a:effectLst/>
                <a:latin typeface="TimesNewRoman"/>
              </a:rPr>
              <a:t>: мета, </a:t>
            </a:r>
            <a:r>
              <a:rPr lang="ru-RU" sz="1800" dirty="0" err="1">
                <a:effectLst/>
                <a:latin typeface="TimesNewRoman"/>
              </a:rPr>
              <a:t>стратегія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цінності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принципи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стандарти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поведінки</a:t>
            </a:r>
            <a:r>
              <a:rPr lang="ru-RU" sz="1800" dirty="0">
                <a:effectLst/>
                <a:latin typeface="TimesNewRoman"/>
              </a:rPr>
              <a:t>. </a:t>
            </a:r>
          </a:p>
          <a:p>
            <a:pPr algn="just"/>
            <a:endParaRPr lang="ru-RU" dirty="0"/>
          </a:p>
          <a:p>
            <a:endParaRPr lang="uk-UA" dirty="0"/>
          </a:p>
          <a:p>
            <a:endParaRPr lang="ru-UA" dirty="0"/>
          </a:p>
          <a:p>
            <a:endParaRPr lang="ru-UA" dirty="0"/>
          </a:p>
          <a:p>
            <a:endParaRPr lang="ru-UA" dirty="0"/>
          </a:p>
          <a:p>
            <a:endParaRPr lang="ru-UA" dirty="0"/>
          </a:p>
          <a:p>
            <a:endParaRPr lang="ru-UA" dirty="0"/>
          </a:p>
          <a:p>
            <a:pPr algn="just"/>
            <a:r>
              <a:rPr lang="ru-RU" sz="1800" dirty="0" err="1">
                <a:effectLst/>
                <a:latin typeface="TimesNewRoman"/>
              </a:rPr>
              <a:t>Основні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переваги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моделі</a:t>
            </a:r>
            <a:r>
              <a:rPr lang="ru-RU" sz="1800" dirty="0">
                <a:effectLst/>
                <a:latin typeface="TimesNewRoman"/>
              </a:rPr>
              <a:t>: вона </a:t>
            </a:r>
            <a:r>
              <a:rPr lang="ru-RU" sz="1800" dirty="0" err="1">
                <a:effectLst/>
                <a:latin typeface="TimesNewRoman"/>
              </a:rPr>
              <a:t>поєднує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стратегічні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культурні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фактори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мотиваціі</a:t>
            </a:r>
            <a:r>
              <a:rPr lang="ru-RU" sz="1800" dirty="0">
                <a:effectLst/>
                <a:latin typeface="TimesNewRoman"/>
              </a:rPr>
              <a:t>̈ для </a:t>
            </a:r>
            <a:r>
              <a:rPr lang="ru-RU" sz="1800" dirty="0" err="1">
                <a:effectLst/>
                <a:latin typeface="TimesNewRoman"/>
              </a:rPr>
              <a:t>управління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бізнес-моделлю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̈; </a:t>
            </a:r>
            <a:r>
              <a:rPr lang="ru-RU" sz="1800" dirty="0" err="1">
                <a:effectLst/>
                <a:latin typeface="TimesNewRoman"/>
              </a:rPr>
              <a:t>можна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прослідкувати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чи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має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чітку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місію</a:t>
            </a:r>
            <a:r>
              <a:rPr lang="ru-RU" sz="1800" dirty="0">
                <a:effectLst/>
                <a:latin typeface="TimesNewRoman"/>
              </a:rPr>
              <a:t>, а </a:t>
            </a:r>
            <a:r>
              <a:rPr lang="ru-RU" sz="1800" dirty="0" err="1">
                <a:effectLst/>
                <a:latin typeface="TimesNewRoman"/>
              </a:rPr>
              <a:t>працівники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їі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виконують</a:t>
            </a:r>
            <a:r>
              <a:rPr lang="ru-RU" sz="1800" dirty="0">
                <a:effectLst/>
                <a:latin typeface="TimesNewRoman"/>
              </a:rPr>
              <a:t>; як і 7</a:t>
            </a:r>
            <a:r>
              <a:rPr lang="en-US" sz="1800" dirty="0">
                <a:effectLst/>
                <a:latin typeface="TimesNewRoman"/>
              </a:rPr>
              <a:t>S — </a:t>
            </a:r>
            <a:r>
              <a:rPr lang="ru-RU" sz="1800" dirty="0" err="1">
                <a:effectLst/>
                <a:latin typeface="TimesNewRoman"/>
              </a:rPr>
              <a:t>концепція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ця</a:t>
            </a:r>
            <a:r>
              <a:rPr lang="ru-RU" sz="1800" dirty="0">
                <a:effectLst/>
                <a:latin typeface="TimesNewRoman"/>
              </a:rPr>
              <a:t> модель </a:t>
            </a:r>
            <a:r>
              <a:rPr lang="ru-RU" sz="1800" dirty="0" err="1">
                <a:effectLst/>
                <a:latin typeface="TimesNewRoman"/>
              </a:rPr>
              <a:t>підкреслює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необхідність</a:t>
            </a:r>
            <a:r>
              <a:rPr lang="ru-RU" sz="1800" dirty="0">
                <a:effectLst/>
                <a:latin typeface="TimesNewRoman"/>
              </a:rPr>
              <a:t> правильного </a:t>
            </a:r>
            <a:r>
              <a:rPr lang="ru-RU" sz="1800" dirty="0" err="1">
                <a:effectLst/>
                <a:latin typeface="TimesNewRoman"/>
              </a:rPr>
              <a:t>поєднання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стратегіі</a:t>
            </a:r>
            <a:r>
              <a:rPr lang="ru-RU" sz="1800" dirty="0">
                <a:effectLst/>
                <a:latin typeface="TimesNewRoman"/>
              </a:rPr>
              <a:t>̈ та </a:t>
            </a:r>
            <a:r>
              <a:rPr lang="ru-RU" sz="1800" dirty="0" err="1">
                <a:effectLst/>
                <a:latin typeface="TimesNewRoman"/>
              </a:rPr>
              <a:t>цінностеи</a:t>
            </a:r>
            <a:r>
              <a:rPr lang="ru-RU" sz="1800" dirty="0">
                <a:effectLst/>
                <a:latin typeface="TimesNewRoman"/>
              </a:rPr>
              <a:t>̆; </a:t>
            </a:r>
            <a:r>
              <a:rPr lang="ru-RU" sz="1800" dirty="0" err="1">
                <a:effectLst/>
                <a:latin typeface="TimesNewRoman"/>
              </a:rPr>
              <a:t>покращує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процес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прийняття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рішень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збільшує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рівень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активності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зменшує</a:t>
            </a:r>
            <a:r>
              <a:rPr lang="ru-RU" sz="1800" dirty="0">
                <a:effectLst/>
                <a:latin typeface="TimesNewRoman"/>
              </a:rPr>
              <a:t> потребу в </a:t>
            </a:r>
            <a:r>
              <a:rPr lang="ru-RU" sz="1800" dirty="0" err="1">
                <a:effectLst/>
                <a:latin typeface="TimesNewRoman"/>
              </a:rPr>
              <a:t>контролі</a:t>
            </a:r>
            <a:r>
              <a:rPr lang="ru-RU" sz="1800" dirty="0">
                <a:effectLst/>
                <a:latin typeface="TimesNewRoman"/>
              </a:rPr>
              <a:t>; </a:t>
            </a:r>
            <a:r>
              <a:rPr lang="ru-RU" sz="1800" dirty="0" err="1">
                <a:effectLst/>
                <a:latin typeface="TimesNewRoman"/>
              </a:rPr>
              <a:t>перетворює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корпоративну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ціль</a:t>
            </a:r>
            <a:r>
              <a:rPr lang="ru-RU" sz="1800" dirty="0">
                <a:effectLst/>
                <a:latin typeface="TimesNewRoman"/>
              </a:rPr>
              <a:t> в основу для </a:t>
            </a:r>
            <a:r>
              <a:rPr lang="ru-RU" sz="1800" dirty="0" err="1">
                <a:effectLst/>
                <a:latin typeface="TimesNewRoman"/>
              </a:rPr>
              <a:t>місіі</a:t>
            </a:r>
            <a:r>
              <a:rPr lang="ru-RU" sz="1800" dirty="0">
                <a:effectLst/>
                <a:latin typeface="TimesNewRoman"/>
              </a:rPr>
              <a:t>̈. </a:t>
            </a:r>
            <a:endParaRPr lang="ru-RU" dirty="0"/>
          </a:p>
          <a:p>
            <a:endParaRPr lang="ru-UA" dirty="0"/>
          </a:p>
          <a:p>
            <a:endParaRPr lang="ru-UA" dirty="0"/>
          </a:p>
          <a:p>
            <a:endParaRPr lang="ru-UA" dirty="0"/>
          </a:p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2E4280-FA5A-5ABA-AB69-9D0AE9665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673" y="1118529"/>
            <a:ext cx="56896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08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01E4294-0A31-BB62-A064-93991D540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098" y="144966"/>
            <a:ext cx="10794380" cy="6400800"/>
          </a:xfrm>
        </p:spPr>
        <p:txBody>
          <a:bodyPr/>
          <a:lstStyle/>
          <a:p>
            <a:pPr algn="just"/>
            <a:r>
              <a:rPr lang="ru-RU" sz="1800" dirty="0" err="1">
                <a:effectLst/>
                <a:latin typeface="TimesNewRoman,Italic"/>
              </a:rPr>
              <a:t>Концепція</a:t>
            </a:r>
            <a:r>
              <a:rPr lang="ru-RU" sz="1800" dirty="0">
                <a:effectLst/>
                <a:latin typeface="TimesNewRoman,Italic"/>
              </a:rPr>
              <a:t> </a:t>
            </a:r>
            <a:r>
              <a:rPr lang="en-US" sz="1800" dirty="0">
                <a:effectLst/>
                <a:latin typeface="TimesNewRoman,Italic"/>
              </a:rPr>
              <a:t>EFQM </a:t>
            </a:r>
            <a:r>
              <a:rPr lang="ru-RU" sz="1800" dirty="0" err="1">
                <a:effectLst/>
                <a:latin typeface="TimesNewRoman"/>
              </a:rPr>
              <a:t>ґрунтується</a:t>
            </a:r>
            <a:r>
              <a:rPr lang="ru-RU" sz="1800" dirty="0">
                <a:effectLst/>
                <a:latin typeface="TimesNewRoman"/>
              </a:rPr>
              <a:t> на </a:t>
            </a:r>
            <a:r>
              <a:rPr lang="ru-RU" sz="1800" dirty="0" err="1">
                <a:effectLst/>
                <a:latin typeface="TimesNewRoman"/>
              </a:rPr>
              <a:t>дев’яти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критеріях</a:t>
            </a:r>
            <a:r>
              <a:rPr lang="ru-RU" sz="1800" dirty="0">
                <a:effectLst/>
                <a:latin typeface="TimesNewRoman"/>
              </a:rPr>
              <a:t>. </a:t>
            </a:r>
            <a:r>
              <a:rPr lang="ru-RU" sz="1800" dirty="0" err="1">
                <a:effectLst/>
                <a:latin typeface="TimesNewRoman"/>
              </a:rPr>
              <a:t>П’ять</a:t>
            </a:r>
            <a:r>
              <a:rPr lang="ru-RU" sz="1800" dirty="0">
                <a:effectLst/>
                <a:latin typeface="TimesNewRoman"/>
              </a:rPr>
              <a:t> з них — «</a:t>
            </a:r>
            <a:r>
              <a:rPr lang="ru-RU" sz="1800" dirty="0" err="1">
                <a:effectLst/>
                <a:latin typeface="TimesNewRoman"/>
              </a:rPr>
              <a:t>рушійні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чинники</a:t>
            </a:r>
            <a:r>
              <a:rPr lang="ru-RU" sz="1800" dirty="0">
                <a:effectLst/>
                <a:latin typeface="TimesNewRoman"/>
              </a:rPr>
              <a:t>» (</a:t>
            </a:r>
            <a:r>
              <a:rPr lang="en-US" sz="1800" dirty="0">
                <a:effectLst/>
                <a:latin typeface="TimesNewRoman"/>
              </a:rPr>
              <a:t>Enablers), </a:t>
            </a:r>
            <a:r>
              <a:rPr lang="ru-RU" sz="1800" dirty="0">
                <a:effectLst/>
                <a:latin typeface="TimesNewRoman"/>
              </a:rPr>
              <a:t>а </a:t>
            </a:r>
            <a:r>
              <a:rPr lang="ru-RU" sz="1800" dirty="0" err="1">
                <a:effectLst/>
                <a:latin typeface="TimesNewRoman"/>
              </a:rPr>
              <a:t>чотири</a:t>
            </a:r>
            <a:r>
              <a:rPr lang="ru-RU" sz="1800" dirty="0">
                <a:effectLst/>
                <a:latin typeface="TimesNewRoman"/>
              </a:rPr>
              <a:t> — «</a:t>
            </a:r>
            <a:r>
              <a:rPr lang="ru-RU" sz="1800" dirty="0" err="1">
                <a:effectLst/>
                <a:latin typeface="TimesNewRoman"/>
              </a:rPr>
              <a:t>результати</a:t>
            </a:r>
            <a:r>
              <a:rPr lang="ru-RU" sz="1800" dirty="0">
                <a:effectLst/>
                <a:latin typeface="TimesNewRoman"/>
              </a:rPr>
              <a:t>» (</a:t>
            </a:r>
            <a:r>
              <a:rPr lang="en-US" sz="1800" dirty="0">
                <a:effectLst/>
                <a:latin typeface="TimesNewRoman"/>
              </a:rPr>
              <a:t>Results). </a:t>
            </a:r>
            <a:r>
              <a:rPr lang="ru-RU" sz="1800" dirty="0" err="1">
                <a:effectLst/>
                <a:latin typeface="TimesNewRoman"/>
              </a:rPr>
              <a:t>Критеріі</a:t>
            </a:r>
            <a:r>
              <a:rPr lang="ru-RU" sz="1800" dirty="0">
                <a:effectLst/>
                <a:latin typeface="TimesNewRoman"/>
              </a:rPr>
              <a:t>̈ «</a:t>
            </a:r>
            <a:r>
              <a:rPr lang="ru-RU" sz="1800" dirty="0" err="1">
                <a:effectLst/>
                <a:latin typeface="TimesNewRoman"/>
              </a:rPr>
              <a:t>рушійні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чинники</a:t>
            </a:r>
            <a:r>
              <a:rPr lang="ru-RU" sz="1800" dirty="0">
                <a:effectLst/>
                <a:latin typeface="TimesNewRoman"/>
              </a:rPr>
              <a:t>» </a:t>
            </a:r>
            <a:r>
              <a:rPr lang="ru-RU" sz="1800" dirty="0" err="1">
                <a:effectLst/>
                <a:latin typeface="TimesNewRoman"/>
              </a:rPr>
              <a:t>стосуються</a:t>
            </a:r>
            <a:r>
              <a:rPr lang="ru-RU" sz="1800" dirty="0">
                <a:effectLst/>
                <a:latin typeface="TimesNewRoman"/>
              </a:rPr>
              <a:t> того, </a:t>
            </a:r>
            <a:r>
              <a:rPr lang="ru-RU" sz="1800" dirty="0" err="1">
                <a:effectLst/>
                <a:latin typeface="TimesNewRoman"/>
              </a:rPr>
              <a:t>чим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займається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організація</a:t>
            </a:r>
            <a:r>
              <a:rPr lang="ru-RU" sz="1800" dirty="0">
                <a:effectLst/>
                <a:latin typeface="TimesNewRoman"/>
              </a:rPr>
              <a:t>, а </a:t>
            </a:r>
            <a:r>
              <a:rPr lang="ru-RU" sz="1800" dirty="0" err="1">
                <a:effectLst/>
                <a:latin typeface="TimesNewRoman"/>
              </a:rPr>
              <a:t>критеріі</a:t>
            </a:r>
            <a:r>
              <a:rPr lang="ru-RU" sz="1800" dirty="0">
                <a:effectLst/>
                <a:latin typeface="TimesNewRoman"/>
              </a:rPr>
              <a:t>̈ «</a:t>
            </a:r>
            <a:r>
              <a:rPr lang="ru-RU" sz="1800" dirty="0" err="1">
                <a:effectLst/>
                <a:latin typeface="TimesNewRoman"/>
              </a:rPr>
              <a:t>результати</a:t>
            </a:r>
            <a:r>
              <a:rPr lang="ru-RU" sz="1800" dirty="0">
                <a:effectLst/>
                <a:latin typeface="TimesNewRoman"/>
              </a:rPr>
              <a:t>» </a:t>
            </a:r>
            <a:r>
              <a:rPr lang="ru-RU" sz="1800" dirty="0" err="1">
                <a:effectLst/>
                <a:latin typeface="TimesNewRoman"/>
              </a:rPr>
              <a:t>характеризують</a:t>
            </a:r>
            <a:r>
              <a:rPr lang="ru-RU" sz="1800" dirty="0">
                <a:effectLst/>
                <a:latin typeface="TimesNewRoman"/>
              </a:rPr>
              <a:t> те, до </a:t>
            </a:r>
            <a:r>
              <a:rPr lang="ru-RU" sz="1800" dirty="0" err="1">
                <a:effectLst/>
                <a:latin typeface="TimesNewRoman"/>
              </a:rPr>
              <a:t>чого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організація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прагне</a:t>
            </a:r>
            <a:r>
              <a:rPr lang="ru-RU" sz="1800" dirty="0">
                <a:effectLst/>
                <a:latin typeface="TimesNewRoman"/>
              </a:rPr>
              <a:t>. «</a:t>
            </a:r>
            <a:r>
              <a:rPr lang="ru-RU" sz="1800" dirty="0" err="1">
                <a:effectLst/>
                <a:latin typeface="TimesNewRoman"/>
              </a:rPr>
              <a:t>Результати</a:t>
            </a:r>
            <a:r>
              <a:rPr lang="ru-RU" sz="1800" dirty="0">
                <a:effectLst/>
                <a:latin typeface="TimesNewRoman"/>
              </a:rPr>
              <a:t>» </a:t>
            </a:r>
            <a:r>
              <a:rPr lang="ru-RU" sz="1800" dirty="0" err="1">
                <a:effectLst/>
                <a:latin typeface="TimesNewRoman"/>
              </a:rPr>
              <a:t>залежать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від</a:t>
            </a:r>
            <a:r>
              <a:rPr lang="ru-RU" sz="1800" dirty="0">
                <a:effectLst/>
                <a:latin typeface="TimesNewRoman"/>
              </a:rPr>
              <a:t> «</a:t>
            </a:r>
            <a:r>
              <a:rPr lang="ru-RU" sz="1800" dirty="0" err="1">
                <a:effectLst/>
                <a:latin typeface="TimesNewRoman"/>
              </a:rPr>
              <a:t>рушійних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чинників</a:t>
            </a:r>
            <a:r>
              <a:rPr lang="ru-RU" sz="1800" dirty="0">
                <a:effectLst/>
                <a:latin typeface="TimesNewRoman"/>
              </a:rPr>
              <a:t>» і </a:t>
            </a:r>
            <a:r>
              <a:rPr lang="ru-RU" sz="1800" dirty="0" err="1">
                <a:effectLst/>
                <a:latin typeface="TimesNewRoman"/>
              </a:rPr>
              <a:t>зворотного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зв’язку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від</a:t>
            </a:r>
            <a:r>
              <a:rPr lang="ru-RU" sz="1800" dirty="0">
                <a:effectLst/>
                <a:latin typeface="TimesNewRoman"/>
              </a:rPr>
              <a:t> «</a:t>
            </a:r>
            <a:r>
              <a:rPr lang="ru-RU" sz="1800" dirty="0" err="1">
                <a:effectLst/>
                <a:latin typeface="TimesNewRoman"/>
              </a:rPr>
              <a:t>Результатів</a:t>
            </a:r>
            <a:r>
              <a:rPr lang="ru-RU" sz="1800" dirty="0">
                <a:effectLst/>
                <a:latin typeface="TimesNewRoman"/>
              </a:rPr>
              <a:t>», </a:t>
            </a:r>
            <a:r>
              <a:rPr lang="ru-RU" sz="1800" dirty="0" err="1">
                <a:effectLst/>
                <a:latin typeface="TimesNewRoman"/>
              </a:rPr>
              <a:t>якии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допомагає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поліпшити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якість</a:t>
            </a:r>
            <a:r>
              <a:rPr lang="ru-RU" sz="1800" dirty="0">
                <a:effectLst/>
                <a:latin typeface="TimesNewRoman"/>
              </a:rPr>
              <a:t> «</a:t>
            </a:r>
            <a:r>
              <a:rPr lang="ru-RU" sz="1800" dirty="0" err="1">
                <a:effectLst/>
                <a:latin typeface="TimesNewRoman"/>
              </a:rPr>
              <a:t>рушійних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чинників</a:t>
            </a:r>
            <a:r>
              <a:rPr lang="ru-RU" sz="1800" dirty="0">
                <a:effectLst/>
                <a:latin typeface="TimesNewRoman"/>
              </a:rPr>
              <a:t>». Модель </a:t>
            </a:r>
            <a:r>
              <a:rPr lang="en-US" sz="1800" dirty="0">
                <a:effectLst/>
                <a:latin typeface="TimesNewRoman"/>
              </a:rPr>
              <a:t>EFQM </a:t>
            </a:r>
            <a:r>
              <a:rPr lang="ru-RU" sz="1800" dirty="0" err="1">
                <a:effectLst/>
                <a:latin typeface="TimesNewRoman"/>
              </a:rPr>
              <a:t>передбачає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що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існує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багато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підходів</a:t>
            </a:r>
            <a:r>
              <a:rPr lang="ru-RU" sz="1800" dirty="0">
                <a:effectLst/>
                <a:latin typeface="TimesNewRoman"/>
              </a:rPr>
              <a:t> для </a:t>
            </a:r>
            <a:r>
              <a:rPr lang="ru-RU" sz="1800" dirty="0" err="1">
                <a:effectLst/>
                <a:latin typeface="TimesNewRoman"/>
              </a:rPr>
              <a:t>досягнення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стійких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переваг</a:t>
            </a:r>
            <a:r>
              <a:rPr lang="ru-RU" sz="1800" dirty="0">
                <a:effectLst/>
                <a:latin typeface="TimesNewRoman"/>
              </a:rPr>
              <a:t> у </a:t>
            </a:r>
            <a:r>
              <a:rPr lang="ru-RU" sz="1800" dirty="0" err="1">
                <a:effectLst/>
                <a:latin typeface="TimesNewRoman"/>
              </a:rPr>
              <a:t>всіх</a:t>
            </a:r>
            <a:r>
              <a:rPr lang="ru-RU" sz="1800" dirty="0">
                <a:effectLst/>
                <a:latin typeface="TimesNewRoman"/>
              </a:rPr>
              <a:t> аспектах </a:t>
            </a:r>
            <a:r>
              <a:rPr lang="ru-RU" sz="1800" dirty="0" err="1">
                <a:effectLst/>
                <a:latin typeface="TimesNewRoman"/>
              </a:rPr>
              <a:t>діяльності</a:t>
            </a:r>
            <a:r>
              <a:rPr lang="ru-RU" sz="1800" dirty="0">
                <a:effectLst/>
                <a:latin typeface="TimesNewRoman"/>
              </a:rPr>
              <a:t>. Вона </a:t>
            </a:r>
            <a:r>
              <a:rPr lang="ru-RU" sz="1800" dirty="0" err="1">
                <a:effectLst/>
                <a:latin typeface="TimesNewRoman"/>
              </a:rPr>
              <a:t>ґрунтується</a:t>
            </a:r>
            <a:r>
              <a:rPr lang="ru-RU" sz="1800" dirty="0">
                <a:effectLst/>
                <a:latin typeface="TimesNewRoman"/>
              </a:rPr>
              <a:t> на </a:t>
            </a:r>
            <a:r>
              <a:rPr lang="ru-RU" sz="1800" dirty="0" err="1">
                <a:effectLst/>
                <a:latin typeface="TimesNewRoman"/>
              </a:rPr>
              <a:t>припущенні</a:t>
            </a:r>
            <a:r>
              <a:rPr lang="ru-RU" sz="1800" dirty="0">
                <a:effectLst/>
                <a:latin typeface="TimesNewRoman"/>
              </a:rPr>
              <a:t> про те, </a:t>
            </a:r>
            <a:r>
              <a:rPr lang="ru-RU" sz="1800" dirty="0" err="1">
                <a:effectLst/>
                <a:latin typeface="TimesNewRoman"/>
              </a:rPr>
              <a:t>що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чудові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результати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стосовно</a:t>
            </a:r>
            <a:r>
              <a:rPr lang="ru-RU" sz="1800" dirty="0">
                <a:effectLst/>
                <a:latin typeface="TimesNewRoman"/>
              </a:rPr>
              <a:t> до </a:t>
            </a:r>
            <a:r>
              <a:rPr lang="ru-RU" sz="1800" dirty="0" err="1">
                <a:effectLst/>
                <a:latin typeface="TimesNewRoman"/>
              </a:rPr>
              <a:t>виконання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завдань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клієнтів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людеи</a:t>
            </a:r>
            <a:r>
              <a:rPr lang="ru-RU" sz="1800" dirty="0">
                <a:effectLst/>
                <a:latin typeface="TimesNewRoman"/>
              </a:rPr>
              <a:t>̆ і </a:t>
            </a:r>
            <a:r>
              <a:rPr lang="ru-RU" sz="1800" dirty="0" err="1">
                <a:effectLst/>
                <a:latin typeface="TimesNewRoman"/>
              </a:rPr>
              <a:t>суспільства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досягаються</a:t>
            </a:r>
            <a:r>
              <a:rPr lang="ru-RU" sz="1800" dirty="0">
                <a:effectLst/>
                <a:latin typeface="TimesNewRoman"/>
              </a:rPr>
              <a:t> за </a:t>
            </a:r>
            <a:r>
              <a:rPr lang="ru-RU" sz="1800" dirty="0" err="1">
                <a:effectLst/>
                <a:latin typeface="TimesNewRoman"/>
              </a:rPr>
              <a:t>допомогою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лідерськоі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політики</a:t>
            </a:r>
            <a:r>
              <a:rPr lang="ru-RU" sz="1800" dirty="0">
                <a:effectLst/>
                <a:latin typeface="TimesNewRoman"/>
              </a:rPr>
              <a:t> і </a:t>
            </a:r>
            <a:r>
              <a:rPr lang="ru-RU" sz="1800" dirty="0" err="1">
                <a:effectLst/>
                <a:latin typeface="TimesNewRoman"/>
              </a:rPr>
              <a:t>стратегіи</a:t>
            </a:r>
            <a:r>
              <a:rPr lang="ru-RU" sz="1800" dirty="0">
                <a:effectLst/>
                <a:latin typeface="TimesNewRoman"/>
              </a:rPr>
              <a:t>̆, </a:t>
            </a:r>
            <a:r>
              <a:rPr lang="ru-RU" sz="1800" dirty="0" err="1">
                <a:effectLst/>
                <a:latin typeface="TimesNewRoman"/>
              </a:rPr>
              <a:t>які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здійснюються</a:t>
            </a:r>
            <a:r>
              <a:rPr lang="ru-RU" sz="1800" dirty="0">
                <a:effectLst/>
                <a:latin typeface="TimesNewRoman"/>
              </a:rPr>
              <a:t> за </a:t>
            </a:r>
            <a:r>
              <a:rPr lang="ru-RU" sz="1800" dirty="0" err="1">
                <a:effectLst/>
                <a:latin typeface="TimesNewRoman"/>
              </a:rPr>
              <a:t>допомогою</a:t>
            </a:r>
            <a:r>
              <a:rPr lang="ru-RU" sz="1800" dirty="0">
                <a:effectLst/>
                <a:latin typeface="TimesNewRoman"/>
              </a:rPr>
              <a:t> партнерств, </a:t>
            </a:r>
            <a:r>
              <a:rPr lang="ru-RU" sz="1800" dirty="0" err="1">
                <a:effectLst/>
                <a:latin typeface="TimesNewRoman"/>
              </a:rPr>
              <a:t>ресурсів</a:t>
            </a:r>
            <a:r>
              <a:rPr lang="ru-RU" sz="1800" dirty="0">
                <a:effectLst/>
                <a:latin typeface="TimesNewRoman"/>
              </a:rPr>
              <a:t> і </a:t>
            </a:r>
            <a:r>
              <a:rPr lang="ru-RU" sz="1800" dirty="0" err="1">
                <a:effectLst/>
                <a:latin typeface="TimesNewRoman"/>
              </a:rPr>
              <a:t>процесів</a:t>
            </a:r>
            <a:r>
              <a:rPr lang="ru-RU" sz="1800" dirty="0">
                <a:effectLst/>
                <a:latin typeface="TimesNewRoman"/>
              </a:rPr>
              <a:t> (рис. 11.5). </a:t>
            </a:r>
            <a:endParaRPr lang="ru-RU" dirty="0"/>
          </a:p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26216E-B254-80C3-8FFD-179A89A32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239" y="2423222"/>
            <a:ext cx="61468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79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652090-1421-2CE4-1690-06DC9EB2E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215" y="122663"/>
            <a:ext cx="10972800" cy="6188927"/>
          </a:xfrm>
        </p:spPr>
        <p:txBody>
          <a:bodyPr/>
          <a:lstStyle/>
          <a:p>
            <a:pPr algn="just"/>
            <a:r>
              <a:rPr lang="ru-RU" sz="1800" dirty="0" err="1">
                <a:effectLst/>
                <a:latin typeface="TimesNewRoman"/>
              </a:rPr>
              <a:t>Концепція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en-US" sz="1800" dirty="0">
                <a:effectLst/>
                <a:latin typeface="TimesNewRoman"/>
              </a:rPr>
              <a:t>EFQM </a:t>
            </a:r>
            <a:r>
              <a:rPr lang="ru-RU" sz="1800" dirty="0" err="1">
                <a:effectLst/>
                <a:latin typeface="TimesNewRoman"/>
              </a:rPr>
              <a:t>застосування</a:t>
            </a:r>
            <a:r>
              <a:rPr lang="ru-RU" sz="1800" dirty="0">
                <a:effectLst/>
                <a:latin typeface="TimesNewRoman"/>
              </a:rPr>
              <a:t> для </a:t>
            </a:r>
            <a:r>
              <a:rPr lang="ru-RU" sz="1800" dirty="0" err="1">
                <a:effectLst/>
                <a:latin typeface="TimesNewRoman"/>
              </a:rPr>
              <a:t>оцінювання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ефективності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функціонування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бізнес-моделі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 в </a:t>
            </a:r>
            <a:r>
              <a:rPr lang="ru-RU" sz="1800" dirty="0" err="1">
                <a:effectLst/>
                <a:latin typeface="TimesNewRoman"/>
              </a:rPr>
              <a:t>динамічному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середовищі</a:t>
            </a:r>
            <a:r>
              <a:rPr lang="ru-RU" sz="1800" dirty="0">
                <a:effectLst/>
                <a:latin typeface="TimesNewRoman"/>
              </a:rPr>
              <a:t>. </a:t>
            </a:r>
            <a:r>
              <a:rPr lang="ru-RU" sz="1800" dirty="0" err="1">
                <a:effectLst/>
                <a:latin typeface="TimesNewRoman"/>
              </a:rPr>
              <a:t>Результати</a:t>
            </a:r>
            <a:r>
              <a:rPr lang="ru-RU" sz="1800" dirty="0">
                <a:effectLst/>
                <a:latin typeface="TimesNewRoman"/>
              </a:rPr>
              <a:t> такого </a:t>
            </a:r>
            <a:r>
              <a:rPr lang="ru-RU" sz="1800" dirty="0" err="1">
                <a:effectLst/>
                <a:latin typeface="TimesNewRoman"/>
              </a:rPr>
              <a:t>аналізу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є</a:t>
            </a:r>
            <a:r>
              <a:rPr lang="ru-RU" sz="1800" dirty="0">
                <a:effectLst/>
                <a:latin typeface="TimesNewRoman"/>
              </a:rPr>
              <a:t> основою для </a:t>
            </a:r>
            <a:r>
              <a:rPr lang="ru-RU" sz="1800" dirty="0" err="1">
                <a:effectLst/>
                <a:latin typeface="TimesNewRoman"/>
              </a:rPr>
              <a:t>подання</a:t>
            </a:r>
            <a:r>
              <a:rPr lang="ru-RU" sz="1800" dirty="0">
                <a:effectLst/>
                <a:latin typeface="TimesNewRoman"/>
              </a:rPr>
              <a:t> заявки на </a:t>
            </a:r>
            <a:r>
              <a:rPr lang="en-US" sz="1800" dirty="0">
                <a:effectLst/>
                <a:latin typeface="TimesNewRoman"/>
              </a:rPr>
              <a:t>European Quality Award </a:t>
            </a:r>
            <a:r>
              <a:rPr lang="ru-RU" sz="1800" dirty="0">
                <a:effectLst/>
                <a:latin typeface="TimesNewRoman"/>
              </a:rPr>
              <a:t>і </a:t>
            </a:r>
            <a:r>
              <a:rPr lang="ru-RU" sz="1800" dirty="0" err="1">
                <a:effectLst/>
                <a:latin typeface="TimesNewRoman"/>
              </a:rPr>
              <a:t>багато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національних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конкурсів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якості</a:t>
            </a:r>
            <a:r>
              <a:rPr lang="ru-RU" sz="1800" dirty="0">
                <a:effectLst/>
                <a:latin typeface="TimesNewRoman"/>
              </a:rPr>
              <a:t> в </a:t>
            </a:r>
            <a:r>
              <a:rPr lang="ru-RU" sz="1800" dirty="0" err="1">
                <a:effectLst/>
                <a:latin typeface="TimesNewRoman"/>
              </a:rPr>
              <a:t>Європі</a:t>
            </a:r>
            <a:r>
              <a:rPr lang="ru-RU" sz="1800" dirty="0">
                <a:effectLst/>
                <a:latin typeface="TimesNewRoman"/>
              </a:rPr>
              <a:t>. </a:t>
            </a:r>
            <a:endParaRPr lang="ru-RU" dirty="0"/>
          </a:p>
          <a:p>
            <a:pPr algn="just"/>
            <a:r>
              <a:rPr lang="ru-RU" sz="1800" dirty="0">
                <a:effectLst/>
                <a:latin typeface="TimesNewRoman,Italic"/>
              </a:rPr>
              <a:t>Модель «Дельта» (</a:t>
            </a:r>
            <a:r>
              <a:rPr lang="en-US" sz="1800" dirty="0">
                <a:effectLst/>
                <a:latin typeface="TimesNewRoman,Italic"/>
              </a:rPr>
              <a:t>Delta Model) </a:t>
            </a:r>
            <a:r>
              <a:rPr lang="ru-RU" sz="1800" dirty="0" err="1">
                <a:effectLst/>
                <a:latin typeface="TimesNewRoman"/>
              </a:rPr>
              <a:t>інтегруює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концепціі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конкурентноі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переваги</a:t>
            </a:r>
            <a:r>
              <a:rPr lang="ru-RU" sz="1800" dirty="0">
                <a:effectLst/>
                <a:latin typeface="TimesNewRoman"/>
              </a:rPr>
              <a:t> і </a:t>
            </a:r>
            <a:r>
              <a:rPr lang="ru-RU" sz="1800" dirty="0" err="1">
                <a:effectLst/>
                <a:latin typeface="TimesNewRoman"/>
              </a:rPr>
              <a:t>ланцюжок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створення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вартості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en-US" sz="1800" dirty="0">
                <a:effectLst/>
                <a:latin typeface="TimesNewRoman"/>
              </a:rPr>
              <a:t>Value Chain) </a:t>
            </a:r>
            <a:r>
              <a:rPr lang="ru-RU" sz="1800" dirty="0">
                <a:effectLst/>
                <a:latin typeface="TimesNewRoman"/>
              </a:rPr>
              <a:t>М. Портера з </a:t>
            </a:r>
            <a:r>
              <a:rPr lang="ru-RU" sz="1800" dirty="0" err="1">
                <a:effectLst/>
                <a:latin typeface="TimesNewRoman"/>
              </a:rPr>
              <a:t>теорією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ресурсів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en-US" sz="1800" dirty="0">
                <a:effectLst/>
                <a:latin typeface="TimesNewRoman"/>
              </a:rPr>
              <a:t>Resource-Based View), </a:t>
            </a:r>
            <a:r>
              <a:rPr lang="ru-RU" sz="1800" dirty="0" err="1">
                <a:effectLst/>
                <a:latin typeface="TimesNewRoman"/>
              </a:rPr>
              <a:t>що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орієнтуються</a:t>
            </a:r>
            <a:r>
              <a:rPr lang="ru-RU" sz="1800" dirty="0">
                <a:effectLst/>
                <a:latin typeface="TimesNewRoman"/>
              </a:rPr>
              <a:t> на </a:t>
            </a:r>
            <a:r>
              <a:rPr lang="ru-RU" sz="1800" dirty="0" err="1">
                <a:effectLst/>
                <a:latin typeface="TimesNewRoman"/>
              </a:rPr>
              <a:t>компанію</a:t>
            </a:r>
            <a:r>
              <a:rPr lang="ru-RU" sz="1800" dirty="0">
                <a:effectLst/>
                <a:latin typeface="TimesNewRoman"/>
              </a:rPr>
              <a:t> і </a:t>
            </a:r>
            <a:r>
              <a:rPr lang="ru-RU" sz="1800" dirty="0" err="1">
                <a:effectLst/>
                <a:latin typeface="TimesNewRoman"/>
              </a:rPr>
              <a:t>доповнюють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їх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новими</a:t>
            </a:r>
            <a:r>
              <a:rPr lang="ru-RU" sz="1800" dirty="0">
                <a:effectLst/>
                <a:latin typeface="TimesNewRoman"/>
              </a:rPr>
              <a:t> аспектами «</a:t>
            </a:r>
            <a:r>
              <a:rPr lang="ru-RU" sz="1800" dirty="0" err="1">
                <a:effectLst/>
                <a:latin typeface="TimesNewRoman"/>
              </a:rPr>
              <a:t>розширеного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підприємства</a:t>
            </a:r>
            <a:r>
              <a:rPr lang="ru-RU" sz="1800" dirty="0">
                <a:effectLst/>
                <a:latin typeface="TimesNewRoman"/>
              </a:rPr>
              <a:t>» (</a:t>
            </a:r>
            <a:r>
              <a:rPr lang="en-US" sz="1800" dirty="0">
                <a:effectLst/>
                <a:latin typeface="TimesNewRoman"/>
              </a:rPr>
              <a:t>Extended Enterprise), </a:t>
            </a:r>
            <a:r>
              <a:rPr lang="ru-RU" sz="1800" dirty="0">
                <a:effectLst/>
                <a:latin typeface="TimesNewRoman"/>
              </a:rPr>
              <a:t>а </a:t>
            </a:r>
            <a:r>
              <a:rPr lang="ru-RU" sz="1800" dirty="0" err="1">
                <a:effectLst/>
                <a:latin typeface="TimesNewRoman"/>
              </a:rPr>
              <a:t>також</a:t>
            </a:r>
            <a:r>
              <a:rPr lang="ru-RU" sz="1800" dirty="0">
                <a:effectLst/>
                <a:latin typeface="TimesNewRoman"/>
              </a:rPr>
              <a:t> «</a:t>
            </a:r>
            <a:r>
              <a:rPr lang="ru-RU" sz="1800" dirty="0" err="1">
                <a:effectLst/>
                <a:latin typeface="TimesNewRoman"/>
              </a:rPr>
              <a:t>комплексними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рішеннями</a:t>
            </a:r>
            <a:r>
              <a:rPr lang="ru-RU" sz="1800" dirty="0">
                <a:effectLst/>
                <a:latin typeface="TimesNewRoman"/>
              </a:rPr>
              <a:t> для </a:t>
            </a:r>
            <a:r>
              <a:rPr lang="ru-RU" sz="1800" dirty="0" err="1">
                <a:effectLst/>
                <a:latin typeface="TimesNewRoman"/>
              </a:rPr>
              <a:t>клієнта</a:t>
            </a:r>
            <a:r>
              <a:rPr lang="ru-RU" sz="1800" dirty="0">
                <a:effectLst/>
                <a:latin typeface="TimesNewRoman"/>
              </a:rPr>
              <a:t>» (</a:t>
            </a:r>
            <a:r>
              <a:rPr lang="en-US" sz="1800" dirty="0">
                <a:effectLst/>
                <a:latin typeface="TimesNewRoman"/>
              </a:rPr>
              <a:t>Total Customer Solutions) (</a:t>
            </a:r>
            <a:r>
              <a:rPr lang="ru-RU" sz="1800" dirty="0">
                <a:effectLst/>
                <a:latin typeface="TimesNewRoman"/>
              </a:rPr>
              <a:t>рис. 11.6). </a:t>
            </a:r>
          </a:p>
          <a:p>
            <a:pPr algn="just"/>
            <a:r>
              <a:rPr lang="ru-RU" sz="1800" dirty="0">
                <a:effectLst/>
                <a:latin typeface="TimesNewRoman"/>
              </a:rPr>
              <a:t>Модель «Дельта» </a:t>
            </a:r>
            <a:r>
              <a:rPr lang="ru-RU" sz="1800" dirty="0" err="1">
                <a:effectLst/>
                <a:latin typeface="TimesNewRoman"/>
              </a:rPr>
              <a:t>передбачає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що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бізнес</a:t>
            </a:r>
            <a:r>
              <a:rPr lang="ru-RU" sz="1800" dirty="0">
                <a:effectLst/>
                <a:latin typeface="TimesNewRoman"/>
              </a:rPr>
              <a:t>-модель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тісно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пов’язана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із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пріоритетами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споживачів</a:t>
            </a:r>
            <a:r>
              <a:rPr lang="ru-RU" sz="1800" dirty="0">
                <a:effectLst/>
                <a:latin typeface="TimesNewRoman"/>
              </a:rPr>
              <a:t>. Вони </a:t>
            </a:r>
            <a:r>
              <a:rPr lang="ru-RU" sz="1800" dirty="0" err="1">
                <a:effectLst/>
                <a:latin typeface="TimesNewRoman"/>
              </a:rPr>
              <a:t>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визначальним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джерелом</a:t>
            </a:r>
            <a:r>
              <a:rPr lang="ru-RU" sz="1800" dirty="0">
                <a:effectLst/>
                <a:latin typeface="TimesNewRoman"/>
              </a:rPr>
              <a:t> доходу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̈, а тому в </a:t>
            </a:r>
            <a:r>
              <a:rPr lang="ru-RU" sz="1800" dirty="0" err="1">
                <a:effectLst/>
                <a:latin typeface="TimesNewRoman"/>
              </a:rPr>
              <a:t>центрі</a:t>
            </a:r>
            <a:r>
              <a:rPr lang="ru-RU" sz="1800" dirty="0">
                <a:effectLst/>
                <a:latin typeface="TimesNewRoman"/>
              </a:rPr>
              <a:t> менеджменту і </a:t>
            </a:r>
            <a:r>
              <a:rPr lang="ru-RU" sz="1800" dirty="0" err="1">
                <a:effectLst/>
                <a:latin typeface="TimesNewRoman"/>
              </a:rPr>
              <a:t>стратегіі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знаходиться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клієнт</a:t>
            </a:r>
            <a:r>
              <a:rPr lang="ru-RU" sz="1800" dirty="0">
                <a:effectLst/>
                <a:latin typeface="TimesNewRoman"/>
              </a:rPr>
              <a:t> </a:t>
            </a:r>
            <a:endParaRPr lang="ru-RU" dirty="0"/>
          </a:p>
          <a:p>
            <a:pPr algn="just"/>
            <a:endParaRPr lang="ru-RU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4099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854E9C-3D7B-E71E-6150-0841B203F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0587" y="303213"/>
            <a:ext cx="5829300" cy="6184900"/>
          </a:xfrm>
        </p:spPr>
      </p:pic>
    </p:spTree>
    <p:extLst>
      <p:ext uri="{BB962C8B-B14F-4D97-AF65-F5344CB8AC3E}">
        <p14:creationId xmlns:p14="http://schemas.microsoft.com/office/powerpoint/2010/main" val="3366763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F48F7A-0B4C-FD6E-F7A7-B4D2C3102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249" y="211873"/>
            <a:ext cx="10850136" cy="6224239"/>
          </a:xfrm>
        </p:spPr>
        <p:txBody>
          <a:bodyPr/>
          <a:lstStyle/>
          <a:p>
            <a:r>
              <a:rPr lang="uk-UA" b="1" dirty="0"/>
              <a:t>11.3. Сучасні методи вартісного оцінювання бізнес-моделі компанії</a:t>
            </a:r>
          </a:p>
          <a:p>
            <a:pPr algn="just"/>
            <a:r>
              <a:rPr lang="ru-RU" sz="1800" dirty="0" err="1">
                <a:effectLst/>
                <a:latin typeface="TimesNewRoman"/>
              </a:rPr>
              <a:t>Поряд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із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традиційними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показниками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ru-RU" sz="1800" dirty="0" err="1">
                <a:effectLst/>
                <a:latin typeface="TimesNewRoman"/>
              </a:rPr>
              <a:t>обсяг</a:t>
            </a:r>
            <a:r>
              <a:rPr lang="ru-RU" sz="1800" dirty="0">
                <a:effectLst/>
                <a:latin typeface="TimesNewRoman"/>
              </a:rPr>
              <a:t> продажу, </a:t>
            </a:r>
            <a:r>
              <a:rPr lang="ru-RU" sz="1800" dirty="0" err="1">
                <a:effectLst/>
                <a:latin typeface="TimesNewRoman"/>
              </a:rPr>
              <a:t>прибуток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грошовии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потік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показники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рентабельності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ліквідності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оборотності</a:t>
            </a:r>
            <a:r>
              <a:rPr lang="ru-RU" sz="1800" dirty="0">
                <a:effectLst/>
                <a:latin typeface="TimesNewRoman"/>
              </a:rPr>
              <a:t>), все </a:t>
            </a:r>
            <a:r>
              <a:rPr lang="ru-RU" sz="1800" dirty="0" err="1">
                <a:effectLst/>
                <a:latin typeface="TimesNewRoman"/>
              </a:rPr>
              <a:t>більшоі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популярності</a:t>
            </a:r>
            <a:r>
              <a:rPr lang="ru-RU" sz="1800" dirty="0">
                <a:effectLst/>
                <a:latin typeface="TimesNewRoman"/>
              </a:rPr>
              <a:t> в </a:t>
            </a:r>
            <a:r>
              <a:rPr lang="ru-RU" sz="1800" dirty="0" err="1">
                <a:effectLst/>
                <a:latin typeface="TimesNewRoman"/>
              </a:rPr>
              <a:t>останніи</a:t>
            </a:r>
            <a:r>
              <a:rPr lang="ru-RU" sz="1800" dirty="0">
                <a:effectLst/>
                <a:latin typeface="TimesNewRoman"/>
              </a:rPr>
              <a:t>̆ час </a:t>
            </a:r>
            <a:r>
              <a:rPr lang="ru-RU" sz="1800" dirty="0" err="1">
                <a:effectLst/>
                <a:latin typeface="TimesNewRoman"/>
              </a:rPr>
              <a:t>набуває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такии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показник</a:t>
            </a:r>
            <a:r>
              <a:rPr lang="ru-RU" sz="1800" dirty="0">
                <a:effectLst/>
                <a:latin typeface="TimesNewRoman"/>
              </a:rPr>
              <a:t>, як </a:t>
            </a:r>
            <a:r>
              <a:rPr lang="ru-RU" sz="1800" dirty="0" err="1">
                <a:effectLst/>
                <a:latin typeface="TimesNewRoman"/>
              </a:rPr>
              <a:t>вартість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̈. </a:t>
            </a:r>
            <a:r>
              <a:rPr lang="ru-RU" sz="1800" dirty="0" err="1">
                <a:effectLst/>
                <a:latin typeface="TimesNewRoman"/>
              </a:rPr>
              <a:t>Концепція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управління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орієнтованого</a:t>
            </a:r>
            <a:r>
              <a:rPr lang="ru-RU" sz="1800" dirty="0">
                <a:effectLst/>
                <a:latin typeface="TimesNewRoman"/>
              </a:rPr>
              <a:t> на </a:t>
            </a:r>
            <a:r>
              <a:rPr lang="ru-RU" sz="1800" dirty="0" err="1">
                <a:effectLst/>
                <a:latin typeface="TimesNewRoman"/>
              </a:rPr>
              <a:t>вартість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en-US" sz="1800" dirty="0">
                <a:effectLst/>
                <a:latin typeface="TimesNewRoman"/>
              </a:rPr>
              <a:t>VBM — Value Based Management) </a:t>
            </a:r>
            <a:r>
              <a:rPr lang="ru-RU" sz="1800" dirty="0" err="1">
                <a:effectLst/>
                <a:latin typeface="TimesNewRoman"/>
              </a:rPr>
              <a:t>розроблена</a:t>
            </a:r>
            <a:r>
              <a:rPr lang="ru-RU" sz="1800" dirty="0">
                <a:effectLst/>
                <a:latin typeface="TimesNewRoman"/>
              </a:rPr>
              <a:t> консультантами </a:t>
            </a:r>
            <a:r>
              <a:rPr lang="ru-RU" sz="1800" dirty="0" err="1">
                <a:effectLst/>
                <a:latin typeface="TimesNewRoman"/>
              </a:rPr>
              <a:t>крупних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американських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компаніи</a:t>
            </a:r>
            <a:r>
              <a:rPr lang="ru-RU" sz="1800" dirty="0">
                <a:effectLst/>
                <a:latin typeface="TimesNewRoman"/>
              </a:rPr>
              <a:t>̆ як основа </a:t>
            </a:r>
            <a:r>
              <a:rPr lang="ru-RU" sz="1800" dirty="0" err="1">
                <a:effectLst/>
                <a:latin typeface="TimesNewRoman"/>
              </a:rPr>
              <a:t>максимізаціі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вартості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акціи</a:t>
            </a:r>
            <a:r>
              <a:rPr lang="ru-RU" sz="1800" dirty="0">
                <a:effectLst/>
                <a:latin typeface="TimesNewRoman"/>
              </a:rPr>
              <a:t>̆ і </a:t>
            </a:r>
            <a:r>
              <a:rPr lang="ru-RU" sz="1800" dirty="0" err="1">
                <a:effectLst/>
                <a:latin typeface="TimesNewRoman"/>
              </a:rPr>
              <a:t>підвищення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доходів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акціонерів</a:t>
            </a:r>
            <a:r>
              <a:rPr lang="ru-RU" sz="1800" dirty="0">
                <a:effectLst/>
                <a:latin typeface="TimesNewRoman"/>
              </a:rPr>
              <a:t>. </a:t>
            </a:r>
            <a:r>
              <a:rPr lang="ru-RU" sz="1800" dirty="0" err="1">
                <a:effectLst/>
                <a:latin typeface="TimesNewRoman"/>
              </a:rPr>
              <a:t>Їі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зміст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полягає</a:t>
            </a:r>
            <a:r>
              <a:rPr lang="ru-RU" sz="1800" dirty="0">
                <a:effectLst/>
                <a:latin typeface="TimesNewRoman"/>
              </a:rPr>
              <a:t> в тому, </a:t>
            </a:r>
            <a:r>
              <a:rPr lang="ru-RU" sz="1800" dirty="0" err="1">
                <a:effectLst/>
                <a:latin typeface="TimesNewRoman"/>
              </a:rPr>
              <a:t>що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всі</a:t>
            </a:r>
            <a:r>
              <a:rPr lang="ru-RU" sz="1800" dirty="0">
                <a:effectLst/>
                <a:latin typeface="TimesNewRoman"/>
              </a:rPr>
              <a:t> заходи, </a:t>
            </a:r>
            <a:r>
              <a:rPr lang="ru-RU" sz="1800" dirty="0" err="1">
                <a:effectLst/>
                <a:latin typeface="TimesNewRoman"/>
              </a:rPr>
              <a:t>які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реалізуються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компанією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повинні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забезпечувати</a:t>
            </a:r>
            <a:r>
              <a:rPr lang="ru-RU" sz="1800" dirty="0">
                <a:effectLst/>
                <a:latin typeface="TimesNewRoman"/>
              </a:rPr>
              <a:t> в остаточному </a:t>
            </a:r>
            <a:r>
              <a:rPr lang="ru-RU" sz="1800" dirty="0" err="1">
                <a:effectLst/>
                <a:latin typeface="TimesNewRoman"/>
              </a:rPr>
              <a:t>підсумку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збільшення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їі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рин</a:t>
            </a:r>
            <a:r>
              <a:rPr lang="ru-RU" sz="1800" dirty="0">
                <a:effectLst/>
                <a:latin typeface="TimesNewRoman"/>
              </a:rPr>
              <a:t>- </a:t>
            </a:r>
            <a:r>
              <a:rPr lang="ru-RU" sz="1800" dirty="0" err="1">
                <a:effectLst/>
                <a:latin typeface="TimesNewRoman"/>
              </a:rPr>
              <a:t>ковоі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вартості</a:t>
            </a:r>
            <a:r>
              <a:rPr lang="ru-RU" sz="1800" dirty="0">
                <a:effectLst/>
                <a:latin typeface="TimesNewRoman"/>
              </a:rPr>
              <a:t>. </a:t>
            </a:r>
            <a:r>
              <a:rPr lang="ru-RU" sz="1800" dirty="0" err="1">
                <a:effectLst/>
                <a:latin typeface="TimesNewRoman"/>
              </a:rPr>
              <a:t>Поступово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ідеі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концепціі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en-US" sz="1800" dirty="0">
                <a:effectLst/>
                <a:latin typeface="TimesNewRoman"/>
              </a:rPr>
              <a:t>VBM </a:t>
            </a:r>
            <a:r>
              <a:rPr lang="ru-RU" sz="1800" dirty="0" err="1">
                <a:effectLst/>
                <a:latin typeface="TimesNewRoman"/>
              </a:rPr>
              <a:t>поширились</a:t>
            </a:r>
            <a:r>
              <a:rPr lang="ru-RU" sz="1800" dirty="0">
                <a:effectLst/>
                <a:latin typeface="TimesNewRoman"/>
              </a:rPr>
              <a:t> на </a:t>
            </a:r>
            <a:r>
              <a:rPr lang="ru-RU" sz="1800" dirty="0" err="1">
                <a:effectLst/>
                <a:latin typeface="TimesNewRoman"/>
              </a:rPr>
              <a:t>європейськии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бізнес</a:t>
            </a:r>
            <a:r>
              <a:rPr lang="ru-RU" sz="1800" dirty="0">
                <a:effectLst/>
                <a:latin typeface="TimesNewRoman"/>
              </a:rPr>
              <a:t>. </a:t>
            </a:r>
            <a:r>
              <a:rPr lang="ru-RU" sz="1800" dirty="0" err="1">
                <a:effectLst/>
                <a:latin typeface="TimesNewRoman"/>
              </a:rPr>
              <a:t>Причому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слід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зазначити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що</a:t>
            </a:r>
            <a:r>
              <a:rPr lang="ru-RU" sz="1800" dirty="0">
                <a:effectLst/>
                <a:latin typeface="TimesNewRoman"/>
              </a:rPr>
              <a:t> в </a:t>
            </a:r>
            <a:r>
              <a:rPr lang="ru-RU" sz="1800" dirty="0" err="1">
                <a:effectLst/>
                <a:latin typeface="TimesNewRoman"/>
              </a:rPr>
              <a:t>процесі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стратегічного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управління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європейськими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компаніями</a:t>
            </a:r>
            <a:r>
              <a:rPr lang="ru-RU" sz="1800" dirty="0">
                <a:effectLst/>
                <a:latin typeface="TimesNewRoman"/>
              </a:rPr>
              <a:t> модель </a:t>
            </a:r>
            <a:r>
              <a:rPr lang="en-US" sz="1800" dirty="0">
                <a:effectLst/>
                <a:latin typeface="TimesNewRoman"/>
              </a:rPr>
              <a:t>VBM </a:t>
            </a:r>
            <a:r>
              <a:rPr lang="ru-RU" sz="1800" dirty="0" err="1">
                <a:effectLst/>
                <a:latin typeface="TimesNewRoman"/>
              </a:rPr>
              <a:t>тісно</a:t>
            </a:r>
            <a:r>
              <a:rPr lang="ru-RU" sz="1800" dirty="0">
                <a:effectLst/>
                <a:latin typeface="TimesNewRoman"/>
              </a:rPr>
              <a:t> переплелась </a:t>
            </a:r>
            <a:r>
              <a:rPr lang="ru-RU" sz="1800" dirty="0" err="1">
                <a:effectLst/>
                <a:latin typeface="TimesNewRoman"/>
              </a:rPr>
              <a:t>із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поширеними</a:t>
            </a:r>
            <a:r>
              <a:rPr lang="ru-RU" sz="1800" dirty="0">
                <a:effectLst/>
                <a:latin typeface="TimesNewRoman"/>
              </a:rPr>
              <a:t> в </a:t>
            </a:r>
            <a:r>
              <a:rPr lang="ru-RU" sz="1800" dirty="0" err="1">
                <a:effectLst/>
                <a:latin typeface="TimesNewRoman"/>
              </a:rPr>
              <a:t>Європі</a:t>
            </a:r>
            <a:r>
              <a:rPr lang="ru-RU" sz="1800" dirty="0">
                <a:effectLst/>
                <a:latin typeface="TimesNewRoman"/>
              </a:rPr>
              <a:t> принципами </a:t>
            </a:r>
            <a:r>
              <a:rPr lang="ru-RU" sz="1800" dirty="0" err="1">
                <a:effectLst/>
                <a:latin typeface="TimesNewRoman"/>
              </a:rPr>
              <a:t>орієнтаціі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компаніи</a:t>
            </a:r>
            <a:r>
              <a:rPr lang="ru-RU" sz="1800" dirty="0">
                <a:effectLst/>
                <a:latin typeface="TimesNewRoman"/>
              </a:rPr>
              <a:t>̆ на </a:t>
            </a:r>
            <a:r>
              <a:rPr lang="ru-RU" sz="1800" dirty="0" err="1">
                <a:effectLst/>
                <a:latin typeface="TimesNewRoman"/>
              </a:rPr>
              <a:t>максимальне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задоволення</a:t>
            </a:r>
            <a:r>
              <a:rPr lang="ru-RU" sz="1800" dirty="0">
                <a:effectLst/>
                <a:latin typeface="TimesNewRoman"/>
              </a:rPr>
              <a:t> потреб персоналу, </a:t>
            </a:r>
            <a:r>
              <a:rPr lang="ru-RU" sz="1800" dirty="0" err="1">
                <a:effectLst/>
                <a:latin typeface="TimesNewRoman"/>
              </a:rPr>
              <a:t>побудови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довгострокових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зв’язків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із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клієнтами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збереження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взаємовигідних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відносин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із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постачальниками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тощо</a:t>
            </a:r>
            <a:r>
              <a:rPr lang="ru-RU" sz="1800" dirty="0">
                <a:latin typeface="TimesNewRoman"/>
              </a:rPr>
              <a:t>.</a:t>
            </a:r>
          </a:p>
          <a:p>
            <a:pPr algn="just"/>
            <a:r>
              <a:rPr lang="ru-RU" sz="1800" dirty="0" err="1">
                <a:effectLst/>
                <a:latin typeface="TimesNewRoman"/>
              </a:rPr>
              <a:t>Концепція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en-US" sz="1800" dirty="0">
                <a:effectLst/>
                <a:latin typeface="TimesNewRoman"/>
              </a:rPr>
              <a:t>VBM </a:t>
            </a:r>
            <a:r>
              <a:rPr lang="ru-RU" sz="1800" dirty="0" err="1">
                <a:effectLst/>
                <a:latin typeface="TimesNewRoman"/>
              </a:rPr>
              <a:t>включає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кілька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груп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методів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фінансового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оцінювання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вартості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компаніи</a:t>
            </a:r>
            <a:r>
              <a:rPr lang="ru-RU" sz="1800" dirty="0">
                <a:effectLst/>
                <a:latin typeface="TimesNewRoman"/>
              </a:rPr>
              <a:t>̆, </a:t>
            </a:r>
            <a:r>
              <a:rPr lang="ru-RU" sz="1800" dirty="0" err="1">
                <a:effectLst/>
                <a:latin typeface="TimesNewRoman"/>
              </a:rPr>
              <a:t>найпоширенішою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серед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яких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є</a:t>
            </a:r>
            <a:r>
              <a:rPr lang="ru-RU" sz="1800" dirty="0">
                <a:effectLst/>
                <a:latin typeface="TimesNewRoman"/>
              </a:rPr>
              <a:t> модель </a:t>
            </a:r>
            <a:r>
              <a:rPr lang="ru-RU" sz="1800" dirty="0" err="1">
                <a:effectLst/>
                <a:latin typeface="TimesNewRoman"/>
              </a:rPr>
              <a:t>економічноі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доданоі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вартості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en-US" sz="1800" dirty="0">
                <a:effectLst/>
                <a:latin typeface="TimesNewRoman"/>
              </a:rPr>
              <a:t>EVA — Economic Value Added). </a:t>
            </a:r>
            <a:r>
              <a:rPr lang="ru-RU" sz="1800" dirty="0">
                <a:effectLst/>
                <a:latin typeface="TimesNewRoman"/>
              </a:rPr>
              <a:t>Модель </a:t>
            </a:r>
            <a:r>
              <a:rPr lang="en-US" sz="1800" dirty="0">
                <a:effectLst/>
                <a:latin typeface="TimesNewRoman"/>
              </a:rPr>
              <a:t>EVA </a:t>
            </a:r>
            <a:r>
              <a:rPr lang="ru-RU" sz="1800" dirty="0" err="1">
                <a:effectLst/>
                <a:latin typeface="TimesNewRoman"/>
              </a:rPr>
              <a:t>була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розроблена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зареєстрована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компанією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en-US" sz="1800" dirty="0">
                <a:effectLst/>
                <a:latin typeface="TimesNewRoman,Italic"/>
              </a:rPr>
              <a:t>Stern Stewart &amp; Co</a:t>
            </a:r>
            <a:r>
              <a:rPr lang="en-US" sz="1800" dirty="0">
                <a:effectLst/>
                <a:latin typeface="TimesNewRoman"/>
              </a:rPr>
              <a:t>., </a:t>
            </a:r>
            <a:r>
              <a:rPr lang="ru-RU" sz="1800" dirty="0" err="1">
                <a:effectLst/>
                <a:latin typeface="TimesNewRoman"/>
              </a:rPr>
              <a:t>хоча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деякі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їі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положення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були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відображені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ще</a:t>
            </a:r>
            <a:r>
              <a:rPr lang="ru-RU" sz="1800" dirty="0">
                <a:effectLst/>
                <a:latin typeface="TimesNewRoman"/>
              </a:rPr>
              <a:t> в </a:t>
            </a:r>
            <a:r>
              <a:rPr lang="ru-RU" sz="1800" dirty="0" err="1">
                <a:effectLst/>
                <a:latin typeface="TimesNewRoman"/>
              </a:rPr>
              <a:t>теоріі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економічного</a:t>
            </a:r>
            <a:r>
              <a:rPr lang="ru-RU" sz="1800" dirty="0">
                <a:effectLst/>
                <a:latin typeface="TimesNewRoman"/>
              </a:rPr>
              <a:t> доходу Альфреда Маршалла. </a:t>
            </a:r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81623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9DE6A1-2E0E-601D-1E9A-999A340A1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853" y="223023"/>
            <a:ext cx="10671717" cy="6244683"/>
          </a:xfrm>
        </p:spPr>
        <p:txBody>
          <a:bodyPr/>
          <a:lstStyle/>
          <a:p>
            <a:pPr algn="just"/>
            <a:r>
              <a:rPr lang="ru-RU" sz="1800" dirty="0" err="1">
                <a:effectLst/>
                <a:latin typeface="TimesNewRoman"/>
              </a:rPr>
              <a:t>Передумовою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виникнення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концепціі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en-US" sz="1800" dirty="0">
                <a:effectLst/>
                <a:latin typeface="TimesNewRoman"/>
              </a:rPr>
              <a:t>EVA </a:t>
            </a:r>
            <a:r>
              <a:rPr lang="ru-RU" sz="1800" dirty="0">
                <a:effectLst/>
                <a:latin typeface="TimesNewRoman"/>
              </a:rPr>
              <a:t>стало те, </a:t>
            </a:r>
            <a:r>
              <a:rPr lang="ru-RU" sz="1800" dirty="0" err="1">
                <a:effectLst/>
                <a:latin typeface="TimesNewRoman"/>
              </a:rPr>
              <a:t>що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більшість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традиційних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фінансових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показників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ru-RU" sz="1800" dirty="0" err="1">
                <a:effectLst/>
                <a:latin typeface="TimesNewRoman"/>
              </a:rPr>
              <a:t>наприклад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чистии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операційнии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прибуток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після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сплати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податків</a:t>
            </a:r>
            <a:r>
              <a:rPr lang="ru-RU" sz="1800" dirty="0">
                <a:effectLst/>
                <a:latin typeface="TimesNewRoman"/>
              </a:rPr>
              <a:t> — </a:t>
            </a:r>
            <a:r>
              <a:rPr lang="en-US" sz="1800" dirty="0">
                <a:effectLst/>
                <a:latin typeface="TimesNewRoman"/>
              </a:rPr>
              <a:t>NOPAT) </a:t>
            </a:r>
            <a:r>
              <a:rPr lang="ru-RU" sz="1800" dirty="0" err="1">
                <a:effectLst/>
                <a:latin typeface="TimesNewRoman"/>
              </a:rPr>
              <a:t>поступово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втратили</a:t>
            </a:r>
            <a:r>
              <a:rPr lang="ru-RU" sz="1800" dirty="0">
                <a:effectLst/>
                <a:latin typeface="TimesNewRoman"/>
              </a:rPr>
              <a:t> свою </a:t>
            </a:r>
            <a:r>
              <a:rPr lang="ru-RU" sz="1800" dirty="0" err="1">
                <a:effectLst/>
                <a:latin typeface="TimesNewRoman"/>
              </a:rPr>
              <a:t>значущість</a:t>
            </a:r>
            <a:r>
              <a:rPr lang="ru-RU" sz="1800" dirty="0">
                <a:effectLst/>
                <a:latin typeface="TimesNewRoman"/>
              </a:rPr>
              <a:t> для </a:t>
            </a:r>
            <a:r>
              <a:rPr lang="ru-RU" sz="1800" dirty="0" err="1">
                <a:effectLst/>
                <a:latin typeface="TimesNewRoman"/>
              </a:rPr>
              <a:t>оцінювання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ефективності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управління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компанією</a:t>
            </a:r>
            <a:r>
              <a:rPr lang="ru-RU" sz="1800" dirty="0">
                <a:effectLst/>
                <a:latin typeface="TimesNewRoman"/>
              </a:rPr>
              <a:t>. </a:t>
            </a:r>
            <a:r>
              <a:rPr lang="ru-RU" sz="1800" dirty="0" err="1">
                <a:effectLst/>
                <a:latin typeface="TimesNewRoman"/>
              </a:rPr>
              <a:t>Зокрема</a:t>
            </a:r>
            <a:r>
              <a:rPr lang="ru-RU" sz="1800" dirty="0">
                <a:effectLst/>
                <a:latin typeface="TimesNewRoman"/>
              </a:rPr>
              <a:t>, доходи та </a:t>
            </a:r>
            <a:r>
              <a:rPr lang="ru-RU" sz="1800" dirty="0" err="1">
                <a:effectLst/>
                <a:latin typeface="TimesNewRoman"/>
              </a:rPr>
              <a:t>витрати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капіталу</a:t>
            </a:r>
            <a:r>
              <a:rPr lang="ru-RU" sz="1800" dirty="0">
                <a:effectLst/>
                <a:latin typeface="TimesNewRoman"/>
              </a:rPr>
              <a:t> на </a:t>
            </a:r>
            <a:r>
              <a:rPr lang="ru-RU" sz="1800" dirty="0" err="1">
                <a:effectLst/>
                <a:latin typeface="TimesNewRoman"/>
              </a:rPr>
              <a:t>їх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отримання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беруться</a:t>
            </a:r>
            <a:r>
              <a:rPr lang="ru-RU" sz="1800" dirty="0">
                <a:effectLst/>
                <a:latin typeface="TimesNewRoman"/>
              </a:rPr>
              <a:t> до </a:t>
            </a:r>
            <a:r>
              <a:rPr lang="ru-RU" sz="1800" dirty="0" err="1">
                <a:effectLst/>
                <a:latin typeface="TimesNewRoman"/>
              </a:rPr>
              <a:t>уваги</a:t>
            </a:r>
            <a:r>
              <a:rPr lang="ru-RU" sz="1800" dirty="0">
                <a:effectLst/>
                <a:latin typeface="TimesNewRoman"/>
              </a:rPr>
              <a:t> в </a:t>
            </a:r>
            <a:r>
              <a:rPr lang="ru-RU" sz="1800" dirty="0" err="1">
                <a:effectLst/>
                <a:latin typeface="TimesNewRoman"/>
              </a:rPr>
              <a:t>розрахунках</a:t>
            </a:r>
            <a:r>
              <a:rPr lang="ru-RU" sz="1800" dirty="0">
                <a:effectLst/>
                <a:latin typeface="TimesNewRoman"/>
              </a:rPr>
              <a:t> на кожному </a:t>
            </a:r>
            <a:r>
              <a:rPr lang="ru-RU" sz="1800" dirty="0" err="1">
                <a:effectLst/>
                <a:latin typeface="TimesNewRoman"/>
              </a:rPr>
              <a:t>підприємстві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однак</a:t>
            </a:r>
            <a:r>
              <a:rPr lang="ru-RU" sz="1800" dirty="0">
                <a:effectLst/>
                <a:latin typeface="TimesNewRoman"/>
              </a:rPr>
              <a:t> у </a:t>
            </a:r>
            <a:r>
              <a:rPr lang="ru-RU" sz="1800" dirty="0" err="1">
                <a:effectLst/>
                <a:latin typeface="TimesNewRoman"/>
              </a:rPr>
              <a:t>фінансовому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аспекті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вважається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що</a:t>
            </a:r>
            <a:r>
              <a:rPr lang="ru-RU" sz="1800" dirty="0">
                <a:effectLst/>
                <a:latin typeface="TimesNewRoman"/>
              </a:rPr>
              <a:t> вони </a:t>
            </a:r>
            <a:r>
              <a:rPr lang="ru-RU" sz="1800" dirty="0" err="1">
                <a:effectLst/>
                <a:latin typeface="TimesNewRoman"/>
              </a:rPr>
              <a:t>виникають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існують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окремо</a:t>
            </a:r>
            <a:r>
              <a:rPr lang="ru-RU" sz="1800" dirty="0">
                <a:effectLst/>
                <a:latin typeface="TimesNewRoman"/>
              </a:rPr>
              <a:t> один </a:t>
            </a:r>
            <a:r>
              <a:rPr lang="ru-RU" sz="1800" dirty="0" err="1">
                <a:effectLst/>
                <a:latin typeface="TimesNewRoman"/>
              </a:rPr>
              <a:t>від</a:t>
            </a:r>
            <a:r>
              <a:rPr lang="ru-RU" sz="1800" dirty="0">
                <a:effectLst/>
                <a:latin typeface="TimesNewRoman"/>
              </a:rPr>
              <a:t> одного. </a:t>
            </a:r>
            <a:r>
              <a:rPr lang="ru-RU" sz="1800" dirty="0" err="1">
                <a:effectLst/>
                <a:latin typeface="TimesNewRoman"/>
              </a:rPr>
              <a:t>Виявити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оцінити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зв’язок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між</a:t>
            </a:r>
            <a:r>
              <a:rPr lang="ru-RU" sz="1800" dirty="0">
                <a:effectLst/>
                <a:latin typeface="TimesNewRoman"/>
              </a:rPr>
              <a:t> ними </a:t>
            </a:r>
            <a:r>
              <a:rPr lang="ru-RU" sz="1800" dirty="0" err="1">
                <a:effectLst/>
                <a:latin typeface="TimesNewRoman"/>
              </a:rPr>
              <a:t>дозволяє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показник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en-US" sz="1800" dirty="0">
                <a:effectLst/>
                <a:latin typeface="TimesNewRoman"/>
              </a:rPr>
              <a:t>EVA, </a:t>
            </a:r>
            <a:r>
              <a:rPr lang="ru-RU" sz="1800" dirty="0" err="1">
                <a:effectLst/>
                <a:latin typeface="TimesNewRoman"/>
              </a:rPr>
              <a:t>оскільки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він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оцінює</a:t>
            </a:r>
            <a:r>
              <a:rPr lang="ru-RU" sz="1800" dirty="0">
                <a:effectLst/>
                <a:latin typeface="TimesNewRoman"/>
              </a:rPr>
              <a:t> доходи та </a:t>
            </a:r>
            <a:r>
              <a:rPr lang="ru-RU" sz="1800" dirty="0" err="1">
                <a:effectLst/>
                <a:latin typeface="TimesNewRoman"/>
              </a:rPr>
              <a:t>одночасно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враховує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вартість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капіталу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використаного</a:t>
            </a:r>
            <a:r>
              <a:rPr lang="ru-RU" sz="1800" dirty="0">
                <a:effectLst/>
                <a:latin typeface="TimesNewRoman"/>
              </a:rPr>
              <a:t> для </a:t>
            </a:r>
            <a:r>
              <a:rPr lang="ru-RU" sz="1800" dirty="0" err="1">
                <a:effectLst/>
                <a:latin typeface="TimesNewRoman"/>
              </a:rPr>
              <a:t>їх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отримання</a:t>
            </a:r>
            <a:r>
              <a:rPr lang="ru-RU" sz="1800" dirty="0">
                <a:effectLst/>
                <a:latin typeface="TimesNewRoman"/>
              </a:rPr>
              <a:t>. У </a:t>
            </a:r>
            <a:r>
              <a:rPr lang="ru-RU" sz="1800" dirty="0" err="1">
                <a:effectLst/>
                <a:latin typeface="TimesNewRoman"/>
              </a:rPr>
              <a:t>такии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спосіб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показник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en-US" sz="1800" dirty="0">
                <a:effectLst/>
                <a:latin typeface="TimesNewRoman"/>
              </a:rPr>
              <a:t>EVA </a:t>
            </a:r>
            <a:r>
              <a:rPr lang="ru-RU" sz="1800" dirty="0" err="1">
                <a:effectLst/>
                <a:latin typeface="TimesNewRoman"/>
              </a:rPr>
              <a:t>накладає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певне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обмеження</a:t>
            </a:r>
            <a:r>
              <a:rPr lang="ru-RU" sz="1800" dirty="0">
                <a:effectLst/>
                <a:latin typeface="TimesNewRoman"/>
              </a:rPr>
              <a:t> на </a:t>
            </a:r>
            <a:r>
              <a:rPr lang="ru-RU" sz="1800" dirty="0" err="1">
                <a:effectLst/>
                <a:latin typeface="TimesNewRoman"/>
              </a:rPr>
              <a:t>прагнення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підприємств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отримати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прибуток</a:t>
            </a:r>
            <a:r>
              <a:rPr lang="ru-RU" sz="1800" dirty="0">
                <a:effectLst/>
                <a:latin typeface="TimesNewRoman"/>
              </a:rPr>
              <a:t> будь-</a:t>
            </a:r>
            <a:r>
              <a:rPr lang="ru-RU" sz="1800" dirty="0" err="1">
                <a:effectLst/>
                <a:latin typeface="TimesNewRoman"/>
              </a:rPr>
              <a:t>якою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ціною</a:t>
            </a:r>
            <a:r>
              <a:rPr lang="ru-RU" sz="1800" dirty="0">
                <a:effectLst/>
                <a:latin typeface="TimesNewRoman"/>
              </a:rPr>
              <a:t>. </a:t>
            </a:r>
            <a:endParaRPr lang="ru-RU" dirty="0"/>
          </a:p>
          <a:p>
            <a:r>
              <a:rPr lang="ru-RU" sz="1800" dirty="0" err="1">
                <a:effectLst/>
                <a:latin typeface="TimesNewRoman"/>
              </a:rPr>
              <a:t>Показник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en-US" sz="1800" dirty="0">
                <a:effectLst/>
                <a:latin typeface="TimesNewRoman"/>
              </a:rPr>
              <a:t>EVA </a:t>
            </a:r>
            <a:r>
              <a:rPr lang="ru-RU" sz="1800" dirty="0" err="1">
                <a:effectLst/>
                <a:latin typeface="TimesNewRoman"/>
              </a:rPr>
              <a:t>розраховується</a:t>
            </a:r>
            <a:r>
              <a:rPr lang="ru-RU" sz="1800" dirty="0">
                <a:effectLst/>
                <a:latin typeface="TimesNewRoman"/>
              </a:rPr>
              <a:t> як </a:t>
            </a:r>
            <a:r>
              <a:rPr lang="ru-RU" sz="1800" dirty="0" err="1">
                <a:effectLst/>
                <a:latin typeface="TimesNewRoman"/>
              </a:rPr>
              <a:t>різниця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між</a:t>
            </a:r>
            <a:r>
              <a:rPr lang="ru-RU" sz="1800" dirty="0">
                <a:effectLst/>
                <a:latin typeface="TimesNewRoman"/>
              </a:rPr>
              <a:t> чистим </a:t>
            </a:r>
            <a:r>
              <a:rPr lang="ru-RU" sz="1800" dirty="0" err="1">
                <a:effectLst/>
                <a:latin typeface="TimesNewRoman"/>
              </a:rPr>
              <a:t>операційним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прибутком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після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оподаткування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вартістю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використаного</a:t>
            </a:r>
            <a:r>
              <a:rPr lang="ru-RU" sz="1800" dirty="0">
                <a:effectLst/>
                <a:latin typeface="TimesNewRoman"/>
              </a:rPr>
              <a:t> для </a:t>
            </a:r>
            <a:r>
              <a:rPr lang="ru-RU" sz="1800" dirty="0" err="1">
                <a:effectLst/>
                <a:latin typeface="TimesNewRoman"/>
              </a:rPr>
              <a:t>його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отримання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капіталу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̈: </a:t>
            </a:r>
            <a:endParaRPr lang="ru-RU" dirty="0"/>
          </a:p>
          <a:p>
            <a:r>
              <a:rPr lang="en-US" sz="1800" dirty="0">
                <a:effectLst/>
                <a:latin typeface="TimesNewRoman"/>
              </a:rPr>
              <a:t>EVA = NOPAT – WACC </a:t>
            </a:r>
            <a:r>
              <a:rPr lang="en-US" sz="1800" dirty="0">
                <a:effectLst/>
                <a:latin typeface="SymbolMT"/>
              </a:rPr>
              <a:t>× </a:t>
            </a:r>
            <a:r>
              <a:rPr lang="ru-RU" sz="1800" dirty="0">
                <a:effectLst/>
                <a:latin typeface="TimesNewRoman,Italic"/>
              </a:rPr>
              <a:t>С</a:t>
            </a:r>
            <a:r>
              <a:rPr lang="ru-RU" sz="1800" dirty="0">
                <a:effectLst/>
                <a:latin typeface="TimesNewRoman"/>
              </a:rPr>
              <a:t>, (11.1) </a:t>
            </a:r>
            <a:endParaRPr lang="ru-RU" dirty="0"/>
          </a:p>
          <a:p>
            <a:pPr algn="just"/>
            <a:r>
              <a:rPr lang="ru-RU" sz="1800" dirty="0">
                <a:effectLst/>
                <a:latin typeface="TimesNewRoman"/>
              </a:rPr>
              <a:t>де </a:t>
            </a:r>
            <a:r>
              <a:rPr lang="en-US" sz="1800" dirty="0">
                <a:effectLst/>
                <a:latin typeface="TimesNewRoman"/>
              </a:rPr>
              <a:t>NOPAT (Net Operating Profits After Taxes) — </a:t>
            </a:r>
            <a:r>
              <a:rPr lang="ru-RU" sz="1800" dirty="0" err="1">
                <a:effectLst/>
                <a:latin typeface="TimesNewRoman"/>
              </a:rPr>
              <a:t>чистии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операційнии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прибуток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після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сплати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податків</a:t>
            </a:r>
            <a:r>
              <a:rPr lang="ru-RU" sz="1800" dirty="0">
                <a:effectLst/>
                <a:latin typeface="TimesNewRoman"/>
              </a:rPr>
              <a:t>, але до </a:t>
            </a:r>
            <a:r>
              <a:rPr lang="ru-RU" sz="1800" dirty="0" err="1">
                <a:effectLst/>
                <a:latin typeface="TimesNewRoman"/>
              </a:rPr>
              <a:t>сплати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процентів</a:t>
            </a:r>
            <a:r>
              <a:rPr lang="ru-RU" sz="1800" dirty="0">
                <a:effectLst/>
                <a:latin typeface="TimesNewRoman"/>
              </a:rPr>
              <a:t>; </a:t>
            </a:r>
            <a:endParaRPr lang="ru-RU" dirty="0"/>
          </a:p>
          <a:p>
            <a:r>
              <a:rPr lang="en-US" sz="1800" dirty="0">
                <a:effectLst/>
                <a:latin typeface="TimesNewRoman"/>
              </a:rPr>
              <a:t>WACC (Weighted Average Cost of Capital) — </a:t>
            </a:r>
            <a:r>
              <a:rPr lang="ru-RU" sz="1800" dirty="0" err="1">
                <a:effectLst/>
                <a:latin typeface="TimesNewRoman"/>
              </a:rPr>
              <a:t>середньозважена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вартість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капіталу</a:t>
            </a:r>
            <a:r>
              <a:rPr lang="ru-RU" sz="1800" dirty="0">
                <a:effectLst/>
                <a:latin typeface="TimesNewRoman"/>
              </a:rPr>
              <a:t>; </a:t>
            </a:r>
            <a:endParaRPr lang="ru-RU" dirty="0"/>
          </a:p>
          <a:p>
            <a:r>
              <a:rPr lang="ru-RU" sz="1800" dirty="0">
                <a:effectLst/>
                <a:latin typeface="TimesNewRoman,Italic"/>
              </a:rPr>
              <a:t>С </a:t>
            </a:r>
            <a:r>
              <a:rPr lang="ru-RU" sz="1800" dirty="0">
                <a:effectLst/>
                <a:latin typeface="TimesNewRoman"/>
              </a:rPr>
              <a:t>— </a:t>
            </a:r>
            <a:r>
              <a:rPr lang="ru-RU" sz="1800" dirty="0" err="1">
                <a:effectLst/>
                <a:latin typeface="TimesNewRoman"/>
              </a:rPr>
              <a:t>загальна</a:t>
            </a:r>
            <a:r>
              <a:rPr lang="ru-RU" sz="1800" dirty="0">
                <a:effectLst/>
                <a:latin typeface="TimesNewRoman"/>
              </a:rPr>
              <a:t> величина </a:t>
            </a:r>
            <a:r>
              <a:rPr lang="ru-RU" sz="1800" dirty="0" err="1">
                <a:effectLst/>
                <a:latin typeface="TimesNewRoman"/>
              </a:rPr>
              <a:t>капіталу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підприємства</a:t>
            </a:r>
            <a:r>
              <a:rPr lang="ru-RU" sz="1800" dirty="0">
                <a:effectLst/>
                <a:latin typeface="TimesNewRoman"/>
              </a:rPr>
              <a:t>.</a:t>
            </a:r>
          </a:p>
          <a:p>
            <a:br>
              <a:rPr lang="ru-RU" sz="1800" dirty="0">
                <a:effectLst/>
                <a:latin typeface="TimesNewRoman"/>
              </a:rPr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813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9CFB4CB-8C5D-4B0C-BDE1-7F0F719B9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299" y="198303"/>
            <a:ext cx="10840597" cy="6235547"/>
          </a:xfrm>
        </p:spPr>
        <p:txBody>
          <a:bodyPr/>
          <a:lstStyle/>
          <a:p>
            <a:r>
              <a:rPr lang="uk-UA" b="1" dirty="0"/>
              <a:t>11.1. Концепція «стратегічного вимірювання» в бізнес-моделюванні</a:t>
            </a:r>
          </a:p>
          <a:p>
            <a:endParaRPr lang="uk-UA" b="1" dirty="0"/>
          </a:p>
          <a:p>
            <a:pPr algn="just"/>
            <a:r>
              <a:rPr lang="ru-RU" sz="1800" dirty="0">
                <a:effectLst/>
                <a:latin typeface="TimesNewRoman"/>
              </a:rPr>
              <a:t>Для </a:t>
            </a:r>
            <a:r>
              <a:rPr lang="ru-RU" sz="1800" dirty="0" err="1">
                <a:effectLst/>
                <a:latin typeface="TimesNewRoman"/>
              </a:rPr>
              <a:t>оцінювання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ринковоі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потужності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конкурентоспроможності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бізнес-моделі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використовують</a:t>
            </a:r>
            <a:r>
              <a:rPr lang="ru-RU" sz="1800" dirty="0">
                <a:effectLst/>
                <a:latin typeface="TimesNewRoman"/>
              </a:rPr>
              <a:t> принцип </a:t>
            </a:r>
            <a:r>
              <a:rPr lang="ru-RU" sz="1800" dirty="0" err="1">
                <a:effectLst/>
                <a:latin typeface="TimesNewRoman"/>
              </a:rPr>
              <a:t>стратегічного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вимірювання</a:t>
            </a:r>
            <a:r>
              <a:rPr lang="ru-RU" sz="1800" dirty="0">
                <a:effectLst/>
                <a:latin typeface="TimesNewRoman"/>
              </a:rPr>
              <a:t> (англ. </a:t>
            </a:r>
            <a:r>
              <a:rPr lang="en-US" sz="1800" dirty="0">
                <a:effectLst/>
                <a:latin typeface="TimesNewRoman"/>
              </a:rPr>
              <a:t>strategic </a:t>
            </a:r>
            <a:r>
              <a:rPr lang="en-US" sz="1800" dirty="0" err="1">
                <a:effectLst/>
                <a:latin typeface="TimesNewRoman"/>
              </a:rPr>
              <a:t>measur</a:t>
            </a:r>
            <a:r>
              <a:rPr lang="ru-RU" sz="1800" dirty="0">
                <a:effectLst/>
                <a:latin typeface="TimesNewRoman"/>
              </a:rPr>
              <a:t>е</a:t>
            </a:r>
            <a:r>
              <a:rPr lang="en-US" sz="1800" dirty="0" err="1">
                <a:effectLst/>
                <a:latin typeface="TimesNewRoman"/>
              </a:rPr>
              <a:t>ment</a:t>
            </a:r>
            <a:r>
              <a:rPr lang="en-US" sz="1800" dirty="0">
                <a:effectLst/>
                <a:latin typeface="TimesNewRoman"/>
              </a:rPr>
              <a:t>). </a:t>
            </a:r>
            <a:r>
              <a:rPr lang="ru-RU" sz="1800" dirty="0">
                <a:effectLst/>
                <a:latin typeface="TimesNewRoman"/>
              </a:rPr>
              <a:t>При </a:t>
            </a:r>
            <a:r>
              <a:rPr lang="ru-RU" sz="1800" dirty="0" err="1">
                <a:effectLst/>
                <a:latin typeface="TimesNewRoman"/>
              </a:rPr>
              <a:t>цьому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під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ринковою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потужністю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конкурентоспроможністю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бізнес</a:t>
            </a:r>
            <a:r>
              <a:rPr lang="ru-RU" sz="1800" dirty="0" err="1">
                <a:latin typeface="TimesNewRoman"/>
              </a:rPr>
              <a:t>-</a:t>
            </a:r>
            <a:r>
              <a:rPr lang="ru-RU" sz="1800" dirty="0" err="1">
                <a:effectLst/>
                <a:latin typeface="TimesNewRoman"/>
              </a:rPr>
              <a:t>моделі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розуміється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їі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здатність</a:t>
            </a:r>
            <a:r>
              <a:rPr lang="ru-RU" sz="1800" dirty="0">
                <a:effectLst/>
                <a:latin typeface="TimesNewRoman"/>
              </a:rPr>
              <a:t> у </a:t>
            </a:r>
            <a:r>
              <a:rPr lang="ru-RU" sz="1800" dirty="0" err="1">
                <a:effectLst/>
                <a:latin typeface="TimesNewRoman"/>
              </a:rPr>
              <a:t>динамічному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середо</a:t>
            </a:r>
            <a:r>
              <a:rPr lang="ru-RU" sz="1800" dirty="0">
                <a:effectLst/>
                <a:latin typeface="TimesNewRoman"/>
              </a:rPr>
              <a:t>- </a:t>
            </a:r>
            <a:r>
              <a:rPr lang="ru-RU" sz="1800" dirty="0" err="1">
                <a:effectLst/>
                <a:latin typeface="TimesNewRoman"/>
              </a:rPr>
              <a:t>вищі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забезпечити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максимальну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реалізацію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внутрішнього</a:t>
            </a:r>
            <a:r>
              <a:rPr lang="ru-RU" sz="1800" dirty="0">
                <a:effectLst/>
                <a:latin typeface="TimesNewRoman"/>
              </a:rPr>
              <a:t> потен- </a:t>
            </a:r>
            <a:r>
              <a:rPr lang="ru-RU" sz="1800" dirty="0" err="1">
                <a:effectLst/>
                <a:latin typeface="TimesNewRoman"/>
              </a:rPr>
              <a:t>ціалу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підприємства</a:t>
            </a:r>
            <a:r>
              <a:rPr lang="ru-RU" sz="1800" dirty="0">
                <a:effectLst/>
                <a:latin typeface="TimesNewRoman"/>
              </a:rPr>
              <a:t> для </a:t>
            </a:r>
            <a:r>
              <a:rPr lang="ru-RU" sz="1800" dirty="0" err="1">
                <a:effectLst/>
                <a:latin typeface="TimesNewRoman"/>
              </a:rPr>
              <a:t>найкращого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порівняно</a:t>
            </a:r>
            <a:r>
              <a:rPr lang="ru-RU" sz="1800" dirty="0">
                <a:effectLst/>
                <a:latin typeface="TimesNewRoman"/>
              </a:rPr>
              <a:t> з конкурентами </a:t>
            </a:r>
            <a:r>
              <a:rPr lang="ru-RU" sz="1800" dirty="0" err="1">
                <a:effectLst/>
                <a:latin typeface="TimesNewRoman"/>
              </a:rPr>
              <a:t>використання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зовнішніх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стратегічних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можливостеи</a:t>
            </a:r>
            <a:r>
              <a:rPr lang="ru-RU" sz="1800" dirty="0">
                <a:effectLst/>
                <a:latin typeface="TimesNewRoman"/>
              </a:rPr>
              <a:t>̆. </a:t>
            </a:r>
            <a:endParaRPr lang="ru-RU" dirty="0"/>
          </a:p>
          <a:p>
            <a:pPr algn="just"/>
            <a:r>
              <a:rPr lang="ru-RU" sz="1800" dirty="0" err="1">
                <a:effectLst/>
                <a:latin typeface="TimesNewRoman"/>
              </a:rPr>
              <a:t>Термін</a:t>
            </a:r>
            <a:r>
              <a:rPr lang="ru-RU" sz="1800" dirty="0">
                <a:effectLst/>
                <a:latin typeface="TimesNewRoman"/>
              </a:rPr>
              <a:t> «</a:t>
            </a:r>
            <a:r>
              <a:rPr lang="ru-RU" sz="1800" dirty="0" err="1">
                <a:effectLst/>
                <a:latin typeface="TimesNewRoman"/>
              </a:rPr>
              <a:t>стратегічне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вимірювання</a:t>
            </a:r>
            <a:r>
              <a:rPr lang="ru-RU" sz="1800" dirty="0">
                <a:effectLst/>
                <a:latin typeface="TimesNewRoman"/>
              </a:rPr>
              <a:t>» почали </a:t>
            </a:r>
            <a:r>
              <a:rPr lang="ru-RU" sz="1800" dirty="0" err="1">
                <a:effectLst/>
                <a:latin typeface="TimesNewRoman"/>
              </a:rPr>
              <a:t>вживати</a:t>
            </a:r>
            <a:r>
              <a:rPr lang="ru-RU" sz="1800" dirty="0">
                <a:effectLst/>
                <a:latin typeface="TimesNewRoman"/>
              </a:rPr>
              <a:t> в </a:t>
            </a:r>
            <a:r>
              <a:rPr lang="ru-RU" sz="1800" dirty="0" err="1">
                <a:effectLst/>
                <a:latin typeface="TimesNewRoman"/>
              </a:rPr>
              <a:t>зарубіжніи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літературі</a:t>
            </a:r>
            <a:r>
              <a:rPr lang="ru-RU" sz="1800" dirty="0">
                <a:effectLst/>
                <a:latin typeface="TimesNewRoman"/>
              </a:rPr>
              <a:t>. </a:t>
            </a:r>
            <a:r>
              <a:rPr lang="ru-RU" sz="1800" dirty="0" err="1">
                <a:effectLst/>
                <a:latin typeface="TimesNewRoman"/>
              </a:rPr>
              <a:t>Він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означає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процес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ідентифікаціі</a:t>
            </a:r>
            <a:r>
              <a:rPr lang="ru-RU" sz="1800" dirty="0">
                <a:effectLst/>
                <a:latin typeface="TimesNewRoman"/>
              </a:rPr>
              <a:t>̈, </a:t>
            </a:r>
            <a:r>
              <a:rPr lang="ru-RU" sz="1800" dirty="0" err="1">
                <a:effectLst/>
                <a:latin typeface="TimesNewRoman"/>
              </a:rPr>
              <a:t>збору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розвитку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зв’язку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оцінювання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обраних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показників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результативності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що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безпосередньо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пов’язані</a:t>
            </a:r>
            <a:r>
              <a:rPr lang="ru-RU" sz="1800" dirty="0">
                <a:effectLst/>
                <a:latin typeface="TimesNewRoman"/>
              </a:rPr>
              <a:t> з </a:t>
            </a:r>
            <a:r>
              <a:rPr lang="ru-RU" sz="1800" dirty="0" err="1">
                <a:effectLst/>
                <a:latin typeface="TimesNewRoman"/>
              </a:rPr>
              <a:t>виконанням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місіі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організаціі</a:t>
            </a:r>
            <a:r>
              <a:rPr lang="ru-RU" sz="1800" dirty="0">
                <a:effectLst/>
                <a:latin typeface="TimesNewRoman"/>
              </a:rPr>
              <a:t>̈ та </a:t>
            </a:r>
            <a:r>
              <a:rPr lang="ru-RU" sz="1800" dirty="0" err="1">
                <a:effectLst/>
                <a:latin typeface="TimesNewRoman"/>
              </a:rPr>
              <a:t>досягненням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їі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цілеи</a:t>
            </a:r>
            <a:r>
              <a:rPr lang="ru-RU" sz="1800" dirty="0">
                <a:effectLst/>
                <a:latin typeface="TimesNewRoman"/>
              </a:rPr>
              <a:t>̆. </a:t>
            </a:r>
          </a:p>
          <a:p>
            <a:pPr algn="just"/>
            <a:r>
              <a:rPr lang="ru-RU" sz="1800" dirty="0" err="1">
                <a:effectLst/>
                <a:latin typeface="TimesNewRoman"/>
              </a:rPr>
              <a:t>Принципи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стратегічного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вимірювання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тісно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пов’язані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із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положеннями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концепціі</a:t>
            </a:r>
            <a:r>
              <a:rPr lang="ru-RU" sz="1800" dirty="0">
                <a:effectLst/>
                <a:latin typeface="TimesNewRoman"/>
              </a:rPr>
              <a:t>̈ «</a:t>
            </a:r>
            <a:r>
              <a:rPr lang="ru-RU" sz="1800" dirty="0" err="1">
                <a:effectLst/>
                <a:latin typeface="TimesNewRoman"/>
              </a:rPr>
              <a:t>вимірювання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досягнень</a:t>
            </a:r>
            <a:r>
              <a:rPr lang="ru-RU" sz="1800" dirty="0">
                <a:effectLst/>
                <a:latin typeface="TimesNewRoman"/>
              </a:rPr>
              <a:t>» (англ. р</a:t>
            </a:r>
            <a:r>
              <a:rPr lang="en-US" sz="1800" dirty="0" err="1">
                <a:effectLst/>
                <a:latin typeface="TimesNewRoman"/>
              </a:rPr>
              <a:t>erformance</a:t>
            </a:r>
            <a:r>
              <a:rPr lang="en-US" sz="1800" dirty="0">
                <a:effectLst/>
                <a:latin typeface="TimesNewRoman"/>
              </a:rPr>
              <a:t> measurement), </a:t>
            </a:r>
            <a:r>
              <a:rPr lang="ru-RU" sz="1800" dirty="0" err="1">
                <a:effectLst/>
                <a:latin typeface="TimesNewRoman"/>
              </a:rPr>
              <a:t>що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виникла</a:t>
            </a:r>
            <a:r>
              <a:rPr lang="ru-RU" sz="1800" dirty="0">
                <a:effectLst/>
                <a:latin typeface="TimesNewRoman"/>
              </a:rPr>
              <a:t> в </a:t>
            </a:r>
            <a:r>
              <a:rPr lang="ru-RU" sz="1800" dirty="0" err="1">
                <a:effectLst/>
                <a:latin typeface="TimesNewRoman"/>
              </a:rPr>
              <a:t>кінці</a:t>
            </a:r>
            <a:r>
              <a:rPr lang="ru-RU" sz="1800" dirty="0">
                <a:effectLst/>
                <a:latin typeface="TimesNewRoman"/>
              </a:rPr>
              <a:t> 80-х </a:t>
            </a:r>
            <a:r>
              <a:rPr lang="ru-RU" sz="1800" dirty="0" err="1">
                <a:effectLst/>
                <a:latin typeface="TimesNewRoman"/>
              </a:rPr>
              <a:t>років</a:t>
            </a:r>
            <a:r>
              <a:rPr lang="ru-RU" sz="1800" dirty="0">
                <a:effectLst/>
                <a:latin typeface="TimesNewRoman"/>
              </a:rPr>
              <a:t> ХХ ст. в </a:t>
            </a:r>
            <a:r>
              <a:rPr lang="ru-RU" sz="1800" dirty="0" err="1">
                <a:effectLst/>
                <a:latin typeface="TimesNewRoman"/>
              </a:rPr>
              <a:t>англомовніи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економічніи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літературі</a:t>
            </a:r>
            <a:r>
              <a:rPr lang="ru-RU" sz="1800" dirty="0">
                <a:effectLst/>
                <a:latin typeface="TimesNewRoman"/>
              </a:rPr>
              <a:t>. </a:t>
            </a:r>
            <a:r>
              <a:rPr lang="ru-RU" sz="1800" dirty="0" err="1">
                <a:effectLst/>
                <a:latin typeface="TimesNewRoman"/>
              </a:rPr>
              <a:t>Концепція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вимірювання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досягнень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має</a:t>
            </a:r>
            <a:r>
              <a:rPr lang="ru-RU" sz="1800" dirty="0">
                <a:effectLst/>
                <a:latin typeface="TimesNewRoman"/>
              </a:rPr>
              <a:t> на </a:t>
            </a:r>
            <a:r>
              <a:rPr lang="ru-RU" sz="1800" dirty="0" err="1">
                <a:effectLst/>
                <a:latin typeface="TimesNewRoman"/>
              </a:rPr>
              <a:t>меті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об’єднання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більшості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існуючих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сьогодні</a:t>
            </a:r>
            <a:r>
              <a:rPr lang="ru-RU" sz="1800" dirty="0">
                <a:effectLst/>
                <a:latin typeface="TimesNewRoman"/>
              </a:rPr>
              <a:t> систем </a:t>
            </a:r>
            <a:r>
              <a:rPr lang="ru-RU" sz="1800" dirty="0" err="1">
                <a:effectLst/>
                <a:latin typeface="TimesNewRoman"/>
              </a:rPr>
              <a:t>показників</a:t>
            </a:r>
            <a:r>
              <a:rPr lang="ru-RU" sz="1800" dirty="0">
                <a:effectLst/>
                <a:latin typeface="TimesNewRoman"/>
              </a:rPr>
              <a:t> у </a:t>
            </a:r>
            <a:r>
              <a:rPr lang="ru-RU" sz="1800" dirty="0" err="1">
                <a:effectLst/>
                <a:latin typeface="TimesNewRoman"/>
              </a:rPr>
              <a:t>різних</a:t>
            </a:r>
            <a:r>
              <a:rPr lang="ru-RU" sz="1800" dirty="0">
                <a:effectLst/>
                <a:latin typeface="TimesNewRoman"/>
              </a:rPr>
              <a:t> сферах </a:t>
            </a:r>
            <a:r>
              <a:rPr lang="ru-RU" sz="1800" dirty="0" err="1">
                <a:effectLst/>
                <a:latin typeface="TimesNewRoman"/>
              </a:rPr>
              <a:t>діяльності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підприємства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ru-RU" sz="1800" dirty="0" err="1">
                <a:effectLst/>
                <a:latin typeface="TimesNewRoman"/>
              </a:rPr>
              <a:t>наприклад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витрати</a:t>
            </a:r>
            <a:r>
              <a:rPr lang="ru-RU" sz="1800" dirty="0">
                <a:effectLst/>
                <a:latin typeface="TimesNewRoman"/>
              </a:rPr>
              <a:t>, доходи, </a:t>
            </a:r>
            <a:r>
              <a:rPr lang="ru-RU" sz="1800" dirty="0" err="1">
                <a:effectLst/>
                <a:latin typeface="TimesNewRoman"/>
              </a:rPr>
              <a:t>інноваціі</a:t>
            </a:r>
            <a:r>
              <a:rPr lang="ru-RU" sz="1800" dirty="0">
                <a:effectLst/>
                <a:latin typeface="TimesNewRoman"/>
              </a:rPr>
              <a:t>̈, </a:t>
            </a:r>
            <a:r>
              <a:rPr lang="ru-RU" sz="1800" dirty="0" err="1">
                <a:effectLst/>
                <a:latin typeface="TimesNewRoman"/>
              </a:rPr>
              <a:t>інвестиціі</a:t>
            </a:r>
            <a:r>
              <a:rPr lang="ru-RU" sz="1800" dirty="0">
                <a:effectLst/>
                <a:latin typeface="TimesNewRoman"/>
              </a:rPr>
              <a:t>̈, маркетинг </a:t>
            </a:r>
            <a:r>
              <a:rPr lang="ru-RU" sz="1800" dirty="0" err="1">
                <a:effectLst/>
                <a:latin typeface="TimesNewRoman"/>
              </a:rPr>
              <a:t>тощо</a:t>
            </a:r>
            <a:r>
              <a:rPr lang="ru-RU" sz="1800" dirty="0">
                <a:effectLst/>
                <a:latin typeface="TimesNewRoman"/>
              </a:rPr>
              <a:t>) для </a:t>
            </a:r>
            <a:r>
              <a:rPr lang="ru-RU" sz="1800" dirty="0" err="1">
                <a:effectLst/>
                <a:latin typeface="TimesNewRoman"/>
              </a:rPr>
              <a:t>оцінювання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ефективності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діяльності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 на кожному </a:t>
            </a:r>
            <a:r>
              <a:rPr lang="ru-RU" sz="1800" dirty="0" err="1">
                <a:effectLst/>
                <a:latin typeface="TimesNewRoman"/>
              </a:rPr>
              <a:t>організаційному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рівні</a:t>
            </a:r>
            <a:r>
              <a:rPr lang="ru-RU" sz="1800" dirty="0">
                <a:effectLst/>
                <a:latin typeface="TimesNewRoman"/>
              </a:rPr>
              <a:t>. </a:t>
            </a:r>
            <a:endParaRPr lang="ru-RU" dirty="0"/>
          </a:p>
          <a:p>
            <a:pPr algn="just"/>
            <a:endParaRPr lang="ru-RU" dirty="0"/>
          </a:p>
          <a:p>
            <a:endParaRPr lang="uk-UA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7904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FB1AB3-852C-50A9-8C07-E5F8787FD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307" y="457199"/>
            <a:ext cx="10928195" cy="6066263"/>
          </a:xfrm>
        </p:spPr>
        <p:txBody>
          <a:bodyPr/>
          <a:lstStyle/>
          <a:p>
            <a:r>
              <a:rPr lang="en-US" sz="2000" dirty="0">
                <a:effectLst/>
                <a:latin typeface="TimesNewRoman,Italic"/>
              </a:rPr>
              <a:t>WACC </a:t>
            </a:r>
            <a:r>
              <a:rPr lang="en-US" sz="2000" dirty="0">
                <a:effectLst/>
                <a:latin typeface="SymbolMT"/>
              </a:rPr>
              <a:t>= </a:t>
            </a:r>
            <a:r>
              <a:rPr lang="en-US" sz="2000" dirty="0" err="1">
                <a:effectLst/>
                <a:latin typeface="TimesNewRoman,Italic"/>
              </a:rPr>
              <a:t>ws</a:t>
            </a:r>
            <a:r>
              <a:rPr lang="en-US" sz="2000" dirty="0">
                <a:effectLst/>
                <a:latin typeface="TimesNewRoman,Italic"/>
              </a:rPr>
              <a:t> </a:t>
            </a:r>
            <a:r>
              <a:rPr lang="en-US" sz="2000" dirty="0">
                <a:effectLst/>
                <a:latin typeface="SymbolMT"/>
              </a:rPr>
              <a:t>×</a:t>
            </a:r>
            <a:r>
              <a:rPr lang="en-US" sz="2000" dirty="0" err="1">
                <a:effectLst/>
                <a:latin typeface="TimesNewRoman,Italic"/>
              </a:rPr>
              <a:t>ks</a:t>
            </a:r>
            <a:r>
              <a:rPr lang="en-US" sz="2000" dirty="0">
                <a:effectLst/>
                <a:latin typeface="TimesNewRoman,Italic"/>
              </a:rPr>
              <a:t> </a:t>
            </a:r>
            <a:r>
              <a:rPr lang="en-US" sz="2000" dirty="0">
                <a:effectLst/>
                <a:latin typeface="SymbolMT"/>
              </a:rPr>
              <a:t>+ </a:t>
            </a:r>
            <a:r>
              <a:rPr lang="en-US" sz="2000" dirty="0" err="1">
                <a:effectLst/>
                <a:latin typeface="TimesNewRoman,Italic"/>
              </a:rPr>
              <a:t>wD</a:t>
            </a:r>
            <a:r>
              <a:rPr lang="en-US" sz="2000" dirty="0">
                <a:effectLst/>
                <a:latin typeface="TimesNewRoman,Italic"/>
              </a:rPr>
              <a:t> </a:t>
            </a:r>
            <a:r>
              <a:rPr lang="en-US" sz="2000" dirty="0">
                <a:effectLst/>
                <a:latin typeface="SymbolMT"/>
              </a:rPr>
              <a:t>×</a:t>
            </a:r>
            <a:r>
              <a:rPr lang="en-US" sz="2000" dirty="0" err="1">
                <a:effectLst/>
                <a:latin typeface="TimesNewRoman,Italic"/>
              </a:rPr>
              <a:t>kD</a:t>
            </a:r>
            <a:r>
              <a:rPr lang="en-US" sz="2000" dirty="0">
                <a:effectLst/>
                <a:latin typeface="TimesNewRoman,Italic"/>
              </a:rPr>
              <a:t> </a:t>
            </a:r>
            <a:r>
              <a:rPr lang="en-US" sz="2000" dirty="0">
                <a:effectLst/>
                <a:latin typeface="SymbolMT"/>
              </a:rPr>
              <a:t>×</a:t>
            </a:r>
            <a:r>
              <a:rPr lang="en-US" sz="2000" dirty="0">
                <a:effectLst/>
                <a:latin typeface="TimesNewRoman"/>
              </a:rPr>
              <a:t>(1</a:t>
            </a:r>
            <a:r>
              <a:rPr lang="en-US" sz="2000" dirty="0">
                <a:effectLst/>
                <a:latin typeface="SymbolMT"/>
              </a:rPr>
              <a:t>−</a:t>
            </a:r>
            <a:r>
              <a:rPr lang="en-US" sz="2000" dirty="0">
                <a:effectLst/>
                <a:latin typeface="TimesNewRoman,Italic"/>
              </a:rPr>
              <a:t>t</a:t>
            </a:r>
            <a:r>
              <a:rPr lang="en-US" sz="2000" dirty="0">
                <a:effectLst/>
                <a:latin typeface="TimesNewRoman"/>
              </a:rPr>
              <a:t>) , (11.2) </a:t>
            </a:r>
            <a:endParaRPr lang="en-US" dirty="0"/>
          </a:p>
          <a:p>
            <a:r>
              <a:rPr lang="ru-RU" sz="2000" dirty="0">
                <a:effectLst/>
                <a:latin typeface="TimesNewRoman"/>
              </a:rPr>
              <a:t>де </a:t>
            </a:r>
            <a:r>
              <a:rPr lang="en-US" sz="2000" dirty="0" err="1">
                <a:effectLst/>
                <a:latin typeface="TimesNewRoman,Italic"/>
              </a:rPr>
              <a:t>ws</a:t>
            </a:r>
            <a:r>
              <a:rPr lang="en-US" sz="2000" dirty="0">
                <a:effectLst/>
                <a:latin typeface="TimesNewRoman,Italic"/>
              </a:rPr>
              <a:t> </a:t>
            </a:r>
            <a:r>
              <a:rPr lang="en-US" sz="2000" dirty="0">
                <a:effectLst/>
                <a:latin typeface="TimesNewRoman"/>
              </a:rPr>
              <a:t>— </a:t>
            </a:r>
            <a:r>
              <a:rPr lang="ru-RU" sz="2000" dirty="0" err="1">
                <a:effectLst/>
                <a:latin typeface="TimesNewRoman"/>
              </a:rPr>
              <a:t>частка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власного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капіталу</a:t>
            </a:r>
            <a:r>
              <a:rPr lang="ru-RU" sz="2000" dirty="0">
                <a:effectLst/>
                <a:latin typeface="TimesNewRoman"/>
              </a:rPr>
              <a:t> в </a:t>
            </a:r>
            <a:r>
              <a:rPr lang="ru-RU" sz="2000" dirty="0" err="1">
                <a:effectLst/>
                <a:latin typeface="TimesNewRoman"/>
              </a:rPr>
              <a:t>загальніи</a:t>
            </a:r>
            <a:r>
              <a:rPr lang="ru-RU" sz="2000" dirty="0">
                <a:effectLst/>
                <a:latin typeface="TimesNewRoman"/>
              </a:rPr>
              <a:t>̆ </a:t>
            </a:r>
            <a:r>
              <a:rPr lang="ru-RU" sz="2000" dirty="0" err="1">
                <a:effectLst/>
                <a:latin typeface="TimesNewRoman"/>
              </a:rPr>
              <a:t>його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структурі</a:t>
            </a:r>
            <a:r>
              <a:rPr lang="ru-RU" sz="2000" dirty="0">
                <a:effectLst/>
                <a:latin typeface="TimesNewRoman"/>
              </a:rPr>
              <a:t>;</a:t>
            </a:r>
          </a:p>
          <a:p>
            <a:r>
              <a:rPr lang="en-US" sz="1800" dirty="0" err="1">
                <a:effectLst/>
                <a:latin typeface="TimesNewRoman,Italic"/>
              </a:rPr>
              <a:t>wD</a:t>
            </a:r>
            <a:r>
              <a:rPr lang="en-US" sz="1800" dirty="0">
                <a:effectLst/>
                <a:latin typeface="TimesNewRoman,Italic"/>
              </a:rPr>
              <a:t> </a:t>
            </a:r>
            <a:r>
              <a:rPr lang="en-US" sz="1800" dirty="0">
                <a:effectLst/>
                <a:latin typeface="TimesNewRoman"/>
              </a:rPr>
              <a:t>— </a:t>
            </a:r>
            <a:r>
              <a:rPr lang="ru-RU" sz="1800" dirty="0" err="1">
                <a:effectLst/>
                <a:latin typeface="TimesNewRoman"/>
              </a:rPr>
              <a:t>частка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позикового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капіталу</a:t>
            </a:r>
            <a:r>
              <a:rPr lang="ru-RU" sz="1800" dirty="0">
                <a:effectLst/>
                <a:latin typeface="TimesNewRoman"/>
              </a:rPr>
              <a:t> в </a:t>
            </a:r>
            <a:r>
              <a:rPr lang="ru-RU" sz="1800" dirty="0" err="1">
                <a:effectLst/>
                <a:latin typeface="TimesNewRoman"/>
              </a:rPr>
              <a:t>загальніи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його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структурі</a:t>
            </a:r>
            <a:r>
              <a:rPr lang="ru-RU" sz="1800" dirty="0">
                <a:effectLst/>
                <a:latin typeface="TimesNewRoman"/>
              </a:rPr>
              <a:t>; </a:t>
            </a:r>
          </a:p>
          <a:p>
            <a:r>
              <a:rPr lang="en-US" sz="1800" dirty="0" err="1">
                <a:effectLst/>
                <a:latin typeface="TimesNewRoman,Italic"/>
              </a:rPr>
              <a:t>ks</a:t>
            </a:r>
            <a:r>
              <a:rPr lang="en-US" sz="1800" dirty="0">
                <a:effectLst/>
                <a:latin typeface="TimesNewRoman,Italic"/>
              </a:rPr>
              <a:t> </a:t>
            </a:r>
            <a:r>
              <a:rPr lang="en-US" sz="1800" dirty="0">
                <a:effectLst/>
                <a:latin typeface="TimesNewRoman"/>
              </a:rPr>
              <a:t>— </a:t>
            </a:r>
            <a:r>
              <a:rPr lang="ru-RU" sz="1800" dirty="0" err="1">
                <a:effectLst/>
                <a:latin typeface="TimesNewRoman"/>
              </a:rPr>
              <a:t>вартість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власного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капіталу</a:t>
            </a:r>
            <a:r>
              <a:rPr lang="ru-RU" sz="1800" dirty="0">
                <a:effectLst/>
                <a:latin typeface="TimesNewRoman"/>
              </a:rPr>
              <a:t>;</a:t>
            </a:r>
            <a:br>
              <a:rPr lang="ru-RU" sz="1800" dirty="0">
                <a:effectLst/>
                <a:latin typeface="TimesNewRoman"/>
              </a:rPr>
            </a:br>
            <a:r>
              <a:rPr lang="en-US" sz="1800" dirty="0" err="1">
                <a:effectLst/>
                <a:latin typeface="TimesNewRoman,Italic"/>
              </a:rPr>
              <a:t>kD</a:t>
            </a:r>
            <a:r>
              <a:rPr lang="en-US" sz="1800" dirty="0">
                <a:effectLst/>
                <a:latin typeface="TimesNewRoman,Italic"/>
              </a:rPr>
              <a:t> </a:t>
            </a:r>
            <a:r>
              <a:rPr lang="en-US" sz="1800" dirty="0">
                <a:effectLst/>
                <a:latin typeface="TimesNewRoman"/>
              </a:rPr>
              <a:t>— </a:t>
            </a:r>
            <a:r>
              <a:rPr lang="ru-RU" sz="1800" dirty="0" err="1">
                <a:effectLst/>
                <a:latin typeface="TimesNewRoman"/>
              </a:rPr>
              <a:t>вартість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позикового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капіталу</a:t>
            </a:r>
            <a:r>
              <a:rPr lang="ru-RU" sz="1800" dirty="0">
                <a:effectLst/>
                <a:latin typeface="TimesNewRoman"/>
              </a:rPr>
              <a:t>;</a:t>
            </a:r>
            <a:br>
              <a:rPr lang="ru-RU" sz="1800" dirty="0">
                <a:effectLst/>
                <a:latin typeface="TimesNewRoman"/>
              </a:rPr>
            </a:br>
            <a:r>
              <a:rPr lang="en-US" sz="1800" dirty="0">
                <a:effectLst/>
                <a:latin typeface="TimesNewRoman,Italic"/>
              </a:rPr>
              <a:t>t </a:t>
            </a:r>
            <a:r>
              <a:rPr lang="en-US" sz="1800" dirty="0">
                <a:effectLst/>
                <a:latin typeface="TimesNewRoman"/>
              </a:rPr>
              <a:t>— </a:t>
            </a:r>
            <a:r>
              <a:rPr lang="ru-RU" sz="1800" dirty="0">
                <a:effectLst/>
                <a:latin typeface="TimesNewRoman"/>
              </a:rPr>
              <a:t>ставка </a:t>
            </a:r>
            <a:r>
              <a:rPr lang="ru-RU" sz="1800" dirty="0" err="1">
                <a:effectLst/>
                <a:latin typeface="TimesNewRoman"/>
              </a:rPr>
              <a:t>податку</a:t>
            </a:r>
            <a:r>
              <a:rPr lang="ru-RU" sz="1800" dirty="0">
                <a:effectLst/>
                <a:latin typeface="TimesNewRoman"/>
              </a:rPr>
              <a:t> на </a:t>
            </a:r>
            <a:r>
              <a:rPr lang="ru-RU" sz="1800" dirty="0" err="1">
                <a:effectLst/>
                <a:latin typeface="TimesNewRoman"/>
              </a:rPr>
              <a:t>прибуток</a:t>
            </a:r>
            <a:r>
              <a:rPr lang="ru-RU" sz="1800" dirty="0">
                <a:effectLst/>
                <a:latin typeface="TimesNewRoman"/>
              </a:rPr>
              <a:t>. </a:t>
            </a:r>
            <a:endParaRPr lang="ru-RU" dirty="0"/>
          </a:p>
          <a:p>
            <a:pPr algn="just"/>
            <a:r>
              <a:rPr lang="ru-RU" sz="1800" dirty="0" err="1">
                <a:effectLst/>
                <a:latin typeface="TimesNewRoman"/>
              </a:rPr>
              <a:t>Вартість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капіталу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визначається</a:t>
            </a:r>
            <a:r>
              <a:rPr lang="ru-RU" sz="1800" dirty="0">
                <a:effectLst/>
                <a:latin typeface="TimesNewRoman"/>
              </a:rPr>
              <a:t> за </a:t>
            </a:r>
            <a:r>
              <a:rPr lang="ru-RU" sz="1800" dirty="0" err="1">
                <a:effectLst/>
                <a:latin typeface="TimesNewRoman"/>
              </a:rPr>
              <a:t>допомогою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мінімальноі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очікуваноі</a:t>
            </a:r>
            <a:r>
              <a:rPr lang="ru-RU" sz="1800" dirty="0">
                <a:effectLst/>
                <a:latin typeface="TimesNewRoman"/>
              </a:rPr>
              <a:t>̈ ставки </a:t>
            </a:r>
            <a:r>
              <a:rPr lang="ru-RU" sz="1800" dirty="0" err="1">
                <a:effectLst/>
                <a:latin typeface="TimesNewRoman"/>
              </a:rPr>
              <a:t>дохідності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що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необхідна</a:t>
            </a:r>
            <a:r>
              <a:rPr lang="ru-RU" sz="1800" dirty="0">
                <a:effectLst/>
                <a:latin typeface="TimesNewRoman"/>
              </a:rPr>
              <a:t> для </a:t>
            </a:r>
            <a:r>
              <a:rPr lang="ru-RU" sz="1800" dirty="0" err="1">
                <a:effectLst/>
                <a:latin typeface="TimesNewRoman"/>
              </a:rPr>
              <a:t>проведення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розрахунку</a:t>
            </a:r>
            <a:r>
              <a:rPr lang="ru-RU" sz="1800" dirty="0">
                <a:effectLst/>
                <a:latin typeface="TimesNewRoman"/>
              </a:rPr>
              <a:t> з </a:t>
            </a:r>
            <a:r>
              <a:rPr lang="ru-RU" sz="1800" dirty="0" err="1">
                <a:effectLst/>
                <a:latin typeface="TimesNewRoman"/>
              </a:rPr>
              <a:t>акціонерами</a:t>
            </a:r>
            <a:r>
              <a:rPr lang="ru-RU" sz="1800" dirty="0">
                <a:effectLst/>
                <a:latin typeface="TimesNewRoman"/>
              </a:rPr>
              <a:t> та кредиторами. </a:t>
            </a:r>
            <a:r>
              <a:rPr lang="ru-RU" sz="1800" dirty="0" err="1">
                <a:effectLst/>
                <a:latin typeface="TimesNewRoman"/>
              </a:rPr>
              <a:t>Значення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вартості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використання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власного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капіталу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сприяє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організаціі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ефективного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його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розподілу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між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різними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бізнес-одиницями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 та </a:t>
            </a:r>
            <a:r>
              <a:rPr lang="ru-RU" sz="1800" dirty="0" err="1">
                <a:effectLst/>
                <a:latin typeface="TimesNewRoman"/>
              </a:rPr>
              <a:t>виявленню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нерентабельних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підрозділів</a:t>
            </a:r>
            <a:r>
              <a:rPr lang="ru-RU" sz="1800" dirty="0">
                <a:effectLst/>
                <a:latin typeface="TimesNewRoman"/>
              </a:rPr>
              <a:t>. </a:t>
            </a:r>
            <a:r>
              <a:rPr lang="ru-RU" sz="1800" dirty="0" err="1">
                <a:effectLst/>
                <a:latin typeface="TimesNewRoman"/>
              </a:rPr>
              <a:t>Стосовно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бізнес-моделі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підприємства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показник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en-US" sz="1800" dirty="0">
                <a:effectLst/>
                <a:latin typeface="TimesNewRoman"/>
              </a:rPr>
              <a:t>EVA </a:t>
            </a:r>
            <a:r>
              <a:rPr lang="ru-RU" sz="1800" dirty="0" err="1">
                <a:effectLst/>
                <a:latin typeface="TimesNewRoman"/>
              </a:rPr>
              <a:t>дає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змогу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виявляти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джерела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формування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вартості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 та </a:t>
            </a:r>
            <a:r>
              <a:rPr lang="ru-RU" sz="1800" dirty="0" err="1">
                <a:effectLst/>
                <a:latin typeface="TimesNewRoman"/>
              </a:rPr>
              <a:t>організовувати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ефективне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управління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грошовими</a:t>
            </a:r>
            <a:r>
              <a:rPr lang="ru-RU" sz="1800" dirty="0">
                <a:effectLst/>
                <a:latin typeface="TimesNewRoman"/>
              </a:rPr>
              <a:t> потоками. </a:t>
            </a:r>
            <a:endParaRPr lang="ru-RU" dirty="0"/>
          </a:p>
          <a:p>
            <a:pPr algn="just"/>
            <a:r>
              <a:rPr lang="ru-RU" sz="1800" dirty="0">
                <a:effectLst/>
                <a:latin typeface="TimesNewRoman"/>
              </a:rPr>
              <a:t>Модель </a:t>
            </a:r>
            <a:r>
              <a:rPr lang="ru-RU" sz="1800" dirty="0" err="1">
                <a:effectLst/>
                <a:latin typeface="TimesNewRoman"/>
              </a:rPr>
              <a:t>економічноі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доданоі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вартості</a:t>
            </a:r>
            <a:r>
              <a:rPr lang="ru-RU" sz="1800" dirty="0">
                <a:effectLst/>
                <a:latin typeface="TimesNewRoman"/>
              </a:rPr>
              <a:t> в </a:t>
            </a:r>
            <a:r>
              <a:rPr lang="ru-RU" sz="1800" dirty="0" err="1">
                <a:effectLst/>
                <a:latin typeface="TimesNewRoman"/>
              </a:rPr>
              <a:t>практиці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оцінювання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ефективності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стратегічних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рішень</a:t>
            </a:r>
            <a:r>
              <a:rPr lang="ru-RU" sz="1800" dirty="0">
                <a:effectLst/>
                <a:latin typeface="TimesNewRoman"/>
              </a:rPr>
              <a:t> у </a:t>
            </a:r>
            <a:r>
              <a:rPr lang="ru-RU" sz="1800" dirty="0" err="1">
                <a:effectLst/>
                <a:latin typeface="TimesNewRoman"/>
              </a:rPr>
              <a:t>зарубіжних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компаніях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використовується</a:t>
            </a:r>
            <a:r>
              <a:rPr lang="ru-RU" sz="1800" dirty="0">
                <a:effectLst/>
                <a:latin typeface="TimesNewRoman"/>
              </a:rPr>
              <a:t> в </a:t>
            </a:r>
            <a:r>
              <a:rPr lang="ru-RU" sz="1800" dirty="0" err="1">
                <a:effectLst/>
                <a:latin typeface="TimesNewRoman"/>
              </a:rPr>
              <a:t>комбінаціі</a:t>
            </a:r>
            <a:r>
              <a:rPr lang="ru-RU" sz="1800" dirty="0">
                <a:effectLst/>
                <a:latin typeface="TimesNewRoman"/>
              </a:rPr>
              <a:t>̈ з </a:t>
            </a:r>
            <a:r>
              <a:rPr lang="ru-RU" sz="1800" dirty="0" err="1">
                <a:effectLst/>
                <a:latin typeface="TimesNewRoman"/>
              </a:rPr>
              <a:t>іншими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інструментами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стратегічного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аналізу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ru-RU" sz="1800" dirty="0" err="1">
                <a:effectLst/>
                <a:latin typeface="TimesNewRoman"/>
              </a:rPr>
              <a:t>наприклад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із</a:t>
            </a:r>
            <a:r>
              <a:rPr lang="ru-RU" sz="1800" dirty="0">
                <a:effectLst/>
                <a:latin typeface="TimesNewRoman"/>
              </a:rPr>
              <a:t> матрицею </a:t>
            </a:r>
            <a:r>
              <a:rPr lang="ru-RU" sz="1800" dirty="0" err="1">
                <a:effectLst/>
                <a:latin typeface="TimesNewRoman"/>
              </a:rPr>
              <a:t>Бостонськоі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консультативноі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групи</a:t>
            </a:r>
            <a:r>
              <a:rPr lang="ru-RU" sz="1800" dirty="0">
                <a:effectLst/>
                <a:latin typeface="TimesNewRoman"/>
              </a:rPr>
              <a:t>, матрицею </a:t>
            </a:r>
            <a:r>
              <a:rPr lang="en-US" sz="1800" dirty="0">
                <a:effectLst/>
                <a:latin typeface="TimesNewRoman"/>
              </a:rPr>
              <a:t>GE / Mc-</a:t>
            </a:r>
            <a:r>
              <a:rPr lang="ru-RU" sz="1800" dirty="0">
                <a:effectLst/>
                <a:latin typeface="TimesNewRoman"/>
              </a:rPr>
              <a:t>К</a:t>
            </a:r>
            <a:r>
              <a:rPr lang="en-US" sz="1800" dirty="0" err="1">
                <a:effectLst/>
                <a:latin typeface="TimesNewRoman"/>
              </a:rPr>
              <a:t>insey</a:t>
            </a:r>
            <a:r>
              <a:rPr lang="en-US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тощо</a:t>
            </a:r>
            <a:r>
              <a:rPr lang="ru-RU" sz="1800" dirty="0">
                <a:effectLst/>
                <a:latin typeface="TimesNewRoman"/>
              </a:rPr>
              <a:t>). В </a:t>
            </a:r>
            <a:r>
              <a:rPr lang="ru-RU" sz="1800" dirty="0" err="1">
                <a:effectLst/>
                <a:latin typeface="TimesNewRoman"/>
              </a:rPr>
              <a:t>цьому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контексті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пропонується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інтегрувати</a:t>
            </a:r>
            <a:r>
              <a:rPr lang="ru-RU" sz="1800" dirty="0">
                <a:effectLst/>
                <a:latin typeface="TimesNewRoman"/>
              </a:rPr>
              <a:t> модель </a:t>
            </a:r>
            <a:r>
              <a:rPr lang="en-US" sz="1800" dirty="0">
                <a:effectLst/>
                <a:latin typeface="TimesNewRoman"/>
              </a:rPr>
              <a:t>EVA </a:t>
            </a:r>
            <a:r>
              <a:rPr lang="ru-RU" sz="1800" dirty="0">
                <a:effectLst/>
                <a:latin typeface="TimesNewRoman"/>
              </a:rPr>
              <a:t>у </a:t>
            </a:r>
            <a:r>
              <a:rPr lang="ru-RU" sz="1800" dirty="0" err="1">
                <a:effectLst/>
                <a:latin typeface="TimesNewRoman"/>
              </a:rPr>
              <a:t>фінансову</a:t>
            </a:r>
            <a:r>
              <a:rPr lang="ru-RU" sz="1800" dirty="0">
                <a:effectLst/>
                <a:latin typeface="TimesNewRoman"/>
              </a:rPr>
              <a:t> перспективу </a:t>
            </a:r>
            <a:r>
              <a:rPr lang="ru-RU" sz="1800" dirty="0" err="1">
                <a:effectLst/>
                <a:latin typeface="TimesNewRoman"/>
              </a:rPr>
              <a:t>концепціі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en-US" sz="1800" dirty="0">
                <a:effectLst/>
                <a:latin typeface="TimesNewRoman"/>
              </a:rPr>
              <a:t>BSC (</a:t>
            </a:r>
            <a:r>
              <a:rPr lang="ru-RU" sz="1800" dirty="0">
                <a:effectLst/>
                <a:latin typeface="TimesNewRoman"/>
              </a:rPr>
              <a:t>рис. 11.3). </a:t>
            </a:r>
            <a:endParaRPr lang="ru-RU" dirty="0"/>
          </a:p>
          <a:p>
            <a:r>
              <a:rPr lang="ru-RU" sz="2000" dirty="0">
                <a:effectLst/>
                <a:latin typeface="TimesNewRoman"/>
              </a:rPr>
              <a:t> </a:t>
            </a:r>
            <a:endParaRPr lang="ru-RU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8337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111488-19E8-B97A-B568-9D30BC8F7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761" y="200721"/>
            <a:ext cx="10794380" cy="6266985"/>
          </a:xfrm>
        </p:spPr>
        <p:txBody>
          <a:bodyPr/>
          <a:lstStyle/>
          <a:p>
            <a:pPr algn="just"/>
            <a:r>
              <a:rPr lang="ru-RU" sz="1800" dirty="0" err="1">
                <a:effectLst/>
                <a:latin typeface="TimesNewRoman"/>
              </a:rPr>
              <a:t>Звичайно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інтегрована</a:t>
            </a:r>
            <a:r>
              <a:rPr lang="ru-RU" sz="1800" dirty="0">
                <a:effectLst/>
                <a:latin typeface="TimesNewRoman"/>
              </a:rPr>
              <a:t> модель </a:t>
            </a:r>
            <a:r>
              <a:rPr lang="ru-RU" sz="1800" dirty="0" err="1">
                <a:effectLst/>
                <a:latin typeface="TimesNewRoman"/>
              </a:rPr>
              <a:t>двох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сучасних</a:t>
            </a:r>
            <a:r>
              <a:rPr lang="ru-RU" sz="1800" dirty="0">
                <a:effectLst/>
                <a:latin typeface="TimesNewRoman"/>
              </a:rPr>
              <a:t> методик </a:t>
            </a:r>
            <a:r>
              <a:rPr lang="ru-RU" sz="1800" dirty="0" err="1">
                <a:effectLst/>
                <a:latin typeface="TimesNewRoman"/>
              </a:rPr>
              <a:t>стратегічного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вимірювання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достатньо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ефективною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оскільки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усуває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або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принаймні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зменшує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негативнии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вплив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недоліків</a:t>
            </a:r>
            <a:r>
              <a:rPr lang="ru-RU" sz="1800" dirty="0">
                <a:effectLst/>
                <a:latin typeface="TimesNewRoman"/>
              </a:rPr>
              <a:t> за </a:t>
            </a:r>
            <a:r>
              <a:rPr lang="ru-RU" sz="1800" dirty="0" err="1">
                <a:effectLst/>
                <a:latin typeface="TimesNewRoman"/>
              </a:rPr>
              <a:t>умови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використання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їх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окремо</a:t>
            </a:r>
            <a:r>
              <a:rPr lang="ru-RU" sz="1800" dirty="0">
                <a:effectLst/>
                <a:latin typeface="TimesNewRoman"/>
              </a:rPr>
              <a:t>. </a:t>
            </a:r>
            <a:r>
              <a:rPr lang="ru-RU" sz="1800" dirty="0" err="1">
                <a:effectLst/>
                <a:latin typeface="TimesNewRoman"/>
              </a:rPr>
              <a:t>Однак</a:t>
            </a:r>
            <a:r>
              <a:rPr lang="ru-RU" sz="1800" dirty="0">
                <a:effectLst/>
                <a:latin typeface="TimesNewRoman"/>
              </a:rPr>
              <a:t>, на наш </a:t>
            </a:r>
            <a:r>
              <a:rPr lang="ru-RU" sz="1800" dirty="0" err="1">
                <a:effectLst/>
                <a:latin typeface="TimesNewRoman"/>
              </a:rPr>
              <a:t>погляд</a:t>
            </a:r>
            <a:r>
              <a:rPr lang="ru-RU" sz="1800" dirty="0">
                <a:effectLst/>
                <a:latin typeface="TimesNewRoman"/>
              </a:rPr>
              <a:t>, для </a:t>
            </a:r>
            <a:r>
              <a:rPr lang="ru-RU" sz="1800" dirty="0" err="1">
                <a:effectLst/>
                <a:latin typeface="TimesNewRoman"/>
              </a:rPr>
              <a:t>оцінювання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ефективності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бізнес-моделі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виміру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їі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ринковоі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потужності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лише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комбінованоі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схеми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недостатньо</a:t>
            </a:r>
            <a:r>
              <a:rPr lang="ru-RU" sz="1800" dirty="0">
                <a:effectLst/>
                <a:latin typeface="TimesNewRoman"/>
              </a:rPr>
              <a:t>. </a:t>
            </a:r>
            <a:endParaRPr lang="ru-RU" dirty="0"/>
          </a:p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48B036-1B96-22F8-373C-19DB11150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90700"/>
            <a:ext cx="6096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0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6E4B57-D0E5-DDB3-B30E-201FB317C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244837" y="-1229887"/>
            <a:ext cx="6055445" cy="9355874"/>
          </a:xfrm>
        </p:spPr>
      </p:pic>
    </p:spTree>
    <p:extLst>
      <p:ext uri="{BB962C8B-B14F-4D97-AF65-F5344CB8AC3E}">
        <p14:creationId xmlns:p14="http://schemas.microsoft.com/office/powerpoint/2010/main" val="1469726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EAE61A-E192-2A48-02A1-1DAC348D2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011494" y="111125"/>
            <a:ext cx="4778613" cy="6746875"/>
          </a:xfrm>
        </p:spPr>
      </p:pic>
    </p:spTree>
    <p:extLst>
      <p:ext uri="{BB962C8B-B14F-4D97-AF65-F5344CB8AC3E}">
        <p14:creationId xmlns:p14="http://schemas.microsoft.com/office/powerpoint/2010/main" val="3287105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8F12B5-EA5B-3949-3A38-4B16B085B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155327" y="-1507131"/>
            <a:ext cx="6087318" cy="9547627"/>
          </a:xfrm>
        </p:spPr>
      </p:pic>
    </p:spTree>
    <p:extLst>
      <p:ext uri="{BB962C8B-B14F-4D97-AF65-F5344CB8AC3E}">
        <p14:creationId xmlns:p14="http://schemas.microsoft.com/office/powerpoint/2010/main" val="3347000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CD58E7-0217-D8A4-56B9-BB85B0E41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556509" y="200025"/>
            <a:ext cx="3533006" cy="6657975"/>
          </a:xfrm>
        </p:spPr>
      </p:pic>
    </p:spTree>
    <p:extLst>
      <p:ext uri="{BB962C8B-B14F-4D97-AF65-F5344CB8AC3E}">
        <p14:creationId xmlns:p14="http://schemas.microsoft.com/office/powerpoint/2010/main" val="3920410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383569-A4BB-D508-F526-3A22FABCF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030482" y="-1325399"/>
            <a:ext cx="5836334" cy="9200809"/>
          </a:xfrm>
        </p:spPr>
      </p:pic>
    </p:spTree>
    <p:extLst>
      <p:ext uri="{BB962C8B-B14F-4D97-AF65-F5344CB8AC3E}">
        <p14:creationId xmlns:p14="http://schemas.microsoft.com/office/powerpoint/2010/main" val="97598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D0F244-067F-04E9-D0FA-DA7E82CF5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266661" y="-1069079"/>
            <a:ext cx="6045252" cy="8787161"/>
          </a:xfrm>
        </p:spPr>
      </p:pic>
    </p:spTree>
    <p:extLst>
      <p:ext uri="{BB962C8B-B14F-4D97-AF65-F5344CB8AC3E}">
        <p14:creationId xmlns:p14="http://schemas.microsoft.com/office/powerpoint/2010/main" val="2462871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03C242-AE4F-39AB-3815-F7A29B9E6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039696" y="-1087034"/>
            <a:ext cx="6042027" cy="8441433"/>
          </a:xfrm>
        </p:spPr>
      </p:pic>
    </p:spTree>
    <p:extLst>
      <p:ext uri="{BB962C8B-B14F-4D97-AF65-F5344CB8AC3E}">
        <p14:creationId xmlns:p14="http://schemas.microsoft.com/office/powerpoint/2010/main" val="717192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47BB92-221C-82AC-ACE9-2C4050B43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799001" y="-1016398"/>
            <a:ext cx="5569672" cy="7733099"/>
          </a:xfrm>
        </p:spPr>
      </p:pic>
    </p:spTree>
    <p:extLst>
      <p:ext uri="{BB962C8B-B14F-4D97-AF65-F5344CB8AC3E}">
        <p14:creationId xmlns:p14="http://schemas.microsoft.com/office/powerpoint/2010/main" val="46911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01138B-A417-2E90-5157-153376E18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315" y="264405"/>
            <a:ext cx="10862631" cy="6180462"/>
          </a:xfrm>
        </p:spPr>
        <p:txBody>
          <a:bodyPr/>
          <a:lstStyle/>
          <a:p>
            <a:pPr algn="just"/>
            <a:r>
              <a:rPr lang="ru-RU" sz="1800" dirty="0" err="1">
                <a:effectLst/>
                <a:latin typeface="TimesNewRoman"/>
              </a:rPr>
              <a:t>Відмінність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між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фінансово-економічним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оцінюванням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діяльності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підприємства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стратегічним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вимірюванням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конкурентоспроможності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його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бізнес-моделі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полягає</a:t>
            </a:r>
            <a:r>
              <a:rPr lang="ru-RU" sz="1800" dirty="0">
                <a:effectLst/>
                <a:latin typeface="TimesNewRoman"/>
              </a:rPr>
              <a:t> в </a:t>
            </a:r>
            <a:r>
              <a:rPr lang="ru-RU" sz="1800" dirty="0" err="1">
                <a:effectLst/>
                <a:latin typeface="TimesNewRoman"/>
              </a:rPr>
              <a:t>різніи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їх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природі</a:t>
            </a:r>
            <a:r>
              <a:rPr lang="ru-RU" sz="1800" dirty="0">
                <a:effectLst/>
                <a:latin typeface="TimesNewRoman"/>
              </a:rPr>
              <a:t>. Так, </a:t>
            </a:r>
            <a:r>
              <a:rPr lang="ru-RU" sz="1800" dirty="0" err="1">
                <a:effectLst/>
                <a:latin typeface="TimesNewRoman"/>
              </a:rPr>
              <a:t>фінансово-економічне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оцінювання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базується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виключно</a:t>
            </a:r>
            <a:r>
              <a:rPr lang="ru-RU" sz="1800" dirty="0">
                <a:effectLst/>
                <a:latin typeface="TimesNewRoman"/>
              </a:rPr>
              <a:t> на </a:t>
            </a:r>
            <a:r>
              <a:rPr lang="ru-RU" sz="1800" dirty="0" err="1">
                <a:effectLst/>
                <a:latin typeface="TimesNewRoman"/>
              </a:rPr>
              <a:t>вартісних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показниках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господарськоі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діяльності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підприємства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тобто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має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монетарну</a:t>
            </a:r>
            <a:r>
              <a:rPr lang="ru-RU" sz="1800" dirty="0">
                <a:effectLst/>
                <a:latin typeface="TimesNewRoman"/>
              </a:rPr>
              <a:t> природу. </a:t>
            </a:r>
            <a:r>
              <a:rPr lang="ru-RU" sz="1800" dirty="0" err="1">
                <a:effectLst/>
                <a:latin typeface="TimesNewRoman"/>
              </a:rPr>
              <a:t>Стратегічне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вимірювання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ринковоі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потужності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конкурентоспроможності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бізнес-моделі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окрім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вартісних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монетарних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показників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передбачає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використання</a:t>
            </a:r>
            <a:r>
              <a:rPr lang="ru-RU" sz="1800" dirty="0">
                <a:effectLst/>
                <a:latin typeface="TimesNewRoman"/>
              </a:rPr>
              <a:t> й </a:t>
            </a:r>
            <a:r>
              <a:rPr lang="ru-RU" sz="1800" dirty="0" err="1">
                <a:effectLst/>
                <a:latin typeface="TimesNewRoman"/>
              </a:rPr>
              <a:t>немонетарних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параметрів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оцінювання</a:t>
            </a:r>
            <a:r>
              <a:rPr lang="ru-RU" sz="1800" dirty="0">
                <a:effectLst/>
                <a:latin typeface="TimesNewRoman"/>
              </a:rPr>
              <a:t>. </a:t>
            </a:r>
          </a:p>
          <a:p>
            <a:pPr algn="just"/>
            <a:r>
              <a:rPr lang="ru-RU" sz="1800" b="1" dirty="0" err="1">
                <a:effectLst/>
                <a:latin typeface="TimesNewRoman"/>
              </a:rPr>
              <a:t>Наприклад</a:t>
            </a:r>
            <a:r>
              <a:rPr lang="ru-RU" sz="1800" b="1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побудова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ланцюжка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пріоритетів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споживачів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аналіз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сумісності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маркетинговоі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стратегіі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 з </a:t>
            </a:r>
            <a:r>
              <a:rPr lang="ru-RU" sz="1800" dirty="0" err="1">
                <a:effectLst/>
                <a:latin typeface="TimesNewRoman"/>
              </a:rPr>
              <a:t>цими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пріоритетами</a:t>
            </a:r>
            <a:r>
              <a:rPr lang="ru-RU" sz="1800" dirty="0">
                <a:effectLst/>
                <a:latin typeface="TimesNewRoman"/>
              </a:rPr>
              <a:t> в </a:t>
            </a:r>
            <a:r>
              <a:rPr lang="ru-RU" sz="1800" dirty="0" err="1">
                <a:effectLst/>
                <a:latin typeface="TimesNewRoman"/>
              </a:rPr>
              <a:t>різні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часові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періоди</a:t>
            </a:r>
            <a:r>
              <a:rPr lang="ru-RU" sz="1800" dirty="0">
                <a:effectLst/>
                <a:latin typeface="TimesNewRoman"/>
              </a:rPr>
              <a:t>; </a:t>
            </a:r>
            <a:r>
              <a:rPr lang="ru-RU" sz="1800" dirty="0" err="1">
                <a:effectLst/>
                <a:latin typeface="TimesNewRoman"/>
              </a:rPr>
              <a:t>оцінювання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ключовоі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компетенціі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 як </a:t>
            </a:r>
            <a:r>
              <a:rPr lang="ru-RU" sz="1800" dirty="0" err="1">
                <a:effectLst/>
                <a:latin typeface="TimesNewRoman"/>
              </a:rPr>
              <a:t>стрижневого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елемента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їі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бізнес-моделі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тощо</a:t>
            </a:r>
            <a:r>
              <a:rPr lang="ru-RU" sz="1800" dirty="0">
                <a:effectLst/>
                <a:latin typeface="TimesNewRoman"/>
              </a:rPr>
              <a:t>. </a:t>
            </a:r>
            <a:endParaRPr lang="ru-RU" dirty="0"/>
          </a:p>
          <a:p>
            <a:pPr algn="just"/>
            <a:r>
              <a:rPr lang="ru-RU" sz="1800" dirty="0" err="1">
                <a:effectLst/>
                <a:latin typeface="TimesNewRoman"/>
              </a:rPr>
              <a:t>Еволюційнии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розвиток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концепціі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вартісного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оцінювання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функціонування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підприємства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вказує</a:t>
            </a:r>
            <a:r>
              <a:rPr lang="ru-RU" sz="1800" dirty="0">
                <a:effectLst/>
                <a:latin typeface="TimesNewRoman"/>
              </a:rPr>
              <a:t> на </a:t>
            </a:r>
            <a:r>
              <a:rPr lang="ru-RU" sz="1800" dirty="0" err="1">
                <a:effectLst/>
                <a:latin typeface="TimesNewRoman"/>
              </a:rPr>
              <a:t>формування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окремоі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парадигми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визначення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вартості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ефективності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діяльності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̈, </a:t>
            </a:r>
            <a:r>
              <a:rPr lang="ru-RU" sz="1800" dirty="0" err="1">
                <a:effectLst/>
                <a:latin typeface="TimesNewRoman"/>
              </a:rPr>
              <a:t>останнім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етапом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якоі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виникнення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системи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стратегічного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вимірювання</a:t>
            </a:r>
            <a:r>
              <a:rPr lang="ru-RU" sz="1800" dirty="0">
                <a:effectLst/>
                <a:latin typeface="TimesNewRoman"/>
              </a:rPr>
              <a:t> (табл. 11.1). </a:t>
            </a:r>
            <a:endParaRPr lang="ru-RU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754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8BDFDF-10FB-B2D9-1BB5-F2B5F4835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86113" y="-1309144"/>
            <a:ext cx="6360300" cy="9188605"/>
          </a:xfrm>
        </p:spPr>
      </p:pic>
    </p:spTree>
    <p:extLst>
      <p:ext uri="{BB962C8B-B14F-4D97-AF65-F5344CB8AC3E}">
        <p14:creationId xmlns:p14="http://schemas.microsoft.com/office/powerpoint/2010/main" val="2020977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F7A58B-BA85-C8A3-C7BE-DDBBA293B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57027" y="-1538401"/>
            <a:ext cx="6741860" cy="9735016"/>
          </a:xfrm>
        </p:spPr>
      </p:pic>
    </p:spTree>
    <p:extLst>
      <p:ext uri="{BB962C8B-B14F-4D97-AF65-F5344CB8AC3E}">
        <p14:creationId xmlns:p14="http://schemas.microsoft.com/office/powerpoint/2010/main" val="278497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76FCE5-4CEA-B028-1A77-7211D0C22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40691" y="-1215942"/>
            <a:ext cx="6997553" cy="9266663"/>
          </a:xfrm>
        </p:spPr>
      </p:pic>
    </p:spTree>
    <p:extLst>
      <p:ext uri="{BB962C8B-B14F-4D97-AF65-F5344CB8AC3E}">
        <p14:creationId xmlns:p14="http://schemas.microsoft.com/office/powerpoint/2010/main" val="3977944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08554C-B310-9904-4460-0411AE887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976717" y="-863845"/>
            <a:ext cx="6022977" cy="8675651"/>
          </a:xfrm>
        </p:spPr>
      </p:pic>
    </p:spTree>
    <p:extLst>
      <p:ext uri="{BB962C8B-B14F-4D97-AF65-F5344CB8AC3E}">
        <p14:creationId xmlns:p14="http://schemas.microsoft.com/office/powerpoint/2010/main" val="454051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DCAD22-CE14-DB2A-A635-236FF96FF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124013" y="-993099"/>
            <a:ext cx="6096372" cy="8709103"/>
          </a:xfrm>
        </p:spPr>
      </p:pic>
    </p:spTree>
    <p:extLst>
      <p:ext uri="{BB962C8B-B14F-4D97-AF65-F5344CB8AC3E}">
        <p14:creationId xmlns:p14="http://schemas.microsoft.com/office/powerpoint/2010/main" val="4046313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4DDAF74-5B60-FEC4-84E7-EBD2E6E35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409635" y="-976932"/>
            <a:ext cx="5709456" cy="8837014"/>
          </a:xfrm>
        </p:spPr>
      </p:pic>
    </p:spTree>
    <p:extLst>
      <p:ext uri="{BB962C8B-B14F-4D97-AF65-F5344CB8AC3E}">
        <p14:creationId xmlns:p14="http://schemas.microsoft.com/office/powerpoint/2010/main" val="146769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A4174BD-6845-62E4-259A-430848D6C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203985" y="-1027733"/>
            <a:ext cx="5704014" cy="8562374"/>
          </a:xfrm>
        </p:spPr>
      </p:pic>
    </p:spTree>
    <p:extLst>
      <p:ext uri="{BB962C8B-B14F-4D97-AF65-F5344CB8AC3E}">
        <p14:creationId xmlns:p14="http://schemas.microsoft.com/office/powerpoint/2010/main" val="25228923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F104C5-1040-137E-1EBD-BE4F96F02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054350" y="-1216790"/>
            <a:ext cx="6280304" cy="9043639"/>
          </a:xfrm>
        </p:spPr>
      </p:pic>
    </p:spTree>
    <p:extLst>
      <p:ext uri="{BB962C8B-B14F-4D97-AF65-F5344CB8AC3E}">
        <p14:creationId xmlns:p14="http://schemas.microsoft.com/office/powerpoint/2010/main" val="1958921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54EAF9-EDE3-EBB3-70F8-CF5B7A99B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88800" y="-1470746"/>
            <a:ext cx="6410683" cy="9400481"/>
          </a:xfrm>
        </p:spPr>
      </p:pic>
    </p:spTree>
    <p:extLst>
      <p:ext uri="{BB962C8B-B14F-4D97-AF65-F5344CB8AC3E}">
        <p14:creationId xmlns:p14="http://schemas.microsoft.com/office/powerpoint/2010/main" val="39945434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21054C2-048B-800A-14DC-8BC2C476F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018719" y="-1147133"/>
            <a:ext cx="6173150" cy="8976735"/>
          </a:xfrm>
        </p:spPr>
      </p:pic>
    </p:spTree>
    <p:extLst>
      <p:ext uri="{BB962C8B-B14F-4D97-AF65-F5344CB8AC3E}">
        <p14:creationId xmlns:p14="http://schemas.microsoft.com/office/powerpoint/2010/main" val="268740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0E5797-5A65-06A2-371E-F6185E7CF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7307" y="165100"/>
            <a:ext cx="5958086" cy="6478588"/>
          </a:xfrm>
        </p:spPr>
      </p:pic>
    </p:spTree>
    <p:extLst>
      <p:ext uri="{BB962C8B-B14F-4D97-AF65-F5344CB8AC3E}">
        <p14:creationId xmlns:p14="http://schemas.microsoft.com/office/powerpoint/2010/main" val="3116506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D2EE71-C1F2-5107-DDB5-047216F34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41567" y="-740908"/>
            <a:ext cx="5640617" cy="7621549"/>
          </a:xfrm>
        </p:spPr>
      </p:pic>
    </p:spTree>
    <p:extLst>
      <p:ext uri="{BB962C8B-B14F-4D97-AF65-F5344CB8AC3E}">
        <p14:creationId xmlns:p14="http://schemas.microsoft.com/office/powerpoint/2010/main" val="7665242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5248C3-A2C8-F06A-C6D1-E35469CB3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087776" y="-1383888"/>
            <a:ext cx="6146547" cy="9110549"/>
          </a:xfrm>
        </p:spPr>
      </p:pic>
    </p:spTree>
    <p:extLst>
      <p:ext uri="{BB962C8B-B14F-4D97-AF65-F5344CB8AC3E}">
        <p14:creationId xmlns:p14="http://schemas.microsoft.com/office/powerpoint/2010/main" val="186515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3A18A0-6970-4F59-A289-0F229627A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489991" y="-1351660"/>
            <a:ext cx="5740856" cy="9358575"/>
          </a:xfrm>
        </p:spPr>
      </p:pic>
    </p:spTree>
    <p:extLst>
      <p:ext uri="{BB962C8B-B14F-4D97-AF65-F5344CB8AC3E}">
        <p14:creationId xmlns:p14="http://schemas.microsoft.com/office/powerpoint/2010/main" val="35383230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4543A0-34F1-77FA-A863-5DEEC9FB2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339269" y="-1052743"/>
            <a:ext cx="5566026" cy="8474400"/>
          </a:xfrm>
        </p:spPr>
      </p:pic>
    </p:spTree>
    <p:extLst>
      <p:ext uri="{BB962C8B-B14F-4D97-AF65-F5344CB8AC3E}">
        <p14:creationId xmlns:p14="http://schemas.microsoft.com/office/powerpoint/2010/main" val="11850483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5354BD-7A02-EBD5-A0EB-1E5B36B82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348709" y="-1125632"/>
            <a:ext cx="5858857" cy="8697953"/>
          </a:xfrm>
        </p:spPr>
      </p:pic>
    </p:spTree>
    <p:extLst>
      <p:ext uri="{BB962C8B-B14F-4D97-AF65-F5344CB8AC3E}">
        <p14:creationId xmlns:p14="http://schemas.microsoft.com/office/powerpoint/2010/main" val="779997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626A12-9B66-0AD3-5C69-01603B902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331510" y="-1191390"/>
            <a:ext cx="6383909" cy="9590052"/>
          </a:xfrm>
        </p:spPr>
      </p:pic>
    </p:spTree>
    <p:extLst>
      <p:ext uri="{BB962C8B-B14F-4D97-AF65-F5344CB8AC3E}">
        <p14:creationId xmlns:p14="http://schemas.microsoft.com/office/powerpoint/2010/main" val="16143119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124BBE-8428-9F79-8CE4-0F81315DA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196594" y="-890650"/>
            <a:ext cx="6486471" cy="9400480"/>
          </a:xfrm>
        </p:spPr>
      </p:pic>
    </p:spTree>
    <p:extLst>
      <p:ext uri="{BB962C8B-B14F-4D97-AF65-F5344CB8AC3E}">
        <p14:creationId xmlns:p14="http://schemas.microsoft.com/office/powerpoint/2010/main" val="30182206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61B560-348D-9B09-19EC-26D73B7FB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044807" y="-1184532"/>
            <a:ext cx="6176725" cy="8898673"/>
          </a:xfrm>
        </p:spPr>
      </p:pic>
    </p:spTree>
    <p:extLst>
      <p:ext uri="{BB962C8B-B14F-4D97-AF65-F5344CB8AC3E}">
        <p14:creationId xmlns:p14="http://schemas.microsoft.com/office/powerpoint/2010/main" val="8441097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0A001C-38FA-4CCA-1D52-F2BC4A601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177510" y="-1228808"/>
            <a:ext cx="6680755" cy="9400478"/>
          </a:xfrm>
        </p:spPr>
      </p:pic>
    </p:spTree>
    <p:extLst>
      <p:ext uri="{BB962C8B-B14F-4D97-AF65-F5344CB8AC3E}">
        <p14:creationId xmlns:p14="http://schemas.microsoft.com/office/powerpoint/2010/main" val="31450423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50B576-02D7-1E27-9BDF-AD564E288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37789" y="-1155718"/>
            <a:ext cx="6390042" cy="8831766"/>
          </a:xfrm>
        </p:spPr>
      </p:pic>
    </p:spTree>
    <p:extLst>
      <p:ext uri="{BB962C8B-B14F-4D97-AF65-F5344CB8AC3E}">
        <p14:creationId xmlns:p14="http://schemas.microsoft.com/office/powerpoint/2010/main" val="34764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9C9BD8-6DDB-1C0F-D452-74D6A8E7C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299" y="110169"/>
            <a:ext cx="10829581" cy="6433850"/>
          </a:xfrm>
        </p:spPr>
        <p:txBody>
          <a:bodyPr/>
          <a:lstStyle/>
          <a:p>
            <a:pPr algn="just"/>
            <a:r>
              <a:rPr lang="ru-RU" sz="1800" dirty="0">
                <a:effectLst/>
                <a:latin typeface="TimesNewRoman"/>
              </a:rPr>
              <a:t>В </a:t>
            </a:r>
            <a:r>
              <a:rPr lang="ru-RU" sz="1800" dirty="0" err="1">
                <a:effectLst/>
                <a:latin typeface="TimesNewRoman"/>
              </a:rPr>
              <a:t>період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індустріального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розвитку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основними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конкурентними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перевагами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були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матеріальні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активи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досягнення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ефекту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від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збільшення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масштабів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виробництва</a:t>
            </a:r>
            <a:r>
              <a:rPr lang="ru-RU" sz="1800" dirty="0">
                <a:effectLst/>
                <a:latin typeface="TimesNewRoman"/>
              </a:rPr>
              <a:t>. Тому </a:t>
            </a:r>
            <a:r>
              <a:rPr lang="ru-RU" sz="1800" dirty="0" err="1">
                <a:effectLst/>
                <a:latin typeface="TimesNewRoman"/>
              </a:rPr>
              <a:t>ключовими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критеріями</a:t>
            </a:r>
            <a:r>
              <a:rPr lang="ru-RU" sz="1800" dirty="0">
                <a:effectLst/>
                <a:latin typeface="TimesNewRoman"/>
              </a:rPr>
              <a:t> для </a:t>
            </a:r>
            <a:r>
              <a:rPr lang="ru-RU" sz="1800" dirty="0" err="1">
                <a:effectLst/>
                <a:latin typeface="TimesNewRoman"/>
              </a:rPr>
              <a:t>оцінювання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ефективності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діяльності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були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фінансові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показники</a:t>
            </a:r>
            <a:r>
              <a:rPr lang="ru-RU" sz="1800" dirty="0">
                <a:effectLst/>
                <a:latin typeface="TimesNewRoman"/>
              </a:rPr>
              <a:t>, а </a:t>
            </a:r>
            <a:r>
              <a:rPr lang="ru-RU" sz="1800" dirty="0" err="1">
                <a:effectLst/>
                <a:latin typeface="TimesNewRoman"/>
              </a:rPr>
              <a:t>саме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рентабельність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продукціі</a:t>
            </a:r>
            <a:r>
              <a:rPr lang="ru-RU" sz="1800" dirty="0">
                <a:effectLst/>
                <a:latin typeface="TimesNewRoman"/>
              </a:rPr>
              <a:t>̈ (</a:t>
            </a:r>
            <a:r>
              <a:rPr lang="en-US" sz="1800" dirty="0">
                <a:effectLst/>
                <a:latin typeface="TimesNewRoman"/>
              </a:rPr>
              <a:t>CRR — Cost to Revenue rate), </a:t>
            </a:r>
            <a:r>
              <a:rPr lang="ru-RU" sz="1800" dirty="0" err="1">
                <a:effectLst/>
                <a:latin typeface="TimesNewRoman"/>
              </a:rPr>
              <a:t>рентабельність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інвестиціи</a:t>
            </a:r>
            <a:r>
              <a:rPr lang="ru-RU" sz="1800" dirty="0">
                <a:effectLst/>
                <a:latin typeface="TimesNewRoman"/>
              </a:rPr>
              <a:t>̆ (</a:t>
            </a:r>
            <a:r>
              <a:rPr lang="en-US" sz="1800" dirty="0">
                <a:effectLst/>
                <a:latin typeface="TimesNewRoman"/>
              </a:rPr>
              <a:t>ROI — Return on Investments), </a:t>
            </a:r>
            <a:r>
              <a:rPr lang="ru-RU" sz="1800" dirty="0" err="1">
                <a:effectLst/>
                <a:latin typeface="TimesNewRoman"/>
              </a:rPr>
              <a:t>рентабельність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залученого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капіталу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en-US" sz="1800" dirty="0">
                <a:effectLst/>
                <a:latin typeface="TimesNewRoman"/>
              </a:rPr>
              <a:t>ROCE — Return on Capital Employed), </a:t>
            </a:r>
            <a:r>
              <a:rPr lang="ru-RU" sz="1800" dirty="0" err="1">
                <a:effectLst/>
                <a:latin typeface="TimesNewRoman"/>
              </a:rPr>
              <a:t>рентабельність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чистих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активів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en-US" sz="1800" dirty="0">
                <a:effectLst/>
                <a:latin typeface="TimesNewRoman"/>
              </a:rPr>
              <a:t>RONA — Return on Net Assets) </a:t>
            </a:r>
            <a:r>
              <a:rPr lang="ru-RU" sz="1800" dirty="0" err="1">
                <a:effectLst/>
                <a:latin typeface="TimesNewRoman"/>
              </a:rPr>
              <a:t>тощо</a:t>
            </a:r>
            <a:r>
              <a:rPr lang="ru-RU" sz="1800" dirty="0">
                <a:effectLst/>
                <a:latin typeface="TimesNewRoman"/>
              </a:rPr>
              <a:t>. За </a:t>
            </a:r>
            <a:r>
              <a:rPr lang="ru-RU" sz="1800" dirty="0" err="1">
                <a:effectLst/>
                <a:latin typeface="TimesNewRoman"/>
              </a:rPr>
              <a:t>допомогою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цих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показників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менеджери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визначали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найефективніші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напрями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діяльності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здійснювали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перерозподіл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внутрішніх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ресурсів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із</a:t>
            </a:r>
            <a:r>
              <a:rPr lang="ru-RU" sz="1800" dirty="0">
                <a:effectLst/>
                <a:latin typeface="TimesNewRoman"/>
              </a:rPr>
              <a:t> метою </a:t>
            </a:r>
            <a:r>
              <a:rPr lang="ru-RU" sz="1800" dirty="0" err="1">
                <a:effectLst/>
                <a:latin typeface="TimesNewRoman"/>
              </a:rPr>
              <a:t>збільшення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фінансових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результатів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від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господарськоі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діяльності</a:t>
            </a:r>
            <a:r>
              <a:rPr lang="ru-RU" sz="1800" dirty="0">
                <a:effectLst/>
                <a:latin typeface="TimesNewRoman"/>
              </a:rPr>
              <a:t>. </a:t>
            </a:r>
            <a:endParaRPr lang="ru-RU" dirty="0"/>
          </a:p>
          <a:p>
            <a:pPr algn="just"/>
            <a:r>
              <a:rPr lang="ru-RU" sz="1800" dirty="0" err="1">
                <a:effectLst/>
                <a:latin typeface="TimesNewRoman"/>
              </a:rPr>
              <a:t>Сьогодні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конкурентні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переваги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досить</a:t>
            </a:r>
            <a:r>
              <a:rPr lang="ru-RU" sz="1800" dirty="0">
                <a:effectLst/>
                <a:latin typeface="TimesNewRoman"/>
              </a:rPr>
              <a:t> складно </a:t>
            </a:r>
            <a:r>
              <a:rPr lang="ru-RU" sz="1800" dirty="0" err="1">
                <a:effectLst/>
                <a:latin typeface="TimesNewRoman"/>
              </a:rPr>
              <a:t>отримати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виключно</a:t>
            </a:r>
            <a:r>
              <a:rPr lang="ru-RU" sz="1800" dirty="0">
                <a:effectLst/>
                <a:latin typeface="TimesNewRoman"/>
              </a:rPr>
              <a:t> за </a:t>
            </a:r>
            <a:r>
              <a:rPr lang="ru-RU" sz="1800" dirty="0" err="1">
                <a:effectLst/>
                <a:latin typeface="TimesNewRoman"/>
              </a:rPr>
              <a:t>рахунок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організаціі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ефективного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фінансового</a:t>
            </a:r>
            <a:r>
              <a:rPr lang="ru-RU" sz="1800" dirty="0">
                <a:effectLst/>
                <a:latin typeface="TimesNewRoman"/>
              </a:rPr>
              <a:t> менеджменту та </a:t>
            </a:r>
            <a:r>
              <a:rPr lang="ru-RU" sz="1800" dirty="0" err="1">
                <a:effectLst/>
                <a:latin typeface="TimesNewRoman"/>
              </a:rPr>
              <a:t>інвестиціи</a:t>
            </a:r>
            <a:r>
              <a:rPr lang="ru-RU" sz="1800" dirty="0">
                <a:effectLst/>
                <a:latin typeface="TimesNewRoman"/>
              </a:rPr>
              <a:t>̆ у </a:t>
            </a:r>
            <a:r>
              <a:rPr lang="ru-RU" sz="1800" dirty="0" err="1">
                <a:effectLst/>
                <a:latin typeface="TimesNewRoman"/>
              </a:rPr>
              <a:t>фізичні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активи</a:t>
            </a:r>
            <a:r>
              <a:rPr lang="ru-RU" sz="1800" dirty="0">
                <a:effectLst/>
                <a:latin typeface="TimesNewRoman"/>
              </a:rPr>
              <a:t>. </a:t>
            </a:r>
            <a:r>
              <a:rPr lang="ru-RU" sz="1800" dirty="0" err="1">
                <a:effectLst/>
                <a:latin typeface="TimesNewRoman"/>
              </a:rPr>
              <a:t>Пов’язано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це</a:t>
            </a:r>
            <a:r>
              <a:rPr lang="ru-RU" sz="1800" dirty="0">
                <a:effectLst/>
                <a:latin typeface="TimesNewRoman"/>
              </a:rPr>
              <a:t> з </a:t>
            </a:r>
            <a:r>
              <a:rPr lang="ru-RU" sz="1800" dirty="0" err="1">
                <a:effectLst/>
                <a:latin typeface="TimesNewRoman"/>
              </a:rPr>
              <a:t>тим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що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суттєво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зросла</a:t>
            </a:r>
            <a:r>
              <a:rPr lang="ru-RU" sz="1800" dirty="0">
                <a:effectLst/>
                <a:latin typeface="TimesNewRoman"/>
              </a:rPr>
              <a:t> роль такого </a:t>
            </a:r>
            <a:r>
              <a:rPr lang="ru-RU" sz="1800" dirty="0" err="1">
                <a:effectLst/>
                <a:latin typeface="TimesNewRoman"/>
              </a:rPr>
              <a:t>чинника</a:t>
            </a:r>
            <a:r>
              <a:rPr lang="ru-RU" sz="1800" dirty="0">
                <a:effectLst/>
                <a:latin typeface="TimesNewRoman"/>
              </a:rPr>
              <a:t>, як </a:t>
            </a:r>
            <a:r>
              <a:rPr lang="ru-RU" sz="1800" dirty="0" err="1">
                <a:effectLst/>
                <a:latin typeface="TimesNewRoman"/>
              </a:rPr>
              <a:t>здатність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мобілізовувати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використовувати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своі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нематеріальні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або</a:t>
            </a:r>
            <a:r>
              <a:rPr lang="ru-RU" sz="1800" dirty="0">
                <a:effectLst/>
                <a:latin typeface="TimesNewRoman"/>
              </a:rPr>
              <a:t> «</a:t>
            </a:r>
            <a:r>
              <a:rPr lang="ru-RU" sz="1800" dirty="0" err="1">
                <a:effectLst/>
                <a:latin typeface="TimesNewRoman"/>
              </a:rPr>
              <a:t>невидимі</a:t>
            </a:r>
            <a:r>
              <a:rPr lang="ru-RU" sz="1800" dirty="0">
                <a:effectLst/>
                <a:latin typeface="TimesNewRoman"/>
              </a:rPr>
              <a:t>» </a:t>
            </a:r>
            <a:r>
              <a:rPr lang="ru-RU" sz="1800" dirty="0" err="1">
                <a:effectLst/>
                <a:latin typeface="TimesNewRoman"/>
              </a:rPr>
              <a:t>активи</a:t>
            </a:r>
            <a:r>
              <a:rPr lang="ru-RU" sz="1800" dirty="0">
                <a:effectLst/>
                <a:latin typeface="TimesNewRoman"/>
              </a:rPr>
              <a:t>. В </a:t>
            </a:r>
            <a:r>
              <a:rPr lang="ru-RU" sz="1800" dirty="0" err="1">
                <a:effectLst/>
                <a:latin typeface="TimesNewRoman"/>
              </a:rPr>
              <a:t>динамічному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середовищі</a:t>
            </a:r>
            <a:r>
              <a:rPr lang="ru-RU" sz="1800" dirty="0">
                <a:effectLst/>
                <a:latin typeface="TimesNewRoman"/>
              </a:rPr>
              <a:t> велике </a:t>
            </a:r>
            <a:r>
              <a:rPr lang="ru-RU" sz="1800" dirty="0" err="1">
                <a:effectLst/>
                <a:latin typeface="TimesNewRoman"/>
              </a:rPr>
              <a:t>значення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має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довгостроковии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розвиток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основними</a:t>
            </a:r>
            <a:r>
              <a:rPr lang="ru-RU" sz="1800" dirty="0">
                <a:effectLst/>
                <a:latin typeface="TimesNewRoman"/>
              </a:rPr>
              <a:t> факторами </a:t>
            </a:r>
            <a:r>
              <a:rPr lang="ru-RU" sz="1800" dirty="0" err="1">
                <a:effectLst/>
                <a:latin typeface="TimesNewRoman"/>
              </a:rPr>
              <a:t>якого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грамотне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стратегічне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управління</a:t>
            </a:r>
            <a:r>
              <a:rPr lang="ru-RU" sz="1800" dirty="0">
                <a:effectLst/>
                <a:latin typeface="TimesNewRoman"/>
              </a:rPr>
              <a:t>, оптимальна структура </a:t>
            </a:r>
            <a:r>
              <a:rPr lang="ru-RU" sz="1800" dirty="0" err="1">
                <a:effectLst/>
                <a:latin typeface="TimesNewRoman"/>
              </a:rPr>
              <a:t>бізнес-процесів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інтелектуальнии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капітал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лояльність</a:t>
            </a:r>
            <a:r>
              <a:rPr lang="ru-RU" sz="1800" dirty="0">
                <a:effectLst/>
                <a:latin typeface="TimesNewRoman"/>
              </a:rPr>
              <a:t> і </a:t>
            </a:r>
            <a:r>
              <a:rPr lang="ru-RU" sz="1800" dirty="0" err="1">
                <a:effectLst/>
                <a:latin typeface="TimesNewRoman"/>
              </a:rPr>
              <a:t>прихильність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споживачів</a:t>
            </a:r>
            <a:r>
              <a:rPr lang="ru-RU" sz="1800" dirty="0">
                <a:effectLst/>
                <a:latin typeface="TimesNewRoman"/>
              </a:rPr>
              <a:t>, корпоративна культура, </a:t>
            </a:r>
            <a:r>
              <a:rPr lang="ru-RU" sz="1800" dirty="0" err="1">
                <a:effectLst/>
                <a:latin typeface="TimesNewRoman"/>
              </a:rPr>
              <a:t>що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стимулює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технічні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організаційні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інноваціі</a:t>
            </a:r>
            <a:r>
              <a:rPr lang="ru-RU" sz="1800" dirty="0">
                <a:effectLst/>
                <a:latin typeface="TimesNewRoman"/>
              </a:rPr>
              <a:t>̈, </a:t>
            </a:r>
            <a:r>
              <a:rPr lang="ru-RU" sz="1800" dirty="0" err="1">
                <a:effectLst/>
                <a:latin typeface="TimesNewRoman"/>
              </a:rPr>
              <a:t>інвестиціі</a:t>
            </a:r>
            <a:r>
              <a:rPr lang="ru-RU" sz="1800" dirty="0">
                <a:effectLst/>
                <a:latin typeface="TimesNewRoman"/>
              </a:rPr>
              <a:t>̈ в </a:t>
            </a:r>
            <a:r>
              <a:rPr lang="ru-RU" sz="1800" dirty="0" err="1">
                <a:effectLst/>
                <a:latin typeface="TimesNewRoman"/>
              </a:rPr>
              <a:t>інформаційні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технологіі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тощо</a:t>
            </a:r>
            <a:r>
              <a:rPr lang="ru-RU" sz="1800" dirty="0">
                <a:effectLst/>
                <a:latin typeface="TimesNewRoman"/>
              </a:rPr>
              <a:t>. </a:t>
            </a:r>
            <a:endParaRPr lang="ru-RU" dirty="0"/>
          </a:p>
          <a:p>
            <a:pPr algn="just"/>
            <a:r>
              <a:rPr lang="ru-RU" sz="1800" dirty="0" err="1">
                <a:effectLst/>
                <a:latin typeface="TimesNewRoman"/>
              </a:rPr>
              <a:t>Однією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із</a:t>
            </a:r>
            <a:r>
              <a:rPr lang="ru-RU" sz="1800" dirty="0">
                <a:effectLst/>
                <a:latin typeface="TimesNewRoman"/>
              </a:rPr>
              <a:t> перших </a:t>
            </a:r>
            <a:r>
              <a:rPr lang="ru-RU" sz="1800" dirty="0" err="1">
                <a:effectLst/>
                <a:latin typeface="TimesNewRoman"/>
              </a:rPr>
              <a:t>концепціи</a:t>
            </a:r>
            <a:r>
              <a:rPr lang="ru-RU" sz="1800" dirty="0">
                <a:effectLst/>
                <a:latin typeface="TimesNewRoman"/>
              </a:rPr>
              <a:t>̆, яка дозволила </a:t>
            </a:r>
            <a:r>
              <a:rPr lang="ru-RU" sz="1800" dirty="0" err="1">
                <a:effectLst/>
                <a:latin typeface="TimesNewRoman"/>
              </a:rPr>
              <a:t>об’єднати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фінансовии</a:t>
            </a:r>
            <a:r>
              <a:rPr lang="ru-RU" sz="1800" dirty="0">
                <a:effectLst/>
                <a:latin typeface="TimesNewRoman"/>
              </a:rPr>
              <a:t>̆ (</a:t>
            </a:r>
            <a:r>
              <a:rPr lang="ru-RU" sz="1800" dirty="0" err="1">
                <a:effectLst/>
                <a:latin typeface="TimesNewRoman"/>
              </a:rPr>
              <a:t>монетарнии</a:t>
            </a:r>
            <a:r>
              <a:rPr lang="ru-RU" sz="1800" dirty="0">
                <a:effectLst/>
                <a:latin typeface="TimesNewRoman"/>
              </a:rPr>
              <a:t>̆) і </a:t>
            </a:r>
            <a:r>
              <a:rPr lang="ru-RU" sz="1800" dirty="0" err="1">
                <a:effectLst/>
                <a:latin typeface="TimesNewRoman"/>
              </a:rPr>
              <a:t>нефінансовии</a:t>
            </a:r>
            <a:r>
              <a:rPr lang="ru-RU" sz="1800" dirty="0">
                <a:effectLst/>
                <a:latin typeface="TimesNewRoman"/>
              </a:rPr>
              <a:t>̆ (</a:t>
            </a:r>
            <a:r>
              <a:rPr lang="ru-RU" sz="1800" dirty="0" err="1">
                <a:effectLst/>
                <a:latin typeface="TimesNewRoman"/>
              </a:rPr>
              <a:t>немонетарнии</a:t>
            </a:r>
            <a:r>
              <a:rPr lang="ru-RU" sz="1800" dirty="0">
                <a:effectLst/>
                <a:latin typeface="TimesNewRoman"/>
              </a:rPr>
              <a:t>̆) </a:t>
            </a:r>
            <a:r>
              <a:rPr lang="ru-RU" sz="1800" dirty="0" err="1">
                <a:effectLst/>
                <a:latin typeface="TimesNewRoman"/>
              </a:rPr>
              <a:t>аспекти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оцінювання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результативності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бізнесу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конкурентоспроможності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збалансована</a:t>
            </a:r>
            <a:r>
              <a:rPr lang="ru-RU" sz="1800" dirty="0">
                <a:effectLst/>
                <a:latin typeface="TimesNewRoman"/>
              </a:rPr>
              <a:t> система </a:t>
            </a:r>
            <a:r>
              <a:rPr lang="ru-RU" sz="1800" dirty="0" err="1">
                <a:effectLst/>
                <a:latin typeface="TimesNewRoman"/>
              </a:rPr>
              <a:t>показників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en-US" sz="1800" dirty="0">
                <a:effectLst/>
                <a:latin typeface="TimesNewRoman"/>
              </a:rPr>
              <a:t>BSC — Balanced Scorecard), </a:t>
            </a:r>
            <a:r>
              <a:rPr lang="ru-RU" sz="1800" dirty="0">
                <a:effectLst/>
                <a:latin typeface="TimesNewRoman"/>
              </a:rPr>
              <a:t>авторами </a:t>
            </a:r>
            <a:r>
              <a:rPr lang="ru-RU" sz="1800" dirty="0" err="1">
                <a:effectLst/>
                <a:latin typeface="TimesNewRoman"/>
              </a:rPr>
              <a:t>якоі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є</a:t>
            </a:r>
            <a:r>
              <a:rPr lang="ru-RU" sz="1800" dirty="0">
                <a:effectLst/>
                <a:latin typeface="TimesNewRoman"/>
              </a:rPr>
              <a:t> Д. Нортон і Р. Каплан. </a:t>
            </a:r>
            <a:endParaRPr lang="ru-RU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97341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B6C72AC-14B7-BC0A-9889-738771F07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80025" y="-1306735"/>
            <a:ext cx="5971033" cy="8943281"/>
          </a:xfrm>
        </p:spPr>
      </p:pic>
    </p:spTree>
    <p:extLst>
      <p:ext uri="{BB962C8B-B14F-4D97-AF65-F5344CB8AC3E}">
        <p14:creationId xmlns:p14="http://schemas.microsoft.com/office/powerpoint/2010/main" val="99053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122F19-B6D1-8132-72DC-8C4DA352E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655315" y="-1922594"/>
            <a:ext cx="3715286" cy="8943227"/>
          </a:xfrm>
        </p:spPr>
      </p:pic>
    </p:spTree>
    <p:extLst>
      <p:ext uri="{BB962C8B-B14F-4D97-AF65-F5344CB8AC3E}">
        <p14:creationId xmlns:p14="http://schemas.microsoft.com/office/powerpoint/2010/main" val="89334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CC1823-1F93-5821-BE89-AD98ED08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333" y="132202"/>
            <a:ext cx="10928732" cy="6725798"/>
          </a:xfrm>
        </p:spPr>
        <p:txBody>
          <a:bodyPr/>
          <a:lstStyle/>
          <a:p>
            <a:r>
              <a:rPr lang="uk-UA" b="1" dirty="0"/>
              <a:t>11.2. Система показників відповідальності </a:t>
            </a:r>
            <a:r>
              <a:rPr lang="en-US" b="1" dirty="0"/>
              <a:t>ASC - </a:t>
            </a:r>
            <a:r>
              <a:rPr lang="uk-UA" b="1" dirty="0"/>
              <a:t> піраміда результативності</a:t>
            </a:r>
          </a:p>
          <a:p>
            <a:endParaRPr lang="uk-UA" b="1" dirty="0"/>
          </a:p>
          <a:p>
            <a:pPr algn="just"/>
            <a:r>
              <a:rPr lang="ru-RU" sz="1800" dirty="0" err="1">
                <a:effectLst/>
                <a:latin typeface="TimesNewRoman"/>
              </a:rPr>
              <a:t>Враховуючи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різновекторність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розвитку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сучасного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ринкового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середовища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постійно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з’являються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нові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концепціі</a:t>
            </a:r>
            <a:r>
              <a:rPr lang="ru-RU" sz="1800" dirty="0">
                <a:effectLst/>
                <a:latin typeface="TimesNewRoman"/>
              </a:rPr>
              <a:t>̈ та </a:t>
            </a:r>
            <a:r>
              <a:rPr lang="ru-RU" sz="1800" dirty="0" err="1">
                <a:effectLst/>
                <a:latin typeface="TimesNewRoman"/>
              </a:rPr>
              <a:t>моделі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оцінювання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ефективності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діяльності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підприємств</a:t>
            </a:r>
            <a:r>
              <a:rPr lang="ru-RU" sz="1800" dirty="0">
                <a:effectLst/>
                <a:latin typeface="TimesNewRoman"/>
              </a:rPr>
              <a:t>. Так, у рамках </a:t>
            </a:r>
            <a:r>
              <a:rPr lang="ru-RU" sz="1800" dirty="0" err="1">
                <a:effectLst/>
                <a:latin typeface="TimesNewRoman"/>
              </a:rPr>
              <a:t>концепціі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заінтересованих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сторін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виникла</a:t>
            </a:r>
            <a:r>
              <a:rPr lang="ru-RU" sz="1800" dirty="0">
                <a:effectLst/>
                <a:latin typeface="TimesNewRoman"/>
              </a:rPr>
              <a:t> система </a:t>
            </a:r>
            <a:r>
              <a:rPr lang="ru-RU" sz="1800" dirty="0" err="1">
                <a:effectLst/>
                <a:latin typeface="TimesNewRoman"/>
              </a:rPr>
              <a:t>показників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відповідальності</a:t>
            </a:r>
            <a:r>
              <a:rPr lang="ru-RU" sz="1800" dirty="0">
                <a:effectLst/>
                <a:latin typeface="TimesNewRoman"/>
              </a:rPr>
              <a:t>, яка </a:t>
            </a:r>
            <a:r>
              <a:rPr lang="ru-RU" sz="1800" dirty="0" err="1">
                <a:effectLst/>
                <a:latin typeface="TimesNewRoman"/>
              </a:rPr>
              <a:t>вперше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була</a:t>
            </a:r>
            <a:r>
              <a:rPr lang="ru-RU" sz="1800" dirty="0">
                <a:effectLst/>
                <a:latin typeface="TimesNewRoman"/>
              </a:rPr>
              <a:t> описана Фредом </a:t>
            </a:r>
            <a:r>
              <a:rPr lang="ru-RU" sz="1800" dirty="0" err="1">
                <a:effectLst/>
                <a:latin typeface="TimesNewRoman"/>
              </a:rPr>
              <a:t>Ніколсом</a:t>
            </a:r>
            <a:r>
              <a:rPr lang="ru-RU" sz="1800" dirty="0">
                <a:effectLst/>
                <a:latin typeface="TimesNewRoman"/>
              </a:rPr>
              <a:t> у 2000 </a:t>
            </a:r>
            <a:r>
              <a:rPr lang="ru-RU" sz="1800" dirty="0" err="1">
                <a:effectLst/>
                <a:latin typeface="TimesNewRoman"/>
              </a:rPr>
              <a:t>році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має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назву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en-US" sz="1800" dirty="0">
                <a:effectLst/>
                <a:latin typeface="TimesNewRoman"/>
              </a:rPr>
              <a:t>Accountability Scorecard (</a:t>
            </a:r>
            <a:r>
              <a:rPr lang="ru-RU" sz="1800" dirty="0" err="1">
                <a:effectLst/>
                <a:latin typeface="TimesNewRoman"/>
              </a:rPr>
              <a:t>далі</a:t>
            </a:r>
            <a:r>
              <a:rPr lang="ru-RU" sz="1800" dirty="0">
                <a:effectLst/>
                <a:latin typeface="TimesNewRoman"/>
              </a:rPr>
              <a:t> — </a:t>
            </a:r>
            <a:r>
              <a:rPr lang="en-US" sz="1800" dirty="0">
                <a:effectLst/>
                <a:latin typeface="TimesNewRoman"/>
              </a:rPr>
              <a:t>ASC). </a:t>
            </a:r>
            <a:endParaRPr lang="en-US" dirty="0"/>
          </a:p>
          <a:p>
            <a:pPr algn="just"/>
            <a:r>
              <a:rPr lang="ru-RU" sz="1800" dirty="0">
                <a:effectLst/>
                <a:latin typeface="TimesNewRoman"/>
              </a:rPr>
              <a:t>Сама </a:t>
            </a:r>
            <a:r>
              <a:rPr lang="ru-RU" sz="1800" dirty="0" err="1">
                <a:effectLst/>
                <a:latin typeface="TimesNewRoman"/>
              </a:rPr>
              <a:t>концепція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заінтересованих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осіб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була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сформульована</a:t>
            </a:r>
            <a:r>
              <a:rPr lang="ru-RU" sz="1800" dirty="0">
                <a:effectLst/>
                <a:latin typeface="TimesNewRoman"/>
              </a:rPr>
              <a:t> в 1984 </a:t>
            </a:r>
            <a:r>
              <a:rPr lang="ru-RU" sz="1800" dirty="0" err="1">
                <a:effectLst/>
                <a:latin typeface="TimesNewRoman"/>
              </a:rPr>
              <a:t>році</a:t>
            </a:r>
            <a:r>
              <a:rPr lang="ru-RU" sz="1800" dirty="0">
                <a:effectLst/>
                <a:latin typeface="TimesNewRoman"/>
              </a:rPr>
              <a:t> Р. </a:t>
            </a:r>
            <a:r>
              <a:rPr lang="ru-RU" sz="1800" dirty="0" err="1">
                <a:effectLst/>
                <a:latin typeface="TimesNewRoman"/>
              </a:rPr>
              <a:t>Фріменом</a:t>
            </a:r>
            <a:r>
              <a:rPr lang="ru-RU" sz="1800" dirty="0">
                <a:effectLst/>
                <a:latin typeface="TimesNewRoman"/>
              </a:rPr>
              <a:t>. </a:t>
            </a:r>
            <a:r>
              <a:rPr lang="ru-RU" sz="1800" dirty="0" err="1">
                <a:effectLst/>
                <a:latin typeface="TimesNewRoman"/>
              </a:rPr>
              <a:t>Їі</a:t>
            </a:r>
            <a:r>
              <a:rPr lang="ru-RU" sz="1800" dirty="0">
                <a:effectLst/>
                <a:latin typeface="TimesNewRoman"/>
              </a:rPr>
              <a:t>̈ суть </a:t>
            </a:r>
            <a:r>
              <a:rPr lang="ru-RU" sz="1800" dirty="0" err="1">
                <a:effectLst/>
                <a:latin typeface="TimesNewRoman"/>
              </a:rPr>
              <a:t>полягає</a:t>
            </a:r>
            <a:r>
              <a:rPr lang="ru-RU" sz="1800" dirty="0">
                <a:effectLst/>
                <a:latin typeface="TimesNewRoman"/>
              </a:rPr>
              <a:t> в тому, </a:t>
            </a:r>
            <a:r>
              <a:rPr lang="ru-RU" sz="1800" dirty="0" err="1">
                <a:effectLst/>
                <a:latin typeface="TimesNewRoman"/>
              </a:rPr>
              <a:t>що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ефективність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стратегічного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управління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бізнесом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залежить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від</a:t>
            </a:r>
            <a:r>
              <a:rPr lang="ru-RU" sz="1800" dirty="0">
                <a:effectLst/>
                <a:latin typeface="TimesNewRoman"/>
              </a:rPr>
              <a:t> того, як в </a:t>
            </a:r>
            <a:r>
              <a:rPr lang="ru-RU" sz="1800" dirty="0" err="1">
                <a:effectLst/>
                <a:latin typeface="TimesNewRoman"/>
              </a:rPr>
              <a:t>управлінських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рішеннях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керівництва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враховуються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інтереси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різних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сторін</a:t>
            </a:r>
            <a:r>
              <a:rPr lang="ru-RU" sz="1800" dirty="0">
                <a:effectLst/>
                <a:latin typeface="TimesNewRoman"/>
              </a:rPr>
              <a:t>. </a:t>
            </a:r>
            <a:endParaRPr lang="ru-RU" dirty="0"/>
          </a:p>
          <a:p>
            <a:r>
              <a:rPr lang="ru-RU" sz="1800" dirty="0" err="1">
                <a:effectLst/>
                <a:latin typeface="TimesNewRoman"/>
              </a:rPr>
              <a:t>Заінтересованою</a:t>
            </a:r>
            <a:r>
              <a:rPr lang="ru-RU" sz="1800" dirty="0">
                <a:effectLst/>
                <a:latin typeface="TimesNewRoman"/>
              </a:rPr>
              <a:t> стороною, на думку </a:t>
            </a:r>
            <a:r>
              <a:rPr lang="ru-RU" sz="1800" dirty="0" err="1">
                <a:effectLst/>
                <a:latin typeface="TimesNewRoman"/>
              </a:rPr>
              <a:t>Фрімена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може</a:t>
            </a:r>
            <a:r>
              <a:rPr lang="ru-RU" sz="1800" dirty="0">
                <a:effectLst/>
                <a:latin typeface="TimesNewRoman"/>
              </a:rPr>
              <a:t> бути </a:t>
            </a:r>
            <a:r>
              <a:rPr lang="ru-RU" sz="1800" dirty="0" err="1">
                <a:effectLst/>
                <a:latin typeface="TimesNewRoman"/>
              </a:rPr>
              <a:t>група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або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окрема</a:t>
            </a:r>
            <a:r>
              <a:rPr lang="ru-RU" sz="1800" dirty="0">
                <a:effectLst/>
                <a:latin typeface="TimesNewRoman"/>
              </a:rPr>
              <a:t> особа, яка: </a:t>
            </a:r>
            <a:endParaRPr lang="ru-RU" dirty="0"/>
          </a:p>
          <a:p>
            <a:r>
              <a:rPr lang="ru-RU" sz="1800" dirty="0">
                <a:effectLst/>
                <a:latin typeface="SymbolMT"/>
              </a:rPr>
              <a:t>⎯ </a:t>
            </a:r>
            <a:r>
              <a:rPr lang="ru-RU" sz="1800" dirty="0" err="1">
                <a:effectLst/>
                <a:latin typeface="TimesNewRoman"/>
              </a:rPr>
              <a:t>має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вплив</a:t>
            </a:r>
            <a:r>
              <a:rPr lang="ru-RU" sz="1800" dirty="0">
                <a:effectLst/>
                <a:latin typeface="TimesNewRoman"/>
              </a:rPr>
              <a:t> на </a:t>
            </a:r>
            <a:r>
              <a:rPr lang="ru-RU" sz="1800" dirty="0" err="1">
                <a:effectLst/>
                <a:latin typeface="TimesNewRoman"/>
              </a:rPr>
              <a:t>досягнення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компанією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поставлених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цілеи</a:t>
            </a:r>
            <a:r>
              <a:rPr lang="ru-RU" sz="1800" dirty="0">
                <a:effectLst/>
                <a:latin typeface="TimesNewRoman"/>
              </a:rPr>
              <a:t>̆;</a:t>
            </a:r>
          </a:p>
          <a:p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>
                <a:effectLst/>
                <a:latin typeface="SymbolMT"/>
              </a:rPr>
              <a:t>⎯ </a:t>
            </a:r>
            <a:r>
              <a:rPr lang="ru-RU" sz="1800" dirty="0" err="1">
                <a:effectLst/>
                <a:latin typeface="TimesNewRoman"/>
              </a:rPr>
              <a:t>підпадає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під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вплив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діяльності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̈. </a:t>
            </a:r>
            <a:endParaRPr lang="ru-RU" dirty="0"/>
          </a:p>
          <a:p>
            <a:endParaRPr lang="uk-UA" b="1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404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7E8BD1-A331-093C-8FF3-B248661FA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249" y="144966"/>
            <a:ext cx="10694019" cy="6490010"/>
          </a:xfrm>
        </p:spPr>
        <p:txBody>
          <a:bodyPr/>
          <a:lstStyle/>
          <a:p>
            <a:pPr algn="just"/>
            <a:r>
              <a:rPr lang="ru-RU" sz="1800" dirty="0" err="1">
                <a:effectLst/>
                <a:latin typeface="TimesNewRoman"/>
              </a:rPr>
              <a:t>Реалізація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концепціі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заінтересованих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осіб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має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виключно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важливе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значення</a:t>
            </a:r>
            <a:r>
              <a:rPr lang="ru-RU" sz="1800" dirty="0">
                <a:effectLst/>
                <a:latin typeface="TimesNewRoman"/>
              </a:rPr>
              <a:t> в </a:t>
            </a:r>
            <a:r>
              <a:rPr lang="ru-RU" sz="1800" dirty="0" err="1">
                <a:effectLst/>
                <a:latin typeface="TimesNewRoman"/>
              </a:rPr>
              <a:t>сучасних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умовах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глобалізаціі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світовоі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економіки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всебічноі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інтеграціі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ринків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різних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країн</a:t>
            </a:r>
            <a:r>
              <a:rPr lang="ru-RU" sz="1800" dirty="0">
                <a:effectLst/>
                <a:latin typeface="TimesNewRoman"/>
              </a:rPr>
              <a:t>. У </a:t>
            </a:r>
            <a:r>
              <a:rPr lang="ru-RU" sz="1800" dirty="0" err="1">
                <a:effectLst/>
                <a:latin typeface="TimesNewRoman"/>
              </a:rPr>
              <a:t>цих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умовах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діяльність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 не </a:t>
            </a:r>
            <a:r>
              <a:rPr lang="ru-RU" sz="1800" dirty="0" err="1">
                <a:effectLst/>
                <a:latin typeface="TimesNewRoman"/>
              </a:rPr>
              <a:t>обмежується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лише</a:t>
            </a:r>
            <a:r>
              <a:rPr lang="ru-RU" sz="1800" dirty="0">
                <a:effectLst/>
                <a:latin typeface="TimesNewRoman"/>
              </a:rPr>
              <a:t> рамками </a:t>
            </a:r>
            <a:r>
              <a:rPr lang="ru-RU" sz="1800" dirty="0" err="1">
                <a:effectLst/>
                <a:latin typeface="TimesNewRoman"/>
              </a:rPr>
              <a:t>національного</a:t>
            </a:r>
            <a:r>
              <a:rPr lang="ru-RU" sz="1800" dirty="0">
                <a:effectLst/>
                <a:latin typeface="TimesNewRoman"/>
              </a:rPr>
              <a:t> ринку, а тому </a:t>
            </a:r>
            <a:r>
              <a:rPr lang="ru-RU" sz="1800" dirty="0" err="1">
                <a:effectLst/>
                <a:latin typeface="TimesNewRoman"/>
              </a:rPr>
              <a:t>виникає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необхідність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урахування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інтересів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інших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суб’єктів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вплив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яких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або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вплив</a:t>
            </a:r>
            <a:r>
              <a:rPr lang="ru-RU" sz="1800" dirty="0">
                <a:effectLst/>
                <a:latin typeface="TimesNewRoman"/>
              </a:rPr>
              <a:t> на </a:t>
            </a:r>
            <a:r>
              <a:rPr lang="ru-RU" sz="1800" dirty="0" err="1">
                <a:effectLst/>
                <a:latin typeface="TimesNewRoman"/>
              </a:rPr>
              <a:t>яких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відображатиметься</a:t>
            </a:r>
            <a:r>
              <a:rPr lang="ru-RU" sz="1800" dirty="0">
                <a:effectLst/>
                <a:latin typeface="TimesNewRoman"/>
              </a:rPr>
              <a:t> на результатах </a:t>
            </a:r>
            <a:r>
              <a:rPr lang="ru-RU" sz="1800" dirty="0" err="1">
                <a:effectLst/>
                <a:latin typeface="TimesNewRoman"/>
              </a:rPr>
              <a:t>їі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діяльності</a:t>
            </a:r>
            <a:r>
              <a:rPr lang="ru-RU" sz="1800" dirty="0">
                <a:effectLst/>
                <a:latin typeface="TimesNewRoman"/>
              </a:rPr>
              <a:t>. </a:t>
            </a:r>
            <a:r>
              <a:rPr lang="ru-RU" sz="1800" dirty="0" err="1">
                <a:effectLst/>
                <a:latin typeface="TimesNewRoman"/>
              </a:rPr>
              <a:t>Підвищення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практичноі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цінності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концепціі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заінтересованих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осіб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можна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досягнути</a:t>
            </a:r>
            <a:r>
              <a:rPr lang="ru-RU" sz="1800" dirty="0">
                <a:effectLst/>
                <a:latin typeface="TimesNewRoman"/>
              </a:rPr>
              <a:t> у </a:t>
            </a:r>
            <a:r>
              <a:rPr lang="ru-RU" sz="1800" dirty="0" err="1">
                <a:effectLst/>
                <a:latin typeface="TimesNewRoman"/>
              </a:rPr>
              <a:t>разі</a:t>
            </a:r>
            <a:r>
              <a:rPr lang="ru-RU" sz="1800" dirty="0">
                <a:effectLst/>
                <a:latin typeface="TimesNewRoman"/>
              </a:rPr>
              <a:t> правильного </a:t>
            </a:r>
            <a:r>
              <a:rPr lang="ru-RU" sz="1800" dirty="0" err="1">
                <a:effectLst/>
                <a:latin typeface="TimesNewRoman"/>
              </a:rPr>
              <a:t>визначення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їх</a:t>
            </a:r>
            <a:r>
              <a:rPr lang="ru-RU" sz="1800" dirty="0">
                <a:effectLst/>
                <a:latin typeface="TimesNewRoman"/>
              </a:rPr>
              <a:t> складу, </a:t>
            </a:r>
            <a:r>
              <a:rPr lang="ru-RU" sz="1800" dirty="0" err="1">
                <a:effectLst/>
                <a:latin typeface="TimesNewRoman"/>
              </a:rPr>
              <a:t>співвідношення</a:t>
            </a:r>
            <a:r>
              <a:rPr lang="ru-RU" sz="1800" dirty="0">
                <a:effectLst/>
                <a:latin typeface="TimesNewRoman"/>
              </a:rPr>
              <a:t> з </a:t>
            </a:r>
            <a:r>
              <a:rPr lang="ru-RU" sz="1800" dirty="0" err="1">
                <a:effectLst/>
                <a:latin typeface="TimesNewRoman"/>
              </a:rPr>
              <a:t>інтересами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̈, а </a:t>
            </a:r>
            <a:r>
              <a:rPr lang="ru-RU" sz="1800" dirty="0" err="1">
                <a:effectLst/>
                <a:latin typeface="TimesNewRoman"/>
              </a:rPr>
              <a:t>також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розроблення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механізму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вимірювання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оцінювання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взаємного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впливу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різних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сторін</a:t>
            </a:r>
            <a:r>
              <a:rPr lang="ru-RU" sz="1800" dirty="0">
                <a:effectLst/>
                <a:latin typeface="TimesNewRoman"/>
              </a:rPr>
              <a:t>. </a:t>
            </a:r>
            <a:endParaRPr lang="ru-RU" dirty="0"/>
          </a:p>
          <a:p>
            <a:pPr algn="just"/>
            <a:r>
              <a:rPr lang="ru-RU" sz="1800" dirty="0">
                <a:effectLst/>
                <a:latin typeface="TimesNewRoman"/>
              </a:rPr>
              <a:t>У </a:t>
            </a:r>
            <a:r>
              <a:rPr lang="ru-RU" sz="1800" dirty="0" err="1">
                <a:effectLst/>
                <a:latin typeface="TimesNewRoman"/>
              </a:rPr>
              <a:t>процесі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формування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бізнес-моделі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слід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брати</a:t>
            </a:r>
            <a:r>
              <a:rPr lang="ru-RU" sz="1800" dirty="0">
                <a:effectLst/>
                <a:latin typeface="TimesNewRoman"/>
              </a:rPr>
              <a:t> до </a:t>
            </a:r>
            <a:r>
              <a:rPr lang="ru-RU" sz="1800" dirty="0" err="1">
                <a:effectLst/>
                <a:latin typeface="TimesNewRoman"/>
              </a:rPr>
              <a:t>уваги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лише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групи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осіб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результати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оцінювання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інтересів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яких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матимуть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найбільшу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цінність</a:t>
            </a:r>
            <a:r>
              <a:rPr lang="ru-RU" sz="1800" dirty="0">
                <a:effectLst/>
                <a:latin typeface="TimesNewRoman"/>
              </a:rPr>
              <a:t> для </a:t>
            </a:r>
            <a:r>
              <a:rPr lang="ru-RU" sz="1800" dirty="0" err="1">
                <a:effectLst/>
                <a:latin typeface="TimesNewRoman"/>
              </a:rPr>
              <a:t>підприємства</a:t>
            </a:r>
            <a:r>
              <a:rPr lang="ru-RU" sz="1800" dirty="0">
                <a:effectLst/>
                <a:latin typeface="TimesNewRoman"/>
              </a:rPr>
              <a:t>. </a:t>
            </a:r>
            <a:r>
              <a:rPr lang="ru-RU" sz="1800" dirty="0" err="1">
                <a:effectLst/>
                <a:latin typeface="TimesNewRoman"/>
              </a:rPr>
              <a:t>Залежно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від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розмірів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самоі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̈, оптимальною </a:t>
            </a:r>
            <a:r>
              <a:rPr lang="ru-RU" sz="1800" dirty="0" err="1">
                <a:effectLst/>
                <a:latin typeface="TimesNewRoman"/>
              </a:rPr>
              <a:t>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кількість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груп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заінтересованих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сторін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від</a:t>
            </a:r>
            <a:r>
              <a:rPr lang="ru-RU" sz="1800" dirty="0">
                <a:effectLst/>
                <a:latin typeface="TimesNewRoman"/>
              </a:rPr>
              <a:t> 4 до 8. </a:t>
            </a:r>
            <a:r>
              <a:rPr lang="ru-RU" sz="1800" dirty="0" err="1">
                <a:effectLst/>
                <a:latin typeface="TimesNewRoman"/>
              </a:rPr>
              <a:t>Надмірне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ускладнення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моделі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заінтересованих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сторін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може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призвести</a:t>
            </a:r>
            <a:r>
              <a:rPr lang="ru-RU" sz="1800" dirty="0">
                <a:effectLst/>
                <a:latin typeface="TimesNewRoman"/>
              </a:rPr>
              <a:t> до «</a:t>
            </a:r>
            <a:r>
              <a:rPr lang="ru-RU" sz="1800" dirty="0" err="1">
                <a:effectLst/>
                <a:latin typeface="TimesNewRoman"/>
              </a:rPr>
              <a:t>вимивання</a:t>
            </a:r>
            <a:r>
              <a:rPr lang="ru-RU" sz="1800" dirty="0">
                <a:effectLst/>
                <a:latin typeface="TimesNewRoman"/>
              </a:rPr>
              <a:t>» </a:t>
            </a:r>
            <a:r>
              <a:rPr lang="ru-RU" sz="1800" dirty="0" err="1">
                <a:effectLst/>
                <a:latin typeface="TimesNewRoman"/>
              </a:rPr>
              <a:t>стратегічних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цілеи</a:t>
            </a:r>
            <a:r>
              <a:rPr lang="ru-RU" sz="1800" dirty="0">
                <a:effectLst/>
                <a:latin typeface="TimesNewRoman"/>
              </a:rPr>
              <a:t>̆ і </a:t>
            </a:r>
            <a:r>
              <a:rPr lang="ru-RU" sz="1800" dirty="0" err="1">
                <a:effectLst/>
                <a:latin typeface="TimesNewRoman"/>
              </a:rPr>
              <a:t>пріоритетів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̈. </a:t>
            </a:r>
            <a:endParaRPr lang="ru-RU" dirty="0"/>
          </a:p>
          <a:p>
            <a:pPr algn="just"/>
            <a:r>
              <a:rPr lang="ru-RU" sz="1800" dirty="0" err="1">
                <a:effectLst/>
                <a:latin typeface="TimesNewRoman"/>
              </a:rPr>
              <a:t>Взаємозв’язок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інтересів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осіб</a:t>
            </a:r>
            <a:r>
              <a:rPr lang="ru-RU" sz="1800" dirty="0">
                <a:effectLst/>
                <a:latin typeface="TimesNewRoman"/>
              </a:rPr>
              <a:t> і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відображається</a:t>
            </a:r>
            <a:r>
              <a:rPr lang="ru-RU" sz="1800" dirty="0">
                <a:effectLst/>
                <a:latin typeface="TimesNewRoman"/>
              </a:rPr>
              <a:t> в </a:t>
            </a:r>
            <a:r>
              <a:rPr lang="ru-RU" sz="1800" dirty="0" err="1">
                <a:effectLst/>
                <a:latin typeface="TimesNewRoman"/>
              </a:rPr>
              <a:t>площині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двох</a:t>
            </a:r>
            <a:r>
              <a:rPr lang="ru-RU" sz="1800" dirty="0">
                <a:effectLst/>
                <a:latin typeface="TimesNewRoman"/>
              </a:rPr>
              <a:t> координат: </a:t>
            </a:r>
            <a:r>
              <a:rPr lang="ru-RU" sz="1800" dirty="0" err="1">
                <a:effectLst/>
                <a:latin typeface="TimesNewRoman"/>
              </a:rPr>
              <a:t>внесків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заінтересованих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сторін</a:t>
            </a:r>
            <a:r>
              <a:rPr lang="ru-RU" sz="1800" dirty="0">
                <a:effectLst/>
                <a:latin typeface="TimesNewRoman"/>
              </a:rPr>
              <a:t> і </a:t>
            </a:r>
            <a:r>
              <a:rPr lang="ru-RU" sz="1800" dirty="0" err="1">
                <a:effectLst/>
                <a:latin typeface="TimesNewRoman"/>
              </a:rPr>
              <a:t>стимулів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ru-RU" sz="1800" dirty="0" err="1">
                <a:effectLst/>
                <a:latin typeface="TimesNewRoman"/>
              </a:rPr>
              <a:t>вигід</a:t>
            </a:r>
            <a:r>
              <a:rPr lang="ru-RU" sz="1800" dirty="0">
                <a:effectLst/>
                <a:latin typeface="TimesNewRoman"/>
              </a:rPr>
              <a:t>), </a:t>
            </a:r>
            <a:r>
              <a:rPr lang="ru-RU" sz="1800" dirty="0" err="1">
                <a:effectLst/>
                <a:latin typeface="TimesNewRoman"/>
              </a:rPr>
              <a:t>які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натомість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забезпечує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їм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компанія</a:t>
            </a:r>
            <a:r>
              <a:rPr lang="ru-RU" sz="1800" dirty="0">
                <a:effectLst/>
                <a:latin typeface="TimesNewRoman"/>
              </a:rPr>
              <a:t>. </a:t>
            </a:r>
            <a:r>
              <a:rPr lang="ru-RU" sz="1800" dirty="0" err="1">
                <a:effectLst/>
                <a:latin typeface="TimesNewRoman"/>
              </a:rPr>
              <a:t>Заінтересовані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сторони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залишаються</a:t>
            </a:r>
            <a:r>
              <a:rPr lang="ru-RU" sz="1800" dirty="0">
                <a:effectLst/>
                <a:latin typeface="TimesNewRoman"/>
              </a:rPr>
              <a:t> з </a:t>
            </a:r>
            <a:r>
              <a:rPr lang="ru-RU" sz="1800" dirty="0" err="1">
                <a:effectLst/>
                <a:latin typeface="TimesNewRoman"/>
              </a:rPr>
              <a:t>підприємством</a:t>
            </a:r>
            <a:r>
              <a:rPr lang="ru-RU" sz="1800" dirty="0">
                <a:effectLst/>
                <a:latin typeface="TimesNewRoman"/>
              </a:rPr>
              <a:t> до тих </a:t>
            </a:r>
            <a:r>
              <a:rPr lang="ru-RU" sz="1800" dirty="0" err="1">
                <a:effectLst/>
                <a:latin typeface="TimesNewRoman"/>
              </a:rPr>
              <a:t>пір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поки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воно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забезпечує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їм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такі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стимули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цінність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яких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перевищує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або</a:t>
            </a:r>
            <a:r>
              <a:rPr lang="ru-RU" sz="1800" dirty="0">
                <a:effectLst/>
                <a:latin typeface="TimesNewRoman"/>
              </a:rPr>
              <a:t>, як </a:t>
            </a:r>
            <a:r>
              <a:rPr lang="ru-RU" sz="1800" dirty="0" err="1">
                <a:effectLst/>
                <a:latin typeface="TimesNewRoman"/>
              </a:rPr>
              <a:t>мінімум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компенсує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зроблені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внески</a:t>
            </a:r>
            <a:r>
              <a:rPr lang="ru-RU" sz="1800" dirty="0">
                <a:effectLst/>
                <a:latin typeface="TimesNewRoman"/>
              </a:rPr>
              <a:t>. </a:t>
            </a:r>
          </a:p>
          <a:p>
            <a:pPr algn="just"/>
            <a:r>
              <a:rPr lang="ru-RU" sz="1800" dirty="0" err="1">
                <a:effectLst/>
                <a:latin typeface="TimesNewRoman"/>
              </a:rPr>
              <a:t>Наявність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внесків</a:t>
            </a:r>
            <a:r>
              <a:rPr lang="ru-RU" sz="1800" dirty="0">
                <a:effectLst/>
                <a:latin typeface="TimesNewRoman"/>
              </a:rPr>
              <a:t> і </a:t>
            </a:r>
            <a:r>
              <a:rPr lang="ru-RU" sz="1800" dirty="0" err="1">
                <a:effectLst/>
                <a:latin typeface="TimesNewRoman"/>
              </a:rPr>
              <a:t>стимулів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ru-RU" sz="1800" dirty="0" err="1">
                <a:effectLst/>
                <a:latin typeface="TimesNewRoman"/>
              </a:rPr>
              <a:t>вигід</a:t>
            </a:r>
            <a:r>
              <a:rPr lang="ru-RU" sz="1800" dirty="0">
                <a:effectLst/>
                <a:latin typeface="TimesNewRoman"/>
              </a:rPr>
              <a:t>) повинна, в </a:t>
            </a:r>
            <a:r>
              <a:rPr lang="ru-RU" sz="1800" dirty="0" err="1">
                <a:effectLst/>
                <a:latin typeface="TimesNewRoman"/>
              </a:rPr>
              <a:t>ідеалі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відповідати</a:t>
            </a:r>
            <a:r>
              <a:rPr lang="ru-RU" sz="1800" dirty="0">
                <a:effectLst/>
                <a:latin typeface="TimesNewRoman"/>
              </a:rPr>
              <a:t> принципу </a:t>
            </a:r>
            <a:r>
              <a:rPr lang="ru-RU" sz="1800" dirty="0" err="1">
                <a:effectLst/>
                <a:latin typeface="TimesNewRoman"/>
              </a:rPr>
              <a:t>взаємності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обміну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між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заінтересованою</a:t>
            </a:r>
            <a:r>
              <a:rPr lang="ru-RU" sz="1800" dirty="0">
                <a:effectLst/>
                <a:latin typeface="TimesNewRoman"/>
              </a:rPr>
              <a:t> стороною та </a:t>
            </a:r>
            <a:r>
              <a:rPr lang="ru-RU" sz="1800" dirty="0" err="1">
                <a:effectLst/>
                <a:latin typeface="TimesNewRoman"/>
              </a:rPr>
              <a:t>компанією</a:t>
            </a:r>
            <a:r>
              <a:rPr lang="ru-RU" sz="1800" dirty="0">
                <a:effectLst/>
                <a:latin typeface="TimesNewRoman"/>
              </a:rPr>
              <a:t>, а тому </a:t>
            </a:r>
            <a:r>
              <a:rPr lang="ru-RU" sz="1800" dirty="0" err="1">
                <a:effectLst/>
                <a:latin typeface="TimesNewRoman"/>
              </a:rPr>
              <a:t>зумовлює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виникнення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відповідальності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між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цими</a:t>
            </a:r>
            <a:r>
              <a:rPr lang="ru-RU" sz="1800" dirty="0">
                <a:effectLst/>
                <a:latin typeface="TimesNewRoman"/>
              </a:rPr>
              <a:t> сторонами. </a:t>
            </a:r>
            <a:endParaRPr lang="ru-RU" dirty="0"/>
          </a:p>
          <a:p>
            <a:pPr algn="just"/>
            <a:r>
              <a:rPr lang="ru-RU" sz="1800" dirty="0">
                <a:effectLst/>
                <a:latin typeface="TimesNewRoman"/>
              </a:rPr>
              <a:t>Схематично </a:t>
            </a:r>
            <a:r>
              <a:rPr lang="en-US" sz="1800" dirty="0">
                <a:effectLst/>
                <a:latin typeface="TimesNewRoman"/>
              </a:rPr>
              <a:t>ASC </a:t>
            </a:r>
            <a:r>
              <a:rPr lang="ru-RU" sz="1800" dirty="0" err="1">
                <a:effectLst/>
                <a:latin typeface="TimesNewRoman"/>
              </a:rPr>
              <a:t>зображено</a:t>
            </a:r>
            <a:r>
              <a:rPr lang="ru-RU" sz="1800" dirty="0">
                <a:effectLst/>
                <a:latin typeface="TimesNewRoman"/>
              </a:rPr>
              <a:t> на рис. 11.1. </a:t>
            </a:r>
            <a:r>
              <a:rPr lang="ru-RU" sz="1800" dirty="0" err="1">
                <a:effectLst/>
                <a:latin typeface="TimesNewRoman"/>
              </a:rPr>
              <a:t>Результати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аналізу</a:t>
            </a:r>
            <a:r>
              <a:rPr lang="ru-RU" sz="1800" dirty="0">
                <a:effectLst/>
                <a:latin typeface="TimesNewRoman"/>
              </a:rPr>
              <a:t> за </a:t>
            </a:r>
            <a:r>
              <a:rPr lang="ru-RU" sz="1800" dirty="0" err="1">
                <a:effectLst/>
                <a:latin typeface="TimesNewRoman"/>
              </a:rPr>
              <a:t>моделлю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en-US" sz="1800" dirty="0">
                <a:effectLst/>
                <a:latin typeface="TimesNewRoman"/>
              </a:rPr>
              <a:t>ASC </a:t>
            </a:r>
            <a:r>
              <a:rPr lang="ru-RU" sz="1800" dirty="0" err="1">
                <a:effectLst/>
                <a:latin typeface="TimesNewRoman"/>
              </a:rPr>
              <a:t>зводяться</a:t>
            </a:r>
            <a:r>
              <a:rPr lang="ru-RU" sz="1800" dirty="0">
                <a:effectLst/>
                <a:latin typeface="TimesNewRoman"/>
              </a:rPr>
              <a:t> в </a:t>
            </a:r>
            <a:r>
              <a:rPr lang="ru-RU" sz="1800" dirty="0" err="1">
                <a:effectLst/>
                <a:latin typeface="TimesNewRoman"/>
              </a:rPr>
              <a:t>таблицю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можуть</a:t>
            </a:r>
            <a:r>
              <a:rPr lang="ru-RU" sz="1800" dirty="0">
                <a:effectLst/>
                <a:latin typeface="TimesNewRoman"/>
              </a:rPr>
              <a:t> бути </a:t>
            </a:r>
            <a:r>
              <a:rPr lang="ru-RU" sz="1800" dirty="0" err="1">
                <a:effectLst/>
                <a:latin typeface="TimesNewRoman"/>
              </a:rPr>
              <a:t>використані</a:t>
            </a:r>
            <a:r>
              <a:rPr lang="ru-RU" sz="1800" dirty="0">
                <a:effectLst/>
                <a:latin typeface="TimesNewRoman"/>
              </a:rPr>
              <a:t> для </a:t>
            </a:r>
            <a:r>
              <a:rPr lang="ru-RU" sz="1800" dirty="0" err="1">
                <a:effectLst/>
                <a:latin typeface="TimesNewRoman"/>
              </a:rPr>
              <a:t>подальшого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аналізу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чи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прийняття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управлінських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рішень</a:t>
            </a:r>
            <a:r>
              <a:rPr lang="ru-RU" sz="1800" dirty="0">
                <a:effectLst/>
                <a:latin typeface="TimesNewRoman"/>
              </a:rPr>
              <a:t>. </a:t>
            </a:r>
            <a:r>
              <a:rPr lang="ru-RU" sz="1800" dirty="0" err="1">
                <a:effectLst/>
                <a:latin typeface="TimesNewRoman"/>
              </a:rPr>
              <a:t>Зведена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оцінка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визначається</a:t>
            </a:r>
            <a:r>
              <a:rPr lang="ru-RU" sz="1800" dirty="0">
                <a:effectLst/>
                <a:latin typeface="TimesNewRoman"/>
              </a:rPr>
              <a:t> за </a:t>
            </a:r>
            <a:r>
              <a:rPr lang="ru-RU" sz="1800" dirty="0" err="1">
                <a:effectLst/>
                <a:latin typeface="TimesNewRoman"/>
              </a:rPr>
              <a:t>десятибальною</a:t>
            </a:r>
            <a:r>
              <a:rPr lang="ru-RU" sz="1800" dirty="0">
                <a:effectLst/>
                <a:latin typeface="TimesNewRoman"/>
              </a:rPr>
              <a:t> системою з метою </a:t>
            </a:r>
            <a:r>
              <a:rPr lang="ru-RU" sz="1800" dirty="0" err="1">
                <a:effectLst/>
                <a:latin typeface="TimesNewRoman"/>
              </a:rPr>
              <a:t>дотримання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порівнюваності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значень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внесків</a:t>
            </a:r>
            <a:r>
              <a:rPr lang="ru-RU" sz="1800" dirty="0">
                <a:effectLst/>
                <a:latin typeface="TimesNewRoman"/>
              </a:rPr>
              <a:t> і </a:t>
            </a:r>
            <a:r>
              <a:rPr lang="ru-RU" sz="1800" dirty="0" err="1">
                <a:effectLst/>
                <a:latin typeface="TimesNewRoman"/>
              </a:rPr>
              <a:t>стимулів</a:t>
            </a:r>
            <a:r>
              <a:rPr lang="ru-RU" sz="1800" dirty="0">
                <a:effectLst/>
                <a:latin typeface="TimesNewRoman"/>
              </a:rPr>
              <a:t> у межах </a:t>
            </a:r>
            <a:r>
              <a:rPr lang="ru-RU" sz="1800" dirty="0" err="1">
                <a:effectLst/>
                <a:latin typeface="TimesNewRoman"/>
              </a:rPr>
              <a:t>однієі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групи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заінтересованих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осіб</a:t>
            </a:r>
            <a:r>
              <a:rPr lang="ru-RU" sz="1800" dirty="0">
                <a:effectLst/>
                <a:latin typeface="TimesNewRoman"/>
              </a:rPr>
              <a:t>. </a:t>
            </a:r>
            <a:endParaRPr lang="ru-RU" dirty="0"/>
          </a:p>
          <a:p>
            <a:pPr algn="just"/>
            <a:endParaRPr lang="ru-RU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741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07FC770-422B-5D50-B682-F6DA3E0D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7725" y="1340644"/>
            <a:ext cx="5892800" cy="4076700"/>
          </a:xfrm>
        </p:spPr>
      </p:pic>
    </p:spTree>
    <p:extLst>
      <p:ext uri="{BB962C8B-B14F-4D97-AF65-F5344CB8AC3E}">
        <p14:creationId xmlns:p14="http://schemas.microsoft.com/office/powerpoint/2010/main" val="1191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D55AFA4-D8E7-48FA-E084-07427BBA2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43" y="256478"/>
            <a:ext cx="10905893" cy="6233532"/>
          </a:xfrm>
        </p:spPr>
        <p:txBody>
          <a:bodyPr/>
          <a:lstStyle/>
          <a:p>
            <a:pPr algn="just"/>
            <a:r>
              <a:rPr lang="ru-RU" sz="1800" dirty="0">
                <a:effectLst/>
                <a:latin typeface="TimesNewRoman"/>
              </a:rPr>
              <a:t>Для </a:t>
            </a:r>
            <a:r>
              <a:rPr lang="ru-RU" sz="1800" dirty="0" err="1">
                <a:effectLst/>
                <a:latin typeface="TimesNewRoman"/>
              </a:rPr>
              <a:t>оцінювання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результатів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застосування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методів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операційноі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ефективності</a:t>
            </a:r>
            <a:r>
              <a:rPr lang="ru-RU" sz="1800" dirty="0">
                <a:effectLst/>
                <a:latin typeface="TimesNewRoman"/>
              </a:rPr>
              <a:t> у 1990 </a:t>
            </a:r>
            <a:r>
              <a:rPr lang="ru-RU" sz="1800" dirty="0" err="1">
                <a:effectLst/>
                <a:latin typeface="TimesNewRoman"/>
              </a:rPr>
              <a:t>році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було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розроблено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альтернативну</a:t>
            </a:r>
            <a:r>
              <a:rPr lang="ru-RU" sz="1800" dirty="0">
                <a:effectLst/>
                <a:latin typeface="TimesNewRoman"/>
              </a:rPr>
              <a:t> схему, </a:t>
            </a:r>
            <a:r>
              <a:rPr lang="ru-RU" sz="1800" dirty="0" err="1">
                <a:effectLst/>
                <a:latin typeface="TimesNewRoman"/>
              </a:rPr>
              <a:t>що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дістала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назву</a:t>
            </a:r>
            <a:r>
              <a:rPr lang="ru-RU" sz="1800" dirty="0">
                <a:effectLst/>
                <a:latin typeface="TimesNewRoman"/>
              </a:rPr>
              <a:t> «</a:t>
            </a:r>
            <a:r>
              <a:rPr lang="ru-RU" sz="1800" dirty="0" err="1">
                <a:effectLst/>
                <a:latin typeface="TimesNewRoman"/>
              </a:rPr>
              <a:t>піраміда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результативності</a:t>
            </a:r>
            <a:r>
              <a:rPr lang="ru-RU" sz="1800" dirty="0">
                <a:effectLst/>
                <a:latin typeface="TimesNewRoman"/>
              </a:rPr>
              <a:t>» (</a:t>
            </a:r>
            <a:r>
              <a:rPr lang="en-US" sz="1800" dirty="0">
                <a:effectLst/>
                <a:latin typeface="TimesNewRoman"/>
              </a:rPr>
              <a:t>performance pyramid), </a:t>
            </a:r>
            <a:r>
              <a:rPr lang="ru-RU" sz="1800" dirty="0">
                <a:effectLst/>
                <a:latin typeface="TimesNewRoman"/>
              </a:rPr>
              <a:t>авторами </a:t>
            </a:r>
            <a:r>
              <a:rPr lang="ru-RU" sz="1800" dirty="0" err="1">
                <a:effectLst/>
                <a:latin typeface="TimesNewRoman"/>
              </a:rPr>
              <a:t>якоі</a:t>
            </a:r>
            <a:r>
              <a:rPr lang="ru-RU" sz="1800" dirty="0">
                <a:effectLst/>
                <a:latin typeface="TimesNewRoman"/>
              </a:rPr>
              <a:t>̈ стали </a:t>
            </a:r>
            <a:r>
              <a:rPr lang="ru-RU" sz="1800" dirty="0" err="1">
                <a:effectLst/>
                <a:latin typeface="TimesNewRoman"/>
              </a:rPr>
              <a:t>англійські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дослідники</a:t>
            </a:r>
            <a:r>
              <a:rPr lang="ru-RU" sz="1800" dirty="0">
                <a:effectLst/>
                <a:latin typeface="TimesNewRoman"/>
              </a:rPr>
              <a:t> С. Дж. </a:t>
            </a:r>
            <a:r>
              <a:rPr lang="ru-RU" sz="1800" dirty="0" err="1">
                <a:effectLst/>
                <a:latin typeface="TimesNewRoman"/>
              </a:rPr>
              <a:t>МакНейр</a:t>
            </a:r>
            <a:r>
              <a:rPr lang="ru-RU" sz="1800" dirty="0">
                <a:effectLst/>
                <a:latin typeface="TimesNewRoman"/>
              </a:rPr>
              <a:t>, Р. Л. </a:t>
            </a:r>
            <a:r>
              <a:rPr lang="ru-RU" sz="1800" dirty="0" err="1">
                <a:effectLst/>
                <a:latin typeface="TimesNewRoman"/>
              </a:rPr>
              <a:t>Лінч</a:t>
            </a:r>
            <a:r>
              <a:rPr lang="ru-RU" sz="1800" dirty="0">
                <a:effectLst/>
                <a:latin typeface="TimesNewRoman"/>
              </a:rPr>
              <a:t> і К. Ф. Кросс. </a:t>
            </a:r>
            <a:r>
              <a:rPr lang="ru-RU" sz="1800" dirty="0" err="1">
                <a:effectLst/>
                <a:latin typeface="TimesNewRoman"/>
              </a:rPr>
              <a:t>Назва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цієі</a:t>
            </a:r>
            <a:r>
              <a:rPr lang="ru-RU" sz="1800" dirty="0">
                <a:effectLst/>
                <a:latin typeface="TimesNewRoman"/>
              </a:rPr>
              <a:t>̈ методики </a:t>
            </a:r>
            <a:r>
              <a:rPr lang="ru-RU" sz="1800" dirty="0" err="1">
                <a:effectLst/>
                <a:latin typeface="TimesNewRoman"/>
              </a:rPr>
              <a:t>вказує</a:t>
            </a:r>
            <a:r>
              <a:rPr lang="ru-RU" sz="1800" dirty="0">
                <a:effectLst/>
                <a:latin typeface="TimesNewRoman"/>
              </a:rPr>
              <a:t> на </a:t>
            </a:r>
            <a:r>
              <a:rPr lang="ru-RU" sz="1800" dirty="0" err="1">
                <a:effectLst/>
                <a:latin typeface="TimesNewRoman"/>
              </a:rPr>
              <a:t>їі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тіснии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зв’язок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із</a:t>
            </a:r>
            <a:r>
              <a:rPr lang="ru-RU" sz="1800" dirty="0">
                <a:effectLst/>
                <a:latin typeface="TimesNewRoman"/>
              </a:rPr>
              <a:t> схемою </a:t>
            </a:r>
            <a:r>
              <a:rPr lang="ru-RU" sz="1800" dirty="0" err="1">
                <a:effectLst/>
                <a:latin typeface="TimesNewRoman"/>
              </a:rPr>
              <a:t>вимірювання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досягнень</a:t>
            </a:r>
            <a:r>
              <a:rPr lang="ru-RU" sz="1800" dirty="0">
                <a:effectLst/>
                <a:latin typeface="TimesNewRoman"/>
              </a:rPr>
              <a:t> (р</a:t>
            </a:r>
            <a:r>
              <a:rPr lang="en-US" sz="1800" dirty="0" err="1">
                <a:effectLst/>
                <a:latin typeface="TimesNewRoman"/>
              </a:rPr>
              <a:t>erformance</a:t>
            </a:r>
            <a:r>
              <a:rPr lang="en-US" sz="1800" dirty="0">
                <a:effectLst/>
                <a:latin typeface="TimesNewRoman"/>
              </a:rPr>
              <a:t> measurement). </a:t>
            </a:r>
            <a:endParaRPr lang="uk-UA" sz="1800" dirty="0">
              <a:effectLst/>
              <a:latin typeface="TimesNewRoman"/>
            </a:endParaRPr>
          </a:p>
          <a:p>
            <a:r>
              <a:rPr lang="ru-RU" sz="1800" dirty="0">
                <a:effectLst/>
                <a:latin typeface="TimesNewRoman"/>
              </a:rPr>
              <a:t>Схематично </a:t>
            </a:r>
            <a:r>
              <a:rPr lang="ru-RU" sz="1800" dirty="0" err="1">
                <a:effectLst/>
                <a:latin typeface="TimesNewRoman"/>
              </a:rPr>
              <a:t>піраміду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результативності</a:t>
            </a:r>
            <a:r>
              <a:rPr lang="ru-RU" sz="1800" dirty="0">
                <a:effectLst/>
                <a:latin typeface="TimesNewRoman"/>
              </a:rPr>
              <a:t> за </a:t>
            </a:r>
            <a:r>
              <a:rPr lang="ru-RU" sz="1800" dirty="0" err="1">
                <a:effectLst/>
                <a:latin typeface="TimesNewRoman"/>
              </a:rPr>
              <a:t>С.Дж</a:t>
            </a:r>
            <a:r>
              <a:rPr lang="ru-RU" sz="1800" dirty="0">
                <a:effectLst/>
                <a:latin typeface="TimesNewRoman"/>
              </a:rPr>
              <a:t>. </a:t>
            </a:r>
            <a:r>
              <a:rPr lang="ru-RU" sz="1800" dirty="0" err="1">
                <a:effectLst/>
                <a:latin typeface="TimesNewRoman"/>
              </a:rPr>
              <a:t>МакНейром</a:t>
            </a:r>
            <a:r>
              <a:rPr lang="ru-RU" sz="1800" dirty="0">
                <a:effectLst/>
                <a:latin typeface="TimesNewRoman"/>
              </a:rPr>
              <a:t>, Р. Л. </a:t>
            </a:r>
            <a:r>
              <a:rPr lang="ru-RU" sz="1800" dirty="0" err="1">
                <a:effectLst/>
                <a:latin typeface="TimesNewRoman"/>
              </a:rPr>
              <a:t>Лінчом</a:t>
            </a:r>
            <a:r>
              <a:rPr lang="ru-RU" sz="1800" dirty="0">
                <a:effectLst/>
                <a:latin typeface="TimesNewRoman"/>
              </a:rPr>
              <a:t> та К. Ф. Кроссом </a:t>
            </a:r>
            <a:r>
              <a:rPr lang="ru-RU" sz="1800" dirty="0" err="1">
                <a:effectLst/>
                <a:latin typeface="TimesNewRoman"/>
              </a:rPr>
              <a:t>зображено</a:t>
            </a:r>
            <a:r>
              <a:rPr lang="ru-RU" sz="1800" dirty="0">
                <a:effectLst/>
                <a:latin typeface="TimesNewRoman"/>
              </a:rPr>
              <a:t> на рис. 11.2. </a:t>
            </a:r>
            <a:endParaRPr lang="ru-RU" dirty="0"/>
          </a:p>
          <a:p>
            <a:pPr algn="just"/>
            <a:endParaRPr lang="en-US" dirty="0"/>
          </a:p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E692C0-4959-6C51-A3A3-2685341BC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699" y="2187498"/>
            <a:ext cx="7370027" cy="39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6136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196</TotalTime>
  <Words>2718</Words>
  <Application>Microsoft Macintosh PowerPoint</Application>
  <PresentationFormat>Широкоэкранный</PresentationFormat>
  <Paragraphs>78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8" baseType="lpstr">
      <vt:lpstr>Arial</vt:lpstr>
      <vt:lpstr>Arial,Bold</vt:lpstr>
      <vt:lpstr>Franklin Gothic Book</vt:lpstr>
      <vt:lpstr>SymbolMT</vt:lpstr>
      <vt:lpstr>TimesNewRoman</vt:lpstr>
      <vt:lpstr>TimesNewRoman,Italic</vt:lpstr>
      <vt:lpstr>Crop</vt:lpstr>
      <vt:lpstr>ОЦІНЮВАННЯ ЕФЕКТИВНОСТІ БІЗНЕС-МОДЕЛІ КОМПАНІЇ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ОЦІНЮВАННЯ ЕФЕКТИВНОСТІ БІЗНЕС-МОДЕЛІ КОМПАНІЇ  </dc:title>
  <dc:creator>Александр Ткачук</dc:creator>
  <cp:lastModifiedBy>Александр Ткачук</cp:lastModifiedBy>
  <cp:revision>95</cp:revision>
  <dcterms:created xsi:type="dcterms:W3CDTF">2023-04-30T08:14:18Z</dcterms:created>
  <dcterms:modified xsi:type="dcterms:W3CDTF">2023-04-30T11:30:45Z</dcterms:modified>
</cp:coreProperties>
</file>