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80" r:id="rId3"/>
    <p:sldId id="274" r:id="rId4"/>
    <p:sldId id="284" r:id="rId5"/>
    <p:sldId id="281" r:id="rId6"/>
    <p:sldId id="275" r:id="rId7"/>
    <p:sldId id="285" r:id="rId8"/>
    <p:sldId id="286" r:id="rId9"/>
    <p:sldId id="289" r:id="rId10"/>
    <p:sldId id="276" r:id="rId11"/>
    <p:sldId id="277" r:id="rId12"/>
    <p:sldId id="290" r:id="rId13"/>
    <p:sldId id="288" r:id="rId14"/>
    <p:sldId id="287" r:id="rId15"/>
    <p:sldId id="279" r:id="rId16"/>
    <p:sldId id="257" r:id="rId17"/>
    <p:sldId id="278" r:id="rId18"/>
    <p:sldId id="283" r:id="rId19"/>
    <p:sldId id="262" r:id="rId20"/>
    <p:sldId id="261" r:id="rId21"/>
    <p:sldId id="266" r:id="rId22"/>
    <p:sldId id="259" r:id="rId23"/>
    <p:sldId id="267" r:id="rId24"/>
    <p:sldId id="268" r:id="rId25"/>
    <p:sldId id="293" r:id="rId26"/>
    <p:sldId id="294" r:id="rId27"/>
    <p:sldId id="269" r:id="rId28"/>
    <p:sldId id="292" r:id="rId29"/>
    <p:sldId id="270" r:id="rId30"/>
    <p:sldId id="271" r:id="rId31"/>
    <p:sldId id="272" r:id="rId32"/>
    <p:sldId id="273" r:id="rId33"/>
    <p:sldId id="295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4" y="-11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150E09-1434-4F1E-BDA6-97DF0F693679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269BC-8DEA-4999-8393-4320922B07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282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F269BC-8DEA-4999-8393-4320922B072B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90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0E87-064B-4890-83EC-28E449CD795D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414-B4E6-4262-81AF-0356E137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535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0E87-064B-4890-83EC-28E449CD795D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414-B4E6-4262-81AF-0356E137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500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0E87-064B-4890-83EC-28E449CD795D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414-B4E6-4262-81AF-0356E137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26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0E87-064B-4890-83EC-28E449CD795D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414-B4E6-4262-81AF-0356E137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168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0E87-064B-4890-83EC-28E449CD795D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414-B4E6-4262-81AF-0356E137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569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0E87-064B-4890-83EC-28E449CD795D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414-B4E6-4262-81AF-0356E137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879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0E87-064B-4890-83EC-28E449CD795D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414-B4E6-4262-81AF-0356E137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04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0E87-064B-4890-83EC-28E449CD795D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414-B4E6-4262-81AF-0356E137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799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0E87-064B-4890-83EC-28E449CD795D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414-B4E6-4262-81AF-0356E137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505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0E87-064B-4890-83EC-28E449CD795D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414-B4E6-4262-81AF-0356E137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70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0E87-064B-4890-83EC-28E449CD795D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414-B4E6-4262-81AF-0356E137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648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40E87-064B-4890-83EC-28E449CD795D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F6414-B4E6-4262-81AF-0356E137B4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041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62831"/>
            <a:ext cx="7772400" cy="1470025"/>
          </a:xfrm>
        </p:spPr>
        <p:txBody>
          <a:bodyPr/>
          <a:lstStyle/>
          <a:p>
            <a:r>
              <a:rPr lang="uk-UA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КЛІНІЧНА ПСИХОЛОГІЯ</a:t>
            </a: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2636912"/>
            <a:ext cx="6400800" cy="1752600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Гаркуша Світлана Леонтіївна</a:t>
            </a:r>
            <a:endParaRPr lang="ru-RU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187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9694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ВІДПОВІДНОСТІ З ДЕРЖАВНИМ ОСВІТНІМ СТАНДАРТОМ - КЛІНІЧНА ПСИХОЛОГІЯ – СПЕЦІАЛЬНІСТЬ ШИРОКОГО ПРОФІЛЮ, ЯКА МАЄ МІЖГАЛУЗЕВИЙ ХАРАКТЕР ТА БЕРЕ УЧАСТЬ У ВИРІШЕННІ КОМПЛЕКСУ ЗАВДАНЬ В СИСТЕМІ ОХОРОНИ ЗДОРОВ’Я, НАРОДНОГО ГОСПОДАРСТВА ТА СОЦІАЛЬНОЇ ДОПОМОГИ НАСЕЛЕННЮ</a:t>
            </a:r>
          </a:p>
          <a:p>
            <a:endParaRPr lang="ru-RU" sz="2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ПРОФЕСІЙНИХ ПСИХОЛОГІВ НАПРАВЛЕНА НА  ОХОРОНУ ТА ПОПЕРЕДЖЕННЯ ВИНИКНЕННЯ ХВОРОБ, ВІДНОВЛЕННЯ ЗДОРОВЯ ТА СЦІАЛЬНО- ТРУДОВУ АДАПТАЦІЮ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192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105" y="144516"/>
            <a:ext cx="864096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КЛІНІЧНОЇ ПСИХОЛОГІЇ (за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висловом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Б.Д.Карвасарського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: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ЛЮДИНА З ПРОБЛЕМАМИ АДАПТАЦІЇ ТА САМОРЕАЛІЗАЦІЇ, ЯКІ ПОВ’ЯЗАНІ З ЇЇ ФІЗИЧНИМ, СОЦІАЛЬНИМ ТА ДУХОВНИМ СТАНОМ</a:t>
            </a:r>
            <a:r>
              <a:rPr lang="ru-RU" sz="2800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</a:p>
          <a:p>
            <a:r>
              <a:rPr lang="uk-UA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ПСИХОЛОГІЧНІ ДОСЛІДЖЕННЯ</a:t>
            </a:r>
            <a:endParaRPr lang="uk-UA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РОЗДІЛЯЮТЬ НА</a:t>
            </a:r>
          </a:p>
          <a:p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                           ІНДИВІДУАЛЬНІ       </a:t>
            </a:r>
            <a:endParaRPr lang="uk-UA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(виявлення                             (вивчення    </a:t>
            </a:r>
          </a:p>
          <a:p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                                особистісних     </a:t>
            </a:r>
          </a:p>
          <a:p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закономірностей)                  якостей пацієнта)</a:t>
            </a:r>
          </a:p>
          <a:p>
            <a:endParaRPr lang="uk-UA" sz="2800" b="1" u="sng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800" b="1" u="sng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u="sng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658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35292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uk-UA" sz="2400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ПСИХОЛОГІЧНА ДІАГНОСТИКА </a:t>
            </a:r>
          </a:p>
          <a:p>
            <a:pPr lvl="0">
              <a:spcBef>
                <a:spcPct val="20000"/>
              </a:spcBef>
            </a:pP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ОСОБИСТОСТІ ПАЦІЄНТА ПСИХОЛОГІЧНИМИ МЕТОДАМИ, СКЛАДАННЯ ЛІКУВАЛЬНИХ РЕКОМЕНДАЦІЙ ДЛЯ ЛІКУЮЧИХ ЛІКАРІВ (ПСИХІІЧНИЙ РОЗВИТОК, ДИЗОНТОГЕНЕЗ, ПАТОЛОГІЧНЕ ФОРМУВАННЯ  ОСОБИСТОСТІ, ДІАГНОСТИЧНА ПАТОПСИХОЛОГІЯ)</a:t>
            </a:r>
          </a:p>
          <a:p>
            <a:pPr lvl="0">
              <a:spcBef>
                <a:spcPct val="20000"/>
              </a:spcBef>
            </a:pPr>
            <a:r>
              <a:rPr lang="uk-UA" sz="2400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КЛІНІЧНА ДІАГНОСТИКА </a:t>
            </a:r>
          </a:p>
          <a:p>
            <a:pPr lvl="0">
              <a:spcBef>
                <a:spcPct val="20000"/>
              </a:spcBef>
            </a:pP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 ДІАГНОЗУ І ЛІКУВАННЯ ПСИХІЧНОЇ ПАТОЛГІЇ КЛІНІКО-ЛАБОРАТОРНИМИ МЕТОДАМИ 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(нозологічний </a:t>
            </a:r>
            <a:r>
              <a:rPr lang="uk-UA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підхід, діагностика психічних порушень) </a:t>
            </a:r>
          </a:p>
          <a:p>
            <a:pPr lvl="0">
              <a:spcBef>
                <a:spcPct val="20000"/>
              </a:spcBef>
            </a:pPr>
            <a:r>
              <a:rPr lang="uk-UA" sz="2400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БІОПСИХОЛОГІЧА ДІАГНОСТИКА</a:t>
            </a:r>
          </a:p>
          <a:p>
            <a:pPr lvl="0">
              <a:spcBef>
                <a:spcPct val="20000"/>
              </a:spcBef>
            </a:pP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ЗВ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ЯЗКУ МІЖ ПСИХІЧНИМИ ФЕНОМЕНАМИ З ПРОЦЕСАМИ В ОРГАНАХ І СИСТЕМАХ ОРГАНІЗМУ З ПОШКОДЖЕННЯМ СТРУКТУР ГОЛОВНОГО МОЗКУ (ПСИХОСОМАТИЧНА  МЕДИЦИНА, НЕЙРОПСИХОЛОГІЯ) </a:t>
            </a: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657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7772400" cy="1080120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solidFill>
                  <a:srgbClr val="7030A0"/>
                </a:solidFill>
              </a:rPr>
              <a:t>ПРЕДМЕТОМ ВИВЧЕННЯ ЗАГАЛЬНОЇ КЛІНІЧНОЇ ПСИХОЛОГІЇ Є: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412776"/>
            <a:ext cx="8352928" cy="4896544"/>
          </a:xfrm>
        </p:spPr>
        <p:txBody>
          <a:bodyPr>
            <a:normAutofit lnSpcReduction="10000"/>
          </a:bodyPr>
          <a:lstStyle/>
          <a:p>
            <a:pPr marL="514350" indent="-514350" algn="l">
              <a:buAutoNum type="arabicPeriod"/>
            </a:pPr>
            <a:r>
              <a:rPr lang="uk-UA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ЗАКОНОМІРНОСТІ ПСИХОЛОГІЇ ХВОРОГО, ПСИХОЛОГІЇ МЕДИЧНОГО ПРАЦІВНИКА</a:t>
            </a:r>
          </a:p>
          <a:p>
            <a:pPr marL="514350" indent="-514350" algn="l">
              <a:buAutoNum type="arabicPeriod"/>
            </a:pPr>
            <a:r>
              <a:rPr lang="uk-UA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Психосоматичні і соматопсихічні взаємообумовленості</a:t>
            </a:r>
          </a:p>
          <a:p>
            <a:pPr marL="514350" indent="-514350" algn="l">
              <a:buAutoNum type="arabicPeriod"/>
            </a:pPr>
            <a:r>
              <a:rPr lang="uk-UA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Індивідуальність</a:t>
            </a:r>
          </a:p>
          <a:p>
            <a:pPr marL="514350" indent="-514350" algn="l">
              <a:buAutoNum type="arabicPeriod"/>
            </a:pPr>
            <a:r>
              <a:rPr lang="uk-UA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обовязку медичного працівника</a:t>
            </a:r>
          </a:p>
          <a:p>
            <a:pPr marL="514350" indent="-514350" algn="l">
              <a:buAutoNum type="arabicPeriod"/>
            </a:pPr>
            <a:r>
              <a:rPr lang="uk-UA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 психотерапія </a:t>
            </a:r>
          </a:p>
          <a:p>
            <a:pPr marL="514350" indent="-514350" algn="l">
              <a:buAutoNum type="arabicPeriod"/>
            </a:pPr>
            <a:r>
              <a:rPr lang="uk-UA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Психогігієна</a:t>
            </a:r>
            <a:endParaRPr lang="uk-UA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uk-UA" dirty="0" smtClean="0"/>
          </a:p>
          <a:p>
            <a:pPr marL="514350" indent="-514350">
              <a:buAutoNum type="arabicPeriod"/>
            </a:pPr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6489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98269"/>
            <a:ext cx="862270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2400" b="1" u="sng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 ДІЯЛЬНОСТІ КЛІНІЧНОГО ПСИХОЛОГА Є ПСИХІЧНІ ПРОЦЕСИ ТА СТАНИ, ІНДИВІДУАЛЬНІ ТА МІЖОСОБИСТІСНІ ОСОБЛИВОСТІ, СОЦІАЛЬНО-ПСИХОЛОГІЧНІ ФЕНОМЕНИ, ЯКІ ПРОЯВЛЯЮТЬСЯ В РІЗНИХ ГАЛУЗЯХ ЛЮДСЬКОЇ ЖИТТЄДІЯЛЬНОСТІ</a:t>
            </a:r>
          </a:p>
          <a:p>
            <a:pPr lvl="0"/>
            <a:endParaRPr lang="ru-RU" sz="2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КЛІНІЧНИЙ ПСИХОЛОГ ВИКОНУЄ ТАКІ ВИДИ ДІЯЛЬНОСТІ:ДІАГНОСТИЧНУ, ЕКСПЕРТНУ, КОРЕКЦІЙНУ, ПРОФІЛАКТИЧНУ, РЕАБІЛІТАЦІЙНУ, КОНСУЛЬТАТИВНУ, НАУКОВО-ДОСЛІДНИЦЬКУ </a:t>
            </a: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ІН.</a:t>
            </a:r>
          </a:p>
          <a:p>
            <a:pPr lvl="0"/>
            <a:endParaRPr lang="ru-RU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635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9586"/>
            <a:ext cx="856895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ПЕРРЕ І БАУМАНН ВІДЗНАЧАЮТЬ, ЩО В ЦЬОМУ ВІДНОШЕННІ КЛІНІЧНА ПСИХОЛОГІЯ ТА ПСИХІАТРІЯ БЛИЗЬКІ, НАВІТЬ ЯКЩО ВРАХОВУВАТИ ПО-РІЗНОМУ РОЗСТАВЛЕНІ АСПЕКТИ У ЇХ ПІДХОДАХ ДО ПРЕДМЕТУ ДОСЛІДЖЕННЯ </a:t>
            </a:r>
          </a:p>
          <a:p>
            <a:endParaRPr lang="ru-RU" sz="2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ПСИХІАТРІЯ, ЯК ЧАСТКОВА ГАЛУЗЬ МЕДИЦИНИ, БІЛЬШЕ ВРАХОВУЄ СОМАТИЧНУ ПЛОЩИНУ ПСИХІЧНИХ РОЗЛАДІВ; </a:t>
            </a:r>
          </a:p>
          <a:p>
            <a:endParaRPr lang="ru-RU" sz="2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КЛІНІЧНІЙ ЖЕ ПСИХОЛОГІЇ ОСНОВНИМИ Є ПСИХОЛОГІЧНІ АСПЕКТИ </a:t>
            </a:r>
          </a:p>
          <a:p>
            <a:endParaRPr lang="ru-RU" sz="2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КЛІНІЧНА ПСИХОЛОГІЯ МАЄ ВПЛИВ НА РОЗВИТОК ТЕОРІЇ ТА ПРАКТИКИ ПСИХІАТРІЇ, НЕВРОЛОГІЇ, НЕЙРОХІРУРГІЇ, ВНУТРІШНІХ ХВОРОБ ТА ІНШИХ МЕДИЧНИХ ДИСЦИПЛІН </a:t>
            </a:r>
            <a:endParaRPr lang="ru-RU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73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691" y="-11726"/>
            <a:ext cx="8964488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646464"/>
                </a:solidFill>
                <a:latin typeface="Roboto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Roboto"/>
              </a:rPr>
              <a:t> 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КЛІНІЧНОЇ ПСИХОЛОГІЇ – ВИВЧЕННЯ ОСНОВНИХ ПСИХОЛОГІЧНИХ ОСОБЛИВОСТЕЙ ЛЮДЕЙ, ЩО СТРАЖДАЮТЬ НА РІЗНІ ЗАХВОРЮВАННЯ, МЕТОДИ І ЗАСОБИ ДІАГНОСТИКИ ПСИХІЧНИХ ВІДХИЛЕНЬ, ДИФЕРЕНЦІАЦІЇ ПСИХОЛОГІЧНИХ ФЕНОМЕНІВ ТА ПСИХОПАТОЛОГІЧНИХ СИНДРОМІВ, ПСИХОЛОГІЮ СПІЛКУВАННЯ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СТОСУНКІВ ПАЦІЄНТА І МЕДИЧНОГО ПРАЦІВНИКА, ПСИХОПРОФІЛАКТИЧНІ, ПСИХОКОРЕКЦІЙНІ ТА ПСИХОТЕРАПЕВТИЧНІ ЗАСОБИ ДОПОМОГИ ПАЦІЄНТАМ, А ТАКОЖ ТЕОРЕТИЧНІ АСПЕКТИ ПСИХОСОМАТИЧНИХ І СОМАТОПСИХІЧНИХ ВЗАЄМОВПЛИВІВ ТА  ВИЗНАЧАЮТЬСЯ ПОТРЕБАМИ ПСИХІАТРИЧНОЇ, НЕВРОЛОГІЧНОЇ, СОМАТИЧНОЇ КЛІНІКИ</a:t>
            </a:r>
            <a:r>
              <a:rPr lang="ru-RU" sz="2400" dirty="0" smtClean="0">
                <a:latin typeface="Roboto"/>
              </a:rPr>
              <a:t>.</a:t>
            </a:r>
          </a:p>
          <a:p>
            <a:endParaRPr lang="ru-RU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9689256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1369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b="1" dirty="0" smtClean="0">
                <a:solidFill>
                  <a:srgbClr val="7030A0"/>
                </a:solidFill>
              </a:rPr>
              <a:t>ЖИТТЯ В УКРАЇНІ ПІД ЧАС ПОВНОМАСШТАБНОЇ ВІЙНИ, </a:t>
            </a: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 ДЕЗАДАПТАЦІЇ РОЛІ НЕРВОВО-ПСИХІЧНИХ ФАКТОРІВ ТА ПОГІРШЕННЯ ЗДОРОВЯ НАСЕЛЕННЯ</a:t>
            </a:r>
            <a:b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 ЯКОСТІ ЖИТТЯ, ДЕМОГРАФІЧНОІ СИТУАЦІЇ,  ЕКОЛОГІЇ ЗБІЛЬШУЄ</a:t>
            </a:r>
            <a:b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 НАСЕЛЕННЯ В ПСИХОЛОГІЧНІЙ ДОПОМОЗІ</a:t>
            </a:r>
            <a:b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ПРОФІЛАКТИЧНА  ВІДНОВЛЮВАЛЬНО -РЕВБІЛІТАЦІЙНА НАПРАВЛЕНІСТЬ ОХОРОНИ ЗДОРОВЯ  ПОТРЕБУЄ АКТИВНОЇ УЧАСТІ КЛІНІЧНИХ ПСИХОЛОГІВ</a:t>
            </a: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7147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008113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СФЕРИ ЗАСТОСУВАННЯ КЛІНІЧНОЇ ПСИХОЛОГІЇ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460376"/>
            <a:ext cx="8496944" cy="484894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uk-UA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 ЗНАЧИМІСТЬ І МІЖГАЛУЗЕВИЙ ХАРАКТЕР СУЧСНОЇ КЛІНІЧНОХ ПСИХОЛОГІЇ, ЯК ПСИХОЛОГІЧНОЇ СПЕЦІАЛЬНОСТІ ШИРОКОГО ПРОФІЛЮ:</a:t>
            </a:r>
          </a:p>
          <a:p>
            <a:pPr algn="l"/>
            <a:r>
              <a:rPr lang="uk-UA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ГАЛУЗІ СИСТЕМИ ОХОРОНИ ЗДОРОВЯ (ПСИХІАТРІЯ, НЕВРОЛОГІЯ, НЕЙРОХІРУРГІЯ, НАРКОЛОГІЯ, СОМАТИЧНА МЕДИЦИНА)</a:t>
            </a:r>
          </a:p>
          <a:p>
            <a:pPr algn="l"/>
            <a:r>
              <a:rPr lang="uk-UA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СИСТЕМІ ОСВІТИ (ДОШКІЛЬНІ ЗАКЛАДИ, ШКОЛИ, ІНТЕРНАТИ, ЦЕНТРИ КОРЕКЦІЙНОЇ ПЕДАГОГІКИ )\</a:t>
            </a:r>
          </a:p>
          <a:p>
            <a:pPr algn="l"/>
            <a:endParaRPr lang="uk-UA" sz="31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СИСТЕМІ СОЦІАЛЬНОЇ ДОПОМОГИ НАСЕЛЕННЮ </a:t>
            </a:r>
          </a:p>
          <a:p>
            <a:pPr algn="l"/>
            <a:r>
              <a:rPr lang="uk-UA" sz="31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(ЦЕНТРИ ПСИХОЛОГІЧНОЇ ДОПОМОГИ ЖЕРТВАМ НАСИЛЛЯ, ЦЕНТРИ ЗАЙНЯТОСТІ, СЛУЖБИ ПО ПІДБОРУ КАДРІВ, СЛУЖБИ ПО ПЛАНУВАННЮ </a:t>
            </a:r>
            <a:r>
              <a:rPr lang="uk-UA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СІМЇ)</a:t>
            </a:r>
          </a:p>
          <a:p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7357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0581" y="404664"/>
            <a:ext cx="813690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 smtClean="0">
                <a:solidFill>
                  <a:srgbClr val="7030A0"/>
                </a:solidFill>
                <a:latin typeface="Roboto"/>
              </a:rPr>
              <a:t>У ЦЕНТРІ УВАГИ КЛІНІЧНОЇ ПСИХОЛОГІЇ ЗНАХОДИТЬСЯ ЛЮДИНА З ДУШЕВНИМИ "БОЛЯМИ" І ПРОБЛЕМАМИ, З ТРУДНОЩАМИ АДАПТАЦІЇ ТА САМОРЕАЛІЗАЦІЇ, ПОВ'ЯЗАНИМИ ЗІ СТАНОМ ЙОГО ЗДОРОВ'Я.</a:t>
            </a:r>
          </a:p>
          <a:p>
            <a:pPr lvl="0"/>
            <a:r>
              <a:rPr lang="ru-RU" sz="2800" b="1" dirty="0" smtClean="0">
                <a:solidFill>
                  <a:srgbClr val="7030A0"/>
                </a:solidFill>
                <a:latin typeface="Roboto"/>
              </a:rPr>
              <a:t> ЦІ ЗВ'ЯЗКИ МАЮТЬ ДВОСТОРОННІЙ ХАРАКТЕР:ПО - ПЕРШЕ, ОСОБЛИВОСТІ ПСИХІКИ ОБУМОВЛЮЮТЬ ТРУДНОЩІ АДАПТАЦІЇ ЛЮДИНИ, ЩО ПРИЗВОДИТЬ ДО РИЗИКУ ВИНИКНЕННЯ ХВОРОБЛИВИХ СТАНІВ (ПСИХОСОМАТИКА, ПСИХІЧНІ РОЗЛАДИ); ПО-ДРУГЕ, ХВОРОБИ ТА ЇХ НАСЛІДКИ МОЖУТЬ ВПЛИВАТИ НА ЗМІНИ ПСИХІЧНОГО СТАНУ ЛЮДИНИ, ЩО ВЕДЕ ДО ДЕЗАДАПТАЦІЇ</a:t>
            </a:r>
            <a:endParaRPr lang="uk-UA" dirty="0">
              <a:solidFill>
                <a:srgbClr val="7030A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537345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7992888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Roboto"/>
              </a:rPr>
              <a:t>КЛІНІЧНА ПСИХОЛОГІЯ </a:t>
            </a:r>
          </a:p>
          <a:p>
            <a:r>
              <a:rPr lang="ru-RU" sz="3200" dirty="0">
                <a:solidFill>
                  <a:srgbClr val="7030A0"/>
                </a:solidFill>
                <a:latin typeface="Roboto"/>
              </a:rPr>
              <a:t> 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-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це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міждисциплінарна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медико-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психологічна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галузь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науки, </a:t>
            </a:r>
            <a:r>
              <a:rPr lang="ru-RU" sz="3200" dirty="0" err="1">
                <a:solidFill>
                  <a:srgbClr val="7030A0"/>
                </a:solidFill>
                <a:latin typeface="Roboto"/>
              </a:rPr>
              <a:t>що</a:t>
            </a:r>
            <a:r>
              <a:rPr lang="ru-RU" sz="3200" dirty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>
                <a:solidFill>
                  <a:srgbClr val="7030A0"/>
                </a:solidFill>
                <a:latin typeface="Roboto"/>
              </a:rPr>
              <a:t>вивчає</a:t>
            </a:r>
            <a:r>
              <a:rPr lang="ru-RU" sz="3200" dirty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особливості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психічних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порушень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і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психічні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аспекти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соматичних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порушень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(хвороб),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впливає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на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підвищення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адаптаційних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можливостей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організму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,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гармонізацію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його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і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попередження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прогресування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та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виникнення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ускладнень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як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зі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сторони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психічних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порушень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  так і  </a:t>
            </a:r>
            <a:r>
              <a:rPr lang="ru-RU" sz="3200" dirty="0" err="1" smtClean="0">
                <a:solidFill>
                  <a:srgbClr val="7030A0"/>
                </a:solidFill>
                <a:latin typeface="Roboto"/>
              </a:rPr>
              <a:t>соматичних</a:t>
            </a:r>
            <a:r>
              <a:rPr lang="ru-RU" sz="3200" dirty="0" smtClean="0">
                <a:solidFill>
                  <a:srgbClr val="7030A0"/>
                </a:solidFill>
                <a:latin typeface="Roboto"/>
              </a:rPr>
              <a:t> (хвороб).</a:t>
            </a:r>
            <a:endParaRPr lang="uk-UA" sz="2400" dirty="0" smtClean="0">
              <a:solidFill>
                <a:srgbClr val="7030A0"/>
              </a:solidFill>
              <a:latin typeface="Roboto"/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8320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92696"/>
            <a:ext cx="828092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b="1" dirty="0" smtClean="0">
                <a:solidFill>
                  <a:srgbClr val="7030A0"/>
                </a:solidFill>
                <a:latin typeface="Roboto"/>
              </a:rPr>
              <a:t>У ПРАКТИЧНОМУ ПЛАНІ КЛІНІЧНА ПСИХОЛОГІЯ ЯВЛЯЄ СОБОЮ ОБЛАСТЬ ПРОФЕСІЙНОЇ ДІЯЛЬНОСТІ ПСИХОЛОГІВ З МЕТОЮ ОХОРОНИ ТА ЗМІЦНЕННЯ ЗДОРОВ'Я НАСЕЛЕННЯ, СПРЯМОВАНУ НА ПРОФІЛАКТИКУ ЗАХВОРЮВАННЯ, ПОДОЛАННЯ ХВОРОБ, НА УСПІШНУ СУСПІЛЬНО - ТРУДОВУ АДАПТАЦІЮ, РЕАБІЛІТАЦІЮ</a:t>
            </a:r>
          </a:p>
          <a:p>
            <a:pPr lvl="0" algn="just"/>
            <a:endParaRPr lang="ru-RU" sz="2800" dirty="0">
              <a:solidFill>
                <a:srgbClr val="7030A0"/>
              </a:solidFill>
              <a:latin typeface="Roboto"/>
            </a:endParaRPr>
          </a:p>
          <a:p>
            <a:pPr lvl="0"/>
            <a:r>
              <a:rPr lang="ru-RU" sz="2800" dirty="0" smtClean="0">
                <a:solidFill>
                  <a:srgbClr val="7030A0"/>
                </a:solidFill>
                <a:latin typeface="Roboto"/>
              </a:rPr>
              <a:t> </a:t>
            </a:r>
            <a:endParaRPr lang="uk-UA" dirty="0" smtClean="0">
              <a:solidFill>
                <a:srgbClr val="FF0000"/>
              </a:solidFill>
              <a:latin typeface="Roboto"/>
            </a:endParaRPr>
          </a:p>
          <a:p>
            <a:pPr lvl="0"/>
            <a:endParaRPr lang="uk-UA" dirty="0">
              <a:solidFill>
                <a:srgbClr val="FF0000"/>
              </a:solidFill>
              <a:latin typeface="Roboto"/>
            </a:endParaRPr>
          </a:p>
          <a:p>
            <a:pPr lvl="0"/>
            <a:endParaRPr lang="uk-UA" dirty="0" smtClean="0">
              <a:solidFill>
                <a:srgbClr val="FF0000"/>
              </a:solidFill>
              <a:latin typeface="Roboto"/>
            </a:endParaRPr>
          </a:p>
          <a:p>
            <a:pPr lvl="0"/>
            <a:endParaRPr lang="ru-RU" dirty="0">
              <a:solidFill>
                <a:srgbClr val="FF000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9921737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813690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 smtClean="0">
                <a:solidFill>
                  <a:srgbClr val="7030A0"/>
                </a:solidFill>
                <a:latin typeface="Roboto"/>
              </a:rPr>
              <a:t>КЛІНІЧНА ПСИХОЛОГІЯ - ЦЕ ОСОБЛИВИЙ ПІДХІД, МЕТОД В ШИРОКОМУ СЕНСІ, ЩО ДОЗВОЛЯЄ ВИВЧАТИ НЕ ХВОРОБУ, А ХВОРУ ЛЮДИНУ, І НЕ СТІЛЬКИ КЛАСИФІКУВАТИ І ДІАГНОСТУВАТИ, СКІЛЬКИ РОЗУМІТИ І ДОПОМАГАТИ. </a:t>
            </a:r>
          </a:p>
          <a:p>
            <a:pPr lvl="0"/>
            <a:r>
              <a:rPr lang="ru-RU" sz="2800" b="1" dirty="0" smtClean="0">
                <a:solidFill>
                  <a:srgbClr val="7030A0"/>
                </a:solidFill>
                <a:latin typeface="Roboto"/>
              </a:rPr>
              <a:t>МЕТОД ОБ'ЄДНУЄ РІЗНІ ЗНАННЯ ПРО ЛЮДИНУ, ЗАГАЛЬНОПСИХОЛОГІЧНІ ЗАКОНОМІРНОСТІ, ЩО ВИВОДЯТЬСЯ В КЛІНІЧНІЙ ПСИХОЛОГІЇ "МЕТОДОМ ПРЕЦЕДЕНТУ", ТОБТО ШЛЯХОМ КЛІНІЧНОГО СПОСТЕРЕЖЕННЯ, ВИВЧЕННЯ АБО ПСИХОТЕРАПЕВТИЧНОГО АНАЛІЗУ ВИПАДКУ</a:t>
            </a:r>
            <a:endParaRPr lang="ru-RU" b="1" dirty="0">
              <a:solidFill>
                <a:srgbClr val="7030A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3183738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83637"/>
            <a:ext cx="874846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Roboto"/>
              </a:rPr>
              <a:t>.</a:t>
            </a:r>
            <a:endParaRPr lang="ru-RU" dirty="0">
              <a:solidFill>
                <a:srgbClr val="FF0000"/>
              </a:solidFill>
              <a:latin typeface="Roboto"/>
            </a:endParaRP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КЛІНІЧНОЇ ПСИХОЛОГІЇ ПСИХОДІАГНОСТИКА ТА ПСИХОЛОГІЧНА ДОПОМОГА СПРЯМОВАНІ НА: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ВИЯВЛЕННЯ НЕ ТАК ДЕФІЦІТАРНИХ, 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 ЗБЕРЕЖЕНИХ АСПЕКТІВ ОСОБИСТОСТІ ХВОРОГО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РОЗВИТОК ЗДАТНОСТІ ДО ДУХОВНОГО ЗРОСТАННЯ</a:t>
            </a:r>
          </a:p>
          <a:p>
            <a:endParaRPr lang="ru-RU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ПОРОДЖЕННЯ НОВИХ ТВОРЧИХ СПОСОБІВУУНИКНУТИ  ХВОРОБЛИВИХ СТАНІВ 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КРИТИЧНИХ ЖИТТЄВИХ СИТУАЦІЙ</a:t>
            </a:r>
          </a:p>
          <a:p>
            <a:endParaRPr lang="uk-UA" sz="2400" b="1" i="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b="1" i="0" dirty="0">
              <a:solidFill>
                <a:srgbClr val="7030A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9902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0688"/>
            <a:ext cx="8136904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КЛІНІЧНИЙ ПІДХІД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 ШИРОКОМУ СЕНСІ СЛОВА ДОЗВОЛЯЄ ВИРІШУВАТИ ПРОБЛЕМИ ДІАГНОСТИКИ ТА ПСИХОЛОГІЧНОЇ ДОПОМОГИ</a:t>
            </a:r>
          </a:p>
          <a:p>
            <a:pPr marL="457200" lvl="0" indent="-457200">
              <a:buFontTx/>
              <a:buChar char="-"/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ДОРОСЛИМ, ДІТЯМ У СФЕРІ ВИХОВАННЯ ТА ОСВІТИ</a:t>
            </a:r>
          </a:p>
          <a:p>
            <a:pPr marL="457200" lvl="0" indent="-457200">
              <a:buFontTx/>
              <a:buChar char="-"/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МАТИ СПРАВУ З ТРУДОВОЮ І СОЦІАЛЬНОЮ РЕАБІЛІТАЦІЄЮ ЛІТНІХ ЛЮДЕЙ, ІНВАЛІДІВ, ІН. НУЖДЕННИХ</a:t>
            </a:r>
          </a:p>
          <a:p>
            <a:pPr marL="457200" lvl="0" indent="-457200">
              <a:buFontTx/>
              <a:buChar char="-"/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СТВОРЮВАТИ СПЕЦІАЛЬНІ ПРОГРАМИ РОБОТИ З ЖЕРТВАМИ НАСИЛЬСТВА І ПОСТТРАВМАТИЧНОГО СТРЕСУ</a:t>
            </a:r>
            <a:endParaRPr lang="uk-UA" dirty="0">
              <a:solidFill>
                <a:srgbClr val="FF0000"/>
              </a:solidFill>
              <a:latin typeface="Roboto"/>
            </a:endParaRPr>
          </a:p>
          <a:p>
            <a:pPr lvl="0"/>
            <a:endParaRPr lang="ru-RU" dirty="0">
              <a:solidFill>
                <a:srgbClr val="646464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7476662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496944" cy="5115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 ЕТИЧНІ ПРИНЦИПИ КЛІНІЧНОЇ ПСИХОЛОГІЇ </a:t>
            </a:r>
          </a:p>
          <a:p>
            <a:pPr lvl="0">
              <a:spcBef>
                <a:spcPct val="20000"/>
              </a:spcBef>
            </a:pP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ПРОФЕСІЙНА КОМПЕТЕНТНІСТЬ СПЕЦІАЛІСТА</a:t>
            </a:r>
          </a:p>
          <a:p>
            <a:pPr lvl="0">
              <a:spcBef>
                <a:spcPct val="20000"/>
              </a:spcBef>
            </a:pP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(ЯКІСНА БАЗИСНА ОСВІТА, УДОСКОНАЛЕННЯ ЗНАНЬ І ПРАКТИЧНИХ ВМІНЬ)</a:t>
            </a:r>
          </a:p>
          <a:p>
            <a:pPr lvl="0">
              <a:spcBef>
                <a:spcPct val="20000"/>
              </a:spcBef>
            </a:pPr>
            <a:endParaRPr lang="uk-UA" sz="2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ПОВАГА ДО ПАЦІЄНТА </a:t>
            </a:r>
          </a:p>
          <a:p>
            <a:pPr lvl="0">
              <a:spcBef>
                <a:spcPct val="20000"/>
              </a:spcBef>
            </a:pPr>
            <a:endParaRPr lang="uk-UA" sz="2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ІНФОРМОВАНА ТА ДОБРОВІЛЬНА ЗГОДА ПАЦІЄНТА НА ОБСТЕЖЕННЯ, ЛІКУВАННЯ </a:t>
            </a:r>
            <a:endParaRPr lang="uk-UA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ct val="20000"/>
              </a:spcBef>
            </a:pPr>
            <a:endParaRPr lang="uk-UA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ct val="20000"/>
              </a:spcBef>
            </a:pP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8619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92696"/>
            <a:ext cx="856895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ЗАВДАННЯ КЛІНІЧНОГО ПСИХОЛОГА</a:t>
            </a:r>
          </a:p>
          <a:p>
            <a:pPr algn="ctr"/>
            <a:endParaRPr lang="uk-UA" sz="3600" b="1" u="sng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rabicPeriod"/>
            </a:pP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 ПСИХІЧНИХ РЕСУРСІВ І АДАПТАЦІЙНИХ МОЖЛИВОСТЕЙ ЛЮДИНИ</a:t>
            </a:r>
          </a:p>
          <a:p>
            <a:pPr marL="742950" indent="-742950">
              <a:buAutoNum type="arabicPeriod"/>
            </a:pP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ГАРМОНІЗАЦІЮ ПСИХІЧНОГО РОЗВИТКУ</a:t>
            </a:r>
          </a:p>
          <a:p>
            <a:pPr marL="742950" indent="-742950">
              <a:buAutoNum type="arabicPeriod"/>
            </a:pP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 ЗДОРОВЯ</a:t>
            </a:r>
          </a:p>
          <a:p>
            <a:pPr marL="742950" indent="-742950">
              <a:buAutoNum type="arabicPeriod"/>
            </a:pP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ПРОФІЛАКТИКУ І ПСИХОЛОГІЧНУ РЕАБІЛІТАЦІЮ</a:t>
            </a:r>
            <a:endParaRPr lang="uk-UA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13335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496945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 </a:t>
            </a:r>
          </a:p>
          <a:p>
            <a:pPr algn="ctr"/>
            <a:r>
              <a:rPr lang="uk-UA" sz="3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ПАТОПСИХОЛОІЧНОГО ДОСЛІДЖЕННЯ 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uk-UA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структури і ступеня нервово-психічних порушень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uk-UA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Діагностування психічного розвитку і  вибір шляху навчання 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uk-UA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диференціальної діагностики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uk-UA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динаміки психічних порушень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uk-UA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Експертна робота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91357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948690"/>
            <a:ext cx="8424936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КЛІНІЧНА ПСИХОЛОГІЯ ТІСНО ПОВЯЗАНА З ІНШИМИ ДИСЦИПЛІНАМИ</a:t>
            </a:r>
          </a:p>
          <a:p>
            <a:endParaRPr lang="uk-UA" dirty="0"/>
          </a:p>
          <a:p>
            <a:endParaRPr lang="uk-UA" dirty="0" smtClean="0"/>
          </a:p>
          <a:p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ПСИХІАТРІЯ                                     </a:t>
            </a:r>
          </a:p>
          <a:p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ЕКСПЕРИМЕНТАЛЬНА ПСИХОЛОГІЯ    </a:t>
            </a:r>
          </a:p>
          <a:p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ПСИХОТЕРАПІЯ                                    </a:t>
            </a:r>
          </a:p>
          <a:p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НЕЙРОХІРУРГІЯ</a:t>
            </a:r>
          </a:p>
          <a:p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НЕВРОЛОГІЯ                           </a:t>
            </a:r>
          </a:p>
          <a:p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ПСИХОФАРМКОЛОГІЯ</a:t>
            </a:r>
          </a:p>
          <a:p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ПЕДАГОГІКА</a:t>
            </a:r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75599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043444"/>
            <a:ext cx="842493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 ВИНИКНЕННЯ  ТА СТАНОВЛЕННЯ КЛІНІЧНОЇ ПСИХОЛОГІЇ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Ж.М. Шарко, П. Жане, А.Бане в кінці ХІХ ст.  Визначені індивідуально-психологічні властивості психічних хворих, осіб з парапсихологічними здібностями, вундеркіндів;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 Ясперс на початку ХХ ст. –психопатологія –вивчення особистості психічних хворих;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Л. Уітмер в 1986р в США сфрмулював поняття «клінічної психології»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Хейнроф, Якобина початку ХІХ ст. –поняття «психосоматична медицина» – причина психічних хвороб</a:t>
            </a:r>
            <a:endParaRPr lang="ru-RU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7907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9" y="980728"/>
            <a:ext cx="86409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Б.В. Зейгарник – патопсихолог, вивчала психічні процеси розпаду психіки, структури особистості її діяльності з метою удосконалення концепцій психічного розвитку і  і використання отриманого досвіду в корекційну педагогіку</a:t>
            </a:r>
          </a:p>
          <a:p>
            <a:r>
              <a:rPr lang="uk-UA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(Р.Лурія</a:t>
            </a:r>
            <a:r>
              <a:rPr lang="uk-UA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П.К. Анохін, Л.С.Виготський середина ХХ ст. </a:t>
            </a:r>
            <a:r>
              <a:rPr lang="uk-UA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нейропсихології)</a:t>
            </a:r>
            <a:endParaRPr lang="uk-UA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2426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568952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У МІЖНАРОДНОМУ КЕРІВНИЦТВІ З КЛІНІЧНОЇ ПСИХОЛОГІЇ ЗА ЗАГАЛЬНОЮ РЕДАКЦІЄЮ ПЕРРЕ ТА БАУМАННА НАВОДИТЬСЯ НАСТУПНЕ ЇЇ ВИЗНАЧЕННЯ</a:t>
            </a:r>
            <a:r>
              <a:rPr lang="ru-RU" sz="2400" b="1" dirty="0" smtClean="0">
                <a:solidFill>
                  <a:srgbClr val="7030A0"/>
                </a:solidFill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7030A0"/>
                </a:solidFill>
              </a:rPr>
              <a:t>«</a:t>
            </a:r>
            <a:r>
              <a:rPr lang="ru-RU" sz="2400" b="1" u="sng" dirty="0" smtClean="0">
                <a:solidFill>
                  <a:srgbClr val="7030A0"/>
                </a:solidFill>
              </a:rPr>
              <a:t>КЛІНІЧНА ПСИХОЛОГІЯ </a:t>
            </a:r>
            <a:r>
              <a:rPr lang="ru-RU" sz="2400" b="1" dirty="0" smtClean="0">
                <a:solidFill>
                  <a:srgbClr val="7030A0"/>
                </a:solidFill>
              </a:rPr>
              <a:t>– ЦЕ ПСИХОЛОГІЧНА ДИСЦИПЛІНА, ПРЕДМЕТОМ ЯКОЇ Є ПСИХІЧНІ РОЗЛАДИ ТА ПСИХІЧНІ АСПЕКТИ СОМАТИЧНИХ РОЗЛАДІВ (ХВОРОБ). ВОНА ВРАХОВУЄ ТАКІ РОЗДІЛИ: ЕТІОЛОГІЮ (АНАЛІЗ УМОВ ВИНИКНЕННЯ РОЗЛАДІВ), КЛАСИФІКАЦІЮ, ДІАГНОСТИКУ, ЕПІДЕМІОЛОГІЮ, ІНТЕРВЕНЦІЮ (ПРОФІЛАКТИКУ, ПСИХОТЕРАПІЮ, РЕАБІЛІТАЦІЮ), ОХОРОНУ ЗДОРОВ’Я ТА ОЦІНКУ РЕЗУЛЬТАТІВ»  </a:t>
            </a:r>
            <a:endParaRPr lang="uk-UA" dirty="0">
              <a:solidFill>
                <a:srgbClr val="7030A0"/>
              </a:solidFill>
            </a:endParaRPr>
          </a:p>
          <a:p>
            <a:endParaRPr lang="uk-UA" dirty="0" smtClean="0"/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99485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65878"/>
            <a:ext cx="867645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ПСИХІЧНОГО ЗДОРОВ</a:t>
            </a:r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</a:p>
          <a:p>
            <a:r>
              <a:rPr lang="uk-UA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(вооз)</a:t>
            </a:r>
          </a:p>
          <a:p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ЗДАТНІСТЬ ЗМІНЮВАТИ СВОЮ ПОВЕДІНКУ В ЗАЛЕЖНОСТІ ВІД ОБСТАВИН;</a:t>
            </a:r>
          </a:p>
          <a:p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ЗДАТНІСТЬ УПРАВЛЯТИ СВОЄЮ ПОВЕДІНКОЮ ВІДПОВІДНО З ЗАГАЛЬНОПРИЙНЯТИМИ НОРМАМИ</a:t>
            </a:r>
          </a:p>
          <a:p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3/ КРИТИЧНІСТЬ ДО СЕБЕ І ДО РЕЗУЛЬТАТІВ СВОЄЇ ДІЯЛЬНОСТІ;</a:t>
            </a:r>
          </a:p>
          <a:p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4/ВІДПОВІДНІСТЬ ПСИХІЧНИХ РЕАКЦІЙ СИЛІ І ЧАСТОТІ СЕРЕДОВИЩНИХ ВПЛИВІВ;</a:t>
            </a:r>
          </a:p>
          <a:p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 ЗДАТНІСТЬ ПЛАНУВАТИ СВОЮ ЖИТТЄДІЯЛЬНІСТЬ  ПРИ ЦЬОМУ ВІДЧУВАТИ І УСВІДОМЛЮВАТИ ПОСТІЙНІСТЬ І БЕЗПЕРЕРВНІСТЬ СВОГО «Я»;</a:t>
            </a:r>
          </a:p>
          <a:p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uk-UA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54580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12969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ПРИЧИНИ ПСИХІЧНИХ ПОРУШЕНЬ</a:t>
            </a:r>
          </a:p>
          <a:p>
            <a:endParaRPr lang="uk-UA" sz="3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ГЕНЕТИЧНА (СПАДКОВА)</a:t>
            </a:r>
          </a:p>
          <a:p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НЕЙРОФІЗІОЛОГІЧНА (ФУНКЦІЯ ЦНС)</a:t>
            </a:r>
          </a:p>
          <a:p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БІОХІМІЧНА (МЕТАБОЛІЧНА)</a:t>
            </a:r>
          </a:p>
          <a:p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ПСИХОФІЗІОЛОГІЧНА (ТЕМПЕРАМЕНТ)</a:t>
            </a:r>
          </a:p>
          <a:p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ОСОБИСТІСНА (МОТИВАЦІЯ, ХАРАКТЕР, ІНТЕЛЕКТ)</a:t>
            </a:r>
          </a:p>
          <a:p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 (СОЦІАЛЬНЕ ОТОЧЕННЯ ЛЮДИНИ) </a:t>
            </a:r>
          </a:p>
          <a:p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СОЦІАЛЬНО-ПСИХІЧНА (РОЛЬ В СОЦІУМІ, ОСВІТА, КОМПЕТЕНТНІСТЬ ЛЮДИНИ)</a:t>
            </a:r>
          </a:p>
          <a:p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 УМОВИ</a:t>
            </a:r>
            <a:endParaRPr lang="uk-UA" sz="36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06279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836712"/>
            <a:ext cx="842493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СОМАТИЧНА 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ХВОРОБА І ПСИХІЧНІ ПОРУШЕННЯ 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 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ЗНАХОДИТИСЯ ОДИН ПО ВІДНОЩЕННЮ ДО ДРУГОГО І ЯК ПРИЧИНА І  ЯК НАСЛІДОК 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ТАКИМ ЧИНОМ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УТВОРЮЄТЬСЯ «ХИБНЕ КОЛО»  ПОРУШЕННЯ В ПСИХІЧНОМУ 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 В СОМАТИЧНОМУ 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</a:p>
          <a:p>
            <a:endParaRPr lang="uk-UA" sz="2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ПАТОФ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ІЗІОЛОГІЧНИМ МЕХАНІЗМОМ ДЕЗАДАПТАЦІЇ І ПСИХОГЕННИХ ХВОРОБ 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ЗАВЖДИ Є  </a:t>
            </a: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ЕМОЦІЙНИЙ СТРЕС</a:t>
            </a:r>
          </a:p>
          <a:p>
            <a:endParaRPr lang="uk-UA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525917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Основи клінічної психології – Інститут психічного здоров'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14" y="332656"/>
            <a:ext cx="7920880" cy="5472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076056" y="5949280"/>
            <a:ext cx="39604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ДЯКУЮ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   УВАГУ!                 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626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0159" y="188640"/>
            <a:ext cx="864096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dirty="0">
              <a:solidFill>
                <a:srgbClr val="FF0000"/>
              </a:solidFill>
              <a:latin typeface="Roboto"/>
            </a:endParaRPr>
          </a:p>
          <a:p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МЕДИЧНОЮ ПСИХОЛОГІЄЮ</a:t>
            </a:r>
            <a:r>
              <a:rPr lang="ru-RU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 ГАЛУЗЬ ПСИХОЛОГІЧНОЇ НАУКИ, СПРЯМОВАНУ НА ВИРІШЕННЯ ТЕОРЕТИЧНИХ І ПРАКТИЧНИХ ЗАВДАНЬ, ПОВ'ЯЗАНИХ З ПСИХОПРОФІЛАКТИКОЮ ХВОРОБ, ДІАГНОСТИКОЮ  ПАТОЛОГІЧНИХ СТАНІВ, ПСИХОКОРЕКЦІЙНИМИ ФОРМАМИ ВПЛИВУ ПА ПРОЦЕС ОДУЖУВАННЯ; НА ВИРІШЕННЯ РІЗНИХ ЕКСПЕРТНИХ ПИТАНЬ, СОЦІАЛЬНУ ТА ТРУДОВУ РЕАБІЛІТАЦІЮ, ВОНА ТАКОЖ ВИВЧАЄ ВПЛИВ ПСИХОЛОГІЧНИХ ЧИННИКІВ НА ВИНИКНЕННЯ, ПЕРЕБІГ І ПРОЦЕС ОДУЖАННЯ ПАЦІЄНТІВ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380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42184" y="206128"/>
            <a:ext cx="828092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АНГЛОМОВНИХ ДЕРЖАВАХ, ОКРІМ, ПОНЯТТЯ «КЛІНІЧНА ПСИХОЛОГІЯ» ЯК СИНОНІМ ВИКОРИСТОВУЄТЬСЯ ТЕРМІН «ПАТОЛОГІЧНА ПСИХОЛОГІЯ» (</a:t>
            </a:r>
            <a:r>
              <a:rPr lang="de-DE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ABNORMAL PSYCHOLOGY). </a:t>
            </a: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ШРАМЛЬ ЗАПРОПОНУВАВ РОЗГЛЯДАТИ КЛІНІЧНУ ПСИХОЛОГІЮ ШИРШЕ, А НІЖ ПРОСТО ПСИХОЛОГІЮ У КЛІНІЦІ: «КЛІНІЧНА ПСИХОЛОГІЯ – ЦЕ ЗАСТОСУВАННЯ ЗНАНЬ, ТЕХНІК ТА МЕТОДІВ ЗАГАЛЬНИХ ПСИХОЛОГІЧНИХ СПЕЦІАЛЬНОСТЕЙ, А ТАКОЖ СУМІЖНИХ З НИМИ ДИСЦИПЛІН, ТАКИХ ЯК ГЛИБИННА ПСИХОЛОГІЯ, СОЦІОЛОГІЯ ТА СОЦІАЛЬНА ПЕДАГОГІКА У ШИРОКОМУ КЛІНІЧНОМУ ЗНАЧЕННІ ВІД КОНСУЛЬТАТИВНОГО БЮРО ТА СПЕЦІАЛІЗОВАНОГО ВИХОВНОГО ЗАКЛАДУ ДО ЛІКАРНІ» </a:t>
            </a:r>
            <a:endParaRPr lang="uk-UA" sz="2400" b="1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7322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950" y="467581"/>
            <a:ext cx="8496944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 З КЛІНІЧНОЮ ПСИХОЛОГІЄЮ В УНІВЕРСИТЕТАХ СХІДНИХ КРАЇН ВИКЛАДАЄТЬСЯ І МЕДИЧНА ПСИХОЛОГІЯ. ВОНА ВРАХОВУЄ ЗАСТОСУВАННЯ ЗНАНЬ І МЕТОДІВ ПСИХОЛОГІЇ ДЛЯ ВИРІШЕННЯ ПРОБЛЕМ МЕДИЦИНИ (НАСАМПЕРЕД ПОВ’ЯЗАНИХ З ПАЦІЄНТОМ ТА ВЗАЄМОВІДНОШЕННЯМИ ЛІКАР-ПАЦІЄНТ</a:t>
            </a:r>
            <a:r>
              <a:rPr lang="ru-RU" sz="2400" b="1" dirty="0" smtClean="0">
                <a:solidFill>
                  <a:srgbClr val="7030A0"/>
                </a:solidFill>
              </a:rPr>
              <a:t>). </a:t>
            </a:r>
            <a:endParaRPr lang="uk-UA" sz="2400" b="1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endParaRPr lang="uk-UA" sz="2400" b="1" dirty="0" smtClean="0">
              <a:solidFill>
                <a:srgbClr val="7030A0"/>
              </a:solidFill>
            </a:endParaRPr>
          </a:p>
          <a:p>
            <a:endParaRPr lang="uk-UA" b="1" dirty="0"/>
          </a:p>
          <a:p>
            <a:endParaRPr lang="uk-UA" b="1" dirty="0" smtClean="0"/>
          </a:p>
          <a:p>
            <a:endParaRPr lang="uk-UA" b="1" dirty="0"/>
          </a:p>
          <a:p>
            <a:endParaRPr lang="uk-UA" b="1" dirty="0" smtClean="0"/>
          </a:p>
          <a:p>
            <a:endParaRPr lang="uk-UA" b="1" dirty="0"/>
          </a:p>
          <a:p>
            <a:endParaRPr lang="uk-UA" b="1" dirty="0" smtClean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95352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2791"/>
            <a:ext cx="7772400" cy="1470025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РОЗДІЛИ КЛІНІЧНОЇ ПСИХОЛОГІЇ</a:t>
            </a: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772816"/>
            <a:ext cx="8712968" cy="4752528"/>
          </a:xfrm>
        </p:spPr>
        <p:txBody>
          <a:bodyPr>
            <a:normAutofit fontScale="25000" lnSpcReduction="20000"/>
          </a:bodyPr>
          <a:lstStyle/>
          <a:p>
            <a:pPr algn="l"/>
            <a:endParaRPr lang="uk-UA" sz="9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9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ПАТОПСИХОЛОГІЯ</a:t>
            </a:r>
          </a:p>
          <a:p>
            <a:pPr algn="l"/>
            <a:endParaRPr lang="uk-UA" sz="9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9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НЕЙРОПСИХОЛОГІЯ</a:t>
            </a:r>
          </a:p>
          <a:p>
            <a:pPr algn="l"/>
            <a:endParaRPr lang="uk-UA" sz="9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9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ПСИХОЛОГІЯ АНОМАЛЬНОГО ОНТОГЕНЕТИЧНОГО РОЗВИТКУ</a:t>
            </a:r>
          </a:p>
          <a:p>
            <a:pPr algn="l"/>
            <a:r>
              <a:rPr lang="uk-UA" sz="9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ПСИХОЛОГІЯ І ПСИХОСОМАТИКА</a:t>
            </a:r>
          </a:p>
          <a:p>
            <a:pPr algn="l"/>
            <a:endParaRPr lang="uk-UA" sz="9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9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ПСИХОТЕРАПІЯ, ПСИХОЛОГІЧНА КОРЕКЦІЯ І КОНСУЛЬТУВАННЯ</a:t>
            </a:r>
          </a:p>
          <a:p>
            <a:pPr algn="l"/>
            <a:endParaRPr lang="uk-UA" sz="9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9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ПСИХОЛОГІЯ ЗДОРОВЯ</a:t>
            </a:r>
          </a:p>
          <a:p>
            <a:pPr algn="l"/>
            <a:endParaRPr lang="uk-UA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uk-UA" sz="4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uk-UA" sz="4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8797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48680"/>
            <a:ext cx="8784976" cy="590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КЛІНІЧНОЇ ПСИХОЛОГІЇ</a:t>
            </a:r>
          </a:p>
          <a:p>
            <a:pPr lvl="0">
              <a:spcBef>
                <a:spcPct val="20000"/>
              </a:spcBef>
            </a:pPr>
            <a:endParaRPr lang="uk-UA" sz="2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ct val="20000"/>
              </a:spcBef>
            </a:pP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КЛІНІКО-ПСИХОЛОГІЧНА ДІАГНОСТИКА</a:t>
            </a:r>
          </a:p>
          <a:p>
            <a:pPr lvl="0">
              <a:spcBef>
                <a:spcPct val="20000"/>
              </a:spcBef>
            </a:pP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ПСИХОТЕРАПІЯ, ПСИХОКОРЕКЦІЯ</a:t>
            </a:r>
          </a:p>
          <a:p>
            <a:pPr lvl="0">
              <a:spcBef>
                <a:spcPct val="20000"/>
              </a:spcBef>
            </a:pP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РЕАБІЛІТАЦІЯ ХВОРИХ І СОЦІАЛЬНО-ТРУДОВА АЛАПТАЦІЯ ОСОБИСТОСТІ</a:t>
            </a:r>
          </a:p>
          <a:p>
            <a:pPr lvl="0">
              <a:spcBef>
                <a:spcPct val="20000"/>
              </a:spcBef>
            </a:pP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КЛІНІЧНИХ ПСИХОЛОГІВ В ЕКСПЕРТНІЙ РОБОТІ</a:t>
            </a:r>
          </a:p>
          <a:p>
            <a:pPr lvl="0">
              <a:spcBef>
                <a:spcPct val="20000"/>
              </a:spcBef>
            </a:pPr>
            <a:r>
              <a:rPr lang="uk-UA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 ДІЯЛЬНІСТЬ</a:t>
            </a:r>
          </a:p>
          <a:p>
            <a:pPr lvl="0">
              <a:spcBef>
                <a:spcPct val="20000"/>
              </a:spcBef>
            </a:pP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ЗАХОДИ ПРОФІЛАКТИКИ (ПЕРВИННА, ВТОРИННА, </a:t>
            </a:r>
            <a:r>
              <a:rPr lang="uk-UA" sz="2800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ТРЕТИННА)</a:t>
            </a:r>
            <a:endParaRPr lang="uk-UA" sz="2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ct val="20000"/>
              </a:spcBef>
            </a:pPr>
            <a:endParaRPr lang="uk-UA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ct val="20000"/>
              </a:spcBef>
            </a:pPr>
            <a:endParaRPr lang="ru-RU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091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550696" cy="5546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uk-UA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ПАТОПСИХОЛОГІЯ-ВИЧАЄ ПОРУШЕННЯ  </a:t>
            </a:r>
          </a:p>
          <a:p>
            <a:pPr>
              <a:spcBef>
                <a:spcPct val="20000"/>
              </a:spcBef>
            </a:pP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ПСИХІЧНОЇ ДІЯЛЬНОСТІ, ЗАКОНОМІРНОСТІ ПРОЦЕСІВ РОЗПАДУ ПСИХІКИ у ПОРІВНЯННІ З НОРМОЮ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НЕЙРОПСИХОЛОГІЯ ВИВЧАЄ ЗАХВОРЮВАННЯ ЦНС, ПЕРЕВАЖНО ЛОКАЛЬНІ ВОГНИЩЕВІ УРАЖЕННЯ ГОЛОВНОГО МОЗКУ</a:t>
            </a:r>
          </a:p>
          <a:p>
            <a:pPr marL="457200" indent="-45720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uk-UA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ПСИХОСОМАТИКА ВИВЧАЄ ЯК ЗМІНИ ПСИХІКИ ВПЛИВАЮТЬ НА ВИНИКНЕННЯ СОМАТИЧНИХ ХВОРОБ</a:t>
            </a:r>
          </a:p>
        </p:txBody>
      </p:sp>
    </p:spTree>
    <p:extLst>
      <p:ext uri="{BB962C8B-B14F-4D97-AF65-F5344CB8AC3E}">
        <p14:creationId xmlns:p14="http://schemas.microsoft.com/office/powerpoint/2010/main" val="20854352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1195</TotalTime>
  <Words>1308</Words>
  <Application>Microsoft Office PowerPoint</Application>
  <PresentationFormat>Экран (4:3)</PresentationFormat>
  <Paragraphs>208</Paragraphs>
  <Slides>33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КЛІНІЧНА ПСИХОЛОГІЯ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РОЗДІЛИ КЛІНІЧНОЇ ПСИХОЛОГІЇ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ПРЕДМЕТОМ ВИВЧЕННЯ ЗАГАЛЬНОЇ КЛІНІЧНОЇ ПСИХОЛОГІЇ Є:</vt:lpstr>
      <vt:lpstr>Презентация PowerPoint</vt:lpstr>
      <vt:lpstr>Презентация PowerPoint</vt:lpstr>
      <vt:lpstr>Презентация PowerPoint</vt:lpstr>
      <vt:lpstr>Презентация PowerPoint</vt:lpstr>
      <vt:lpstr>СФЕРИ ЗАСТОСУВАННЯ КЛІНІЧНОЇ ПСИХОЛОГІЇ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КЛІНІЧНА ПСИХОЛОГІЯ</dc:title>
  <dc:creator>svetlana</dc:creator>
  <cp:lastModifiedBy>svetlana</cp:lastModifiedBy>
  <cp:revision>69</cp:revision>
  <dcterms:created xsi:type="dcterms:W3CDTF">2023-09-04T15:59:36Z</dcterms:created>
  <dcterms:modified xsi:type="dcterms:W3CDTF">2023-09-08T05:40:56Z</dcterms:modified>
</cp:coreProperties>
</file>