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8" r:id="rId3"/>
    <p:sldId id="260" r:id="rId4"/>
    <p:sldId id="259" r:id="rId5"/>
    <p:sldId id="261" r:id="rId6"/>
    <p:sldId id="282" r:id="rId7"/>
    <p:sldId id="264" r:id="rId8"/>
    <p:sldId id="266" r:id="rId9"/>
    <p:sldId id="265" r:id="rId10"/>
    <p:sldId id="271" r:id="rId11"/>
    <p:sldId id="267" r:id="rId12"/>
    <p:sldId id="269" r:id="rId13"/>
    <p:sldId id="283" r:id="rId14"/>
    <p:sldId id="277" r:id="rId15"/>
    <p:sldId id="279" r:id="rId16"/>
  </p:sldIdLst>
  <p:sldSz cx="18288000" cy="10287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4" d="100"/>
          <a:sy n="44" d="100"/>
        </p:scale>
        <p:origin x="66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13776" r="27777" b="2528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181100" y="1855787"/>
            <a:ext cx="8972550" cy="6575426"/>
            <a:chOff x="0" y="0"/>
            <a:chExt cx="11963400" cy="8767233"/>
          </a:xfrm>
        </p:grpSpPr>
        <p:sp>
          <p:nvSpPr>
            <p:cNvPr id="4" name="AutoShape 4"/>
            <p:cNvSpPr/>
            <p:nvPr/>
          </p:nvSpPr>
          <p:spPr>
            <a:xfrm>
              <a:off x="0" y="0"/>
              <a:ext cx="11963400" cy="8767233"/>
            </a:xfrm>
            <a:prstGeom prst="rect">
              <a:avLst/>
            </a:prstGeom>
            <a:solidFill>
              <a:srgbClr val="003B31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152400" y="2148417"/>
              <a:ext cx="11277600" cy="369331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ru-RU" sz="6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Тема</a:t>
              </a:r>
              <a:r>
                <a:rPr lang="ru-RU" sz="60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ru-RU" sz="6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Становлення</a:t>
              </a:r>
              <a:r>
                <a:rPr lang="ru-RU" sz="6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та </a:t>
              </a:r>
              <a:r>
                <a:rPr lang="ru-RU" sz="6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розвиток</a:t>
              </a:r>
              <a:r>
                <a:rPr lang="ru-RU" sz="6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6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політичної</a:t>
              </a:r>
              <a:r>
                <a:rPr lang="ru-RU" sz="6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60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аналітики</a:t>
              </a:r>
              <a:endParaRPr lang="ru-RU" sz="6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7622721" y="4686300"/>
            <a:ext cx="10665279" cy="5600701"/>
            <a:chOff x="0" y="1583769"/>
            <a:chExt cx="14220371" cy="7750732"/>
          </a:xfrm>
        </p:grpSpPr>
        <p:sp>
          <p:nvSpPr>
            <p:cNvPr id="4" name="AutoShape 4"/>
            <p:cNvSpPr/>
            <p:nvPr/>
          </p:nvSpPr>
          <p:spPr>
            <a:xfrm>
              <a:off x="0" y="1583769"/>
              <a:ext cx="14220371" cy="7750732"/>
            </a:xfrm>
            <a:prstGeom prst="rect">
              <a:avLst/>
            </a:prstGeom>
            <a:solidFill>
              <a:srgbClr val="003B31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402772" y="2504478"/>
              <a:ext cx="13209811" cy="590931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indent="457200" algn="just"/>
              <a:r>
                <a:rPr lang="ru-RU" sz="24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Офіційний</a:t>
              </a:r>
              <a:r>
                <a:rPr lang="ru-RU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відлік</a:t>
              </a:r>
              <a:r>
                <a:rPr lang="ru-RU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інституціональної</a:t>
              </a:r>
              <a:r>
                <a:rPr lang="ru-RU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історії</a:t>
              </a:r>
              <a:r>
                <a:rPr lang="ru-RU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політичного</a:t>
              </a:r>
              <a:r>
                <a:rPr lang="ru-RU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аналізу</a:t>
              </a:r>
              <a:r>
                <a:rPr lang="ru-RU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в США </a:t>
              </a:r>
              <a:r>
                <a:rPr lang="ru-RU" sz="24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багато</a:t>
              </a:r>
              <a:r>
                <a:rPr lang="ru-RU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політологів</a:t>
              </a:r>
              <a:r>
                <a:rPr lang="ru-RU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починають</a:t>
              </a:r>
              <a:r>
                <a:rPr lang="ru-RU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із</a:t>
              </a:r>
              <a:r>
                <a:rPr lang="ru-RU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1951 року, коли </a:t>
              </a:r>
              <a:r>
                <a:rPr lang="ru-RU" sz="24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вийшла</a:t>
              </a:r>
              <a:r>
                <a:rPr lang="ru-RU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друком</a:t>
              </a:r>
              <a:r>
                <a:rPr lang="ru-RU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колективна</a:t>
              </a:r>
              <a:r>
                <a:rPr lang="ru-RU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робота за </a:t>
              </a:r>
              <a:r>
                <a:rPr lang="ru-RU" sz="24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редакцією</a:t>
              </a:r>
              <a:r>
                <a:rPr lang="ru-RU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Г. </a:t>
              </a:r>
              <a:r>
                <a:rPr lang="ru-RU" sz="24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Ласвелла</a:t>
              </a:r>
              <a:r>
                <a:rPr lang="ru-RU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й Д. </a:t>
              </a:r>
              <a:r>
                <a:rPr lang="ru-RU" sz="24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Лернера</a:t>
              </a:r>
              <a:r>
                <a:rPr lang="ru-RU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- вона дала старт так званому «</a:t>
              </a:r>
              <a:r>
                <a:rPr lang="ru-RU" sz="24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політико-управлінському</a:t>
              </a:r>
              <a:r>
                <a:rPr lang="ru-RU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руху</a:t>
              </a:r>
              <a:r>
                <a:rPr lang="ru-RU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» (</a:t>
              </a:r>
              <a:r>
                <a:rPr 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policy movement). </a:t>
              </a:r>
              <a:r>
                <a:rPr lang="ru-RU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 </a:t>
              </a:r>
              <a:r>
                <a:rPr lang="ru-RU" sz="24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вступній</a:t>
              </a:r>
              <a:r>
                <a:rPr lang="ru-RU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статті</a:t>
              </a:r>
              <a:r>
                <a:rPr lang="ru-RU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до </a:t>
              </a:r>
              <a:r>
                <a:rPr lang="ru-RU" sz="24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цієї</a:t>
              </a:r>
              <a:r>
                <a:rPr lang="ru-RU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монографії</a:t>
              </a:r>
              <a:r>
                <a:rPr lang="ru-RU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Г. </a:t>
              </a:r>
              <a:r>
                <a:rPr lang="ru-RU" sz="24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Ласвелл</a:t>
              </a:r>
              <a:r>
                <a:rPr lang="ru-RU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поставив перед </a:t>
              </a:r>
              <a:r>
                <a:rPr lang="ru-RU" sz="24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згаданим</a:t>
              </a:r>
              <a:r>
                <a:rPr lang="ru-RU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рухом</a:t>
              </a:r>
              <a:r>
                <a:rPr lang="ru-RU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двоєдине</a:t>
              </a:r>
              <a:r>
                <a:rPr lang="ru-RU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завдання</a:t>
              </a:r>
              <a:r>
                <a:rPr lang="ru-RU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</a:p>
            <a:p>
              <a:pPr indent="457200" algn="just"/>
              <a:r>
                <a:rPr lang="ru-RU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	</a:t>
              </a:r>
              <a:r>
                <a:rPr lang="ru-RU" sz="24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сприяти</a:t>
              </a:r>
              <a:r>
                <a:rPr lang="ru-RU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підвищенню</a:t>
              </a:r>
              <a:r>
                <a:rPr lang="ru-RU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ефективності</a:t>
              </a:r>
              <a:r>
                <a:rPr lang="ru-RU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публічних</a:t>
              </a:r>
              <a:r>
                <a:rPr lang="ru-RU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рішень</a:t>
              </a:r>
              <a:r>
                <a:rPr lang="ru-RU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indent="457200" algn="just"/>
              <a:r>
                <a:rPr lang="ru-RU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	</a:t>
              </a:r>
              <a:r>
                <a:rPr lang="ru-RU" sz="24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одночасно</a:t>
              </a:r>
              <a:r>
                <a:rPr lang="ru-RU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розвивати</a:t>
              </a:r>
              <a:r>
                <a:rPr lang="ru-RU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й </a:t>
              </a:r>
              <a:r>
                <a:rPr lang="ru-RU" sz="24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впроваджувати</a:t>
              </a:r>
              <a:r>
                <a:rPr lang="ru-RU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в практику </a:t>
              </a:r>
              <a:r>
                <a:rPr lang="ru-RU" sz="24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демократичні</a:t>
              </a:r>
              <a:r>
                <a:rPr lang="ru-RU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принципи</a:t>
              </a:r>
              <a:r>
                <a:rPr lang="ru-RU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та </a:t>
              </a:r>
              <a:r>
                <a:rPr lang="ru-RU" sz="24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гуманістичні</a:t>
              </a:r>
              <a:r>
                <a:rPr lang="ru-RU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цінності</a:t>
              </a:r>
              <a:r>
                <a:rPr lang="ru-RU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indent="457200" algn="just"/>
              <a:r>
                <a:rPr lang="ru-RU" sz="24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Іншими</a:t>
              </a:r>
              <a:r>
                <a:rPr lang="ru-RU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словами, </a:t>
              </a:r>
              <a:r>
                <a:rPr lang="ru-RU" sz="24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мова</a:t>
              </a:r>
              <a:r>
                <a:rPr lang="ru-RU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йшла</a:t>
              </a:r>
              <a:r>
                <a:rPr lang="ru-RU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про </a:t>
              </a:r>
              <a:r>
                <a:rPr lang="ru-RU" sz="24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додання</a:t>
              </a:r>
              <a:r>
                <a:rPr lang="ru-RU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політичній</a:t>
              </a:r>
              <a:r>
                <a:rPr lang="ru-RU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науці</a:t>
              </a:r>
              <a:r>
                <a:rPr lang="ru-RU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прагматичної</a:t>
              </a:r>
              <a:r>
                <a:rPr lang="ru-RU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й </a:t>
              </a:r>
              <a:r>
                <a:rPr lang="ru-RU" sz="24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прикладної</a:t>
              </a:r>
              <a:r>
                <a:rPr lang="ru-RU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спрямованості</a:t>
              </a:r>
              <a:r>
                <a:rPr lang="ru-RU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шляхом </a:t>
              </a:r>
              <a:r>
                <a:rPr lang="ru-RU" sz="24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поєднанням</a:t>
              </a:r>
              <a:r>
                <a:rPr lang="ru-RU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демократичної</a:t>
              </a:r>
              <a:r>
                <a:rPr lang="ru-RU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теорії</a:t>
              </a:r>
              <a:r>
                <a:rPr lang="ru-RU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з </a:t>
              </a:r>
              <a:r>
                <a:rPr lang="ru-RU" sz="24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управлінською</a:t>
              </a:r>
              <a:r>
                <a:rPr lang="ru-RU" sz="2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практикою.</a:t>
              </a:r>
              <a:endPara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3586"/>
            <a:ext cx="7622721" cy="1026341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9977" y="29029"/>
            <a:ext cx="10658023" cy="4657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5802517" y="0"/>
            <a:ext cx="2485483" cy="10287000"/>
          </a:xfrm>
          <a:prstGeom prst="rect">
            <a:avLst/>
          </a:prstGeom>
          <a:solidFill>
            <a:srgbClr val="EDEDED"/>
          </a:solidFill>
        </p:spPr>
      </p:sp>
      <p:sp>
        <p:nvSpPr>
          <p:cNvPr id="7" name="TextBox 7"/>
          <p:cNvSpPr txBox="1"/>
          <p:nvPr/>
        </p:nvSpPr>
        <p:spPr>
          <a:xfrm>
            <a:off x="228600" y="342900"/>
            <a:ext cx="15392400" cy="59093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indent="457200" algn="just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1960-1970 роки відбувається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інституціоналізація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політичного аналізу як університетської дисципліни. З кінця 1960-х років спершу в Каліфорнійському (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Берклі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а потім в інших провідних американських університетах створюються спеціалізовані курси й програми з політичного аналізу, починається підготовка магістрів, докторів за цією спеціальністю. Одночасно набирає силу й інший, не менш важливий процес - перетворення політичного аналізу в особливу професійну сферу. </a:t>
            </a:r>
          </a:p>
          <a:p>
            <a:pPr indent="457200" algn="just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державних органах федерального, регіонального й муніципального рівнів формуються (або розширюються) аналітичні підрозділи, у їхніх штатних розкладах з’являється стандартна одиниця «аналітик» (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analyst). </a:t>
            </a:r>
          </a:p>
          <a:p>
            <a:pPr indent="457200" algn="just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 відомо, найважливішої складової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інституціоналізації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наукової дисципліни є утворення професійного співтовариства, створення спеціалізованих журналів і професійних асоціацій. Цей процес розгортається в США в 1970-1980 роки. </a:t>
            </a:r>
          </a:p>
          <a:p>
            <a:pPr indent="457200" algn="just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З’являється низка журналів, орієнтованих на політико-управлінську проблематику взагалі й на питання прикладного політичного аналізу зокрема. Це – 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Policy Sciences», «Policy Studies Journal», «Policy Studies Review», «Journal of Policy Analysis and Management»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ін. Формуються професійні асоціації аналітиків – Організація політико-управлінських досліджень (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Policy Studies Organization),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яка об’єднувала в основному політологів, і міждисциплінарна Асоціація політичного аналізу й менеджменту (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Association of Public Policy Analysis and Management),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складу якої входять більше 2 тис. практикуючих аналітиків й університетських учених.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6252210"/>
            <a:ext cx="8534400" cy="403478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2999" y="6252210"/>
            <a:ext cx="7039517" cy="40347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B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058401" y="0"/>
            <a:ext cx="8229600" cy="1028700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6" name="TextBox 6"/>
          <p:cNvSpPr txBox="1"/>
          <p:nvPr/>
        </p:nvSpPr>
        <p:spPr>
          <a:xfrm>
            <a:off x="457200" y="800100"/>
            <a:ext cx="8991600" cy="77559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indent="457200" algn="just"/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Європі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інституціоналізації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політичного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аналізу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йшов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менш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бурхливо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ніж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США.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Неоднаковими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були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темпи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розгортання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окремих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країнах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За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висновком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німецького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політолога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Х.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Воллманна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вони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залежали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чотирьох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факторів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indent="457200" algn="just"/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рівень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попиту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з боку уряду на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аналітичну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продукцію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indent="457200" algn="just"/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(2)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історично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сформовані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органах державного управління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організаційні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моделі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регламенти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indent="457200" algn="just"/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(3) погляди й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настанови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політичної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еліти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indent="457200" algn="just"/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(4)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здатність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готовність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співтовариства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вчених-суспільствознавців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включитися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аналітичну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роботу.</a:t>
            </a:r>
          </a:p>
          <a:p>
            <a:pPr indent="457200" algn="just"/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Досить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показовий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 приклад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Великобританії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де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приходом до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влади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уряду М.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Тетчер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відразу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 стали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згортатися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програми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державного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планування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експертизи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в 1983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році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була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ліквідована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Центральна служба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політичного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оцінювання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Central Policy Review Staff).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8401" y="0"/>
            <a:ext cx="8229599" cy="1028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0525" y="2512866"/>
            <a:ext cx="10277475" cy="7648575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304801" y="647700"/>
            <a:ext cx="13677900" cy="6891252"/>
            <a:chOff x="-521680" y="-2140857"/>
            <a:chExt cx="9857014" cy="9188332"/>
          </a:xfrm>
        </p:grpSpPr>
        <p:sp>
          <p:nvSpPr>
            <p:cNvPr id="4" name="AutoShape 4"/>
            <p:cNvSpPr/>
            <p:nvPr/>
          </p:nvSpPr>
          <p:spPr>
            <a:xfrm>
              <a:off x="-521680" y="-2140857"/>
              <a:ext cx="9857014" cy="7707086"/>
            </a:xfrm>
            <a:prstGeom prst="rect">
              <a:avLst/>
            </a:prstGeom>
            <a:solidFill>
              <a:srgbClr val="003B31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-445480" y="-1898560"/>
              <a:ext cx="9704614" cy="894603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ru-RU" sz="44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5. </a:t>
              </a:r>
              <a:r>
                <a:rPr lang="ru-RU" sz="44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Труднощі</a:t>
              </a:r>
              <a:r>
                <a:rPr lang="ru-RU" sz="44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4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становлення</a:t>
              </a:r>
              <a:r>
                <a:rPr lang="ru-RU" sz="4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4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політичної</a:t>
              </a:r>
              <a:r>
                <a:rPr lang="ru-RU" sz="4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4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аналітики</a:t>
              </a:r>
              <a:r>
                <a:rPr lang="ru-RU" sz="4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в </a:t>
              </a:r>
              <a:r>
                <a:rPr lang="ru-RU" sz="44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Україні</a:t>
              </a:r>
              <a:endParaRPr lang="ru-RU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4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/>
              <a:r>
                <a:rPr lang="ru-RU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 </a:t>
              </a:r>
              <a:r>
                <a:rPr lang="ru-RU" sz="2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пострадянських</a:t>
              </a:r>
              <a:r>
                <a:rPr lang="ru-RU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країнах</a:t>
              </a:r>
              <a:r>
                <a:rPr lang="ru-RU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становлення</a:t>
              </a:r>
              <a:r>
                <a:rPr lang="ru-RU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політичної</a:t>
              </a:r>
              <a:r>
                <a:rPr lang="ru-RU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аналітики</a:t>
              </a:r>
              <a:r>
                <a:rPr lang="ru-RU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як </a:t>
              </a:r>
              <a:r>
                <a:rPr lang="ru-RU" sz="2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особливої</a:t>
              </a:r>
              <a:r>
                <a:rPr lang="ru-RU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професійної</a:t>
              </a:r>
              <a:r>
                <a:rPr lang="ru-RU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сфери</a:t>
              </a:r>
              <a:r>
                <a:rPr lang="ru-RU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виглядає</a:t>
              </a:r>
              <a:r>
                <a:rPr lang="ru-RU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досить</a:t>
              </a:r>
              <a:r>
                <a:rPr lang="ru-RU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неоднозначною. </a:t>
              </a:r>
            </a:p>
            <a:p>
              <a:pPr algn="just"/>
              <a:r>
                <a:rPr lang="ru-RU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 одного боку, </a:t>
              </a:r>
              <a:r>
                <a:rPr lang="ru-RU" sz="2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спостерігається</a:t>
              </a:r>
              <a:r>
                <a:rPr lang="ru-RU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деякий</a:t>
              </a:r>
              <a:r>
                <a:rPr lang="ru-RU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прогрес</a:t>
              </a:r>
              <a:r>
                <a:rPr lang="ru-RU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у </a:t>
              </a:r>
              <a:r>
                <a:rPr lang="ru-RU" sz="2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державних</a:t>
              </a:r>
              <a:r>
                <a:rPr lang="ru-RU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органах </a:t>
              </a:r>
              <a:r>
                <a:rPr lang="ru-RU" sz="2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з’явилися</a:t>
              </a:r>
              <a:r>
                <a:rPr lang="ru-RU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аналітичні</a:t>
              </a:r>
              <a:r>
                <a:rPr lang="ru-RU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підрозділи</a:t>
              </a:r>
              <a:r>
                <a:rPr lang="ru-RU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ru-RU" sz="2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виникла</a:t>
              </a:r>
              <a:r>
                <a:rPr lang="ru-RU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безліч</a:t>
              </a:r>
              <a:r>
                <a:rPr lang="ru-RU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незалежних</a:t>
              </a:r>
              <a:r>
                <a:rPr lang="ru-RU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аналітичних</a:t>
              </a:r>
              <a:r>
                <a:rPr lang="ru-RU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центрів</a:t>
              </a:r>
              <a:r>
                <a:rPr lang="ru-RU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ru-RU" sz="2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періодично</a:t>
              </a:r>
              <a:r>
                <a:rPr lang="ru-RU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виходять</a:t>
              </a:r>
              <a:r>
                <a:rPr lang="ru-RU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інформаційно-аналітичні</a:t>
              </a:r>
              <a:r>
                <a:rPr lang="ru-RU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бюлетені</a:t>
              </a:r>
              <a:r>
                <a:rPr lang="ru-RU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ru-RU" sz="2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проводяться</a:t>
              </a:r>
              <a:r>
                <a:rPr lang="ru-RU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семінари</a:t>
              </a:r>
              <a:r>
                <a:rPr lang="ru-RU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й «</a:t>
              </a:r>
              <a:r>
                <a:rPr lang="ru-RU" sz="2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круглі</a:t>
              </a:r>
              <a:r>
                <a:rPr lang="ru-RU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столи</a:t>
              </a:r>
              <a:r>
                <a:rPr lang="ru-RU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». </a:t>
              </a:r>
            </a:p>
            <a:p>
              <a:pPr algn="just"/>
              <a:r>
                <a:rPr lang="ru-RU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 </a:t>
              </a:r>
              <a:r>
                <a:rPr lang="ru-RU" sz="2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іншого</a:t>
              </a:r>
              <a:r>
                <a:rPr lang="ru-RU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боку - </a:t>
              </a:r>
              <a:r>
                <a:rPr lang="ru-RU" sz="2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методологічний</a:t>
              </a:r>
              <a:r>
                <a:rPr lang="ru-RU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рівень</a:t>
              </a:r>
              <a:r>
                <a:rPr lang="ru-RU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й </a:t>
              </a:r>
              <a:r>
                <a:rPr lang="ru-RU" sz="2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якість</a:t>
              </a:r>
              <a:r>
                <a:rPr lang="ru-RU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прикладних</a:t>
              </a:r>
              <a:r>
                <a:rPr lang="ru-RU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розробок</a:t>
              </a:r>
              <a:r>
                <a:rPr lang="ru-RU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часто </a:t>
              </a:r>
              <a:r>
                <a:rPr lang="ru-RU" sz="2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досить</a:t>
              </a:r>
              <a:r>
                <a:rPr lang="ru-RU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невисокі</a:t>
              </a:r>
              <a:r>
                <a:rPr lang="ru-RU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Як справедливо </a:t>
              </a:r>
              <a:r>
                <a:rPr lang="ru-RU" sz="2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відзначають</a:t>
              </a:r>
              <a:r>
                <a:rPr lang="ru-RU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самі</a:t>
              </a:r>
              <a:r>
                <a:rPr lang="ru-RU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українські</a:t>
              </a:r>
              <a:r>
                <a:rPr lang="ru-RU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аналітики</a:t>
              </a:r>
              <a:r>
                <a:rPr lang="ru-RU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«</a:t>
              </a:r>
              <a:r>
                <a:rPr lang="ru-RU" sz="2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насправді</a:t>
              </a:r>
              <a:r>
                <a:rPr lang="ru-RU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«</a:t>
              </a:r>
              <a:r>
                <a:rPr lang="ru-RU" sz="2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української</a:t>
              </a:r>
              <a:r>
                <a:rPr lang="ru-RU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РЕНД </a:t>
              </a:r>
              <a:r>
                <a:rPr lang="ru-RU" sz="2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Корпорейшн</a:t>
              </a:r>
              <a:r>
                <a:rPr lang="ru-RU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» </a:t>
              </a:r>
              <a:r>
                <a:rPr lang="ru-RU" sz="2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поки</a:t>
              </a:r>
              <a:r>
                <a:rPr lang="ru-RU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ще</a:t>
              </a:r>
              <a:r>
                <a:rPr lang="ru-RU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не створена». </a:t>
              </a:r>
              <a:r>
                <a:rPr lang="ru-RU" sz="2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Хоча</a:t>
              </a:r>
              <a:r>
                <a:rPr lang="ru-RU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на </a:t>
              </a:r>
              <a:r>
                <a:rPr lang="ru-RU" sz="2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певну</a:t>
              </a:r>
              <a:r>
                <a:rPr lang="ru-RU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особливу</a:t>
              </a:r>
              <a:r>
                <a:rPr lang="ru-RU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роль </a:t>
              </a:r>
              <a:r>
                <a:rPr lang="ru-RU" sz="2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подібної</a:t>
              </a:r>
              <a:r>
                <a:rPr lang="ru-RU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аналітичної</a:t>
              </a:r>
              <a:r>
                <a:rPr lang="ru-RU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інституції</a:t>
              </a:r>
              <a:r>
                <a:rPr lang="ru-RU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претендує</a:t>
              </a:r>
              <a:r>
                <a:rPr lang="ru-RU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Національний</a:t>
              </a:r>
              <a:r>
                <a:rPr lang="ru-RU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Інститут </a:t>
              </a:r>
              <a:r>
                <a:rPr lang="ru-RU" sz="2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Стратегічних</a:t>
              </a:r>
              <a:r>
                <a:rPr lang="ru-RU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Досліджень</a:t>
              </a:r>
              <a:r>
                <a:rPr lang="ru-RU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при РНБОУ. Однак, </a:t>
              </a:r>
              <a:r>
                <a:rPr lang="ru-RU" sz="2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необхідно</a:t>
              </a:r>
              <a:r>
                <a:rPr lang="ru-RU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зауважити</a:t>
              </a:r>
              <a:r>
                <a:rPr lang="ru-RU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ru-RU" sz="2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що</a:t>
              </a:r>
              <a:r>
                <a:rPr lang="ru-RU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ця</a:t>
              </a:r>
              <a:r>
                <a:rPr lang="ru-RU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аналітична</a:t>
              </a:r>
              <a:r>
                <a:rPr lang="ru-RU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інституція</a:t>
              </a:r>
              <a:r>
                <a:rPr lang="ru-RU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є все ж таки державною </a:t>
              </a:r>
              <a:r>
                <a:rPr lang="ru-RU" sz="2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установою</a:t>
              </a:r>
              <a:r>
                <a:rPr lang="ru-RU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на </a:t>
              </a:r>
              <a:r>
                <a:rPr lang="ru-RU" sz="2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відміну</a:t>
              </a:r>
              <a:r>
                <a:rPr lang="ru-RU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від</a:t>
              </a:r>
              <a:r>
                <a:rPr lang="ru-RU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РЕНД </a:t>
              </a:r>
              <a:r>
                <a:rPr lang="ru-RU" sz="2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Корпорейшн</a:t>
              </a:r>
              <a:r>
                <a:rPr lang="ru-RU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яка є </a:t>
              </a:r>
              <a:r>
                <a:rPr lang="ru-RU" sz="24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незалежним</a:t>
              </a:r>
              <a:r>
                <a:rPr lang="ru-RU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центром.</a:t>
              </a:r>
            </a:p>
            <a:p>
              <a:pPr algn="ctr"/>
              <a:endParaRPr lang="uk-UA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/>
              <a:endParaRPr lang="ru-RU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4216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1400" y="1"/>
            <a:ext cx="10896600" cy="101727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-3629" y="1760066"/>
            <a:ext cx="10665279" cy="8554149"/>
            <a:chOff x="-4839" y="2474345"/>
            <a:chExt cx="14220371" cy="7087306"/>
          </a:xfrm>
        </p:grpSpPr>
        <p:sp>
          <p:nvSpPr>
            <p:cNvPr id="4" name="AutoShape 4"/>
            <p:cNvSpPr/>
            <p:nvPr/>
          </p:nvSpPr>
          <p:spPr>
            <a:xfrm>
              <a:off x="-4839" y="2474345"/>
              <a:ext cx="14220371" cy="7087306"/>
            </a:xfrm>
            <a:prstGeom prst="rect">
              <a:avLst/>
            </a:prstGeom>
            <a:solidFill>
              <a:srgbClr val="003B31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203200" y="3825528"/>
              <a:ext cx="13207999" cy="392699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lvl="0" algn="ctr"/>
              <a:r>
                <a:rPr lang="ru-RU" sz="2800" dirty="0" smtClean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За </a:t>
              </a:r>
              <a:r>
                <a:rPr lang="ru-RU" sz="280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останні</a:t>
              </a:r>
              <a:r>
                <a:rPr lang="ru-RU" sz="28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80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часи</a:t>
              </a:r>
              <a:r>
                <a:rPr lang="ru-RU" sz="28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в </a:t>
              </a:r>
              <a:r>
                <a:rPr lang="ru-RU" sz="280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Україні</a:t>
              </a:r>
              <a:r>
                <a:rPr lang="ru-RU" sz="28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80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довелося</a:t>
              </a:r>
              <a:r>
                <a:rPr lang="ru-RU" sz="28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80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пережити</a:t>
              </a:r>
              <a:r>
                <a:rPr lang="ru-RU" sz="28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низку </a:t>
              </a:r>
              <a:r>
                <a:rPr lang="ru-RU" sz="280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найгостріших</a:t>
              </a:r>
              <a:r>
                <a:rPr lang="ru-RU" sz="28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80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соціально-політичних</a:t>
              </a:r>
              <a:r>
                <a:rPr lang="ru-RU" sz="28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криз, </a:t>
              </a:r>
              <a:r>
                <a:rPr lang="ru-RU" sz="280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породжених</a:t>
              </a:r>
              <a:r>
                <a:rPr lang="ru-RU" sz="28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80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помилками</a:t>
              </a:r>
              <a:r>
                <a:rPr lang="ru-RU" sz="28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й </a:t>
              </a:r>
              <a:r>
                <a:rPr lang="ru-RU" sz="280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прорахунками</a:t>
              </a:r>
              <a:r>
                <a:rPr lang="ru-RU" sz="28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в </a:t>
              </a:r>
              <a:r>
                <a:rPr lang="ru-RU" sz="280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процесі</a:t>
              </a:r>
              <a:r>
                <a:rPr lang="ru-RU" sz="28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80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прийняття</a:t>
              </a:r>
              <a:r>
                <a:rPr lang="ru-RU" sz="28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й </a:t>
              </a:r>
              <a:r>
                <a:rPr lang="ru-RU" sz="280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реалізації</a:t>
              </a:r>
              <a:r>
                <a:rPr lang="ru-RU" sz="28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80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державних</a:t>
              </a:r>
              <a:r>
                <a:rPr lang="ru-RU" sz="28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80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рішень</a:t>
              </a:r>
              <a:r>
                <a:rPr lang="ru-RU" sz="28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</a:p>
            <a:p>
              <a:pPr lvl="0" algn="ctr"/>
              <a:r>
                <a:rPr lang="ru-RU" sz="28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Очевидно, </a:t>
              </a:r>
              <a:r>
                <a:rPr lang="ru-RU" sz="280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що</a:t>
              </a:r>
              <a:r>
                <a:rPr lang="ru-RU" sz="28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80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ці</a:t>
              </a:r>
              <a:r>
                <a:rPr lang="ru-RU" sz="28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80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прорахунки</a:t>
              </a:r>
              <a:r>
                <a:rPr lang="ru-RU" sz="28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80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були</a:t>
              </a:r>
              <a:r>
                <a:rPr lang="ru-RU" sz="28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80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багато</a:t>
              </a:r>
              <a:r>
                <a:rPr lang="ru-RU" sz="28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в </a:t>
              </a:r>
              <a:r>
                <a:rPr lang="ru-RU" sz="280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чому</a:t>
              </a:r>
              <a:r>
                <a:rPr lang="ru-RU" sz="28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80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обумовлені</a:t>
              </a:r>
              <a:r>
                <a:rPr lang="ru-RU" sz="28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80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слабкістю</a:t>
              </a:r>
              <a:r>
                <a:rPr lang="ru-RU" sz="28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80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інформаційно-аналітичного</a:t>
              </a:r>
              <a:r>
                <a:rPr lang="ru-RU" sz="28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80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забезпечення</a:t>
              </a:r>
              <a:r>
                <a:rPr lang="ru-RU" sz="28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80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вищих</a:t>
              </a:r>
              <a:r>
                <a:rPr lang="ru-RU" sz="28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80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посадових</a:t>
              </a:r>
              <a:r>
                <a:rPr lang="ru-RU" sz="28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80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осіб</a:t>
              </a:r>
              <a:r>
                <a:rPr lang="ru-RU" sz="28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ru-RU" sz="280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Багато</a:t>
              </a:r>
              <a:r>
                <a:rPr lang="ru-RU" sz="28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80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публічних</a:t>
              </a:r>
              <a:r>
                <a:rPr lang="ru-RU" sz="28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80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рішень</a:t>
              </a:r>
              <a:r>
                <a:rPr lang="ru-RU" sz="28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80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приймалися</a:t>
              </a:r>
              <a:r>
                <a:rPr lang="ru-RU" sz="28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– і </a:t>
              </a:r>
              <a:r>
                <a:rPr lang="ru-RU" sz="280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приймаються</a:t>
              </a:r>
              <a:r>
                <a:rPr lang="ru-RU" sz="28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– </a:t>
              </a:r>
              <a:r>
                <a:rPr lang="ru-RU" sz="280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імпульсивно</a:t>
              </a:r>
              <a:r>
                <a:rPr lang="ru-RU" sz="28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й </a:t>
              </a:r>
              <a:r>
                <a:rPr lang="ru-RU" sz="280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інтуїтивно</a:t>
              </a:r>
              <a:r>
                <a:rPr lang="ru-RU" sz="28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без </a:t>
              </a:r>
              <a:r>
                <a:rPr lang="ru-RU" sz="280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врахування</a:t>
              </a:r>
              <a:r>
                <a:rPr lang="ru-RU" sz="28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80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їх</a:t>
              </a:r>
              <a:r>
                <a:rPr lang="ru-RU" sz="28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80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середньострокових</a:t>
              </a:r>
              <a:r>
                <a:rPr lang="ru-RU" sz="28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і </a:t>
              </a:r>
              <a:r>
                <a:rPr lang="ru-RU" sz="280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довгострокових</a:t>
              </a:r>
              <a:r>
                <a:rPr lang="ru-RU" sz="28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80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наслідків</a:t>
              </a:r>
              <a:r>
                <a:rPr lang="ru-RU" sz="28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Політичний </a:t>
              </a:r>
              <a:r>
                <a:rPr lang="ru-RU" sz="280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аналіз</a:t>
              </a:r>
              <a:r>
                <a:rPr lang="ru-RU" sz="28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80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поки</a:t>
              </a:r>
              <a:r>
                <a:rPr lang="ru-RU" sz="28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80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ще</a:t>
              </a:r>
              <a:r>
                <a:rPr lang="ru-RU" sz="28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не став </a:t>
              </a:r>
              <a:r>
                <a:rPr lang="ru-RU" sz="280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невід’ємним</a:t>
              </a:r>
              <a:r>
                <a:rPr lang="ru-RU" sz="28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компонентом </a:t>
              </a:r>
              <a:r>
                <a:rPr lang="ru-RU" sz="280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української</a:t>
              </a:r>
              <a:r>
                <a:rPr lang="ru-RU" sz="28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80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політичної</a:t>
              </a:r>
              <a:r>
                <a:rPr lang="ru-RU" sz="280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практики.</a:t>
              </a:r>
              <a:endParaRPr lang="ru-RU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B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715033" y="3761581"/>
            <a:ext cx="12857934" cy="12763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0692"/>
              </a:lnSpc>
            </a:pPr>
            <a:r>
              <a:rPr lang="uk-UA" sz="8225" spc="-246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ОБГОВОРЕННЯ</a:t>
            </a:r>
            <a:endParaRPr lang="en-US" sz="8225" spc="-246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7829617" cy="10287000"/>
          </a:xfrm>
          <a:prstGeom prst="rect">
            <a:avLst/>
          </a:prstGeom>
          <a:solidFill>
            <a:srgbClr val="EDEDED"/>
          </a:solidFill>
        </p:spPr>
      </p:sp>
      <p:grpSp>
        <p:nvGrpSpPr>
          <p:cNvPr id="4" name="Group 4"/>
          <p:cNvGrpSpPr/>
          <p:nvPr/>
        </p:nvGrpSpPr>
        <p:grpSpPr>
          <a:xfrm>
            <a:off x="8149771" y="1257300"/>
            <a:ext cx="9757229" cy="7758708"/>
            <a:chOff x="-3941" y="-19051"/>
            <a:chExt cx="10595741" cy="10344942"/>
          </a:xfrm>
        </p:grpSpPr>
        <p:sp>
          <p:nvSpPr>
            <p:cNvPr id="5" name="TextBox 5"/>
            <p:cNvSpPr txBox="1"/>
            <p:nvPr/>
          </p:nvSpPr>
          <p:spPr>
            <a:xfrm>
              <a:off x="-3941" y="1708149"/>
              <a:ext cx="10591800" cy="86177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indent="457200" algn="just"/>
              <a:r>
                <a:rPr lang="uk-UA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1. Появу політичного аналізу як особливої дисципліни прийнято датувати серединою 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XX </a:t>
              </a:r>
              <a:r>
                <a:rPr lang="uk-UA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ст. Проте політична аналітика має тривалий період становлення. </a:t>
              </a:r>
            </a:p>
            <a:p>
              <a:pPr indent="457200" algn="just"/>
              <a:r>
                <a:rPr lang="uk-UA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За критерієм розвитку теоретико-методологічних засад в історії політичної аналітики можна виділити такі періоди:</a:t>
              </a:r>
            </a:p>
            <a:p>
              <a:pPr indent="457200" algn="just"/>
              <a:r>
                <a:rPr lang="uk-UA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1) </a:t>
              </a:r>
              <a:r>
                <a:rPr lang="uk-UA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передінституціональний</a:t>
              </a:r>
              <a:r>
                <a:rPr lang="uk-UA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період (до 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XIX </a:t>
              </a:r>
              <a:r>
                <a:rPr lang="uk-UA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ст.), пов’язаний в основному з дедуктивним, логіко-філософським і морально-аксіологічним підходами; </a:t>
              </a:r>
            </a:p>
            <a:p>
              <a:pPr indent="457200" algn="just"/>
              <a:r>
                <a:rPr lang="uk-UA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2) період академічної </a:t>
              </a:r>
              <a:r>
                <a:rPr lang="uk-UA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інституціоналізації</a:t>
              </a:r>
              <a:r>
                <a:rPr lang="uk-UA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(середина 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XIX – </a:t>
              </a:r>
              <a:r>
                <a:rPr lang="uk-UA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початок 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XX </a:t>
              </a:r>
              <a:r>
                <a:rPr lang="uk-UA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ст.), коли на перший план виходить історико-порівняльний і нормативно-інституціональний методи; </a:t>
              </a:r>
            </a:p>
            <a:p>
              <a:pPr indent="457200" algn="just"/>
              <a:r>
                <a:rPr lang="uk-UA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3) </a:t>
              </a:r>
              <a:r>
                <a:rPr lang="uk-UA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біхевіоралістський</a:t>
              </a:r>
              <a:r>
                <a:rPr lang="uk-UA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період (1950-1970 рр.), коли стали активно застосовуватися кількісні методи;</a:t>
              </a:r>
            </a:p>
            <a:p>
              <a:pPr indent="457200" algn="just"/>
              <a:r>
                <a:rPr lang="uk-UA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4) сучасний (</a:t>
              </a:r>
              <a:r>
                <a:rPr lang="uk-UA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постбіхевіоралістський</a:t>
              </a:r>
              <a:r>
                <a:rPr lang="uk-UA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 період (остання чверть 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XX </a:t>
              </a:r>
              <a:r>
                <a:rPr lang="uk-UA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ст.)</a:t>
              </a:r>
              <a:endParaRPr lang="uk-UA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19051"/>
              <a:ext cx="10591800" cy="6155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lvl="0" algn="ctr">
                <a:lnSpc>
                  <a:spcPts val="3600"/>
                </a:lnSpc>
              </a:pPr>
              <a:r>
                <a:rPr lang="ru-RU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Періодизація</a:t>
              </a:r>
              <a:r>
                <a:rPr lang="ru-RU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історії</a:t>
              </a:r>
              <a:r>
                <a:rPr lang="ru-RU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політичної</a:t>
              </a:r>
              <a:r>
                <a:rPr lang="ru-RU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аналітики</a:t>
              </a:r>
              <a:endParaRPr lang="en-US" sz="3000" spc="6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7829617" cy="1028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5476472" y="0"/>
            <a:ext cx="2811528" cy="10287000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4" name="Group 4"/>
          <p:cNvGrpSpPr/>
          <p:nvPr/>
        </p:nvGrpSpPr>
        <p:grpSpPr>
          <a:xfrm>
            <a:off x="0" y="866120"/>
            <a:ext cx="11035759" cy="9420879"/>
            <a:chOff x="0" y="0"/>
            <a:chExt cx="14340114" cy="7924623"/>
          </a:xfrm>
        </p:grpSpPr>
        <p:sp>
          <p:nvSpPr>
            <p:cNvPr id="5" name="AutoShape 5"/>
            <p:cNvSpPr/>
            <p:nvPr/>
          </p:nvSpPr>
          <p:spPr>
            <a:xfrm>
              <a:off x="0" y="0"/>
              <a:ext cx="14340114" cy="7924623"/>
            </a:xfrm>
            <a:prstGeom prst="rect">
              <a:avLst/>
            </a:prstGeom>
            <a:solidFill>
              <a:srgbClr val="003B31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275771" y="200856"/>
              <a:ext cx="13487452" cy="711959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indent="457200" algn="just"/>
              <a:r>
                <a:rPr lang="uk-UA" sz="25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Витоки </a:t>
              </a:r>
              <a:r>
                <a:rPr lang="uk-UA" sz="25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політичної аналітики спостерігаються ще в добу </a:t>
              </a:r>
              <a:r>
                <a:rPr lang="uk-UA" sz="25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протодержавних</a:t>
              </a:r>
              <a:r>
                <a:rPr lang="uk-UA" sz="25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утворень, коли стали формуватися особливі функції керування й спеціалізований адміністративний апарат. Спочатку такого роду «політичні навички» формувалися на базі практичного досвіду, методом проб і помилок, і транслювалися через звичаї й традиції. Пізніше, з ускладненням соціальної організації й підвищенням комплексності державного керування, виникають особливі касти жерців і страти радників – носіїв політико-управлінського знання (багато в чому тоді таємного й езотеричного).</a:t>
              </a:r>
            </a:p>
            <a:p>
              <a:pPr indent="457200" algn="just"/>
              <a:r>
                <a:rPr lang="uk-UA" sz="25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 античності важливу роль відіграють аксіологічні(ціннісні) критерії й оцінки тих чи інших кроків політиків і форм державного життя, що опираються на пануючі цінності та норми моральності, як це можна бачити в класифікації трьох «правильних» (монархія, аристократія й </a:t>
              </a:r>
              <a:r>
                <a:rPr lang="uk-UA" sz="25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політія</a:t>
              </a:r>
              <a:r>
                <a:rPr lang="uk-UA" sz="25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 і трьох «неправильних» (тиранія, олігархія, демократія) форм державного правління, що її розробив Аристотель. </a:t>
              </a:r>
            </a:p>
            <a:p>
              <a:pPr indent="457200" algn="just"/>
              <a:r>
                <a:rPr lang="uk-UA" sz="25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Виявляючи загальні й особливі риси відомих йому політичних </a:t>
              </a:r>
              <a:r>
                <a:rPr lang="uk-UA" sz="25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устроїв</a:t>
              </a:r>
              <a:r>
                <a:rPr lang="uk-UA" sz="25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опираючись на синхронний і </a:t>
              </a:r>
              <a:r>
                <a:rPr lang="uk-UA" sz="25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діахронний</a:t>
              </a:r>
              <a:r>
                <a:rPr lang="uk-UA" sz="25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методи, Аристотель аналізує фактичний матеріал створеної за його особистої участі великої серії з 158 історичних описів грецьких </a:t>
              </a:r>
              <a:r>
                <a:rPr lang="uk-UA" sz="25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держав-полісів</a:t>
              </a:r>
              <a:r>
                <a:rPr lang="uk-UA" sz="25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При побудові теоретичних проектів ідеального поліса Аристотель, разом із Платоном й іншими античними філософами, використовує і деякі найпростіші елементи логічного моделювання.</a:t>
              </a:r>
              <a:endParaRPr lang="uk-UA" sz="2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2590290" y="223510"/>
            <a:ext cx="121580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7200" algn="just"/>
            <a:r>
              <a:rPr lang="uk-UA" sz="32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Витоки, становлення та утвердження політичної </a:t>
            </a:r>
            <a:r>
              <a:rPr lang="uk-UA" sz="32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аналітики</a:t>
            </a:r>
            <a:endParaRPr lang="uk-UA" sz="3200" b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9756" y="866120"/>
            <a:ext cx="6629400" cy="83921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B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9448800" y="647700"/>
            <a:ext cx="8305800" cy="52014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indent="457200" algn="just"/>
            <a:r>
              <a:rPr lang="uk-UA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середні віки як радники при дворах феодальних государів виступали переважно духовні особи, але з початком епохи Відродження стала зростати й роль світських «консультантів». У цей період компаративний (порівняльно-історичний) аналіз використовують для порівняння політичних режимів Англії в 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XV </a:t>
            </a:r>
            <a:r>
              <a:rPr lang="uk-UA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столітті (</a:t>
            </a:r>
            <a:r>
              <a:rPr lang="uk-UA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Дж</a:t>
            </a:r>
            <a:r>
              <a:rPr lang="uk-UA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Фортескью</a:t>
            </a:r>
            <a:r>
              <a:rPr lang="uk-UA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та Франції в 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XVII </a:t>
            </a:r>
            <a:r>
              <a:rPr lang="uk-UA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столітті (Ш.-Л. Монтеск’є). </a:t>
            </a:r>
          </a:p>
          <a:p>
            <a:pPr indent="457200" algn="just"/>
            <a:r>
              <a:rPr lang="uk-UA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 емпірично орієнтованим мислителем у середні віки вважається Н. Макіавеллі, який блискуче поєднав традиційне моралізування й філософську дедукцію при побудові моделі держави на основі спостереження й історико-порівняльного аналізу матеріалів з політичного розвитку Італії.</a:t>
            </a:r>
            <a:endParaRPr lang="uk-UA" sz="2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8800" y="5849124"/>
            <a:ext cx="8458200" cy="443606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800100"/>
            <a:ext cx="8534400" cy="90369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B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/>
          <p:nvPr/>
        </p:nvSpPr>
        <p:spPr>
          <a:xfrm>
            <a:off x="9372600" y="266700"/>
            <a:ext cx="45719" cy="9127808"/>
          </a:xfrm>
          <a:prstGeom prst="rect">
            <a:avLst/>
          </a:prstGeom>
          <a:solidFill>
            <a:srgbClr val="FFFFFF">
              <a:alpha val="49804"/>
            </a:srgbClr>
          </a:solidFill>
        </p:spPr>
      </p:sp>
      <p:sp>
        <p:nvSpPr>
          <p:cNvPr id="7" name="TextBox 7"/>
          <p:cNvSpPr txBox="1"/>
          <p:nvPr/>
        </p:nvSpPr>
        <p:spPr>
          <a:xfrm>
            <a:off x="9753600" y="419100"/>
            <a:ext cx="8305800" cy="84638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indent="457200" algn="just"/>
            <a:r>
              <a:rPr lang="uk-UA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Основним методом академічної політичної аналітики стає порівняльно-історичний і правовий аналіз політичних інститутів, який виникає у США в другій половині 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XIX </a:t>
            </a:r>
            <a:r>
              <a:rPr lang="uk-UA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століття (Г. Адамі, Д. </a:t>
            </a:r>
            <a:r>
              <a:rPr lang="uk-UA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Берджес</a:t>
            </a:r>
            <a:r>
              <a:rPr lang="uk-UA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Подібні процеси спостерігаються і в Європі (С. Гірке) та Росії (М. Ковалевський). Класики сучасної політології М. Вебер і М. </a:t>
            </a:r>
            <a:r>
              <a:rPr lang="uk-UA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Острогорский</a:t>
            </a:r>
            <a:r>
              <a:rPr lang="uk-UA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Г. </a:t>
            </a:r>
            <a:r>
              <a:rPr lang="uk-UA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Моска</a:t>
            </a:r>
            <a:r>
              <a:rPr lang="uk-UA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й В. </a:t>
            </a:r>
            <a:r>
              <a:rPr lang="uk-UA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Парето</a:t>
            </a:r>
            <a:r>
              <a:rPr lang="uk-UA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здійснюють збирання політичних даних за допомогою в основному історико-порівняльних методів. За способом обґрунтування методологічних положень роботи класиків все більше набувають емпіричного характеру. </a:t>
            </a:r>
          </a:p>
          <a:p>
            <a:pPr indent="457200" algn="just"/>
            <a:endParaRPr lang="uk-UA" sz="2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uk-UA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Головний «прорив» у сфері політичного аналізу відбувається в епоху промислової революції. Цей «прорив» був обумовлений не стільки «природним» прогресом соціальних знань, скільки ускладненням громадської організації й державного керування. Виклики епохи, пов’язані з індустріалізацією, урбанізацією, масовими міграціями населення тощо, вимагали більш точних, чим раніше, політико-управлінських рішень, що ґрунтувалися б на достовірній економічній і соціальній інформації. Це дало потужний поштовх розвитку емпіричних і статистичних методів аналізу. </a:t>
            </a:r>
          </a:p>
          <a:p>
            <a:pPr indent="457200" algn="just"/>
            <a:r>
              <a:rPr lang="uk-UA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uk-UA" sz="2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рубежі</a:t>
            </a:r>
            <a:r>
              <a:rPr lang="uk-UA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XVIII-XIX </a:t>
            </a:r>
            <a:r>
              <a:rPr lang="uk-UA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ст. у низці країн проводяться перші переписи населення (у США – в 1790 році, в Англії – в 1801 році). Вчені-статистики починають залучатися до урядів як радники з питань соціальної й економічної політики. До кінця 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XIX </a:t>
            </a:r>
            <a:r>
              <a:rPr lang="uk-UA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сторіччя теза про те, що традиційна політична аргументація повинна підкріплюватися емпіричними даними, стала домінуючою.</a:t>
            </a:r>
            <a:endParaRPr lang="uk-UA" sz="2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266700"/>
            <a:ext cx="4191000" cy="52578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662" y="266700"/>
            <a:ext cx="4419600" cy="52578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919" y="5676900"/>
            <a:ext cx="8971281" cy="4610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B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8001000" y="190500"/>
            <a:ext cx="9829800" cy="99719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indent="457200" algn="ctr"/>
            <a:r>
              <a:rPr lang="uk-U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Вплив </a:t>
            </a:r>
            <a:r>
              <a:rPr lang="uk-UA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біхевіоралізму</a:t>
            </a:r>
            <a:r>
              <a:rPr lang="uk-U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розвиток політичної аналітики.</a:t>
            </a:r>
          </a:p>
          <a:p>
            <a:pPr indent="457200" algn="just"/>
            <a:endParaRPr lang="uk-UA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uk-UA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Біхевіоралістський</a:t>
            </a:r>
            <a:r>
              <a:rPr lang="uk-UA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період розвитку політичної аналітики пов’язаний насамперед із застосуванням нових емпіричних і кількісних методів, запозичених з арсеналів як психології, соціології, економічної науки, так і з математики, кібернетики, географії й навіть медицини. </a:t>
            </a:r>
          </a:p>
          <a:p>
            <a:pPr indent="457200" algn="just"/>
            <a:r>
              <a:rPr lang="uk-U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1928 році в США виходить одна з перших робіт із застосування математичних, зокрема статистичних, інструментів (кореляційний і факторний аналіз) у вивченні політики (книга С. </a:t>
            </a:r>
            <a:r>
              <a:rPr lang="uk-UA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Райса</a:t>
            </a:r>
            <a:r>
              <a:rPr lang="uk-U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«Кількісні методи в політиці»). Місце традиційних прийомів політичних філософів й описово-історичної методів починають займати методи </a:t>
            </a:r>
            <a:r>
              <a:rPr lang="uk-UA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біхевіоралістів</a:t>
            </a:r>
            <a:r>
              <a:rPr lang="uk-U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збору й аналізу «достовірних» даних про «емпірично спостережуване» в політичній поведінці.</a:t>
            </a:r>
          </a:p>
          <a:p>
            <a:pPr indent="457200" algn="just"/>
            <a:r>
              <a:rPr lang="uk-U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психології й медицини в політичну аналітику інкорпоровані тести й лабораторні експерименти, із соціології – анкетні опитування, інтерв’ю, спостереження, а з математики й статистики – регресійний, кореляційний, факторний й інший види аналізу, а також математичне моделювання й методи теорії ігор. </a:t>
            </a:r>
          </a:p>
          <a:p>
            <a:pPr indent="457200" algn="just"/>
            <a:r>
              <a:rPr lang="uk-U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Особливе місце в методології стали займати методи вивчення виборчого процесу й електоральної поведінки. У Франції географ А. Зиґфрід розробляє так звану «політичну карту (або картину)» Франції, створюючи тим самим нову методологію «виборчої географії». </a:t>
            </a:r>
          </a:p>
          <a:p>
            <a:pPr indent="457200" algn="just"/>
            <a:r>
              <a:rPr lang="uk-U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1930-1950 роки в США до арсеналу методів політології й соціології політики входять (насамперед завдяки емпіричним дослідженням Д. </a:t>
            </a:r>
            <a:r>
              <a:rPr lang="uk-UA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Геллапа</a:t>
            </a:r>
            <a:r>
              <a:rPr lang="uk-U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й П. </a:t>
            </a:r>
            <a:r>
              <a:rPr lang="uk-UA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Лазарсфельда</a:t>
            </a:r>
            <a:r>
              <a:rPr lang="uk-U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методи передвиборного зондажу громадської думки й техніка панельних (повторюваних) опитувань виборців. </a:t>
            </a:r>
          </a:p>
          <a:p>
            <a:pPr indent="457200" algn="just"/>
            <a:endParaRPr lang="uk-UA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28700"/>
            <a:ext cx="7696200" cy="861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65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003B31"/>
          </a:solidFill>
        </p:spPr>
      </p:sp>
      <p:sp>
        <p:nvSpPr>
          <p:cNvPr id="4" name="TextBox 4"/>
          <p:cNvSpPr txBox="1"/>
          <p:nvPr/>
        </p:nvSpPr>
        <p:spPr>
          <a:xfrm>
            <a:off x="7162800" y="800100"/>
            <a:ext cx="11049000" cy="90486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1960-1970 роки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американськими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вченими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починають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активно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створюватися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інформаційні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бази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політичних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даних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експертні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«штучного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інтелекту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на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основі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комп’ютерної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техніки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ґрунтуються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принципах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квантифікації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вимірювання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Але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вже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наприкінці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1960 – початку 1970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рр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у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західній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аналітиці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спостерігається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криза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біхевіоралістської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методології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Низка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американських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політологів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(Д.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Істон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виступили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повернення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традиційних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політичних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методів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моральних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норм. Так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були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сформульовані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принципи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постбіхевіоралістської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методології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XX 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ст.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починається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поступова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професіоналізація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(а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другої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половини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ХХ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століття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й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інституціоналізація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політичної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аналітики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експертному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середовищі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основному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навколо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університетів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формується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співтовариство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професорів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займаються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прикладними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соціальними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науками, і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практикуючих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політичних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аналітиків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багато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хто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вийшли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університетських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кіл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наочно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цю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змичку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політичної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теорії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державною практикою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ілюструє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президент США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Вудро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Вільсон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починав свою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кар’єру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професор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політичної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науки й державного управління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Гарвардського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університету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Серед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університетських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професорів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брали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активну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участь у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державній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згадати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Р.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Гільфердинга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Німеччина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Й.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Шумпетера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й О.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Бауера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Австрія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800100"/>
            <a:ext cx="6400800" cy="8915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5008267" cy="10287000"/>
          </a:xfrm>
          <a:prstGeom prst="rect">
            <a:avLst/>
          </a:prstGeom>
          <a:solidFill>
            <a:srgbClr val="003B31"/>
          </a:solidFill>
        </p:spPr>
      </p:sp>
      <p:sp>
        <p:nvSpPr>
          <p:cNvPr id="7" name="TextBox 7"/>
          <p:cNvSpPr txBox="1"/>
          <p:nvPr/>
        </p:nvSpPr>
        <p:spPr>
          <a:xfrm>
            <a:off x="5410200" y="190500"/>
            <a:ext cx="12649200" cy="40626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indent="457200"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Інституціоналізація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аналітики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Заході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Протягом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XX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сторіччя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законодавцями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моди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сфері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виступали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США, де «попит»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аналітичну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продукцію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органічно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поєднувався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«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пропозицією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роки «Нового курсу»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Ф.Д.Рузвельта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країні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з’явилося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кілька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агентств,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покликаних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забезпечувати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інтелектуальне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обґрунтування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окремих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напрямків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Рада 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планування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житлова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комісія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Адміністрація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робіт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.). З початком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другої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світової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війни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різко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зростає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інтерес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аналітичних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розробок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сфері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військового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планування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керування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(так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звані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операцій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сітьові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плани-графіки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військово-політичної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пропаганди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маніпулювання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суспільною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свідомістю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314" y="4381500"/>
            <a:ext cx="6487886" cy="56388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03646" y="4381500"/>
            <a:ext cx="5755753" cy="563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3279733" y="0"/>
            <a:ext cx="5008267" cy="10287000"/>
          </a:xfrm>
          <a:prstGeom prst="rect">
            <a:avLst/>
          </a:prstGeom>
          <a:solidFill>
            <a:srgbClr val="EDEDED"/>
          </a:solidFill>
        </p:spPr>
      </p:sp>
      <p:sp>
        <p:nvSpPr>
          <p:cNvPr id="7" name="TextBox 7"/>
          <p:cNvSpPr txBox="1"/>
          <p:nvPr/>
        </p:nvSpPr>
        <p:spPr>
          <a:xfrm>
            <a:off x="304800" y="266700"/>
            <a:ext cx="12801600" cy="99719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indent="457200"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бурхливо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аналітика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стала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розвиватися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США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післявоєнний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період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здебільшого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обумовлено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ядерним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протистоянням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СРСР.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країні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починають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недержавні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аналітичні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центри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«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мозкові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трести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(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brain trusts)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«фабрики думки» (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think tanks).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1948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році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заснована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«РЕНД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Корпорейшн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яка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виконувала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початкових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етапах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замовлення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Міністерства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військово-повітряних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сил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розробку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ряду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оборонних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indent="457200" algn="just"/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Пізніше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виникли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Інститут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Врукінгса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Фонд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спадщини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Інститут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міста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кінця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1960-х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США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утворилася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індустрія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недержавної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аналітики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яка внесла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вагомий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внесок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політико-аналітичного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інструментарію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indent="457200" algn="just"/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проілюструвати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тезу,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досить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згадати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аналітичні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«РЕНД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Корпорейшн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як методика «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програмування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планування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бюджетування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(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PPBS: «Programming – Planning – Budgeting System»),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групової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ітеративної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експертної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оцінки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Дельфі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пакет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аналітичних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методик «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витрати-вигоди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(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cost-benefit analysis)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«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витрати-ефективність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(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cost-effectiveness analysis),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включає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набір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інструментів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оцінки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рішень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їхніх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 algn="just"/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Слабкою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стороною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аналіцентристського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руху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analycentric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movement)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яскраво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виражений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технократизм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недержавні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аналітичні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центри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крім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фахівців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наук,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прийшло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чимало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системщиків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інженерів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привнесли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техніку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суворого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формалізованого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але й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характерний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них стиль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мислення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indent="457200"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Поняття «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витлумачувалося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технократами в буквальному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тобто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декомпозиція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розбивка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цілісного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окремі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означало практично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повну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відмову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аналітичній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ціннісних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моральних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орієнтирів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ігнорування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соціально-політичного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управлінської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У той же час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поряд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«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аналіцентриками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-технократами» 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професійному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співтоваристві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служили «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гуманітарії-академіки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робили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наголос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аксіологічні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етичні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орієнтири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діагностики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79732" y="-38100"/>
            <a:ext cx="5008267" cy="10325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</TotalTime>
  <Words>2137</Words>
  <Application>Microsoft Office PowerPoint</Application>
  <PresentationFormat>Произвольный</PresentationFormat>
  <Paragraphs>57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Times New Roman</vt:lpstr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Зеленый Жирный Современный Предложение Здравоохранение Миссия и Цели Презентация</dc:title>
  <dc:creator>Адмін</dc:creator>
  <cp:lastModifiedBy>Учетная запись Майкрософт</cp:lastModifiedBy>
  <cp:revision>38</cp:revision>
  <dcterms:created xsi:type="dcterms:W3CDTF">2006-08-16T00:00:00Z</dcterms:created>
  <dcterms:modified xsi:type="dcterms:W3CDTF">2024-02-06T14:53:01Z</dcterms:modified>
  <dc:identifier>DAFdQOyL5Hk</dc:identifier>
</cp:coreProperties>
</file>