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43"/>
  </p:notesMasterIdLst>
  <p:sldIdLst>
    <p:sldId id="256" r:id="rId2"/>
    <p:sldId id="257" r:id="rId3"/>
    <p:sldId id="272" r:id="rId4"/>
    <p:sldId id="273" r:id="rId5"/>
    <p:sldId id="274" r:id="rId6"/>
    <p:sldId id="275" r:id="rId7"/>
    <p:sldId id="276" r:id="rId8"/>
    <p:sldId id="27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8" r:id="rId22"/>
    <p:sldId id="279" r:id="rId23"/>
    <p:sldId id="280" r:id="rId24"/>
    <p:sldId id="270" r:id="rId25"/>
    <p:sldId id="281" r:id="rId26"/>
    <p:sldId id="285" r:id="rId27"/>
    <p:sldId id="286" r:id="rId28"/>
    <p:sldId id="282" r:id="rId29"/>
    <p:sldId id="283" r:id="rId30"/>
    <p:sldId id="284" r:id="rId31"/>
    <p:sldId id="287" r:id="rId32"/>
    <p:sldId id="288" r:id="rId33"/>
    <p:sldId id="290" r:id="rId34"/>
    <p:sldId id="291" r:id="rId35"/>
    <p:sldId id="294" r:id="rId36"/>
    <p:sldId id="295" r:id="rId37"/>
    <p:sldId id="298" r:id="rId38"/>
    <p:sldId id="299" r:id="rId39"/>
    <p:sldId id="300" r:id="rId40"/>
    <p:sldId id="301" r:id="rId41"/>
    <p:sldId id="271" r:id="rId4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F852B9-74BE-437E-9FAA-2B223A5CF234}" type="datetimeFigureOut">
              <a:rPr lang="uk-UA" smtClean="0"/>
              <a:t>07.05.2023</a:t>
            </a:fld>
            <a:endParaRPr lang="uk-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6D8191-1892-4F57-B02B-4795C431DC70}" type="slidenum">
              <a:rPr lang="uk-UA" smtClean="0"/>
              <a:t>‹#›</a:t>
            </a:fld>
            <a:endParaRPr lang="uk-UA"/>
          </a:p>
        </p:txBody>
      </p:sp>
    </p:spTree>
    <p:extLst>
      <p:ext uri="{BB962C8B-B14F-4D97-AF65-F5344CB8AC3E}">
        <p14:creationId xmlns:p14="http://schemas.microsoft.com/office/powerpoint/2010/main" val="390044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796D8191-1892-4F57-B02B-4795C431DC70}" type="slidenum">
              <a:rPr lang="uk-UA" smtClean="0"/>
              <a:t>9</a:t>
            </a:fld>
            <a:endParaRPr lang="uk-UA"/>
          </a:p>
        </p:txBody>
      </p:sp>
    </p:spTree>
    <p:extLst>
      <p:ext uri="{BB962C8B-B14F-4D97-AF65-F5344CB8AC3E}">
        <p14:creationId xmlns:p14="http://schemas.microsoft.com/office/powerpoint/2010/main" val="798699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796D8191-1892-4F57-B02B-4795C431DC70}" type="slidenum">
              <a:rPr lang="uk-UA" smtClean="0"/>
              <a:t>23</a:t>
            </a:fld>
            <a:endParaRPr lang="uk-UA"/>
          </a:p>
        </p:txBody>
      </p:sp>
    </p:spTree>
    <p:extLst>
      <p:ext uri="{BB962C8B-B14F-4D97-AF65-F5344CB8AC3E}">
        <p14:creationId xmlns:p14="http://schemas.microsoft.com/office/powerpoint/2010/main" val="108770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26D42A2-9B94-4D1B-B6F6-FF395EDBDA32}" type="datetimeFigureOut">
              <a:rPr lang="uk-UA" smtClean="0"/>
              <a:t>07.05.2023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E8F1944C-C83D-4C0D-804D-0CBCF7846A5F}" type="slidenum">
              <a:rPr lang="uk-UA" smtClean="0"/>
              <a:t>‹#›</a:t>
            </a:fld>
            <a:endParaRPr lang="uk-UA"/>
          </a:p>
        </p:txBody>
      </p:sp>
    </p:spTree>
    <p:extLst>
      <p:ext uri="{BB962C8B-B14F-4D97-AF65-F5344CB8AC3E}">
        <p14:creationId xmlns:p14="http://schemas.microsoft.com/office/powerpoint/2010/main" val="1542958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26D42A2-9B94-4D1B-B6F6-FF395EDBDA32}" type="datetimeFigureOut">
              <a:rPr lang="uk-UA" smtClean="0"/>
              <a:t>07.05.2023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E8F1944C-C83D-4C0D-804D-0CBCF7846A5F}" type="slidenum">
              <a:rPr lang="uk-UA" smtClean="0"/>
              <a:t>‹#›</a:t>
            </a:fld>
            <a:endParaRPr lang="uk-UA"/>
          </a:p>
        </p:txBody>
      </p:sp>
    </p:spTree>
    <p:extLst>
      <p:ext uri="{BB962C8B-B14F-4D97-AF65-F5344CB8AC3E}">
        <p14:creationId xmlns:p14="http://schemas.microsoft.com/office/powerpoint/2010/main" val="2688884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26D42A2-9B94-4D1B-B6F6-FF395EDBDA32}" type="datetimeFigureOut">
              <a:rPr lang="uk-UA" smtClean="0"/>
              <a:t>07.05.2023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E8F1944C-C83D-4C0D-804D-0CBCF7846A5F}" type="slidenum">
              <a:rPr lang="uk-UA" smtClean="0"/>
              <a:t>‹#›</a:t>
            </a:fld>
            <a:endParaRPr lang="uk-U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65762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26D42A2-9B94-4D1B-B6F6-FF395EDBDA32}" type="datetimeFigureOut">
              <a:rPr lang="uk-UA" smtClean="0"/>
              <a:t>07.05.2023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E8F1944C-C83D-4C0D-804D-0CBCF7846A5F}" type="slidenum">
              <a:rPr lang="uk-UA" smtClean="0"/>
              <a:t>‹#›</a:t>
            </a:fld>
            <a:endParaRPr lang="uk-UA"/>
          </a:p>
        </p:txBody>
      </p:sp>
    </p:spTree>
    <p:extLst>
      <p:ext uri="{BB962C8B-B14F-4D97-AF65-F5344CB8AC3E}">
        <p14:creationId xmlns:p14="http://schemas.microsoft.com/office/powerpoint/2010/main" val="690012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26D42A2-9B94-4D1B-B6F6-FF395EDBDA32}" type="datetimeFigureOut">
              <a:rPr lang="uk-UA" smtClean="0"/>
              <a:t>07.05.2023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E8F1944C-C83D-4C0D-804D-0CBCF7846A5F}" type="slidenum">
              <a:rPr lang="uk-UA" smtClean="0"/>
              <a:t>‹#›</a:t>
            </a:fld>
            <a:endParaRPr lang="uk-U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80569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26D42A2-9B94-4D1B-B6F6-FF395EDBDA32}" type="datetimeFigureOut">
              <a:rPr lang="uk-UA" smtClean="0"/>
              <a:t>07.05.2023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E8F1944C-C83D-4C0D-804D-0CBCF7846A5F}" type="slidenum">
              <a:rPr lang="uk-UA" smtClean="0"/>
              <a:t>‹#›</a:t>
            </a:fld>
            <a:endParaRPr lang="uk-UA"/>
          </a:p>
        </p:txBody>
      </p:sp>
    </p:spTree>
    <p:extLst>
      <p:ext uri="{BB962C8B-B14F-4D97-AF65-F5344CB8AC3E}">
        <p14:creationId xmlns:p14="http://schemas.microsoft.com/office/powerpoint/2010/main" val="1726726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26D42A2-9B94-4D1B-B6F6-FF395EDBDA32}" type="datetimeFigureOut">
              <a:rPr lang="uk-UA" smtClean="0"/>
              <a:t>07.05.2023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E8F1944C-C83D-4C0D-804D-0CBCF7846A5F}" type="slidenum">
              <a:rPr lang="uk-UA" smtClean="0"/>
              <a:t>‹#›</a:t>
            </a:fld>
            <a:endParaRPr lang="uk-UA"/>
          </a:p>
        </p:txBody>
      </p:sp>
    </p:spTree>
    <p:extLst>
      <p:ext uri="{BB962C8B-B14F-4D97-AF65-F5344CB8AC3E}">
        <p14:creationId xmlns:p14="http://schemas.microsoft.com/office/powerpoint/2010/main" val="2264891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26D42A2-9B94-4D1B-B6F6-FF395EDBDA32}" type="datetimeFigureOut">
              <a:rPr lang="uk-UA" smtClean="0"/>
              <a:t>07.05.2023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E8F1944C-C83D-4C0D-804D-0CBCF7846A5F}" type="slidenum">
              <a:rPr lang="uk-UA" smtClean="0"/>
              <a:t>‹#›</a:t>
            </a:fld>
            <a:endParaRPr lang="uk-UA"/>
          </a:p>
        </p:txBody>
      </p:sp>
    </p:spTree>
    <p:extLst>
      <p:ext uri="{BB962C8B-B14F-4D97-AF65-F5344CB8AC3E}">
        <p14:creationId xmlns:p14="http://schemas.microsoft.com/office/powerpoint/2010/main" val="3012322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26D42A2-9B94-4D1B-B6F6-FF395EDBDA32}" type="datetimeFigureOut">
              <a:rPr lang="uk-UA" smtClean="0"/>
              <a:t>07.05.2023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E8F1944C-C83D-4C0D-804D-0CBCF7846A5F}" type="slidenum">
              <a:rPr lang="uk-UA" smtClean="0"/>
              <a:t>‹#›</a:t>
            </a:fld>
            <a:endParaRPr lang="uk-UA"/>
          </a:p>
        </p:txBody>
      </p:sp>
    </p:spTree>
    <p:extLst>
      <p:ext uri="{BB962C8B-B14F-4D97-AF65-F5344CB8AC3E}">
        <p14:creationId xmlns:p14="http://schemas.microsoft.com/office/powerpoint/2010/main" val="1154107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26D42A2-9B94-4D1B-B6F6-FF395EDBDA32}" type="datetimeFigureOut">
              <a:rPr lang="uk-UA" smtClean="0"/>
              <a:t>07.05.2023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E8F1944C-C83D-4C0D-804D-0CBCF7846A5F}" type="slidenum">
              <a:rPr lang="uk-UA" smtClean="0"/>
              <a:t>‹#›</a:t>
            </a:fld>
            <a:endParaRPr lang="uk-UA"/>
          </a:p>
        </p:txBody>
      </p:sp>
    </p:spTree>
    <p:extLst>
      <p:ext uri="{BB962C8B-B14F-4D97-AF65-F5344CB8AC3E}">
        <p14:creationId xmlns:p14="http://schemas.microsoft.com/office/powerpoint/2010/main" val="3400904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26D42A2-9B94-4D1B-B6F6-FF395EDBDA32}" type="datetimeFigureOut">
              <a:rPr lang="uk-UA" smtClean="0"/>
              <a:t>07.05.2023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E8F1944C-C83D-4C0D-804D-0CBCF7846A5F}" type="slidenum">
              <a:rPr lang="uk-UA" smtClean="0"/>
              <a:t>‹#›</a:t>
            </a:fld>
            <a:endParaRPr lang="uk-UA"/>
          </a:p>
        </p:txBody>
      </p:sp>
    </p:spTree>
    <p:extLst>
      <p:ext uri="{BB962C8B-B14F-4D97-AF65-F5344CB8AC3E}">
        <p14:creationId xmlns:p14="http://schemas.microsoft.com/office/powerpoint/2010/main" val="3484152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26D42A2-9B94-4D1B-B6F6-FF395EDBDA32}" type="datetimeFigureOut">
              <a:rPr lang="uk-UA" smtClean="0"/>
              <a:t>07.05.2023</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E8F1944C-C83D-4C0D-804D-0CBCF7846A5F}" type="slidenum">
              <a:rPr lang="uk-UA" smtClean="0"/>
              <a:t>‹#›</a:t>
            </a:fld>
            <a:endParaRPr lang="uk-UA"/>
          </a:p>
        </p:txBody>
      </p:sp>
    </p:spTree>
    <p:extLst>
      <p:ext uri="{BB962C8B-B14F-4D97-AF65-F5344CB8AC3E}">
        <p14:creationId xmlns:p14="http://schemas.microsoft.com/office/powerpoint/2010/main" val="3232702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26D42A2-9B94-4D1B-B6F6-FF395EDBDA32}" type="datetimeFigureOut">
              <a:rPr lang="uk-UA" smtClean="0"/>
              <a:t>07.05.2023</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E8F1944C-C83D-4C0D-804D-0CBCF7846A5F}" type="slidenum">
              <a:rPr lang="uk-UA" smtClean="0"/>
              <a:t>‹#›</a:t>
            </a:fld>
            <a:endParaRPr lang="uk-UA"/>
          </a:p>
        </p:txBody>
      </p:sp>
    </p:spTree>
    <p:extLst>
      <p:ext uri="{BB962C8B-B14F-4D97-AF65-F5344CB8AC3E}">
        <p14:creationId xmlns:p14="http://schemas.microsoft.com/office/powerpoint/2010/main" val="2732433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6D42A2-9B94-4D1B-B6F6-FF395EDBDA32}" type="datetimeFigureOut">
              <a:rPr lang="uk-UA" smtClean="0"/>
              <a:t>07.05.2023</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E8F1944C-C83D-4C0D-804D-0CBCF7846A5F}" type="slidenum">
              <a:rPr lang="uk-UA" smtClean="0"/>
              <a:t>‹#›</a:t>
            </a:fld>
            <a:endParaRPr lang="uk-UA"/>
          </a:p>
        </p:txBody>
      </p:sp>
    </p:spTree>
    <p:extLst>
      <p:ext uri="{BB962C8B-B14F-4D97-AF65-F5344CB8AC3E}">
        <p14:creationId xmlns:p14="http://schemas.microsoft.com/office/powerpoint/2010/main" val="3535323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26D42A2-9B94-4D1B-B6F6-FF395EDBDA32}" type="datetimeFigureOut">
              <a:rPr lang="uk-UA" smtClean="0"/>
              <a:t>07.05.2023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E8F1944C-C83D-4C0D-804D-0CBCF7846A5F}" type="slidenum">
              <a:rPr lang="uk-UA" smtClean="0"/>
              <a:t>‹#›</a:t>
            </a:fld>
            <a:endParaRPr lang="uk-UA"/>
          </a:p>
        </p:txBody>
      </p:sp>
    </p:spTree>
    <p:extLst>
      <p:ext uri="{BB962C8B-B14F-4D97-AF65-F5344CB8AC3E}">
        <p14:creationId xmlns:p14="http://schemas.microsoft.com/office/powerpoint/2010/main" val="3140349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E8F1944C-C83D-4C0D-804D-0CBCF7846A5F}" type="slidenum">
              <a:rPr lang="uk-UA" smtClean="0"/>
              <a:t>‹#›</a:t>
            </a:fld>
            <a:endParaRPr lang="uk-UA"/>
          </a:p>
        </p:txBody>
      </p:sp>
      <p:sp>
        <p:nvSpPr>
          <p:cNvPr id="5" name="Date Placeholder 4"/>
          <p:cNvSpPr>
            <a:spLocks noGrp="1"/>
          </p:cNvSpPr>
          <p:nvPr>
            <p:ph type="dt" sz="half" idx="10"/>
          </p:nvPr>
        </p:nvSpPr>
        <p:spPr/>
        <p:txBody>
          <a:bodyPr/>
          <a:lstStyle/>
          <a:p>
            <a:fld id="{526D42A2-9B94-4D1B-B6F6-FF395EDBDA32}" type="datetimeFigureOut">
              <a:rPr lang="uk-UA" smtClean="0"/>
              <a:t>07.05.2023</a:t>
            </a:fld>
            <a:endParaRPr lang="uk-UA"/>
          </a:p>
        </p:txBody>
      </p:sp>
    </p:spTree>
    <p:extLst>
      <p:ext uri="{BB962C8B-B14F-4D97-AF65-F5344CB8AC3E}">
        <p14:creationId xmlns:p14="http://schemas.microsoft.com/office/powerpoint/2010/main" val="2649714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26D42A2-9B94-4D1B-B6F6-FF395EDBDA32}" type="datetimeFigureOut">
              <a:rPr lang="uk-UA" smtClean="0"/>
              <a:t>07.05.2023</a:t>
            </a:fld>
            <a:endParaRPr lang="uk-U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8F1944C-C83D-4C0D-804D-0CBCF7846A5F}" type="slidenum">
              <a:rPr lang="uk-UA" smtClean="0"/>
              <a:t>‹#›</a:t>
            </a:fld>
            <a:endParaRPr lang="uk-UA"/>
          </a:p>
        </p:txBody>
      </p:sp>
    </p:spTree>
    <p:extLst>
      <p:ext uri="{BB962C8B-B14F-4D97-AF65-F5344CB8AC3E}">
        <p14:creationId xmlns:p14="http://schemas.microsoft.com/office/powerpoint/2010/main" val="127285167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doi.org/10.32702/2306-6814.2018.23.23"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97384" y="764275"/>
            <a:ext cx="7766936" cy="1364776"/>
          </a:xfrm>
        </p:spPr>
        <p:txBody>
          <a:bodyPr/>
          <a:lstStyle/>
          <a:p>
            <a:pPr algn="l"/>
            <a:r>
              <a:rPr lang="uk-UA" sz="4000" dirty="0" smtClean="0"/>
              <a:t>Монетарна політика в умовах інфляційного </a:t>
            </a:r>
            <a:r>
              <a:rPr lang="uk-UA" sz="4000" dirty="0" err="1" smtClean="0"/>
              <a:t>таргетування</a:t>
            </a:r>
            <a:endParaRPr lang="uk-UA" sz="4000" dirty="0"/>
          </a:p>
        </p:txBody>
      </p:sp>
      <p:sp>
        <p:nvSpPr>
          <p:cNvPr id="3" name="Подзаголовок 2"/>
          <p:cNvSpPr>
            <a:spLocks noGrp="1"/>
          </p:cNvSpPr>
          <p:nvPr>
            <p:ph type="subTitle" idx="1"/>
          </p:nvPr>
        </p:nvSpPr>
        <p:spPr>
          <a:xfrm>
            <a:off x="674554" y="2593075"/>
            <a:ext cx="7766936" cy="3145808"/>
          </a:xfrm>
        </p:spPr>
        <p:txBody>
          <a:bodyPr>
            <a:normAutofit/>
          </a:bodyPr>
          <a:lstStyle/>
          <a:p>
            <a:pPr algn="l"/>
            <a:r>
              <a:rPr lang="ru-RU" dirty="0" smtClean="0"/>
              <a:t>1.</a:t>
            </a:r>
            <a:r>
              <a:rPr lang="ru-RU" dirty="0"/>
              <a:t> </a:t>
            </a:r>
            <a:r>
              <a:rPr lang="ru-RU" dirty="0" err="1"/>
              <a:t>Сутність</a:t>
            </a:r>
            <a:r>
              <a:rPr lang="ru-RU" dirty="0"/>
              <a:t> та </a:t>
            </a:r>
            <a:r>
              <a:rPr lang="ru-RU" dirty="0" err="1"/>
              <a:t>типи</a:t>
            </a:r>
            <a:r>
              <a:rPr lang="ru-RU" dirty="0"/>
              <a:t> </a:t>
            </a:r>
            <a:r>
              <a:rPr lang="ru-RU" dirty="0" err="1"/>
              <a:t>грошово-кредитної</a:t>
            </a:r>
            <a:r>
              <a:rPr lang="ru-RU" dirty="0"/>
              <a:t> </a:t>
            </a:r>
            <a:r>
              <a:rPr lang="ru-RU" dirty="0" err="1"/>
              <a:t>політики</a:t>
            </a:r>
            <a:r>
              <a:rPr lang="ru-RU" dirty="0"/>
              <a:t>.</a:t>
            </a:r>
          </a:p>
          <a:p>
            <a:pPr algn="l"/>
            <a:r>
              <a:rPr lang="ru-RU" b="1" dirty="0"/>
              <a:t>2. </a:t>
            </a:r>
            <a:r>
              <a:rPr lang="ru-RU" b="1" dirty="0" smtClean="0"/>
              <a:t>Канали </a:t>
            </a:r>
            <a:r>
              <a:rPr lang="ru-RU" b="1" dirty="0"/>
              <a:t>та </a:t>
            </a:r>
            <a:r>
              <a:rPr lang="ru-RU" b="1" dirty="0" err="1"/>
              <a:t>інструменти</a:t>
            </a:r>
            <a:r>
              <a:rPr lang="ru-RU" b="1" dirty="0"/>
              <a:t> </a:t>
            </a:r>
            <a:r>
              <a:rPr lang="ru-RU" b="1" dirty="0" err="1"/>
              <a:t>монетарної</a:t>
            </a:r>
            <a:r>
              <a:rPr lang="ru-RU" b="1" dirty="0"/>
              <a:t> </a:t>
            </a:r>
            <a:r>
              <a:rPr lang="ru-RU" b="1" dirty="0" err="1" smtClean="0"/>
              <a:t>політики</a:t>
            </a:r>
            <a:endParaRPr lang="ru-RU" dirty="0" smtClean="0"/>
          </a:p>
          <a:p>
            <a:pPr algn="l"/>
            <a:r>
              <a:rPr lang="ru-RU" dirty="0" smtClean="0"/>
              <a:t>3.</a:t>
            </a:r>
            <a:r>
              <a:rPr lang="ru-RU" b="1" dirty="0" smtClean="0"/>
              <a:t>Таргетування </a:t>
            </a:r>
            <a:r>
              <a:rPr lang="ru-RU" b="1" dirty="0" err="1"/>
              <a:t>інфляції</a:t>
            </a:r>
            <a:r>
              <a:rPr lang="ru-RU" b="1" dirty="0"/>
              <a:t> та </a:t>
            </a:r>
            <a:r>
              <a:rPr lang="ru-RU" b="1" dirty="0" err="1"/>
              <a:t>процентний</a:t>
            </a:r>
            <a:r>
              <a:rPr lang="ru-RU" b="1" dirty="0"/>
              <a:t> канал </a:t>
            </a:r>
            <a:r>
              <a:rPr lang="ru-RU" b="1" dirty="0" err="1" smtClean="0"/>
              <a:t>впливу</a:t>
            </a:r>
            <a:endParaRPr lang="ru-RU" b="1" dirty="0"/>
          </a:p>
          <a:p>
            <a:pPr algn="l"/>
            <a:r>
              <a:rPr lang="ru-RU" b="1" dirty="0" smtClean="0"/>
              <a:t>4. </a:t>
            </a:r>
            <a:r>
              <a:rPr lang="ru-RU" b="1" dirty="0" err="1" smtClean="0"/>
              <a:t>Монетарна</a:t>
            </a:r>
            <a:r>
              <a:rPr lang="ru-RU" b="1" dirty="0" smtClean="0"/>
              <a:t> </a:t>
            </a:r>
            <a:r>
              <a:rPr lang="ru-RU" b="1" dirty="0" err="1"/>
              <a:t>політика</a:t>
            </a:r>
            <a:r>
              <a:rPr lang="ru-RU" b="1" dirty="0"/>
              <a:t> за режиму </a:t>
            </a:r>
            <a:r>
              <a:rPr lang="ru-RU" b="1" dirty="0" err="1"/>
              <a:t>інфляційного</a:t>
            </a:r>
            <a:r>
              <a:rPr lang="ru-RU" b="1" dirty="0"/>
              <a:t> </a:t>
            </a:r>
            <a:r>
              <a:rPr lang="ru-RU" b="1" dirty="0" err="1" smtClean="0"/>
              <a:t>таргетування</a:t>
            </a:r>
            <a:r>
              <a:rPr lang="ru-RU" b="1" dirty="0" smtClean="0"/>
              <a:t> в </a:t>
            </a:r>
            <a:r>
              <a:rPr lang="ru-RU" b="1" dirty="0" err="1" smtClean="0"/>
              <a:t>Україні</a:t>
            </a:r>
            <a:r>
              <a:rPr lang="ru-RU" b="1" dirty="0" smtClean="0"/>
              <a:t>: </a:t>
            </a:r>
            <a:r>
              <a:rPr lang="ru-RU" b="1" dirty="0" err="1" smtClean="0"/>
              <a:t>становлення</a:t>
            </a:r>
            <a:r>
              <a:rPr lang="ru-RU" b="1" dirty="0" smtClean="0"/>
              <a:t> та </a:t>
            </a:r>
            <a:r>
              <a:rPr lang="ru-RU" b="1" dirty="0" err="1" smtClean="0"/>
              <a:t>перспективи</a:t>
            </a:r>
            <a:r>
              <a:rPr lang="ru-RU" b="1" dirty="0" smtClean="0"/>
              <a:t> </a:t>
            </a:r>
            <a:r>
              <a:rPr lang="ru-RU" b="1" dirty="0" err="1" smtClean="0"/>
              <a:t>розвитку</a:t>
            </a:r>
            <a:endParaRPr lang="uk-UA" dirty="0"/>
          </a:p>
        </p:txBody>
      </p:sp>
    </p:spTree>
    <p:extLst>
      <p:ext uri="{BB962C8B-B14F-4D97-AF65-F5344CB8AC3E}">
        <p14:creationId xmlns:p14="http://schemas.microsoft.com/office/powerpoint/2010/main" val="2765937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395785"/>
            <a:ext cx="9585782" cy="6059606"/>
          </a:xfrm>
        </p:spPr>
        <p:txBody>
          <a:bodyPr>
            <a:normAutofit/>
          </a:bodyPr>
          <a:lstStyle/>
          <a:p>
            <a:r>
              <a:rPr lang="uk-UA" i="1" dirty="0" smtClean="0"/>
              <a:t>Монетарне </a:t>
            </a:r>
            <a:r>
              <a:rPr lang="uk-UA" i="1" dirty="0" err="1"/>
              <a:t>таргетування</a:t>
            </a:r>
            <a:r>
              <a:rPr lang="uk-UA" i="1" dirty="0"/>
              <a:t> </a:t>
            </a:r>
            <a:r>
              <a:rPr lang="uk-UA" dirty="0"/>
              <a:t>(</a:t>
            </a:r>
            <a:r>
              <a:rPr lang="uk-UA" dirty="0" err="1"/>
              <a:t>таргетування</a:t>
            </a:r>
            <a:r>
              <a:rPr lang="uk-UA" dirty="0"/>
              <a:t> грошових агрегатів чи монетарної бази) - комплекс заходів, спрямованих на підтримання стабільного попиту на гроші з боку суспільства, з метою забезпечення заздалегідь визначеного рівня грошової маси в обороті. Це стратегія грошово-кредитної політики, спрямована на підтримання грошової стабільності, зосереджена на відхиленнях зростання кількості грошей від наперед оголошеного показника (орієнтира). Основний інструмент такого режиму - це пропозиція грошей центральним банком.</a:t>
            </a:r>
          </a:p>
          <a:p>
            <a:r>
              <a:rPr lang="uk-UA" i="1" dirty="0" err="1"/>
              <a:t>Таргетування</a:t>
            </a:r>
            <a:r>
              <a:rPr lang="uk-UA" i="1" dirty="0"/>
              <a:t> валютного (обмінного) курсу - </a:t>
            </a:r>
            <a:r>
              <a:rPr lang="uk-UA" dirty="0"/>
              <a:t>комплекс заходів, спрямованих на підтримання стабільності обмінного курсу щодо певної резервної валюти або кошика валют. Це стратегія монетарної політики, прагнення до визначеного (зазвичай стійкого або навіть фіксованого) обмінного курсу відносно іншої валюти чи групи валют. Основний інструмент такого режиму - це валютні інтервенції центрального банку (купівля-продаж іноземної валюти</a:t>
            </a:r>
            <a:r>
              <a:rPr lang="uk-UA" dirty="0" smtClean="0"/>
              <a:t>).</a:t>
            </a:r>
          </a:p>
          <a:p>
            <a:r>
              <a:rPr lang="ru-RU" i="1" dirty="0" err="1" smtClean="0"/>
              <a:t>Інфляційне</a:t>
            </a:r>
            <a:r>
              <a:rPr lang="ru-RU" i="1" dirty="0" smtClean="0"/>
              <a:t> </a:t>
            </a:r>
            <a:r>
              <a:rPr lang="ru-RU" i="1" dirty="0" err="1"/>
              <a:t>таргетування</a:t>
            </a:r>
            <a:r>
              <a:rPr lang="ru-RU" i="1" dirty="0"/>
              <a:t> - </a:t>
            </a:r>
            <a:r>
              <a:rPr lang="ru-RU" dirty="0"/>
              <a:t>комплекс </a:t>
            </a:r>
            <a:r>
              <a:rPr lang="ru-RU" dirty="0" err="1"/>
              <a:t>заходів</a:t>
            </a:r>
            <a:r>
              <a:rPr lang="ru-RU" dirty="0"/>
              <a:t>, </a:t>
            </a:r>
            <a:r>
              <a:rPr lang="ru-RU" dirty="0" err="1"/>
              <a:t>спрямованих</a:t>
            </a:r>
            <a:r>
              <a:rPr lang="ru-RU" dirty="0"/>
              <a:t> на </a:t>
            </a:r>
            <a:r>
              <a:rPr lang="ru-RU" dirty="0" err="1"/>
              <a:t>оголошення</a:t>
            </a:r>
            <a:r>
              <a:rPr lang="ru-RU" dirty="0"/>
              <a:t> </a:t>
            </a:r>
            <a:r>
              <a:rPr lang="ru-RU" dirty="0" err="1"/>
              <a:t>інфляційної</a:t>
            </a:r>
            <a:r>
              <a:rPr lang="ru-RU" dirty="0"/>
              <a:t> мети (</a:t>
            </a:r>
            <a:r>
              <a:rPr lang="ru-RU" dirty="0" err="1"/>
              <a:t>таргет</a:t>
            </a:r>
            <a:r>
              <a:rPr lang="ru-RU" dirty="0"/>
              <a:t>) як </a:t>
            </a:r>
            <a:r>
              <a:rPr lang="ru-RU" dirty="0" err="1"/>
              <a:t>номінального</a:t>
            </a:r>
            <a:r>
              <a:rPr lang="ru-RU" dirty="0"/>
              <a:t> якоря </a:t>
            </a:r>
            <a:r>
              <a:rPr lang="uk-UA" dirty="0"/>
              <a:t> </a:t>
            </a:r>
            <a:r>
              <a:rPr lang="uk-UA" dirty="0" smtClean="0"/>
              <a:t>і </a:t>
            </a:r>
            <a:r>
              <a:rPr lang="uk-UA" dirty="0"/>
              <a:t>підтримання стабільності цього показника в середньостроковому періоді. Це стратегія монетарної політики, скерована на досягнення стабільності цін, зосередження на відхиленнях у виданих прогнозах інфляції від оголошеної інфляційної мети. Основний інструмент такого режиму - це облікова ставка центрального банку.</a:t>
            </a:r>
          </a:p>
        </p:txBody>
      </p:sp>
    </p:spTree>
    <p:extLst>
      <p:ext uri="{BB962C8B-B14F-4D97-AF65-F5344CB8AC3E}">
        <p14:creationId xmlns:p14="http://schemas.microsoft.com/office/powerpoint/2010/main" val="2909796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395785"/>
            <a:ext cx="9585782" cy="6059606"/>
          </a:xfrm>
        </p:spPr>
        <p:txBody>
          <a:bodyPr/>
          <a:lstStyle/>
          <a:p>
            <a:pPr marL="0" indent="0">
              <a:buNone/>
            </a:pPr>
            <a:r>
              <a:rPr lang="ru-RU" b="1" dirty="0" smtClean="0"/>
              <a:t>2</a:t>
            </a:r>
            <a:r>
              <a:rPr lang="ru-RU" b="1" dirty="0"/>
              <a:t>. Канали та </a:t>
            </a:r>
            <a:r>
              <a:rPr lang="ru-RU" b="1" dirty="0" err="1"/>
              <a:t>інструменти</a:t>
            </a:r>
            <a:r>
              <a:rPr lang="ru-RU" b="1" dirty="0"/>
              <a:t> </a:t>
            </a:r>
            <a:r>
              <a:rPr lang="ru-RU" b="1" dirty="0" err="1"/>
              <a:t>монетарної</a:t>
            </a:r>
            <a:r>
              <a:rPr lang="ru-RU" b="1" dirty="0"/>
              <a:t> </a:t>
            </a:r>
            <a:r>
              <a:rPr lang="ru-RU" b="1" dirty="0" err="1"/>
              <a:t>політики</a:t>
            </a:r>
            <a:endParaRPr lang="ru-RU" dirty="0"/>
          </a:p>
          <a:p>
            <a:r>
              <a:rPr lang="ru-RU" dirty="0" err="1"/>
              <a:t>Монетарне</a:t>
            </a:r>
            <a:r>
              <a:rPr lang="ru-RU" dirty="0"/>
              <a:t> (</a:t>
            </a:r>
            <a:r>
              <a:rPr lang="ru-RU" dirty="0" err="1"/>
              <a:t>грошово-кредитне</a:t>
            </a:r>
            <a:r>
              <a:rPr lang="ru-RU" dirty="0"/>
              <a:t>) </a:t>
            </a:r>
            <a:r>
              <a:rPr lang="ru-RU" dirty="0" err="1"/>
              <a:t>регулювання</a:t>
            </a:r>
            <a:r>
              <a:rPr lang="ru-RU" dirty="0"/>
              <a:t> </a:t>
            </a:r>
            <a:r>
              <a:rPr lang="ru-RU" dirty="0" err="1"/>
              <a:t>реалізується</a:t>
            </a:r>
            <a:r>
              <a:rPr lang="ru-RU" dirty="0"/>
              <a:t> через </a:t>
            </a:r>
            <a:r>
              <a:rPr lang="ru-RU" dirty="0" err="1"/>
              <a:t>різноманітні</a:t>
            </a:r>
            <a:r>
              <a:rPr lang="ru-RU" dirty="0"/>
              <a:t> канали та </a:t>
            </a:r>
            <a:r>
              <a:rPr lang="ru-RU" dirty="0" err="1"/>
              <a:t>інструменти</a:t>
            </a:r>
            <a:r>
              <a:rPr lang="ru-RU" dirty="0"/>
              <a:t> </a:t>
            </a:r>
            <a:r>
              <a:rPr lang="ru-RU" dirty="0" err="1"/>
              <a:t>грошово-кредитної</a:t>
            </a:r>
            <a:r>
              <a:rPr lang="ru-RU" dirty="0"/>
              <a:t> </a:t>
            </a:r>
            <a:r>
              <a:rPr lang="ru-RU" dirty="0" err="1"/>
              <a:t>сфери</a:t>
            </a:r>
            <a:r>
              <a:rPr lang="ru-RU" dirty="0"/>
              <a:t>, </a:t>
            </a:r>
            <a:r>
              <a:rPr lang="ru-RU" dirty="0" err="1"/>
              <a:t>які</a:t>
            </a:r>
            <a:r>
              <a:rPr lang="ru-RU" dirty="0"/>
              <a:t> в </a:t>
            </a:r>
            <a:r>
              <a:rPr lang="ru-RU" dirty="0" err="1"/>
              <a:t>сукупності</a:t>
            </a:r>
            <a:r>
              <a:rPr lang="ru-RU" dirty="0"/>
              <a:t> </a:t>
            </a:r>
            <a:r>
              <a:rPr lang="ru-RU" dirty="0" err="1"/>
              <a:t>формують</a:t>
            </a:r>
            <a:r>
              <a:rPr lang="ru-RU" dirty="0"/>
              <a:t> структуру </a:t>
            </a:r>
            <a:r>
              <a:rPr lang="ru-RU" dirty="0" err="1"/>
              <a:t>передавального</a:t>
            </a:r>
            <a:r>
              <a:rPr lang="ru-RU" dirty="0"/>
              <a:t> </a:t>
            </a:r>
            <a:r>
              <a:rPr lang="ru-RU" dirty="0" err="1"/>
              <a:t>механізму</a:t>
            </a:r>
            <a:r>
              <a:rPr lang="ru-RU" dirty="0"/>
              <a:t>.</a:t>
            </a:r>
          </a:p>
          <a:p>
            <a:r>
              <a:rPr lang="uk-UA" dirty="0"/>
              <a:t>Економічну категорію «монетарний трансмісійний механізм» розуміють як відносини з приводу передачі змін у використанні інструментарію грошово-кредитної політики центрального банку для впливу на фінансову кон’юнктуру (фінансова сфера економіки) і в подальшому - на макроекономічну ситуацію через сукупність каналів (ланцюгів проміжних змінних) та </a:t>
            </a:r>
            <a:r>
              <a:rPr lang="uk-UA" dirty="0" err="1"/>
              <a:t>зв’язків</a:t>
            </a:r>
            <a:r>
              <a:rPr lang="uk-UA" dirty="0"/>
              <a:t> прямої й зворотної дії.</a:t>
            </a:r>
          </a:p>
          <a:p>
            <a:r>
              <a:rPr lang="ru-RU" dirty="0" err="1"/>
              <a:t>Отже</a:t>
            </a:r>
            <a:r>
              <a:rPr lang="ru-RU" dirty="0"/>
              <a:t>, </a:t>
            </a:r>
            <a:r>
              <a:rPr lang="ru-RU" dirty="0" err="1"/>
              <a:t>трансмісійний</a:t>
            </a:r>
            <a:r>
              <a:rPr lang="ru-RU" dirty="0"/>
              <a:t> </a:t>
            </a:r>
            <a:r>
              <a:rPr lang="ru-RU" dirty="0" err="1"/>
              <a:t>механізм</a:t>
            </a:r>
            <a:r>
              <a:rPr lang="ru-RU" dirty="0"/>
              <a:t> - </a:t>
            </a:r>
            <a:r>
              <a:rPr lang="ru-RU" dirty="0" err="1"/>
              <a:t>це</a:t>
            </a:r>
            <a:r>
              <a:rPr lang="ru-RU" dirty="0"/>
              <a:t> </a:t>
            </a:r>
            <a:r>
              <a:rPr lang="ru-RU" dirty="0" err="1"/>
              <a:t>процес</a:t>
            </a:r>
            <a:r>
              <a:rPr lang="ru-RU" dirty="0"/>
              <a:t>, через </a:t>
            </a:r>
            <a:r>
              <a:rPr lang="ru-RU" dirty="0" err="1"/>
              <a:t>який</a:t>
            </a:r>
            <a:r>
              <a:rPr lang="ru-RU" dirty="0"/>
              <a:t> </a:t>
            </a:r>
            <a:r>
              <a:rPr lang="ru-RU" dirty="0" err="1"/>
              <a:t>монетарна</a:t>
            </a:r>
            <a:r>
              <a:rPr lang="ru-RU" dirty="0"/>
              <a:t> </a:t>
            </a:r>
            <a:r>
              <a:rPr lang="ru-RU" dirty="0" err="1"/>
              <a:t>політика</a:t>
            </a:r>
            <a:r>
              <a:rPr lang="ru-RU" dirty="0"/>
              <a:t> центрального банку </a:t>
            </a:r>
            <a:r>
              <a:rPr lang="ru-RU" dirty="0" err="1"/>
              <a:t>впливає</a:t>
            </a:r>
            <a:r>
              <a:rPr lang="ru-RU" dirty="0"/>
              <a:t> на </a:t>
            </a:r>
            <a:r>
              <a:rPr lang="ru-RU" dirty="0" err="1"/>
              <a:t>макроекономічні</a:t>
            </a:r>
            <a:r>
              <a:rPr lang="ru-RU" dirty="0"/>
              <a:t> </a:t>
            </a:r>
            <a:r>
              <a:rPr lang="ru-RU" dirty="0" err="1"/>
              <a:t>змінні</a:t>
            </a:r>
            <a:r>
              <a:rPr lang="ru-RU" dirty="0"/>
              <a:t>, як-от, </a:t>
            </a:r>
            <a:r>
              <a:rPr lang="ru-RU" dirty="0" err="1"/>
              <a:t>зокрема</a:t>
            </a:r>
            <a:r>
              <a:rPr lang="ru-RU" dirty="0"/>
              <a:t>, </a:t>
            </a:r>
            <a:r>
              <a:rPr lang="ru-RU" dirty="0" err="1"/>
              <a:t>ціноутворення</a:t>
            </a:r>
            <a:r>
              <a:rPr lang="ru-RU" dirty="0"/>
              <a:t> та </a:t>
            </a:r>
            <a:r>
              <a:rPr lang="ru-RU" dirty="0" err="1"/>
              <a:t>економічна</a:t>
            </a:r>
            <a:r>
              <a:rPr lang="ru-RU" dirty="0"/>
              <a:t> </a:t>
            </a:r>
            <a:r>
              <a:rPr lang="ru-RU" dirty="0" err="1"/>
              <a:t>активність</a:t>
            </a:r>
            <a:r>
              <a:rPr lang="ru-RU" dirty="0"/>
              <a:t>.</a:t>
            </a:r>
            <a:endParaRPr lang="uk-UA" dirty="0"/>
          </a:p>
        </p:txBody>
      </p:sp>
    </p:spTree>
    <p:extLst>
      <p:ext uri="{BB962C8B-B14F-4D97-AF65-F5344CB8AC3E}">
        <p14:creationId xmlns:p14="http://schemas.microsoft.com/office/powerpoint/2010/main" val="821144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stretch>
            <a:fillRect/>
          </a:stretch>
        </p:blipFill>
        <p:spPr>
          <a:xfrm>
            <a:off x="822112" y="487280"/>
            <a:ext cx="8758617" cy="4604044"/>
          </a:xfrm>
          <a:prstGeom prst="rect">
            <a:avLst/>
          </a:prstGeom>
        </p:spPr>
      </p:pic>
      <p:sp>
        <p:nvSpPr>
          <p:cNvPr id="4" name="Прямоугольник 3"/>
          <p:cNvSpPr/>
          <p:nvPr/>
        </p:nvSpPr>
        <p:spPr>
          <a:xfrm>
            <a:off x="1127563" y="4352660"/>
            <a:ext cx="8147713" cy="1477328"/>
          </a:xfrm>
          <a:prstGeom prst="rect">
            <a:avLst/>
          </a:prstGeom>
        </p:spPr>
        <p:txBody>
          <a:bodyPr wrap="square">
            <a:spAutoFit/>
          </a:bodyPr>
          <a:lstStyle/>
          <a:p>
            <a:endParaRPr lang="uk-UA" sz="3600" b="0" i="0" u="none" strike="noStrike" baseline="0" dirty="0" smtClean="0">
              <a:solidFill>
                <a:srgbClr val="000000"/>
              </a:solidFill>
              <a:latin typeface="Times New Roman" panose="02020603050405020304" pitchFamily="18" charset="0"/>
            </a:endParaRPr>
          </a:p>
          <a:p>
            <a:endParaRPr lang="uk-UA" sz="3600" b="0" i="0" u="none" strike="noStrike" baseline="0" dirty="0" smtClean="0">
              <a:latin typeface="Times New Roman" panose="02020603050405020304" pitchFamily="18" charset="0"/>
            </a:endParaRPr>
          </a:p>
          <a:p>
            <a:r>
              <a:rPr lang="uk-UA" b="0" i="0" u="none" strike="noStrike" baseline="0" dirty="0" smtClean="0">
                <a:latin typeface="Times New Roman" panose="02020603050405020304" pitchFamily="18" charset="0"/>
              </a:rPr>
              <a:t>Етапи дії трансмісійного механізму грошово-кредитної (монетарної) політики </a:t>
            </a:r>
            <a:endParaRPr lang="uk-UA" dirty="0"/>
          </a:p>
        </p:txBody>
      </p:sp>
    </p:spTree>
    <p:extLst>
      <p:ext uri="{BB962C8B-B14F-4D97-AF65-F5344CB8AC3E}">
        <p14:creationId xmlns:p14="http://schemas.microsoft.com/office/powerpoint/2010/main" val="3564048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395785"/>
            <a:ext cx="9585782" cy="6059606"/>
          </a:xfrm>
        </p:spPr>
        <p:txBody>
          <a:bodyPr>
            <a:normAutofit fontScale="92500" lnSpcReduction="20000"/>
          </a:bodyPr>
          <a:lstStyle/>
          <a:p>
            <a:pPr marL="0" indent="0">
              <a:buNone/>
            </a:pPr>
            <a:r>
              <a:rPr lang="uk-UA" dirty="0" smtClean="0"/>
              <a:t>Дія </a:t>
            </a:r>
            <a:r>
              <a:rPr lang="uk-UA" dirty="0"/>
              <a:t>механізму монетарної трансмісії у фінансовому секторі економіки полягає в сукупному впливі інструментів монетарної політики на </a:t>
            </a:r>
            <a:r>
              <a:rPr lang="uk-UA" i="1" dirty="0"/>
              <a:t>об’єкти монетарного (грошово-кредитного) сектору економіки:</a:t>
            </a:r>
            <a:endParaRPr lang="uk-UA" dirty="0"/>
          </a:p>
          <a:p>
            <a:r>
              <a:rPr lang="ru-RU" dirty="0"/>
              <a:t>- </a:t>
            </a:r>
            <a:r>
              <a:rPr lang="ru-RU" dirty="0" err="1"/>
              <a:t>обсяг</a:t>
            </a:r>
            <a:r>
              <a:rPr lang="ru-RU" dirty="0"/>
              <a:t> </a:t>
            </a:r>
            <a:r>
              <a:rPr lang="ru-RU" dirty="0" err="1"/>
              <a:t>грошової</a:t>
            </a:r>
            <a:r>
              <a:rPr lang="ru-RU" dirty="0"/>
              <a:t> </a:t>
            </a:r>
            <a:r>
              <a:rPr lang="ru-RU" dirty="0" err="1"/>
              <a:t>маси</a:t>
            </a:r>
            <a:r>
              <a:rPr lang="ru-RU" dirty="0"/>
              <a:t> - </a:t>
            </a:r>
            <a:r>
              <a:rPr lang="ru-RU" dirty="0" err="1"/>
              <a:t>пропозиція</a:t>
            </a:r>
            <a:r>
              <a:rPr lang="ru-RU" dirty="0"/>
              <a:t> грошей;</a:t>
            </a:r>
          </a:p>
          <a:p>
            <a:r>
              <a:rPr lang="uk-UA" dirty="0"/>
              <a:t>- вартість грошей - процентні ставки;</a:t>
            </a:r>
          </a:p>
          <a:p>
            <a:r>
              <a:rPr lang="uk-UA" dirty="0"/>
              <a:t>- рівень інфляції;</a:t>
            </a:r>
          </a:p>
          <a:p>
            <a:r>
              <a:rPr lang="ru-RU" dirty="0"/>
              <a:t>- </a:t>
            </a:r>
            <a:r>
              <a:rPr lang="ru-RU" dirty="0" err="1"/>
              <a:t>валютний</a:t>
            </a:r>
            <a:r>
              <a:rPr lang="ru-RU" dirty="0"/>
              <a:t> курс </a:t>
            </a:r>
            <a:r>
              <a:rPr lang="ru-RU" dirty="0" err="1"/>
              <a:t>грошової</a:t>
            </a:r>
            <a:r>
              <a:rPr lang="ru-RU" dirty="0"/>
              <a:t> </a:t>
            </a:r>
            <a:r>
              <a:rPr lang="ru-RU" dirty="0" err="1"/>
              <a:t>одиниці</a:t>
            </a:r>
            <a:r>
              <a:rPr lang="ru-RU" dirty="0"/>
              <a:t> </a:t>
            </a:r>
            <a:r>
              <a:rPr lang="ru-RU" dirty="0" err="1"/>
              <a:t>тощо</a:t>
            </a:r>
            <a:r>
              <a:rPr lang="ru-RU" dirty="0"/>
              <a:t>.</a:t>
            </a:r>
          </a:p>
          <a:p>
            <a:pPr marL="0" indent="0">
              <a:buNone/>
            </a:pPr>
            <a:r>
              <a:rPr lang="uk-UA" dirty="0"/>
              <a:t>У реальному секторі економіки зміни на фінансовому ринку позначаються на витратах підприємств і домогосподарств та на сукупному попиті, відбувається коригування рівня зайнятості, темпів економічного зростання та інших макроекономічних змінних</a:t>
            </a:r>
            <a:r>
              <a:rPr lang="uk-UA" dirty="0" smtClean="0"/>
              <a:t>.</a:t>
            </a:r>
          </a:p>
          <a:p>
            <a:pPr marL="0" indent="0">
              <a:buNone/>
            </a:pPr>
            <a:r>
              <a:rPr lang="ru-RU" b="1" dirty="0" err="1" smtClean="0"/>
              <a:t>Основними</a:t>
            </a:r>
            <a:r>
              <a:rPr lang="ru-RU" b="1" dirty="0" smtClean="0"/>
              <a:t> </a:t>
            </a:r>
            <a:r>
              <a:rPr lang="ru-RU" b="1" dirty="0"/>
              <a:t>каналами (</a:t>
            </a:r>
            <a:r>
              <a:rPr lang="ru-RU" b="1" dirty="0" err="1"/>
              <a:t>напрямами</a:t>
            </a:r>
            <a:r>
              <a:rPr lang="ru-RU" b="1" dirty="0"/>
              <a:t>) </a:t>
            </a:r>
            <a:r>
              <a:rPr lang="ru-RU" b="1" dirty="0" err="1"/>
              <a:t>грошово</a:t>
            </a:r>
            <a:r>
              <a:rPr lang="ru-RU" b="1" dirty="0"/>
              <a:t>-кредитного </a:t>
            </a:r>
            <a:r>
              <a:rPr lang="ru-RU" b="1" dirty="0" err="1"/>
              <a:t>регулювання</a:t>
            </a:r>
            <a:r>
              <a:rPr lang="ru-RU" b="1" dirty="0"/>
              <a:t> (монетарного </a:t>
            </a:r>
            <a:r>
              <a:rPr lang="ru-RU" b="1" dirty="0" err="1"/>
              <a:t>впливу</a:t>
            </a:r>
            <a:r>
              <a:rPr lang="ru-RU" b="1" dirty="0"/>
              <a:t>) є:</a:t>
            </a:r>
            <a:endParaRPr lang="ru-RU" dirty="0"/>
          </a:p>
          <a:p>
            <a:r>
              <a:rPr lang="uk-UA" dirty="0"/>
              <a:t>1) процентна політика;</a:t>
            </a:r>
          </a:p>
          <a:p>
            <a:r>
              <a:rPr lang="ru-RU" dirty="0"/>
              <a:t>2) </a:t>
            </a:r>
            <a:r>
              <a:rPr lang="ru-RU" dirty="0" err="1"/>
              <a:t>кредитна</a:t>
            </a:r>
            <a:r>
              <a:rPr lang="ru-RU" dirty="0"/>
              <a:t> </a:t>
            </a:r>
            <a:r>
              <a:rPr lang="ru-RU" dirty="0" err="1"/>
              <a:t>політика</a:t>
            </a:r>
            <a:r>
              <a:rPr lang="ru-RU" dirty="0"/>
              <a:t> (</a:t>
            </a:r>
            <a:r>
              <a:rPr lang="ru-RU" dirty="0" err="1"/>
              <a:t>рефінансування</a:t>
            </a:r>
            <a:r>
              <a:rPr lang="ru-RU" dirty="0"/>
              <a:t> </a:t>
            </a:r>
            <a:r>
              <a:rPr lang="ru-RU" dirty="0" err="1"/>
              <a:t>комерційних</a:t>
            </a:r>
            <a:r>
              <a:rPr lang="ru-RU" dirty="0"/>
              <a:t> </a:t>
            </a:r>
            <a:r>
              <a:rPr lang="ru-RU" dirty="0" err="1"/>
              <a:t>банків</a:t>
            </a:r>
            <a:r>
              <a:rPr lang="ru-RU" dirty="0"/>
              <a:t>);</a:t>
            </a:r>
          </a:p>
          <a:p>
            <a:r>
              <a:rPr lang="ru-RU" dirty="0"/>
              <a:t>3) </a:t>
            </a:r>
            <a:r>
              <a:rPr lang="ru-RU" dirty="0" err="1"/>
              <a:t>резервна</a:t>
            </a:r>
            <a:r>
              <a:rPr lang="ru-RU" dirty="0"/>
              <a:t> </a:t>
            </a:r>
            <a:r>
              <a:rPr lang="ru-RU" dirty="0" err="1"/>
              <a:t>політика</a:t>
            </a:r>
            <a:r>
              <a:rPr lang="ru-RU" dirty="0"/>
              <a:t> - </a:t>
            </a:r>
            <a:r>
              <a:rPr lang="ru-RU" dirty="0" err="1"/>
              <a:t>визначення</a:t>
            </a:r>
            <a:r>
              <a:rPr lang="ru-RU" dirty="0"/>
              <a:t> та </a:t>
            </a:r>
            <a:r>
              <a:rPr lang="ru-RU" dirty="0" err="1"/>
              <a:t>регулювання</a:t>
            </a:r>
            <a:r>
              <a:rPr lang="ru-RU" dirty="0"/>
              <a:t> норм </a:t>
            </a:r>
            <a:r>
              <a:rPr lang="ru-RU" dirty="0" err="1"/>
              <a:t>обов’язкових</a:t>
            </a:r>
            <a:r>
              <a:rPr lang="ru-RU" dirty="0"/>
              <a:t> </a:t>
            </a:r>
            <a:r>
              <a:rPr lang="ru-RU" dirty="0" err="1"/>
              <a:t>резервів</a:t>
            </a:r>
            <a:r>
              <a:rPr lang="ru-RU" dirty="0"/>
              <a:t> для </a:t>
            </a:r>
            <a:r>
              <a:rPr lang="ru-RU" dirty="0" err="1"/>
              <a:t>комерційних</a:t>
            </a:r>
            <a:r>
              <a:rPr lang="ru-RU" dirty="0"/>
              <a:t> </a:t>
            </a:r>
            <a:r>
              <a:rPr lang="ru-RU" dirty="0" err="1"/>
              <a:t>банків</a:t>
            </a:r>
            <a:r>
              <a:rPr lang="ru-RU" dirty="0"/>
              <a:t>;</a:t>
            </a:r>
          </a:p>
          <a:p>
            <a:r>
              <a:rPr lang="ru-RU" dirty="0"/>
              <a:t>4) </a:t>
            </a:r>
            <a:r>
              <a:rPr lang="ru-RU" dirty="0" err="1"/>
              <a:t>операції</a:t>
            </a:r>
            <a:r>
              <a:rPr lang="ru-RU" dirty="0"/>
              <a:t> з </a:t>
            </a:r>
            <a:r>
              <a:rPr lang="ru-RU" dirty="0" err="1"/>
              <a:t>цінними</a:t>
            </a:r>
            <a:r>
              <a:rPr lang="ru-RU" dirty="0"/>
              <a:t> </a:t>
            </a:r>
            <a:r>
              <a:rPr lang="ru-RU" dirty="0" err="1"/>
              <a:t>паперами</a:t>
            </a:r>
            <a:r>
              <a:rPr lang="ru-RU" dirty="0"/>
              <a:t> на </a:t>
            </a:r>
            <a:r>
              <a:rPr lang="ru-RU" dirty="0" err="1"/>
              <a:t>відкритому</a:t>
            </a:r>
            <a:r>
              <a:rPr lang="ru-RU" dirty="0"/>
              <a:t> ринку;</a:t>
            </a:r>
          </a:p>
          <a:p>
            <a:r>
              <a:rPr lang="uk-UA" dirty="0"/>
              <a:t>5) валютна політика;</a:t>
            </a:r>
          </a:p>
          <a:p>
            <a:r>
              <a:rPr lang="ru-RU" dirty="0"/>
              <a:t>6) </a:t>
            </a:r>
            <a:r>
              <a:rPr lang="ru-RU" dirty="0" err="1"/>
              <a:t>операції</a:t>
            </a:r>
            <a:r>
              <a:rPr lang="ru-RU" dirty="0"/>
              <a:t> з </a:t>
            </a:r>
            <a:r>
              <a:rPr lang="ru-RU" dirty="0" err="1"/>
              <a:t>депозитними</a:t>
            </a:r>
            <a:r>
              <a:rPr lang="ru-RU" dirty="0"/>
              <a:t> </a:t>
            </a:r>
            <a:r>
              <a:rPr lang="ru-RU" dirty="0" err="1"/>
              <a:t>сертифікатами</a:t>
            </a:r>
            <a:r>
              <a:rPr lang="ru-RU" dirty="0"/>
              <a:t> ЦБ;</a:t>
            </a:r>
          </a:p>
          <a:p>
            <a:r>
              <a:rPr lang="ru-RU" dirty="0"/>
              <a:t>7) </a:t>
            </a:r>
            <a:r>
              <a:rPr lang="ru-RU" dirty="0" err="1"/>
              <a:t>управління</a:t>
            </a:r>
            <a:r>
              <a:rPr lang="ru-RU" dirty="0"/>
              <a:t> </a:t>
            </a:r>
            <a:r>
              <a:rPr lang="ru-RU" dirty="0" err="1"/>
              <a:t>золотовалютними</a:t>
            </a:r>
            <a:r>
              <a:rPr lang="ru-RU" dirty="0"/>
              <a:t> резервами </a:t>
            </a:r>
            <a:r>
              <a:rPr lang="ru-RU" dirty="0" err="1"/>
              <a:t>тощо</a:t>
            </a:r>
            <a:r>
              <a:rPr lang="ru-RU" dirty="0"/>
              <a:t>.</a:t>
            </a:r>
            <a:endParaRPr lang="uk-UA" dirty="0"/>
          </a:p>
        </p:txBody>
      </p:sp>
    </p:spTree>
    <p:extLst>
      <p:ext uri="{BB962C8B-B14F-4D97-AF65-F5344CB8AC3E}">
        <p14:creationId xmlns:p14="http://schemas.microsoft.com/office/powerpoint/2010/main" val="1599437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395785"/>
            <a:ext cx="9585782" cy="6059606"/>
          </a:xfrm>
        </p:spPr>
        <p:txBody>
          <a:bodyPr/>
          <a:lstStyle/>
          <a:p>
            <a:pPr marL="0" indent="0">
              <a:buNone/>
            </a:pPr>
            <a:r>
              <a:rPr lang="ru-RU" dirty="0" smtClean="0"/>
              <a:t>Одним </a:t>
            </a:r>
            <a:r>
              <a:rPr lang="ru-RU" dirty="0" err="1"/>
              <a:t>із</a:t>
            </a:r>
            <a:r>
              <a:rPr lang="ru-RU" dirty="0"/>
              <a:t> </a:t>
            </a:r>
            <a:r>
              <a:rPr lang="ru-RU" dirty="0" err="1"/>
              <a:t>дієвих</a:t>
            </a:r>
            <a:r>
              <a:rPr lang="ru-RU" dirty="0"/>
              <a:t> </a:t>
            </a:r>
            <a:r>
              <a:rPr lang="ru-RU" dirty="0" err="1"/>
              <a:t>каналів</a:t>
            </a:r>
            <a:r>
              <a:rPr lang="ru-RU" dirty="0"/>
              <a:t> монетарного </a:t>
            </a:r>
            <a:r>
              <a:rPr lang="ru-RU" dirty="0" err="1"/>
              <a:t>регулювання</a:t>
            </a:r>
            <a:r>
              <a:rPr lang="ru-RU" dirty="0"/>
              <a:t> є </a:t>
            </a:r>
            <a:r>
              <a:rPr lang="ru-RU" b="1" u="sng" dirty="0" err="1"/>
              <a:t>процентний</a:t>
            </a:r>
            <a:r>
              <a:rPr lang="ru-RU" b="1" u="sng" dirty="0"/>
              <a:t> канал </a:t>
            </a:r>
            <a:r>
              <a:rPr lang="ru-RU" b="1" dirty="0"/>
              <a:t>(</a:t>
            </a:r>
            <a:r>
              <a:rPr lang="ru-RU" b="1" dirty="0" err="1"/>
              <a:t>процентна</a:t>
            </a:r>
            <a:r>
              <a:rPr lang="ru-RU" b="1" dirty="0"/>
              <a:t> </a:t>
            </a:r>
            <a:r>
              <a:rPr lang="ru-RU" b="1" dirty="0" err="1"/>
              <a:t>політика</a:t>
            </a:r>
            <a:r>
              <a:rPr lang="ru-RU" b="1" dirty="0"/>
              <a:t>). </a:t>
            </a:r>
            <a:r>
              <a:rPr lang="ru-RU" dirty="0" err="1"/>
              <a:t>Інструментом</a:t>
            </a:r>
            <a:r>
              <a:rPr lang="ru-RU" dirty="0"/>
              <a:t> такого каналу є </a:t>
            </a:r>
            <a:r>
              <a:rPr lang="ru-RU" dirty="0" err="1"/>
              <a:t>облікова</a:t>
            </a:r>
            <a:r>
              <a:rPr lang="ru-RU" dirty="0"/>
              <a:t> ставка.</a:t>
            </a:r>
          </a:p>
          <a:p>
            <a:r>
              <a:rPr lang="uk-UA" i="1" dirty="0"/>
              <a:t>Облікова ставка - </a:t>
            </a:r>
            <a:r>
              <a:rPr lang="uk-UA" dirty="0"/>
              <a:t>один із монетарних інструментів, за допомогою якого центральний банк встановлює для банків та інших суб’єктів грошово-кредитного ринку орієнтир щодо вартості залучених і розміщених грошових коштів на відповідний період. </a:t>
            </a:r>
            <a:endParaRPr lang="uk-UA" dirty="0" smtClean="0"/>
          </a:p>
          <a:p>
            <a:r>
              <a:rPr lang="uk-UA" dirty="0" smtClean="0"/>
              <a:t>Процентний </a:t>
            </a:r>
            <a:r>
              <a:rPr lang="uk-UA" dirty="0"/>
              <a:t>канал монетарної трансмісії традиційно вважається головним каналом передавального механізму і описує вплив центрального банку на економіку через регулювання процентних ставок. Дія цього каналу полягає в тому, що зміна грошово-кредитної політики, насамперед через офіційну облікову ставку, прямо впливає на короткострокові ставки на фінансовому ринку і через криву дохідності - на довгострокові. З певним часовим лагом її вплив поширюється на ставки комерційних банків для економічних суб’єктів, що впливає на інтенсивність переміщення капіталу між різними сегментами фінансового ринку, заощадження, інвестиції, споживання, тобто на зміну сукупних витрат і попиту, а отже - і на інфляцію, темпи зростання економіки та зайнятість.</a:t>
            </a:r>
          </a:p>
        </p:txBody>
      </p:sp>
    </p:spTree>
    <p:extLst>
      <p:ext uri="{BB962C8B-B14F-4D97-AF65-F5344CB8AC3E}">
        <p14:creationId xmlns:p14="http://schemas.microsoft.com/office/powerpoint/2010/main" val="3307571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387018" y="183768"/>
            <a:ext cx="6269376" cy="6377843"/>
          </a:xfrm>
          <a:prstGeom prst="rect">
            <a:avLst/>
          </a:prstGeom>
        </p:spPr>
      </p:pic>
    </p:spTree>
    <p:extLst>
      <p:ext uri="{BB962C8B-B14F-4D97-AF65-F5344CB8AC3E}">
        <p14:creationId xmlns:p14="http://schemas.microsoft.com/office/powerpoint/2010/main" val="3906191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395785"/>
            <a:ext cx="9585782" cy="6059606"/>
          </a:xfrm>
        </p:spPr>
        <p:txBody>
          <a:bodyPr>
            <a:normAutofit/>
          </a:bodyPr>
          <a:lstStyle/>
          <a:p>
            <a:r>
              <a:rPr lang="ru-RU" b="1" u="sng" dirty="0" err="1" smtClean="0"/>
              <a:t>Кредитний</a:t>
            </a:r>
            <a:r>
              <a:rPr lang="ru-RU" b="1" u="sng" dirty="0" smtClean="0"/>
              <a:t> </a:t>
            </a:r>
            <a:r>
              <a:rPr lang="ru-RU" b="1" u="sng" dirty="0"/>
              <a:t>канал </a:t>
            </a:r>
            <a:r>
              <a:rPr lang="ru-RU" b="1" u="sng" dirty="0" err="1"/>
              <a:t>впливу</a:t>
            </a:r>
            <a:r>
              <a:rPr lang="ru-RU" b="1" u="sng" dirty="0"/>
              <a:t> (канал </a:t>
            </a:r>
            <a:r>
              <a:rPr lang="ru-RU" b="1" u="sng" dirty="0" err="1"/>
              <a:t>рефінансування</a:t>
            </a:r>
            <a:r>
              <a:rPr lang="ru-RU" b="1" u="sng" dirty="0"/>
              <a:t>)</a:t>
            </a:r>
            <a:r>
              <a:rPr lang="ru-RU" dirty="0"/>
              <a:t>. </a:t>
            </a:r>
            <a:r>
              <a:rPr lang="ru-RU" dirty="0" err="1"/>
              <a:t>Основним</a:t>
            </a:r>
            <a:r>
              <a:rPr lang="ru-RU" dirty="0"/>
              <a:t> </a:t>
            </a:r>
            <a:r>
              <a:rPr lang="ru-RU" dirty="0" err="1"/>
              <a:t>інструментом</a:t>
            </a:r>
            <a:r>
              <a:rPr lang="ru-RU" dirty="0"/>
              <a:t> кредитного каналу є </a:t>
            </a:r>
            <a:r>
              <a:rPr lang="ru-RU" dirty="0" err="1"/>
              <a:t>види</a:t>
            </a:r>
            <a:r>
              <a:rPr lang="ru-RU" dirty="0"/>
              <a:t> </a:t>
            </a:r>
            <a:r>
              <a:rPr lang="ru-RU" dirty="0" err="1"/>
              <a:t>рефінансування</a:t>
            </a:r>
            <a:r>
              <a:rPr lang="ru-RU" dirty="0"/>
              <a:t> (</a:t>
            </a:r>
            <a:r>
              <a:rPr lang="ru-RU" dirty="0" err="1"/>
              <a:t>кредитування</a:t>
            </a:r>
            <a:r>
              <a:rPr lang="ru-RU" dirty="0"/>
              <a:t>) </a:t>
            </a:r>
            <a:r>
              <a:rPr lang="ru-RU" dirty="0" err="1"/>
              <a:t>центральним</a:t>
            </a:r>
            <a:r>
              <a:rPr lang="ru-RU" dirty="0"/>
              <a:t> банком </a:t>
            </a:r>
            <a:r>
              <a:rPr lang="ru-RU" dirty="0" err="1"/>
              <a:t>комерційних</a:t>
            </a:r>
            <a:r>
              <a:rPr lang="ru-RU" dirty="0"/>
              <a:t> </a:t>
            </a:r>
            <a:r>
              <a:rPr lang="ru-RU" dirty="0" err="1"/>
              <a:t>банків</a:t>
            </a:r>
            <a:r>
              <a:rPr lang="ru-RU" dirty="0"/>
              <a:t>.</a:t>
            </a:r>
          </a:p>
          <a:p>
            <a:r>
              <a:rPr lang="uk-UA" dirty="0"/>
              <a:t>Кредитний канал (канал рефінансування) є вагомим каналом у механізмі монетарної трансмісії багатьох країн, </a:t>
            </a:r>
            <a:r>
              <a:rPr lang="uk-UA" i="1" dirty="0"/>
              <a:t>особливо країн із </a:t>
            </a:r>
            <a:r>
              <a:rPr lang="uk-UA" i="1" dirty="0" err="1"/>
              <a:t>банкоцентричною</a:t>
            </a:r>
            <a:r>
              <a:rPr lang="uk-UA" i="1" dirty="0"/>
              <a:t> фінансовою системою, </a:t>
            </a:r>
            <a:r>
              <a:rPr lang="uk-UA" dirty="0"/>
              <a:t>у яких фінансові ресурси перерозподіляються, головним чином, через банківський сектор</a:t>
            </a:r>
            <a:r>
              <a:rPr lang="uk-UA" dirty="0" smtClean="0"/>
              <a:t>.</a:t>
            </a:r>
          </a:p>
          <a:p>
            <a:pPr marL="0" indent="0">
              <a:buNone/>
            </a:pPr>
            <a:r>
              <a:rPr lang="ru-RU" b="1" dirty="0" smtClean="0"/>
              <a:t>Канал </a:t>
            </a:r>
            <a:r>
              <a:rPr lang="ru-RU" b="1" dirty="0" err="1"/>
              <a:t>кредитування</a:t>
            </a:r>
            <a:r>
              <a:rPr lang="ru-RU" dirty="0"/>
              <a:t> </a:t>
            </a:r>
            <a:r>
              <a:rPr lang="ru-RU" dirty="0" err="1"/>
              <a:t>центральним</a:t>
            </a:r>
            <a:r>
              <a:rPr lang="ru-RU" dirty="0"/>
              <a:t> банком </a:t>
            </a:r>
            <a:r>
              <a:rPr lang="ru-RU" dirty="0" err="1"/>
              <a:t>комерційних</a:t>
            </a:r>
            <a:r>
              <a:rPr lang="ru-RU" dirty="0"/>
              <a:t> </a:t>
            </a:r>
            <a:r>
              <a:rPr lang="ru-RU" dirty="0" err="1"/>
              <a:t>банків</a:t>
            </a:r>
            <a:r>
              <a:rPr lang="ru-RU" dirty="0"/>
              <a:t>:</a:t>
            </a:r>
          </a:p>
          <a:p>
            <a:r>
              <a:rPr lang="uk-UA" dirty="0"/>
              <a:t>• по-перше, є інструментом впливу центрального банку на обсяг грошової маси і вартість грошей як капіталу (процентні ставки). Зростання обсягу наданих кредитів рефінансування та їх здешевлення зумовлює збільшення грошової маси в обороті, розширення пропозиції грошей і зменшення процентних ставок. І навпаки, падіння обсягів кредитів рефінансування та їх подорожчання зумовлює зменшення грошової маси, скорочує пропозицію грошей і провокує зростання процентних ставок;</a:t>
            </a:r>
          </a:p>
          <a:p>
            <a:r>
              <a:rPr lang="uk-UA" dirty="0"/>
              <a:t>• по-друге, короткострокові кредити центрального банку комерційним банкам спрямовані на підтримання ліквідності комерційних банків, забезпечення їх фінансової стабільності й безпеки банківської системи в цілому.</a:t>
            </a:r>
          </a:p>
        </p:txBody>
      </p:sp>
    </p:spTree>
    <p:extLst>
      <p:ext uri="{BB962C8B-B14F-4D97-AF65-F5344CB8AC3E}">
        <p14:creationId xmlns:p14="http://schemas.microsoft.com/office/powerpoint/2010/main" val="2762259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395785"/>
            <a:ext cx="9585782" cy="6059606"/>
          </a:xfrm>
        </p:spPr>
        <p:txBody>
          <a:bodyPr>
            <a:normAutofit/>
          </a:bodyPr>
          <a:lstStyle/>
          <a:p>
            <a:r>
              <a:rPr lang="uk-UA" dirty="0" smtClean="0"/>
              <a:t>Ще одним каналом монетарного регулювання в економіці є </a:t>
            </a:r>
            <a:r>
              <a:rPr lang="uk-UA" b="1" u="sng" dirty="0" smtClean="0"/>
              <a:t>резервна політика (політика обов’язкового резервування)</a:t>
            </a:r>
            <a:r>
              <a:rPr lang="uk-UA" dirty="0" smtClean="0"/>
              <a:t>, що полягає у зміні норми обов’язкових резервів, у межах якої комерційні банки зобов’язані частину залучених коштів зберігати на рахунках у центральному банку. Інструментом резервної політики є норма обов’язкових </a:t>
            </a:r>
            <a:r>
              <a:rPr lang="ru-RU" b="1" dirty="0" err="1" smtClean="0"/>
              <a:t>резервів</a:t>
            </a:r>
            <a:r>
              <a:rPr lang="ru-RU" b="1" dirty="0" smtClean="0"/>
              <a:t> </a:t>
            </a:r>
            <a:r>
              <a:rPr lang="ru-RU" dirty="0"/>
              <a:t>- </a:t>
            </a:r>
            <a:r>
              <a:rPr lang="ru-RU" dirty="0" err="1"/>
              <a:t>встановлене</a:t>
            </a:r>
            <a:r>
              <a:rPr lang="ru-RU" dirty="0"/>
              <a:t> </a:t>
            </a:r>
            <a:r>
              <a:rPr lang="ru-RU" dirty="0" err="1"/>
              <a:t>законодавством</a:t>
            </a:r>
            <a:r>
              <a:rPr lang="ru-RU" dirty="0"/>
              <a:t> </a:t>
            </a:r>
            <a:r>
              <a:rPr lang="ru-RU" dirty="0" err="1"/>
              <a:t>або</a:t>
            </a:r>
            <a:r>
              <a:rPr lang="ru-RU" dirty="0"/>
              <a:t> </a:t>
            </a:r>
            <a:r>
              <a:rPr lang="ru-RU" dirty="0" err="1"/>
              <a:t>рішенням</a:t>
            </a:r>
            <a:r>
              <a:rPr lang="ru-RU" dirty="0"/>
              <a:t> центрального банку </a:t>
            </a:r>
            <a:r>
              <a:rPr lang="ru-RU" dirty="0" err="1"/>
              <a:t>співвідношення</a:t>
            </a:r>
            <a:r>
              <a:rPr lang="ru-RU" dirty="0"/>
              <a:t> </a:t>
            </a:r>
            <a:r>
              <a:rPr lang="ru-RU" dirty="0" err="1"/>
              <a:t>обов’язкових</a:t>
            </a:r>
            <a:r>
              <a:rPr lang="ru-RU" dirty="0"/>
              <a:t> </a:t>
            </a:r>
            <a:r>
              <a:rPr lang="ru-RU" dirty="0" err="1"/>
              <a:t>резервів</a:t>
            </a:r>
            <a:r>
              <a:rPr lang="ru-RU" dirty="0"/>
              <a:t> та </a:t>
            </a:r>
            <a:r>
              <a:rPr lang="ru-RU" dirty="0" err="1"/>
              <a:t>зобов’язань</a:t>
            </a:r>
            <a:r>
              <a:rPr lang="ru-RU" dirty="0"/>
              <a:t> </a:t>
            </a:r>
            <a:r>
              <a:rPr lang="ru-RU" dirty="0" err="1"/>
              <a:t>банків</a:t>
            </a:r>
            <a:r>
              <a:rPr lang="ru-RU" dirty="0" smtClean="0"/>
              <a:t>.</a:t>
            </a:r>
          </a:p>
          <a:p>
            <a:r>
              <a:rPr lang="uk-UA" dirty="0" smtClean="0"/>
              <a:t>Сутність </a:t>
            </a:r>
            <a:r>
              <a:rPr lang="uk-UA" dirty="0"/>
              <a:t>механізму практичної реалізації політики обов’язкових резервів полягає в тому, що центральний банк періодично змінює норматив резервування залежно від ситуації на грошовому ринку, в банківському секторі та в економіці в цілому</a:t>
            </a:r>
            <a:r>
              <a:rPr lang="uk-UA" dirty="0" smtClean="0"/>
              <a:t>.</a:t>
            </a:r>
          </a:p>
          <a:p>
            <a:r>
              <a:rPr lang="ru-RU" dirty="0" err="1" smtClean="0"/>
              <a:t>Ще</a:t>
            </a:r>
            <a:r>
              <a:rPr lang="ru-RU" dirty="0" smtClean="0"/>
              <a:t> </a:t>
            </a:r>
            <a:r>
              <a:rPr lang="ru-RU" dirty="0"/>
              <a:t>одним каналом (</a:t>
            </a:r>
            <a:r>
              <a:rPr lang="ru-RU" dirty="0" err="1"/>
              <a:t>напрямом</a:t>
            </a:r>
            <a:r>
              <a:rPr lang="ru-RU" dirty="0"/>
              <a:t>) </a:t>
            </a:r>
            <a:r>
              <a:rPr lang="ru-RU" dirty="0" err="1"/>
              <a:t>впливу</a:t>
            </a:r>
            <a:r>
              <a:rPr lang="ru-RU" dirty="0"/>
              <a:t> </a:t>
            </a:r>
            <a:r>
              <a:rPr lang="ru-RU" dirty="0" err="1"/>
              <a:t>грошово-кредитної</a:t>
            </a:r>
            <a:r>
              <a:rPr lang="ru-RU" dirty="0"/>
              <a:t> </a:t>
            </a:r>
            <a:r>
              <a:rPr lang="ru-RU" dirty="0" err="1"/>
              <a:t>політики</a:t>
            </a:r>
            <a:r>
              <a:rPr lang="ru-RU" dirty="0"/>
              <a:t> є </a:t>
            </a:r>
            <a:r>
              <a:rPr lang="ru-RU" dirty="0" err="1"/>
              <a:t>операції</a:t>
            </a:r>
            <a:r>
              <a:rPr lang="ru-RU" dirty="0"/>
              <a:t> центрального банку з </a:t>
            </a:r>
            <a:r>
              <a:rPr lang="ru-RU" dirty="0" err="1"/>
              <a:t>цінними</a:t>
            </a:r>
            <a:r>
              <a:rPr lang="ru-RU" dirty="0"/>
              <a:t> </a:t>
            </a:r>
            <a:r>
              <a:rPr lang="ru-RU" dirty="0" err="1"/>
              <a:t>паперами</a:t>
            </a:r>
            <a:r>
              <a:rPr lang="ru-RU" dirty="0"/>
              <a:t> на </a:t>
            </a:r>
            <a:r>
              <a:rPr lang="ru-RU" dirty="0" err="1"/>
              <a:t>відкритому</a:t>
            </a:r>
            <a:r>
              <a:rPr lang="ru-RU" dirty="0"/>
              <a:t> ринку. </a:t>
            </a:r>
            <a:r>
              <a:rPr lang="ru-RU" dirty="0" err="1"/>
              <a:t>Інструментом</a:t>
            </a:r>
            <a:r>
              <a:rPr lang="ru-RU" dirty="0"/>
              <a:t> </a:t>
            </a:r>
            <a:r>
              <a:rPr lang="ru-RU" dirty="0" err="1"/>
              <a:t>такої</a:t>
            </a:r>
            <a:r>
              <a:rPr lang="ru-RU" dirty="0"/>
              <a:t> </a:t>
            </a:r>
            <a:r>
              <a:rPr lang="ru-RU" dirty="0" err="1"/>
              <a:t>грошово-кредитної</a:t>
            </a:r>
            <a:r>
              <a:rPr lang="ru-RU" dirty="0"/>
              <a:t> </a:t>
            </a:r>
            <a:r>
              <a:rPr lang="ru-RU" dirty="0" err="1"/>
              <a:t>політики</a:t>
            </a:r>
            <a:r>
              <a:rPr lang="ru-RU" dirty="0"/>
              <a:t> є </a:t>
            </a:r>
            <a:r>
              <a:rPr lang="ru-RU" dirty="0" err="1"/>
              <a:t>купівля</a:t>
            </a:r>
            <a:r>
              <a:rPr lang="ru-RU" dirty="0"/>
              <a:t>-продаж </a:t>
            </a:r>
            <a:r>
              <a:rPr lang="ru-RU" dirty="0" err="1"/>
              <a:t>цінних</a:t>
            </a:r>
            <a:r>
              <a:rPr lang="ru-RU" dirty="0"/>
              <a:t> </a:t>
            </a:r>
            <a:r>
              <a:rPr lang="ru-RU" dirty="0" err="1"/>
              <a:t>паперів</a:t>
            </a:r>
            <a:r>
              <a:rPr lang="ru-RU" dirty="0"/>
              <a:t> на </a:t>
            </a:r>
            <a:r>
              <a:rPr lang="ru-RU" dirty="0" err="1"/>
              <a:t>відкритому</a:t>
            </a:r>
            <a:r>
              <a:rPr lang="ru-RU" dirty="0"/>
              <a:t> (</a:t>
            </a:r>
            <a:r>
              <a:rPr lang="ru-RU" dirty="0" err="1"/>
              <a:t>вторинному</a:t>
            </a:r>
            <a:r>
              <a:rPr lang="ru-RU" dirty="0"/>
              <a:t>) ринку.</a:t>
            </a:r>
          </a:p>
          <a:p>
            <a:r>
              <a:rPr lang="ru-RU" i="1" dirty="0" err="1"/>
              <a:t>Відкритий</a:t>
            </a:r>
            <a:r>
              <a:rPr lang="ru-RU" i="1" dirty="0"/>
              <a:t> </a:t>
            </a:r>
            <a:r>
              <a:rPr lang="ru-RU" i="1" dirty="0" err="1"/>
              <a:t>ринок</a:t>
            </a:r>
            <a:r>
              <a:rPr lang="ru-RU" i="1" dirty="0"/>
              <a:t> - </a:t>
            </a:r>
            <a:r>
              <a:rPr lang="ru-RU" dirty="0"/>
              <a:t>мережа </a:t>
            </a:r>
            <a:r>
              <a:rPr lang="ru-RU" dirty="0" err="1"/>
              <a:t>фінансових</a:t>
            </a:r>
            <a:r>
              <a:rPr lang="ru-RU" dirty="0"/>
              <a:t> </a:t>
            </a:r>
            <a:r>
              <a:rPr lang="ru-RU" dirty="0" err="1"/>
              <a:t>посередників</a:t>
            </a:r>
            <a:r>
              <a:rPr lang="ru-RU" dirty="0"/>
              <a:t> (</a:t>
            </a:r>
            <a:r>
              <a:rPr lang="ru-RU" dirty="0" err="1"/>
              <a:t>комерційних</a:t>
            </a:r>
            <a:r>
              <a:rPr lang="ru-RU" dirty="0"/>
              <a:t> </a:t>
            </a:r>
            <a:r>
              <a:rPr lang="ru-RU" dirty="0" err="1"/>
              <a:t>банків</a:t>
            </a:r>
            <a:r>
              <a:rPr lang="ru-RU" dirty="0"/>
              <a:t>, </a:t>
            </a:r>
            <a:r>
              <a:rPr lang="ru-RU" dirty="0" err="1"/>
              <a:t>небанківських</a:t>
            </a:r>
            <a:r>
              <a:rPr lang="ru-RU" dirty="0"/>
              <a:t> </a:t>
            </a:r>
            <a:r>
              <a:rPr lang="ru-RU" dirty="0" err="1"/>
              <a:t>фінансових</a:t>
            </a:r>
            <a:r>
              <a:rPr lang="ru-RU" dirty="0"/>
              <a:t> </a:t>
            </a:r>
            <a:r>
              <a:rPr lang="ru-RU" dirty="0" err="1"/>
              <a:t>установ</a:t>
            </a:r>
            <a:r>
              <a:rPr lang="ru-RU" dirty="0"/>
              <a:t>, великих </a:t>
            </a:r>
            <a:r>
              <a:rPr lang="ru-RU" dirty="0" err="1"/>
              <a:t>компаній</a:t>
            </a:r>
            <a:r>
              <a:rPr lang="ru-RU" dirty="0"/>
              <a:t>), </a:t>
            </a:r>
            <a:r>
              <a:rPr lang="ru-RU" dirty="0" err="1"/>
              <a:t>вільний</a:t>
            </a:r>
            <a:r>
              <a:rPr lang="ru-RU" dirty="0"/>
              <a:t> </a:t>
            </a:r>
            <a:r>
              <a:rPr lang="ru-RU" dirty="0" err="1"/>
              <a:t>ринок</a:t>
            </a:r>
            <a:r>
              <a:rPr lang="ru-RU" dirty="0"/>
              <a:t> без </a:t>
            </a:r>
            <a:r>
              <a:rPr lang="ru-RU" dirty="0" err="1"/>
              <a:t>обмежень</a:t>
            </a:r>
            <a:r>
              <a:rPr lang="ru-RU" dirty="0"/>
              <a:t>, </a:t>
            </a:r>
            <a:r>
              <a:rPr lang="ru-RU" dirty="0" err="1"/>
              <a:t>вторинний</a:t>
            </a:r>
            <a:r>
              <a:rPr lang="ru-RU" dirty="0"/>
              <a:t> </a:t>
            </a:r>
            <a:r>
              <a:rPr lang="ru-RU" dirty="0" err="1"/>
              <a:t>ринок</a:t>
            </a:r>
            <a:r>
              <a:rPr lang="ru-RU" dirty="0"/>
              <a:t> </a:t>
            </a:r>
            <a:r>
              <a:rPr lang="ru-RU" dirty="0" err="1"/>
              <a:t>цінних</a:t>
            </a:r>
            <a:r>
              <a:rPr lang="ru-RU" dirty="0"/>
              <a:t> </a:t>
            </a:r>
            <a:r>
              <a:rPr lang="ru-RU" dirty="0" err="1"/>
              <a:t>паперів</a:t>
            </a:r>
            <a:r>
              <a:rPr lang="ru-RU" dirty="0"/>
              <a:t>.</a:t>
            </a:r>
          </a:p>
          <a:p>
            <a:r>
              <a:rPr lang="ru-RU" dirty="0"/>
              <a:t>За </a:t>
            </a:r>
            <a:r>
              <a:rPr lang="ru-RU" dirty="0" err="1"/>
              <a:t>допомогою</a:t>
            </a:r>
            <a:r>
              <a:rPr lang="ru-RU" dirty="0"/>
              <a:t> </a:t>
            </a:r>
            <a:r>
              <a:rPr lang="ru-RU" dirty="0" err="1"/>
              <a:t>операцій</a:t>
            </a:r>
            <a:r>
              <a:rPr lang="ru-RU" dirty="0"/>
              <a:t> </a:t>
            </a:r>
            <a:r>
              <a:rPr lang="ru-RU" dirty="0" err="1"/>
              <a:t>із</a:t>
            </a:r>
            <a:r>
              <a:rPr lang="ru-RU" dirty="0"/>
              <a:t> </a:t>
            </a:r>
            <a:r>
              <a:rPr lang="ru-RU" dirty="0" err="1"/>
              <a:t>цінними</a:t>
            </a:r>
            <a:r>
              <a:rPr lang="ru-RU" dirty="0"/>
              <a:t> </a:t>
            </a:r>
            <a:r>
              <a:rPr lang="ru-RU" dirty="0" err="1"/>
              <a:t>паперами</a:t>
            </a:r>
            <a:r>
              <a:rPr lang="ru-RU" dirty="0"/>
              <a:t> </a:t>
            </a:r>
            <a:r>
              <a:rPr lang="ru-RU" dirty="0" err="1"/>
              <a:t>центральний</a:t>
            </a:r>
            <a:r>
              <a:rPr lang="ru-RU" dirty="0"/>
              <a:t> банк </a:t>
            </a:r>
            <a:r>
              <a:rPr lang="ru-RU" dirty="0" err="1"/>
              <a:t>може</a:t>
            </a:r>
            <a:r>
              <a:rPr lang="ru-RU" dirty="0"/>
              <a:t> </a:t>
            </a:r>
            <a:r>
              <a:rPr lang="ru-RU" dirty="0" err="1"/>
              <a:t>впливати</a:t>
            </a:r>
            <a:r>
              <a:rPr lang="ru-RU" dirty="0"/>
              <a:t> на </a:t>
            </a:r>
            <a:r>
              <a:rPr lang="ru-RU" dirty="0" err="1"/>
              <a:t>грошову</a:t>
            </a:r>
            <a:r>
              <a:rPr lang="ru-RU" dirty="0"/>
              <a:t> </a:t>
            </a:r>
            <a:r>
              <a:rPr lang="ru-RU" dirty="0" err="1"/>
              <a:t>масу</a:t>
            </a:r>
            <a:r>
              <a:rPr lang="ru-RU" dirty="0"/>
              <a:t> та </a:t>
            </a:r>
            <a:r>
              <a:rPr lang="ru-RU" dirty="0" err="1"/>
              <a:t>валютні</a:t>
            </a:r>
            <a:r>
              <a:rPr lang="ru-RU" dirty="0"/>
              <a:t> </a:t>
            </a:r>
            <a:r>
              <a:rPr lang="ru-RU" dirty="0" err="1"/>
              <a:t>курси</a:t>
            </a:r>
            <a:r>
              <a:rPr lang="ru-RU" dirty="0"/>
              <a:t>.</a:t>
            </a:r>
            <a:endParaRPr lang="uk-UA" dirty="0"/>
          </a:p>
        </p:txBody>
      </p:sp>
    </p:spTree>
    <p:extLst>
      <p:ext uri="{BB962C8B-B14F-4D97-AF65-F5344CB8AC3E}">
        <p14:creationId xmlns:p14="http://schemas.microsoft.com/office/powerpoint/2010/main" val="2974078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146412" y="-3242"/>
            <a:ext cx="7219665" cy="6861242"/>
          </a:xfrm>
          <a:prstGeom prst="rect">
            <a:avLst/>
          </a:prstGeom>
        </p:spPr>
      </p:pic>
    </p:spTree>
    <p:extLst>
      <p:ext uri="{BB962C8B-B14F-4D97-AF65-F5344CB8AC3E}">
        <p14:creationId xmlns:p14="http://schemas.microsoft.com/office/powerpoint/2010/main" val="3857267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487606" y="0"/>
            <a:ext cx="6346209" cy="6893296"/>
          </a:xfrm>
          <a:prstGeom prst="rect">
            <a:avLst/>
          </a:prstGeom>
        </p:spPr>
      </p:pic>
    </p:spTree>
    <p:extLst>
      <p:ext uri="{BB962C8B-B14F-4D97-AF65-F5344CB8AC3E}">
        <p14:creationId xmlns:p14="http://schemas.microsoft.com/office/powerpoint/2010/main" val="1534662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395785"/>
            <a:ext cx="9585782" cy="6059606"/>
          </a:xfrm>
        </p:spPr>
        <p:txBody>
          <a:bodyPr/>
          <a:lstStyle/>
          <a:p>
            <a:r>
              <a:rPr lang="ru-RU" dirty="0"/>
              <a:t>1. </a:t>
            </a:r>
            <a:r>
              <a:rPr lang="ru-RU" dirty="0" err="1"/>
              <a:t>Сутність</a:t>
            </a:r>
            <a:r>
              <a:rPr lang="ru-RU" dirty="0"/>
              <a:t> та </a:t>
            </a:r>
            <a:r>
              <a:rPr lang="ru-RU" dirty="0" err="1"/>
              <a:t>типи</a:t>
            </a:r>
            <a:r>
              <a:rPr lang="ru-RU" dirty="0"/>
              <a:t> </a:t>
            </a:r>
            <a:r>
              <a:rPr lang="ru-RU" dirty="0" err="1"/>
              <a:t>грошово-кредитної</a:t>
            </a:r>
            <a:r>
              <a:rPr lang="ru-RU" dirty="0"/>
              <a:t> </a:t>
            </a:r>
            <a:r>
              <a:rPr lang="ru-RU" dirty="0" err="1"/>
              <a:t>політики</a:t>
            </a:r>
            <a:r>
              <a:rPr lang="ru-RU" dirty="0"/>
              <a:t>.</a:t>
            </a:r>
          </a:p>
          <a:p>
            <a:endParaRPr lang="uk-UA" dirty="0"/>
          </a:p>
        </p:txBody>
      </p:sp>
      <p:pic>
        <p:nvPicPr>
          <p:cNvPr id="6" name="Рисунок 5"/>
          <p:cNvPicPr>
            <a:picLocks noChangeAspect="1"/>
          </p:cNvPicPr>
          <p:nvPr/>
        </p:nvPicPr>
        <p:blipFill>
          <a:blip r:embed="rId2"/>
          <a:stretch>
            <a:fillRect/>
          </a:stretch>
        </p:blipFill>
        <p:spPr>
          <a:xfrm>
            <a:off x="677334" y="837402"/>
            <a:ext cx="8972958" cy="5617989"/>
          </a:xfrm>
          <a:prstGeom prst="rect">
            <a:avLst/>
          </a:prstGeom>
        </p:spPr>
      </p:pic>
    </p:spTree>
    <p:extLst>
      <p:ext uri="{BB962C8B-B14F-4D97-AF65-F5344CB8AC3E}">
        <p14:creationId xmlns:p14="http://schemas.microsoft.com/office/powerpoint/2010/main" val="1466261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395785"/>
            <a:ext cx="9585782" cy="6059606"/>
          </a:xfrm>
        </p:spPr>
        <p:txBody>
          <a:bodyPr>
            <a:normAutofit fontScale="92500"/>
          </a:bodyPr>
          <a:lstStyle/>
          <a:p>
            <a:r>
              <a:rPr lang="ru-RU" dirty="0" smtClean="0"/>
              <a:t>Каналом </a:t>
            </a:r>
            <a:r>
              <a:rPr lang="ru-RU" dirty="0"/>
              <a:t>(</a:t>
            </a:r>
            <a:r>
              <a:rPr lang="ru-RU" dirty="0" err="1"/>
              <a:t>напрямом</a:t>
            </a:r>
            <a:r>
              <a:rPr lang="ru-RU" dirty="0"/>
              <a:t>) </a:t>
            </a:r>
            <a:r>
              <a:rPr lang="ru-RU" dirty="0" err="1"/>
              <a:t>реалізації</a:t>
            </a:r>
            <a:r>
              <a:rPr lang="ru-RU" dirty="0"/>
              <a:t> </a:t>
            </a:r>
            <a:r>
              <a:rPr lang="ru-RU" dirty="0" err="1"/>
              <a:t>грошово-кредитної</a:t>
            </a:r>
            <a:r>
              <a:rPr lang="ru-RU" dirty="0"/>
              <a:t> </a:t>
            </a:r>
            <a:r>
              <a:rPr lang="ru-RU" dirty="0" err="1"/>
              <a:t>політики</a:t>
            </a:r>
            <a:r>
              <a:rPr lang="ru-RU" dirty="0"/>
              <a:t> є </a:t>
            </a:r>
            <a:r>
              <a:rPr lang="ru-RU" dirty="0" err="1"/>
              <a:t>валютна</a:t>
            </a:r>
            <a:r>
              <a:rPr lang="ru-RU" dirty="0"/>
              <a:t> </a:t>
            </a:r>
            <a:r>
              <a:rPr lang="ru-RU" dirty="0" err="1"/>
              <a:t>політика</a:t>
            </a:r>
            <a:r>
              <a:rPr lang="ru-RU" dirty="0"/>
              <a:t> (</a:t>
            </a:r>
            <a:r>
              <a:rPr lang="ru-RU" dirty="0" err="1"/>
              <a:t>валютний</a:t>
            </a:r>
            <a:r>
              <a:rPr lang="ru-RU" dirty="0"/>
              <a:t> канал </a:t>
            </a:r>
            <a:r>
              <a:rPr lang="ru-RU" dirty="0" err="1"/>
              <a:t>впливу</a:t>
            </a:r>
            <a:r>
              <a:rPr lang="ru-RU" dirty="0"/>
              <a:t>) - </a:t>
            </a:r>
            <a:r>
              <a:rPr lang="ru-RU" dirty="0" err="1"/>
              <a:t>регулювання</a:t>
            </a:r>
            <a:r>
              <a:rPr lang="ru-RU" dirty="0"/>
              <a:t> валютного курсу </a:t>
            </a:r>
            <a:r>
              <a:rPr lang="ru-RU" dirty="0" err="1"/>
              <a:t>національної</a:t>
            </a:r>
            <a:r>
              <a:rPr lang="ru-RU" dirty="0"/>
              <a:t> </a:t>
            </a:r>
            <a:r>
              <a:rPr lang="ru-RU" dirty="0" err="1"/>
              <a:t>грошової</a:t>
            </a:r>
            <a:r>
              <a:rPr lang="ru-RU" dirty="0"/>
              <a:t> </a:t>
            </a:r>
            <a:r>
              <a:rPr lang="ru-RU" dirty="0" err="1"/>
              <a:t>одиниці</a:t>
            </a:r>
            <a:r>
              <a:rPr lang="ru-RU" dirty="0"/>
              <a:t> шляхом </a:t>
            </a:r>
            <a:r>
              <a:rPr lang="ru-RU" dirty="0" err="1" smtClean="0"/>
              <a:t>проведення</a:t>
            </a:r>
            <a:r>
              <a:rPr lang="ru-RU" dirty="0" smtClean="0"/>
              <a:t> </a:t>
            </a:r>
            <a:r>
              <a:rPr lang="uk-UA" dirty="0" smtClean="0"/>
              <a:t>валютних </a:t>
            </a:r>
            <a:r>
              <a:rPr lang="uk-UA" dirty="0"/>
              <a:t>інтервенцій на ринку (купівлі-продажу валюти). Інструментом реалізації такої монетарної політики є купівля-продаж валюти на ринку.</a:t>
            </a:r>
          </a:p>
          <a:p>
            <a:r>
              <a:rPr lang="uk-UA" dirty="0"/>
              <a:t>Валютний канал відображає вплив грошово-кредитної політики на зміну курсу національної валюти через сукупний попит і пропозицію. Зміна курсу національної валюти впливає на сукупні витрати суб’єктів економіки двома шляхами: через ефект зміни відносних цін і через прямий ефект.</a:t>
            </a:r>
          </a:p>
          <a:p>
            <a:r>
              <a:rPr lang="uk-UA" i="1" dirty="0"/>
              <a:t>Прямий ефект </a:t>
            </a:r>
            <a:r>
              <a:rPr lang="uk-UA" dirty="0"/>
              <a:t>зміни обмінного курсу національної валюти пов’язаний з наявністю в кошику індексу споживчих цін товарів іноземного походження, за рахунок чого при зміні обмінного курсу змінюється вартість імпорту, що відповідно впливає на інфляцію</a:t>
            </a:r>
            <a:r>
              <a:rPr lang="uk-UA" dirty="0" smtClean="0"/>
              <a:t>.</a:t>
            </a:r>
          </a:p>
          <a:p>
            <a:r>
              <a:rPr lang="uk-UA" i="1" dirty="0" smtClean="0"/>
              <a:t>Ефект </a:t>
            </a:r>
            <a:r>
              <a:rPr lang="uk-UA" i="1" dirty="0"/>
              <a:t>зміни відносних цін (непрямий ефект) </a:t>
            </a:r>
            <a:r>
              <a:rPr lang="uk-UA" dirty="0"/>
              <a:t>виявляється у зміні попиту на вітчизняні товари і послуги, які стають при зміцненні курсу національної валюти дорожчими порівняно з імпортними товарами. Це спричиняє зміни в сукупному попиті в економіці, а отже - і в обсягах чистого експорту, який є </a:t>
            </a:r>
            <a:r>
              <a:rPr lang="uk-UA" dirty="0" err="1"/>
              <a:t>невідокремною</a:t>
            </a:r>
            <a:r>
              <a:rPr lang="uk-UA" dirty="0"/>
              <a:t> складовою валового внутрішнього продукту країни. Слід зазначити, що вплив монетарної політики на економіку через канал обмінного курсу виявляється не лише через сукупний попит і пропозицію, а й через економічні очікування підприємств і населення.</a:t>
            </a:r>
          </a:p>
          <a:p>
            <a:r>
              <a:rPr lang="ru-RU" dirty="0" err="1"/>
              <a:t>Також</a:t>
            </a:r>
            <a:r>
              <a:rPr lang="ru-RU" dirty="0"/>
              <a:t> каналом </a:t>
            </a:r>
            <a:r>
              <a:rPr lang="ru-RU" dirty="0" err="1"/>
              <a:t>монетарної</a:t>
            </a:r>
            <a:r>
              <a:rPr lang="ru-RU" dirty="0"/>
              <a:t> (</a:t>
            </a:r>
            <a:r>
              <a:rPr lang="ru-RU" dirty="0" err="1"/>
              <a:t>грошово-кредитної</a:t>
            </a:r>
            <a:r>
              <a:rPr lang="ru-RU" dirty="0"/>
              <a:t>) </a:t>
            </a:r>
            <a:r>
              <a:rPr lang="ru-RU" dirty="0" err="1"/>
              <a:t>політики</a:t>
            </a:r>
            <a:r>
              <a:rPr lang="ru-RU" dirty="0"/>
              <a:t> центрального банку є </a:t>
            </a:r>
            <a:r>
              <a:rPr lang="ru-RU" dirty="0" err="1"/>
              <a:t>операції</a:t>
            </a:r>
            <a:r>
              <a:rPr lang="ru-RU" dirty="0"/>
              <a:t> центрального банку з </a:t>
            </a:r>
            <a:r>
              <a:rPr lang="ru-RU" dirty="0" err="1"/>
              <a:t>депозитними</a:t>
            </a:r>
            <a:r>
              <a:rPr lang="ru-RU" dirty="0"/>
              <a:t> </a:t>
            </a:r>
            <a:r>
              <a:rPr lang="ru-RU" dirty="0" err="1"/>
              <a:t>сертифікатами</a:t>
            </a:r>
            <a:r>
              <a:rPr lang="ru-RU" dirty="0"/>
              <a:t> центрального банку. </a:t>
            </a:r>
            <a:r>
              <a:rPr lang="ru-RU" dirty="0" err="1"/>
              <a:t>Інструментом</a:t>
            </a:r>
            <a:r>
              <a:rPr lang="ru-RU" dirty="0"/>
              <a:t> такого каналу </a:t>
            </a:r>
            <a:r>
              <a:rPr lang="ru-RU" dirty="0" err="1"/>
              <a:t>впливу</a:t>
            </a:r>
            <a:r>
              <a:rPr lang="ru-RU" dirty="0"/>
              <a:t> є </a:t>
            </a:r>
            <a:r>
              <a:rPr lang="ru-RU" dirty="0" err="1"/>
              <a:t>купівля</a:t>
            </a:r>
            <a:r>
              <a:rPr lang="ru-RU" dirty="0"/>
              <a:t>-продаж </a:t>
            </a:r>
            <a:r>
              <a:rPr lang="ru-RU" dirty="0" err="1"/>
              <a:t>депозитних</a:t>
            </a:r>
            <a:r>
              <a:rPr lang="ru-RU" dirty="0"/>
              <a:t> </a:t>
            </a:r>
            <a:r>
              <a:rPr lang="ru-RU" dirty="0" err="1"/>
              <a:t>сертифікатів</a:t>
            </a:r>
            <a:r>
              <a:rPr lang="ru-RU" dirty="0"/>
              <a:t> ЦБ.</a:t>
            </a:r>
            <a:endParaRPr lang="uk-UA" dirty="0"/>
          </a:p>
        </p:txBody>
      </p:sp>
    </p:spTree>
    <p:extLst>
      <p:ext uri="{BB962C8B-B14F-4D97-AF65-F5344CB8AC3E}">
        <p14:creationId xmlns:p14="http://schemas.microsoft.com/office/powerpoint/2010/main" val="1749839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395785"/>
            <a:ext cx="9585782" cy="6059606"/>
          </a:xfrm>
        </p:spPr>
        <p:txBody>
          <a:bodyPr>
            <a:normAutofit lnSpcReduction="10000"/>
          </a:bodyPr>
          <a:lstStyle/>
          <a:p>
            <a:r>
              <a:rPr lang="ru-RU" dirty="0" err="1" smtClean="0"/>
              <a:t>Ще</a:t>
            </a:r>
            <a:r>
              <a:rPr lang="ru-RU" dirty="0" smtClean="0"/>
              <a:t> </a:t>
            </a:r>
            <a:r>
              <a:rPr lang="ru-RU" dirty="0"/>
              <a:t>одним каналом </a:t>
            </a:r>
            <a:r>
              <a:rPr lang="ru-RU" dirty="0" err="1"/>
              <a:t>впливу</a:t>
            </a:r>
            <a:r>
              <a:rPr lang="ru-RU" dirty="0"/>
              <a:t> на </a:t>
            </a:r>
            <a:r>
              <a:rPr lang="ru-RU" dirty="0" err="1"/>
              <a:t>показники</a:t>
            </a:r>
            <a:r>
              <a:rPr lang="ru-RU" dirty="0"/>
              <a:t> грошового та </a:t>
            </a:r>
            <a:r>
              <a:rPr lang="ru-RU" dirty="0" err="1"/>
              <a:t>фінансового</a:t>
            </a:r>
            <a:r>
              <a:rPr lang="ru-RU" dirty="0"/>
              <a:t> </a:t>
            </a:r>
            <a:r>
              <a:rPr lang="ru-RU" dirty="0" err="1"/>
              <a:t>секторів</a:t>
            </a:r>
            <a:r>
              <a:rPr lang="ru-RU" dirty="0"/>
              <a:t> </a:t>
            </a:r>
            <a:r>
              <a:rPr lang="ru-RU" dirty="0" err="1"/>
              <a:t>економіки</a:t>
            </a:r>
            <a:r>
              <a:rPr lang="ru-RU" dirty="0"/>
              <a:t> є </a:t>
            </a:r>
            <a:r>
              <a:rPr lang="ru-RU" dirty="0" err="1"/>
              <a:t>такий</a:t>
            </a:r>
            <a:r>
              <a:rPr lang="ru-RU" dirty="0"/>
              <a:t> </a:t>
            </a:r>
            <a:r>
              <a:rPr lang="ru-RU" dirty="0" err="1"/>
              <a:t>напрям</a:t>
            </a:r>
            <a:r>
              <a:rPr lang="ru-RU" dirty="0"/>
              <a:t> </a:t>
            </a:r>
            <a:r>
              <a:rPr lang="ru-RU" dirty="0" err="1"/>
              <a:t>діяльності</a:t>
            </a:r>
            <a:r>
              <a:rPr lang="ru-RU" dirty="0"/>
              <a:t> </a:t>
            </a:r>
            <a:r>
              <a:rPr lang="ru-RU" dirty="0" err="1"/>
              <a:t>центральних</a:t>
            </a:r>
            <a:r>
              <a:rPr lang="ru-RU" dirty="0"/>
              <a:t> </a:t>
            </a:r>
            <a:r>
              <a:rPr lang="ru-RU" dirty="0" err="1"/>
              <a:t>банків</a:t>
            </a:r>
            <a:r>
              <a:rPr lang="ru-RU" dirty="0"/>
              <a:t>, як </a:t>
            </a:r>
            <a:r>
              <a:rPr lang="ru-RU" dirty="0" err="1"/>
              <a:t>управління</a:t>
            </a:r>
            <a:r>
              <a:rPr lang="ru-RU" dirty="0"/>
              <a:t> </a:t>
            </a:r>
            <a:r>
              <a:rPr lang="ru-RU" dirty="0" err="1"/>
              <a:t>золотовалютними</a:t>
            </a:r>
            <a:r>
              <a:rPr lang="ru-RU" dirty="0"/>
              <a:t> резервами.</a:t>
            </a:r>
          </a:p>
          <a:p>
            <a:pPr marL="0" indent="0">
              <a:buNone/>
            </a:pPr>
            <a:r>
              <a:rPr lang="uk-UA" dirty="0"/>
              <a:t>Золотовалютні резерви - це частина національного багатства країни, що перебуває під контролем органів грошово-кредитного управління та складається з міжнародних резервних активів і призначена для прямого та непрямого регулювання платіжного дисбалансу шляхом проведення валютних інтервенцій та/або інших цілей.</a:t>
            </a:r>
          </a:p>
          <a:p>
            <a:pPr marL="0" indent="0">
              <a:buNone/>
            </a:pPr>
            <a:r>
              <a:rPr lang="ru-RU" i="1" dirty="0"/>
              <a:t>Структура </a:t>
            </a:r>
            <a:r>
              <a:rPr lang="ru-RU" i="1" dirty="0" err="1"/>
              <a:t>золотовалютних</a:t>
            </a:r>
            <a:r>
              <a:rPr lang="ru-RU" i="1" dirty="0"/>
              <a:t> </a:t>
            </a:r>
            <a:r>
              <a:rPr lang="ru-RU" i="1" dirty="0" err="1"/>
              <a:t>резервів</a:t>
            </a:r>
            <a:r>
              <a:rPr lang="ru-RU" i="1" dirty="0"/>
              <a:t> </a:t>
            </a:r>
            <a:r>
              <a:rPr lang="ru-RU" i="1" dirty="0" err="1"/>
              <a:t>зазвичай</a:t>
            </a:r>
            <a:r>
              <a:rPr lang="ru-RU" i="1" dirty="0"/>
              <a:t> </a:t>
            </a:r>
            <a:r>
              <a:rPr lang="ru-RU" i="1" dirty="0" err="1"/>
              <a:t>включає</a:t>
            </a:r>
            <a:r>
              <a:rPr lang="ru-RU" i="1" dirty="0"/>
              <a:t>:</a:t>
            </a:r>
            <a:endParaRPr lang="ru-RU" dirty="0"/>
          </a:p>
          <a:p>
            <a:r>
              <a:rPr lang="uk-UA" i="1" dirty="0"/>
              <a:t>- </a:t>
            </a:r>
            <a:r>
              <a:rPr lang="uk-UA" dirty="0"/>
              <a:t>монетарне золото; </a:t>
            </a:r>
            <a:endParaRPr lang="uk-UA" dirty="0" smtClean="0"/>
          </a:p>
          <a:p>
            <a:r>
              <a:rPr lang="uk-UA" dirty="0" smtClean="0"/>
              <a:t>- </a:t>
            </a:r>
            <a:r>
              <a:rPr lang="uk-UA" dirty="0"/>
              <a:t>спеціальні права запозичення;</a:t>
            </a:r>
          </a:p>
          <a:p>
            <a:r>
              <a:rPr lang="uk-UA" dirty="0"/>
              <a:t>- резервна позиція в МВФ;</a:t>
            </a:r>
          </a:p>
          <a:p>
            <a:r>
              <a:rPr lang="ru-RU" dirty="0"/>
              <a:t>- </a:t>
            </a:r>
            <a:r>
              <a:rPr lang="ru-RU" dirty="0" err="1"/>
              <a:t>іноземна</a:t>
            </a:r>
            <a:r>
              <a:rPr lang="ru-RU" dirty="0"/>
              <a:t> валюта у </a:t>
            </a:r>
            <a:r>
              <a:rPr lang="ru-RU" dirty="0" err="1"/>
              <a:t>вигляді</a:t>
            </a:r>
            <a:r>
              <a:rPr lang="ru-RU" dirty="0"/>
              <a:t> банкнот та монет </a:t>
            </a:r>
            <a:r>
              <a:rPr lang="ru-RU" dirty="0" err="1"/>
              <a:t>або</a:t>
            </a:r>
            <a:r>
              <a:rPr lang="ru-RU" dirty="0"/>
              <a:t> </a:t>
            </a:r>
            <a:r>
              <a:rPr lang="ru-RU" dirty="0" err="1"/>
              <a:t>кошти</a:t>
            </a:r>
            <a:r>
              <a:rPr lang="ru-RU" dirty="0"/>
              <a:t> на </a:t>
            </a:r>
            <a:r>
              <a:rPr lang="ru-RU" dirty="0" err="1"/>
              <a:t>рахунках</a:t>
            </a:r>
            <a:r>
              <a:rPr lang="ru-RU" dirty="0"/>
              <a:t> за кордоном;</a:t>
            </a:r>
          </a:p>
          <a:p>
            <a:r>
              <a:rPr lang="ru-RU" dirty="0"/>
              <a:t>- </a:t>
            </a:r>
            <a:r>
              <a:rPr lang="ru-RU" dirty="0" err="1"/>
              <a:t>цінні</a:t>
            </a:r>
            <a:r>
              <a:rPr lang="ru-RU" dirty="0"/>
              <a:t> </a:t>
            </a:r>
            <a:r>
              <a:rPr lang="ru-RU" dirty="0" err="1"/>
              <a:t>папери</a:t>
            </a:r>
            <a:r>
              <a:rPr lang="ru-RU" dirty="0"/>
              <a:t> (</a:t>
            </a:r>
            <a:r>
              <a:rPr lang="ru-RU" dirty="0" err="1"/>
              <a:t>крім</a:t>
            </a:r>
            <a:r>
              <a:rPr lang="ru-RU" dirty="0"/>
              <a:t> </a:t>
            </a:r>
            <a:r>
              <a:rPr lang="ru-RU" dirty="0" err="1"/>
              <a:t>акцій</a:t>
            </a:r>
            <a:r>
              <a:rPr lang="ru-RU" dirty="0"/>
              <a:t>), </a:t>
            </a:r>
            <a:r>
              <a:rPr lang="ru-RU" dirty="0" err="1"/>
              <a:t>що</a:t>
            </a:r>
            <a:r>
              <a:rPr lang="ru-RU" dirty="0"/>
              <a:t> </a:t>
            </a:r>
            <a:r>
              <a:rPr lang="ru-RU" dirty="0" err="1"/>
              <a:t>оплачуються</a:t>
            </a:r>
            <a:r>
              <a:rPr lang="ru-RU" dirty="0"/>
              <a:t> в </a:t>
            </a:r>
            <a:r>
              <a:rPr lang="ru-RU" dirty="0" err="1"/>
              <a:t>іноземній</a:t>
            </a:r>
            <a:r>
              <a:rPr lang="ru-RU" dirty="0"/>
              <a:t> </a:t>
            </a:r>
            <a:r>
              <a:rPr lang="ru-RU" dirty="0" err="1"/>
              <a:t>валюті</a:t>
            </a:r>
            <a:r>
              <a:rPr lang="ru-RU" dirty="0"/>
              <a:t>;</a:t>
            </a:r>
          </a:p>
          <a:p>
            <a:r>
              <a:rPr lang="uk-UA" dirty="0"/>
              <a:t>- будь-які інші міжнародно визнані резервні активи за умови забезпечення їх надійності та ліквідності</a:t>
            </a:r>
            <a:r>
              <a:rPr lang="uk-UA" dirty="0" smtClean="0"/>
              <a:t>.</a:t>
            </a:r>
          </a:p>
          <a:p>
            <a:pPr marL="0" indent="0">
              <a:buNone/>
            </a:pPr>
            <a:r>
              <a:rPr lang="uk-UA" b="1" dirty="0" smtClean="0"/>
              <a:t>Управління </a:t>
            </a:r>
            <a:r>
              <a:rPr lang="uk-UA" b="1" dirty="0"/>
              <a:t>золотовалютними резервами </a:t>
            </a:r>
            <a:r>
              <a:rPr lang="uk-UA" dirty="0"/>
              <a:t>- процес зберігання золотовалютних резервів із метою збереження або нарощення їхньої реальної вартості, підтримання високого рівня ліквідності та доступності до використання органами грошово-кредитного управління.</a:t>
            </a:r>
          </a:p>
        </p:txBody>
      </p:sp>
    </p:spTree>
    <p:extLst>
      <p:ext uri="{BB962C8B-B14F-4D97-AF65-F5344CB8AC3E}">
        <p14:creationId xmlns:p14="http://schemas.microsoft.com/office/powerpoint/2010/main" val="2163268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395785"/>
            <a:ext cx="9585782" cy="6059606"/>
          </a:xfrm>
        </p:spPr>
        <p:txBody>
          <a:bodyPr/>
          <a:lstStyle/>
          <a:p>
            <a:r>
              <a:rPr lang="ru-RU" dirty="0"/>
              <a:t>3.</a:t>
            </a:r>
            <a:r>
              <a:rPr lang="ru-RU" b="1" dirty="0"/>
              <a:t>Таргетування </a:t>
            </a:r>
            <a:r>
              <a:rPr lang="ru-RU" b="1" dirty="0" err="1"/>
              <a:t>інфляції</a:t>
            </a:r>
            <a:r>
              <a:rPr lang="ru-RU" b="1" dirty="0"/>
              <a:t> та </a:t>
            </a:r>
            <a:r>
              <a:rPr lang="ru-RU" b="1" dirty="0" err="1"/>
              <a:t>процентний</a:t>
            </a:r>
            <a:r>
              <a:rPr lang="ru-RU" b="1" dirty="0"/>
              <a:t> канал </a:t>
            </a:r>
            <a:r>
              <a:rPr lang="ru-RU" b="1" dirty="0" err="1"/>
              <a:t>впливу</a:t>
            </a:r>
            <a:endParaRPr lang="ru-RU" dirty="0"/>
          </a:p>
          <a:p>
            <a:endParaRPr lang="uk-UA" dirty="0" smtClean="0"/>
          </a:p>
          <a:p>
            <a:r>
              <a:rPr lang="uk-UA" dirty="0" smtClean="0"/>
              <a:t>Інфляційне </a:t>
            </a:r>
            <a:r>
              <a:rPr lang="uk-UA" dirty="0" err="1"/>
              <a:t>таргетування</a:t>
            </a:r>
            <a:r>
              <a:rPr lang="uk-UA" dirty="0"/>
              <a:t> - це система монетарного устрою (монетарної політики), яка характеризується публічним проголошенням офіційної кількісної мети щодо інфляції (або інтервалу) на середньострокову перспективу з акцентом на тому, що низька і стабільна інфляція є основною метою монетарної політики в довгостроковому періоді.</a:t>
            </a:r>
          </a:p>
          <a:p>
            <a:r>
              <a:rPr lang="ru-RU" dirty="0" err="1"/>
              <a:t>Основним</a:t>
            </a:r>
            <a:r>
              <a:rPr lang="ru-RU" dirty="0"/>
              <a:t> </a:t>
            </a:r>
            <a:r>
              <a:rPr lang="ru-RU" dirty="0" err="1"/>
              <a:t>інструментом</a:t>
            </a:r>
            <a:r>
              <a:rPr lang="ru-RU" dirty="0"/>
              <a:t> </a:t>
            </a:r>
            <a:r>
              <a:rPr lang="ru-RU" dirty="0" err="1"/>
              <a:t>впливу</a:t>
            </a:r>
            <a:r>
              <a:rPr lang="ru-RU" dirty="0"/>
              <a:t> на </a:t>
            </a:r>
            <a:r>
              <a:rPr lang="ru-RU" dirty="0" err="1"/>
              <a:t>інфляцію</a:t>
            </a:r>
            <a:r>
              <a:rPr lang="ru-RU" dirty="0"/>
              <a:t> за такого монетарного режиму є </a:t>
            </a:r>
            <a:r>
              <a:rPr lang="ru-RU" dirty="0" err="1"/>
              <a:t>процентні</a:t>
            </a:r>
            <a:r>
              <a:rPr lang="ru-RU" dirty="0"/>
              <a:t> ставки (</a:t>
            </a:r>
            <a:r>
              <a:rPr lang="ru-RU" dirty="0" err="1"/>
              <a:t>облікова</a:t>
            </a:r>
            <a:r>
              <a:rPr lang="ru-RU" dirty="0"/>
              <a:t> </a:t>
            </a:r>
            <a:r>
              <a:rPr lang="ru-RU" dirty="0" err="1"/>
              <a:t>процентна</a:t>
            </a:r>
            <a:r>
              <a:rPr lang="ru-RU" dirty="0"/>
              <a:t> ставка).</a:t>
            </a:r>
          </a:p>
          <a:p>
            <a:r>
              <a:rPr lang="uk-UA" dirty="0"/>
              <a:t>Американський економіст </a:t>
            </a:r>
            <a:r>
              <a:rPr lang="uk-UA" dirty="0" err="1"/>
              <a:t>Мілтон</a:t>
            </a:r>
            <a:r>
              <a:rPr lang="uk-UA" dirty="0"/>
              <a:t> </a:t>
            </a:r>
            <a:r>
              <a:rPr lang="uk-UA" dirty="0" err="1"/>
              <a:t>Фрідмен</a:t>
            </a:r>
            <a:r>
              <a:rPr lang="uk-UA" dirty="0"/>
              <a:t>, лауреат Нобелівської премії з економіки 1976 року «За досягнення в галузі аналізу споживання, історії грошового обігу і розробки монетарної теорії, а також за практичну демонстрацію складності політики економічної стабілізації», стверджує, що інфляція всюди і завжди є грошовим феноменом. Унікальна функція центрального банку щодо забезпечення країни грошима зумовлює його відповідальність за цінову стабільність. Цінова стабільність є ключовою метою монетарної політики центрального банку «інфляційне </a:t>
            </a:r>
            <a:r>
              <a:rPr lang="uk-UA" dirty="0" err="1"/>
              <a:t>таргетування</a:t>
            </a:r>
            <a:r>
              <a:rPr lang="uk-UA" dirty="0"/>
              <a:t>», оскільки забезпечує сприятливі умови для економічного зростання та високого рівня зайнятості в країні </a:t>
            </a:r>
          </a:p>
        </p:txBody>
      </p:sp>
    </p:spTree>
    <p:extLst>
      <p:ext uri="{BB962C8B-B14F-4D97-AF65-F5344CB8AC3E}">
        <p14:creationId xmlns:p14="http://schemas.microsoft.com/office/powerpoint/2010/main" val="232081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3"/>
          <a:stretch>
            <a:fillRect/>
          </a:stretch>
        </p:blipFill>
        <p:spPr>
          <a:xfrm>
            <a:off x="536788" y="304315"/>
            <a:ext cx="9603849" cy="5086551"/>
          </a:xfrm>
          <a:prstGeom prst="rect">
            <a:avLst/>
          </a:prstGeom>
        </p:spPr>
      </p:pic>
      <p:sp>
        <p:nvSpPr>
          <p:cNvPr id="4" name="Прямоугольник 3"/>
          <p:cNvSpPr/>
          <p:nvPr/>
        </p:nvSpPr>
        <p:spPr>
          <a:xfrm>
            <a:off x="2966113" y="4450897"/>
            <a:ext cx="6096000" cy="1477328"/>
          </a:xfrm>
          <a:prstGeom prst="rect">
            <a:avLst/>
          </a:prstGeom>
        </p:spPr>
        <p:txBody>
          <a:bodyPr>
            <a:spAutoFit/>
          </a:bodyPr>
          <a:lstStyle/>
          <a:p>
            <a:endParaRPr lang="uk-UA" sz="3600" b="0" i="0" u="none" strike="noStrike" baseline="0" dirty="0" smtClean="0">
              <a:solidFill>
                <a:srgbClr val="000000"/>
              </a:solidFill>
              <a:latin typeface="Times New Roman" panose="02020603050405020304" pitchFamily="18" charset="0"/>
            </a:endParaRPr>
          </a:p>
          <a:p>
            <a:endParaRPr lang="uk-UA" sz="3600" b="0" i="0" u="none" strike="noStrike" baseline="0" dirty="0" smtClean="0">
              <a:latin typeface="Times New Roman" panose="02020603050405020304" pitchFamily="18" charset="0"/>
            </a:endParaRPr>
          </a:p>
          <a:p>
            <a:r>
              <a:rPr lang="ru-RU" b="0" i="0" u="none" strike="noStrike" baseline="0" dirty="0" err="1" smtClean="0">
                <a:latin typeface="Times New Roman" panose="02020603050405020304" pitchFamily="18" charset="0"/>
              </a:rPr>
              <a:t>Результати</a:t>
            </a:r>
            <a:r>
              <a:rPr lang="ru-RU" b="0" i="0" u="none" strike="noStrike" baseline="0" dirty="0" smtClean="0">
                <a:latin typeface="Times New Roman" panose="02020603050405020304" pitchFamily="18" charset="0"/>
              </a:rPr>
              <a:t> </a:t>
            </a:r>
            <a:r>
              <a:rPr lang="ru-RU" b="0" i="0" u="none" strike="noStrike" baseline="0" dirty="0" err="1" smtClean="0">
                <a:latin typeface="Times New Roman" panose="02020603050405020304" pitchFamily="18" charset="0"/>
              </a:rPr>
              <a:t>цінової</a:t>
            </a:r>
            <a:r>
              <a:rPr lang="ru-RU" b="0" i="0" u="none" strike="noStrike" baseline="0" dirty="0" smtClean="0">
                <a:latin typeface="Times New Roman" panose="02020603050405020304" pitchFamily="18" charset="0"/>
              </a:rPr>
              <a:t> </a:t>
            </a:r>
            <a:r>
              <a:rPr lang="ru-RU" b="0" i="0" u="none" strike="noStrike" baseline="0" dirty="0" err="1" smtClean="0">
                <a:latin typeface="Times New Roman" panose="02020603050405020304" pitchFamily="18" charset="0"/>
              </a:rPr>
              <a:t>стабільності</a:t>
            </a:r>
            <a:r>
              <a:rPr lang="ru-RU" b="0" i="0" u="none" strike="noStrike" baseline="0" dirty="0" smtClean="0">
                <a:latin typeface="Times New Roman" panose="02020603050405020304" pitchFamily="18" charset="0"/>
              </a:rPr>
              <a:t> в </a:t>
            </a:r>
            <a:r>
              <a:rPr lang="ru-RU" b="0" i="0" u="none" strike="noStrike" baseline="0" dirty="0" err="1" smtClean="0">
                <a:latin typeface="Times New Roman" panose="02020603050405020304" pitchFamily="18" charset="0"/>
              </a:rPr>
              <a:t>економіці</a:t>
            </a:r>
            <a:r>
              <a:rPr lang="ru-RU" b="0" i="0" u="none" strike="noStrike" baseline="0" dirty="0" smtClean="0">
                <a:latin typeface="Times New Roman" panose="02020603050405020304" pitchFamily="18" charset="0"/>
              </a:rPr>
              <a:t> </a:t>
            </a:r>
            <a:endParaRPr lang="uk-UA" dirty="0"/>
          </a:p>
        </p:txBody>
      </p:sp>
    </p:spTree>
    <p:extLst>
      <p:ext uri="{BB962C8B-B14F-4D97-AF65-F5344CB8AC3E}">
        <p14:creationId xmlns:p14="http://schemas.microsoft.com/office/powerpoint/2010/main" val="3023160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395785"/>
            <a:ext cx="9899681" cy="6073254"/>
          </a:xfrm>
        </p:spPr>
        <p:txBody>
          <a:bodyPr>
            <a:normAutofit lnSpcReduction="10000"/>
          </a:bodyPr>
          <a:lstStyle/>
          <a:p>
            <a:pPr marL="0" indent="0">
              <a:buNone/>
            </a:pPr>
            <a:r>
              <a:rPr lang="uk-UA" b="1" dirty="0" smtClean="0">
                <a:latin typeface="Times New Roman" panose="02020603050405020304" pitchFamily="18" charset="0"/>
              </a:rPr>
              <a:t>Різновиди </a:t>
            </a:r>
            <a:r>
              <a:rPr lang="uk-UA" b="1" dirty="0">
                <a:latin typeface="Times New Roman" panose="02020603050405020304" pitchFamily="18" charset="0"/>
              </a:rPr>
              <a:t>інфляційного </a:t>
            </a:r>
            <a:r>
              <a:rPr lang="uk-UA" b="1" dirty="0" err="1">
                <a:latin typeface="Times New Roman" panose="02020603050405020304" pitchFamily="18" charset="0"/>
              </a:rPr>
              <a:t>таргетування</a:t>
            </a:r>
            <a:endParaRPr lang="uk-UA" dirty="0">
              <a:latin typeface="Times New Roman" panose="02020603050405020304" pitchFamily="18" charset="0"/>
            </a:endParaRPr>
          </a:p>
          <a:p>
            <a:pPr marL="0" indent="0">
              <a:buNone/>
            </a:pPr>
            <a:r>
              <a:rPr lang="ru-RU" i="1" dirty="0" err="1">
                <a:latin typeface="Times New Roman" panose="02020603050405020304" pitchFamily="18" charset="0"/>
              </a:rPr>
              <a:t>Залежно</a:t>
            </a:r>
            <a:r>
              <a:rPr lang="ru-RU" i="1" dirty="0">
                <a:latin typeface="Times New Roman" panose="02020603050405020304" pitchFamily="18" charset="0"/>
              </a:rPr>
              <a:t> </a:t>
            </a:r>
            <a:r>
              <a:rPr lang="ru-RU" i="1" dirty="0" err="1">
                <a:latin typeface="Times New Roman" panose="02020603050405020304" pitchFamily="18" charset="0"/>
              </a:rPr>
              <a:t>від</a:t>
            </a:r>
            <a:r>
              <a:rPr lang="ru-RU" i="1" dirty="0">
                <a:latin typeface="Times New Roman" panose="02020603050405020304" pitchFamily="18" charset="0"/>
              </a:rPr>
              <a:t> </a:t>
            </a:r>
            <a:r>
              <a:rPr lang="ru-RU" i="1" dirty="0" err="1">
                <a:latin typeface="Times New Roman" panose="02020603050405020304" pitchFamily="18" charset="0"/>
              </a:rPr>
              <a:t>ступеня</a:t>
            </a:r>
            <a:r>
              <a:rPr lang="ru-RU" i="1" dirty="0">
                <a:latin typeface="Times New Roman" panose="02020603050405020304" pitchFamily="18" charset="0"/>
              </a:rPr>
              <a:t> </a:t>
            </a:r>
            <a:r>
              <a:rPr lang="ru-RU" i="1" dirty="0" err="1">
                <a:latin typeface="Times New Roman" panose="02020603050405020304" pitchFamily="18" charset="0"/>
              </a:rPr>
              <a:t>коливань</a:t>
            </a:r>
            <a:r>
              <a:rPr lang="ru-RU" i="1" dirty="0">
                <a:latin typeface="Times New Roman" panose="02020603050405020304" pitchFamily="18" charset="0"/>
              </a:rPr>
              <a:t> </a:t>
            </a:r>
            <a:r>
              <a:rPr lang="ru-RU" i="1" dirty="0" err="1">
                <a:latin typeface="Times New Roman" panose="02020603050405020304" pitchFamily="18" charset="0"/>
              </a:rPr>
              <a:t>показника</a:t>
            </a:r>
            <a:r>
              <a:rPr lang="ru-RU" i="1" dirty="0">
                <a:latin typeface="Times New Roman" panose="02020603050405020304" pitchFamily="18" charset="0"/>
              </a:rPr>
              <a:t> </a:t>
            </a:r>
            <a:r>
              <a:rPr lang="ru-RU" i="1" dirty="0" err="1">
                <a:latin typeface="Times New Roman" panose="02020603050405020304" pitchFamily="18" charset="0"/>
              </a:rPr>
              <a:t>інфляції</a:t>
            </a:r>
            <a:r>
              <a:rPr lang="ru-RU" i="1" dirty="0">
                <a:latin typeface="Times New Roman" panose="02020603050405020304" pitchFamily="18" charset="0"/>
              </a:rPr>
              <a:t>:</a:t>
            </a:r>
            <a:endParaRPr lang="ru-RU" dirty="0">
              <a:latin typeface="Times New Roman" panose="02020603050405020304" pitchFamily="18" charset="0"/>
            </a:endParaRPr>
          </a:p>
          <a:p>
            <a:r>
              <a:rPr lang="ru-RU" dirty="0">
                <a:latin typeface="Times New Roman" panose="02020603050405020304" pitchFamily="18" charset="0"/>
              </a:rPr>
              <a:t>- </a:t>
            </a:r>
            <a:r>
              <a:rPr lang="ru-RU" dirty="0" err="1">
                <a:latin typeface="Times New Roman" panose="02020603050405020304" pitchFamily="18" charset="0"/>
              </a:rPr>
              <a:t>жорстке</a:t>
            </a:r>
            <a:r>
              <a:rPr lang="ru-RU" dirty="0">
                <a:latin typeface="Times New Roman" panose="02020603050405020304" pitchFamily="18" charset="0"/>
              </a:rPr>
              <a:t> </a:t>
            </a:r>
            <a:r>
              <a:rPr lang="ru-RU" dirty="0" err="1">
                <a:latin typeface="Times New Roman" panose="02020603050405020304" pitchFamily="18" charset="0"/>
              </a:rPr>
              <a:t>таргетування</a:t>
            </a:r>
            <a:r>
              <a:rPr lang="ru-RU" dirty="0">
                <a:latin typeface="Times New Roman" panose="02020603050405020304" pitchFamily="18" charset="0"/>
              </a:rPr>
              <a:t>, за </a:t>
            </a:r>
            <a:r>
              <a:rPr lang="ru-RU" dirty="0" err="1">
                <a:latin typeface="Times New Roman" panose="02020603050405020304" pitchFamily="18" charset="0"/>
              </a:rPr>
              <a:t>якого</a:t>
            </a:r>
            <a:r>
              <a:rPr lang="ru-RU" dirty="0">
                <a:latin typeface="Times New Roman" panose="02020603050405020304" pitchFamily="18" charset="0"/>
              </a:rPr>
              <a:t> </a:t>
            </a:r>
            <a:r>
              <a:rPr lang="ru-RU" dirty="0" err="1">
                <a:latin typeface="Times New Roman" panose="02020603050405020304" pitchFamily="18" charset="0"/>
              </a:rPr>
              <a:t>задається</a:t>
            </a:r>
            <a:r>
              <a:rPr lang="ru-RU" dirty="0">
                <a:latin typeface="Times New Roman" panose="02020603050405020304" pitchFamily="18" charset="0"/>
              </a:rPr>
              <a:t> </a:t>
            </a:r>
            <a:r>
              <a:rPr lang="ru-RU" dirty="0" err="1">
                <a:latin typeface="Times New Roman" panose="02020603050405020304" pitchFamily="18" charset="0"/>
              </a:rPr>
              <a:t>конкретний</a:t>
            </a:r>
            <a:r>
              <a:rPr lang="ru-RU" dirty="0">
                <a:latin typeface="Times New Roman" panose="02020603050405020304" pitchFamily="18" charset="0"/>
              </a:rPr>
              <a:t> </a:t>
            </a:r>
            <a:r>
              <a:rPr lang="ru-RU" dirty="0" err="1">
                <a:latin typeface="Times New Roman" panose="02020603050405020304" pitchFamily="18" charset="0"/>
              </a:rPr>
              <a:t>показник</a:t>
            </a:r>
            <a:r>
              <a:rPr lang="ru-RU" dirty="0">
                <a:latin typeface="Times New Roman" panose="02020603050405020304" pitchFamily="18" charset="0"/>
              </a:rPr>
              <a:t> </a:t>
            </a:r>
            <a:r>
              <a:rPr lang="ru-RU" dirty="0" err="1">
                <a:latin typeface="Times New Roman" panose="02020603050405020304" pitchFamily="18" charset="0"/>
              </a:rPr>
              <a:t>інфляції</a:t>
            </a:r>
            <a:r>
              <a:rPr lang="ru-RU" dirty="0">
                <a:latin typeface="Times New Roman" panose="02020603050405020304" pitchFamily="18" charset="0"/>
              </a:rPr>
              <a:t>, </a:t>
            </a:r>
            <a:r>
              <a:rPr lang="ru-RU" dirty="0" err="1">
                <a:latin typeface="Times New Roman" panose="02020603050405020304" pitchFamily="18" charset="0"/>
              </a:rPr>
              <a:t>що</a:t>
            </a:r>
            <a:r>
              <a:rPr lang="ru-RU" dirty="0">
                <a:latin typeface="Times New Roman" panose="02020603050405020304" pitchFamily="18" charset="0"/>
              </a:rPr>
              <a:t> є </a:t>
            </a:r>
            <a:r>
              <a:rPr lang="ru-RU" dirty="0" err="1">
                <a:latin typeface="Times New Roman" panose="02020603050405020304" pitchFamily="18" charset="0"/>
              </a:rPr>
              <a:t>обов’язковим</a:t>
            </a:r>
            <a:r>
              <a:rPr lang="ru-RU" dirty="0">
                <a:latin typeface="Times New Roman" panose="02020603050405020304" pitchFamily="18" charset="0"/>
              </a:rPr>
              <a:t> для </a:t>
            </a:r>
            <a:r>
              <a:rPr lang="ru-RU" dirty="0" err="1">
                <a:latin typeface="Times New Roman" panose="02020603050405020304" pitchFamily="18" charset="0"/>
              </a:rPr>
              <a:t>дотримання</a:t>
            </a:r>
            <a:r>
              <a:rPr lang="ru-RU" dirty="0">
                <a:latin typeface="Times New Roman" panose="02020603050405020304" pitchFamily="18" charset="0"/>
              </a:rPr>
              <a:t>;</a:t>
            </a:r>
          </a:p>
          <a:p>
            <a:r>
              <a:rPr lang="ru-RU" dirty="0">
                <a:latin typeface="Times New Roman" panose="02020603050405020304" pitchFamily="18" charset="0"/>
              </a:rPr>
              <a:t>- </a:t>
            </a:r>
            <a:r>
              <a:rPr lang="ru-RU" dirty="0" err="1">
                <a:latin typeface="Times New Roman" panose="02020603050405020304" pitchFamily="18" charset="0"/>
              </a:rPr>
              <a:t>гнучке</a:t>
            </a:r>
            <a:r>
              <a:rPr lang="ru-RU" dirty="0">
                <a:latin typeface="Times New Roman" panose="02020603050405020304" pitchFamily="18" charset="0"/>
              </a:rPr>
              <a:t> </a:t>
            </a:r>
            <a:r>
              <a:rPr lang="ru-RU" dirty="0" err="1">
                <a:latin typeface="Times New Roman" panose="02020603050405020304" pitchFamily="18" charset="0"/>
              </a:rPr>
              <a:t>таргетування</a:t>
            </a:r>
            <a:r>
              <a:rPr lang="ru-RU" dirty="0">
                <a:latin typeface="Times New Roman" panose="02020603050405020304" pitchFamily="18" charset="0"/>
              </a:rPr>
              <a:t> </a:t>
            </a:r>
            <a:r>
              <a:rPr lang="ru-RU" dirty="0" err="1">
                <a:latin typeface="Times New Roman" panose="02020603050405020304" pitchFamily="18" charset="0"/>
              </a:rPr>
              <a:t>передбачає</a:t>
            </a:r>
            <a:r>
              <a:rPr lang="ru-RU" dirty="0">
                <a:latin typeface="Times New Roman" panose="02020603050405020304" pitchFamily="18" charset="0"/>
              </a:rPr>
              <a:t> </a:t>
            </a:r>
            <a:r>
              <a:rPr lang="ru-RU" dirty="0" err="1">
                <a:latin typeface="Times New Roman" panose="02020603050405020304" pitchFamily="18" charset="0"/>
              </a:rPr>
              <a:t>коливання</a:t>
            </a:r>
            <a:r>
              <a:rPr lang="ru-RU" dirty="0">
                <a:latin typeface="Times New Roman" panose="02020603050405020304" pitchFamily="18" charset="0"/>
              </a:rPr>
              <a:t> </a:t>
            </a:r>
            <a:r>
              <a:rPr lang="ru-RU" dirty="0" err="1">
                <a:latin typeface="Times New Roman" panose="02020603050405020304" pitchFamily="18" charset="0"/>
              </a:rPr>
              <a:t>показника</a:t>
            </a:r>
            <a:r>
              <a:rPr lang="ru-RU" dirty="0">
                <a:latin typeface="Times New Roman" panose="02020603050405020304" pitchFamily="18" charset="0"/>
              </a:rPr>
              <a:t> </a:t>
            </a:r>
            <a:r>
              <a:rPr lang="ru-RU" dirty="0" err="1">
                <a:latin typeface="Times New Roman" panose="02020603050405020304" pitchFamily="18" charset="0"/>
              </a:rPr>
              <a:t>інфляції</a:t>
            </a:r>
            <a:r>
              <a:rPr lang="ru-RU" dirty="0">
                <a:latin typeface="Times New Roman" panose="02020603050405020304" pitchFamily="18" charset="0"/>
              </a:rPr>
              <a:t> в </a:t>
            </a:r>
            <a:r>
              <a:rPr lang="ru-RU" dirty="0" err="1">
                <a:latin typeface="Times New Roman" panose="02020603050405020304" pitchFamily="18" charset="0"/>
              </a:rPr>
              <a:t>заданих</a:t>
            </a:r>
            <a:r>
              <a:rPr lang="ru-RU" dirty="0">
                <a:latin typeface="Times New Roman" panose="02020603050405020304" pitchFamily="18" charset="0"/>
              </a:rPr>
              <a:t> межах </a:t>
            </a:r>
            <a:r>
              <a:rPr lang="ru-RU" dirty="0" err="1">
                <a:latin typeface="Times New Roman" panose="02020603050405020304" pitchFamily="18" charset="0"/>
              </a:rPr>
              <a:t>або</a:t>
            </a:r>
            <a:r>
              <a:rPr lang="ru-RU" dirty="0">
                <a:latin typeface="Times New Roman" panose="02020603050405020304" pitchFamily="18" charset="0"/>
              </a:rPr>
              <a:t> </a:t>
            </a:r>
            <a:r>
              <a:rPr lang="ru-RU" dirty="0" err="1">
                <a:latin typeface="Times New Roman" panose="02020603050405020304" pitchFamily="18" charset="0"/>
              </a:rPr>
              <a:t>періодично</a:t>
            </a:r>
            <a:r>
              <a:rPr lang="ru-RU" dirty="0">
                <a:latin typeface="Times New Roman" panose="02020603050405020304" pitchFamily="18" charset="0"/>
              </a:rPr>
              <a:t> </a:t>
            </a:r>
            <a:r>
              <a:rPr lang="ru-RU" dirty="0" err="1">
                <a:latin typeface="Times New Roman" panose="02020603050405020304" pitchFamily="18" charset="0"/>
              </a:rPr>
              <a:t>змінюється</a:t>
            </a:r>
            <a:r>
              <a:rPr lang="ru-RU" dirty="0">
                <a:latin typeface="Times New Roman" panose="02020603050405020304" pitchFamily="18" charset="0"/>
              </a:rPr>
              <a:t> (</a:t>
            </a:r>
            <a:r>
              <a:rPr lang="ru-RU" dirty="0" err="1">
                <a:latin typeface="Times New Roman" panose="02020603050405020304" pitchFamily="18" charset="0"/>
              </a:rPr>
              <a:t>коригується</a:t>
            </a:r>
            <a:r>
              <a:rPr lang="ru-RU" dirty="0">
                <a:latin typeface="Times New Roman" panose="02020603050405020304" pitchFamily="18" charset="0"/>
              </a:rPr>
              <a:t>).</a:t>
            </a:r>
          </a:p>
          <a:p>
            <a:pPr marL="0" indent="0">
              <a:buNone/>
            </a:pPr>
            <a:r>
              <a:rPr lang="ru-RU" i="1" dirty="0" err="1">
                <a:latin typeface="Times New Roman" panose="02020603050405020304" pitchFamily="18" charset="0"/>
              </a:rPr>
              <a:t>Залежно</a:t>
            </a:r>
            <a:r>
              <a:rPr lang="ru-RU" i="1" dirty="0">
                <a:latin typeface="Times New Roman" panose="02020603050405020304" pitchFamily="18" charset="0"/>
              </a:rPr>
              <a:t> </a:t>
            </a:r>
            <a:r>
              <a:rPr lang="ru-RU" i="1" dirty="0" err="1">
                <a:latin typeface="Times New Roman" panose="02020603050405020304" pitchFamily="18" charset="0"/>
              </a:rPr>
              <a:t>від</a:t>
            </a:r>
            <a:r>
              <a:rPr lang="ru-RU" i="1" dirty="0">
                <a:latin typeface="Times New Roman" panose="02020603050405020304" pitchFamily="18" charset="0"/>
              </a:rPr>
              <a:t> </a:t>
            </a:r>
            <a:r>
              <a:rPr lang="ru-RU" i="1" dirty="0" err="1">
                <a:latin typeface="Times New Roman" panose="02020603050405020304" pitchFamily="18" charset="0"/>
              </a:rPr>
              <a:t>міри</a:t>
            </a:r>
            <a:r>
              <a:rPr lang="ru-RU" i="1" dirty="0">
                <a:latin typeface="Times New Roman" panose="02020603050405020304" pitchFamily="18" charset="0"/>
              </a:rPr>
              <a:t> </a:t>
            </a:r>
            <a:r>
              <a:rPr lang="ru-RU" i="1" dirty="0" err="1">
                <a:latin typeface="Times New Roman" panose="02020603050405020304" pitchFamily="18" charset="0"/>
              </a:rPr>
              <a:t>прозорості</a:t>
            </a:r>
            <a:r>
              <a:rPr lang="ru-RU" i="1" dirty="0">
                <a:latin typeface="Times New Roman" panose="02020603050405020304" pitchFamily="18" charset="0"/>
              </a:rPr>
              <a:t> </a:t>
            </a:r>
            <a:r>
              <a:rPr lang="ru-RU" i="1" dirty="0" err="1">
                <a:latin typeface="Times New Roman" panose="02020603050405020304" pitchFamily="18" charset="0"/>
              </a:rPr>
              <a:t>інформації</a:t>
            </a:r>
            <a:r>
              <a:rPr lang="ru-RU" i="1" dirty="0">
                <a:latin typeface="Times New Roman" panose="02020603050405020304" pitchFamily="18" charset="0"/>
              </a:rPr>
              <a:t>:</a:t>
            </a:r>
            <a:endParaRPr lang="ru-RU" dirty="0">
              <a:latin typeface="Times New Roman" panose="02020603050405020304" pitchFamily="18" charset="0"/>
            </a:endParaRPr>
          </a:p>
          <a:p>
            <a:r>
              <a:rPr lang="uk-UA" sz="1600" dirty="0">
                <a:latin typeface="Times New Roman" panose="02020603050405020304" pitchFamily="18" charset="0"/>
              </a:rPr>
              <a:t>- відкрите </a:t>
            </a:r>
            <a:r>
              <a:rPr lang="uk-UA" sz="1600" dirty="0" err="1">
                <a:latin typeface="Times New Roman" panose="02020603050405020304" pitchFamily="18" charset="0"/>
              </a:rPr>
              <a:t>таргетування</a:t>
            </a:r>
            <a:r>
              <a:rPr lang="uk-UA" sz="1600" dirty="0">
                <a:latin typeface="Times New Roman" panose="02020603050405020304" pitchFamily="18" charset="0"/>
              </a:rPr>
              <a:t>, за якого центральний банк </a:t>
            </a:r>
            <a:r>
              <a:rPr lang="uk-UA" sz="1600" dirty="0" err="1">
                <a:latin typeface="Times New Roman" panose="02020603050405020304" pitchFamily="18" charset="0"/>
              </a:rPr>
              <a:t>зобов</a:t>
            </a:r>
            <a:r>
              <a:rPr lang="uk-UA" sz="1600" dirty="0">
                <a:latin typeface="Times New Roman" panose="02020603050405020304" pitchFamily="18" charset="0"/>
              </a:rPr>
              <a:t> ’</a:t>
            </a:r>
            <a:r>
              <a:rPr lang="uk-UA" sz="1600" dirty="0" err="1">
                <a:latin typeface="Times New Roman" panose="02020603050405020304" pitchFamily="18" charset="0"/>
              </a:rPr>
              <a:t>язаний</a:t>
            </a:r>
            <a:r>
              <a:rPr lang="uk-UA" sz="1600" dirty="0">
                <a:latin typeface="Times New Roman" panose="02020603050405020304" pitchFamily="18" charset="0"/>
              </a:rPr>
              <a:t> дотримуватися певних цільових показників інфляції в умовах повної прозорості, як, наприклад, у Новій Зеландії та Канаді, де фінансова стабільність уже є досить високою, лише виникає потреба взяти за мету низький рівень інфляції;</a:t>
            </a:r>
          </a:p>
          <a:p>
            <a:r>
              <a:rPr lang="uk-UA" sz="1600" dirty="0">
                <a:latin typeface="Times New Roman" panose="02020603050405020304" pitchFamily="18" charset="0"/>
              </a:rPr>
              <a:t>- приховане </a:t>
            </a:r>
            <a:r>
              <a:rPr lang="uk-UA" sz="1600" dirty="0" err="1">
                <a:latin typeface="Times New Roman" panose="02020603050405020304" pitchFamily="18" charset="0"/>
              </a:rPr>
              <a:t>таргетування</a:t>
            </a:r>
            <a:r>
              <a:rPr lang="uk-UA" sz="1600" dirty="0">
                <a:latin typeface="Times New Roman" panose="02020603050405020304" pitchFamily="18" charset="0"/>
              </a:rPr>
              <a:t> передбачає стабілізацію рівня інфляції без відкритої звітності про цільові показники. Цей різновид </a:t>
            </a:r>
            <a:r>
              <a:rPr lang="uk-UA" sz="1600" dirty="0" err="1">
                <a:latin typeface="Times New Roman" panose="02020603050405020304" pitchFamily="18" charset="0"/>
              </a:rPr>
              <a:t>таргетування</a:t>
            </a:r>
            <a:r>
              <a:rPr lang="uk-UA" sz="1600" dirty="0">
                <a:latin typeface="Times New Roman" panose="02020603050405020304" pitchFamily="18" charset="0"/>
              </a:rPr>
              <a:t> застосовується, якщо в країні існує доволі низький рівень інфляції та достатня фінансова стабільність, а пріоритетною метою економічної політики є досягнення стабільності цін та обсягів виробництва;</a:t>
            </a:r>
          </a:p>
          <a:p>
            <a:r>
              <a:rPr lang="uk-UA" dirty="0">
                <a:latin typeface="Times New Roman" panose="02020603050405020304" pitchFamily="18" charset="0"/>
              </a:rPr>
              <a:t>- пробне (експериментальне) </a:t>
            </a:r>
            <a:r>
              <a:rPr lang="uk-UA" dirty="0" err="1">
                <a:latin typeface="Times New Roman" panose="02020603050405020304" pitchFamily="18" charset="0"/>
              </a:rPr>
              <a:t>таргетування</a:t>
            </a:r>
            <a:r>
              <a:rPr lang="uk-UA" dirty="0">
                <a:latin typeface="Times New Roman" panose="02020603050405020304" pitchFamily="18" charset="0"/>
              </a:rPr>
              <a:t>. У цьому випадку центральний банк має на меті зниження рівня інфляції за умови збереження стабільності інших економічних факторів (показників). Застосування цього різновиду </a:t>
            </a:r>
            <a:r>
              <a:rPr lang="uk-UA" dirty="0" err="1">
                <a:latin typeface="Times New Roman" panose="02020603050405020304" pitchFamily="18" charset="0"/>
              </a:rPr>
              <a:t>таргетування</a:t>
            </a:r>
            <a:r>
              <a:rPr lang="uk-UA" dirty="0">
                <a:latin typeface="Times New Roman" panose="02020603050405020304" pitchFamily="18" charset="0"/>
              </a:rPr>
              <a:t> характерне здебільшого для країн із перехідною економікою. Специфічними рисами тут є низький рівень довіри до дій центрального банку при одночасній очевидності потреби боротьби з інфляцією, а також проблематичність введення цільових показників інфляції, оскільки економіка таких країн дуже вразлива до циклічних фінансових шоків.</a:t>
            </a:r>
            <a:endParaRPr lang="uk-UA" dirty="0"/>
          </a:p>
        </p:txBody>
      </p:sp>
    </p:spTree>
    <p:extLst>
      <p:ext uri="{BB962C8B-B14F-4D97-AF65-F5344CB8AC3E}">
        <p14:creationId xmlns:p14="http://schemas.microsoft.com/office/powerpoint/2010/main" val="37982504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395785"/>
            <a:ext cx="9585782" cy="6059606"/>
          </a:xfrm>
        </p:spPr>
        <p:txBody>
          <a:bodyPr>
            <a:normAutofit/>
          </a:bodyPr>
          <a:lstStyle/>
          <a:p>
            <a:pPr marL="0" indent="0">
              <a:buNone/>
            </a:pPr>
            <a:r>
              <a:rPr lang="uk-UA" i="1" dirty="0"/>
              <a:t>М</a:t>
            </a:r>
            <a:r>
              <a:rPr lang="uk-UA" i="1" dirty="0" smtClean="0"/>
              <a:t>акроекономічні </a:t>
            </a:r>
            <a:r>
              <a:rPr lang="uk-UA" i="1" dirty="0"/>
              <a:t>передумови інфляційного </a:t>
            </a:r>
            <a:r>
              <a:rPr lang="uk-UA" i="1" dirty="0" err="1"/>
              <a:t>таргетування</a:t>
            </a:r>
            <a:r>
              <a:rPr lang="uk-UA" dirty="0"/>
              <a:t>:</a:t>
            </a:r>
          </a:p>
          <a:p>
            <a:r>
              <a:rPr lang="uk-UA" dirty="0"/>
              <a:t>1. Дієвий трансмісійний механізм процентного каналу з ключовим інструментом - процентною ставкою: перед впровадженням політики інфляційного </a:t>
            </a:r>
            <a:r>
              <a:rPr lang="uk-UA" dirty="0" err="1"/>
              <a:t>таргетування</a:t>
            </a:r>
            <a:r>
              <a:rPr lang="uk-UA" dirty="0"/>
              <a:t> центральний банк має бути впевнений, що зміна облікової ставки матиме вплив на елементи трансмісійного механізму, тобто має простежуватися чітка кореляція між обліковою ставкою та інфляцією.</a:t>
            </a:r>
          </a:p>
          <a:p>
            <a:r>
              <a:rPr lang="ru-RU" dirty="0"/>
              <a:t>2. Добре </a:t>
            </a:r>
            <a:r>
              <a:rPr lang="ru-RU" dirty="0" err="1"/>
              <a:t>розвинутий</a:t>
            </a:r>
            <a:r>
              <a:rPr lang="ru-RU" dirty="0"/>
              <a:t> </a:t>
            </a:r>
            <a:r>
              <a:rPr lang="ru-RU" dirty="0" err="1"/>
              <a:t>фінансовий</a:t>
            </a:r>
            <a:r>
              <a:rPr lang="ru-RU" dirty="0"/>
              <a:t> </a:t>
            </a:r>
            <a:r>
              <a:rPr lang="ru-RU" dirty="0" err="1"/>
              <a:t>ринок</a:t>
            </a:r>
            <a:r>
              <a:rPr lang="ru-RU" dirty="0"/>
              <a:t> </a:t>
            </a:r>
            <a:r>
              <a:rPr lang="ru-RU" dirty="0" err="1"/>
              <a:t>країни</a:t>
            </a:r>
            <a:r>
              <a:rPr lang="ru-RU" dirty="0"/>
              <a:t> - </a:t>
            </a:r>
            <a:r>
              <a:rPr lang="ru-RU" dirty="0" err="1"/>
              <a:t>ринкові</a:t>
            </a:r>
            <a:r>
              <a:rPr lang="ru-RU" dirty="0"/>
              <a:t> </a:t>
            </a:r>
            <a:r>
              <a:rPr lang="ru-RU" dirty="0" err="1"/>
              <a:t>процентні</a:t>
            </a:r>
            <a:r>
              <a:rPr lang="ru-RU" dirty="0"/>
              <a:t> ставки </a:t>
            </a:r>
            <a:r>
              <a:rPr lang="ru-RU" dirty="0" err="1"/>
              <a:t>мають</a:t>
            </a:r>
            <a:r>
              <a:rPr lang="ru-RU" dirty="0"/>
              <a:t> бути </a:t>
            </a:r>
            <a:r>
              <a:rPr lang="ru-RU" dirty="0" err="1"/>
              <a:t>еластичними</a:t>
            </a:r>
            <a:r>
              <a:rPr lang="ru-RU" dirty="0"/>
              <a:t> до </a:t>
            </a:r>
            <a:r>
              <a:rPr lang="ru-RU" dirty="0" err="1"/>
              <a:t>зміни</a:t>
            </a:r>
            <a:r>
              <a:rPr lang="ru-RU" dirty="0"/>
              <a:t> </a:t>
            </a:r>
            <a:r>
              <a:rPr lang="ru-RU" dirty="0" err="1"/>
              <a:t>облікової</a:t>
            </a:r>
            <a:r>
              <a:rPr lang="ru-RU" dirty="0"/>
              <a:t> ставки. </a:t>
            </a:r>
            <a:endParaRPr lang="ru-RU" dirty="0" smtClean="0"/>
          </a:p>
          <a:p>
            <a:r>
              <a:rPr lang="ru-RU" dirty="0" smtClean="0"/>
              <a:t>3</a:t>
            </a:r>
            <a:r>
              <a:rPr lang="ru-RU" dirty="0"/>
              <a:t>. </a:t>
            </a:r>
            <a:r>
              <a:rPr lang="ru-RU" dirty="0" err="1"/>
              <a:t>Зважений</a:t>
            </a:r>
            <a:r>
              <a:rPr lang="ru-RU" dirty="0"/>
              <a:t> та добре </a:t>
            </a:r>
            <a:r>
              <a:rPr lang="ru-RU" dirty="0" err="1"/>
              <a:t>розвинутий</a:t>
            </a:r>
            <a:r>
              <a:rPr lang="ru-RU" dirty="0"/>
              <a:t> </a:t>
            </a:r>
            <a:r>
              <a:rPr lang="ru-RU" dirty="0" err="1"/>
              <a:t>механізм</a:t>
            </a:r>
            <a:r>
              <a:rPr lang="ru-RU" dirty="0"/>
              <a:t> </a:t>
            </a:r>
            <a:r>
              <a:rPr lang="ru-RU" dirty="0" err="1"/>
              <a:t>прогнозування</a:t>
            </a:r>
            <a:r>
              <a:rPr lang="ru-RU" dirty="0"/>
              <a:t> </a:t>
            </a:r>
            <a:r>
              <a:rPr lang="ru-RU" dirty="0" err="1"/>
              <a:t>інфляції</a:t>
            </a:r>
            <a:r>
              <a:rPr lang="ru-RU" dirty="0"/>
              <a:t>.</a:t>
            </a:r>
          </a:p>
          <a:p>
            <a:r>
              <a:rPr lang="uk-UA" dirty="0"/>
              <a:t>4. Гнучкий обмінний курс.</a:t>
            </a:r>
          </a:p>
          <a:p>
            <a:r>
              <a:rPr lang="uk-UA" dirty="0"/>
              <a:t>5. Відсутність інших номінальних якорів (цілей) в економіці, окрім інфляційного якоря, оскільки впровадження політики </a:t>
            </a:r>
            <a:r>
              <a:rPr lang="uk-UA" dirty="0" err="1" smtClean="0"/>
              <a:t>таргетування</a:t>
            </a:r>
            <a:r>
              <a:rPr lang="uk-UA" dirty="0" smtClean="0"/>
              <a:t> </a:t>
            </a:r>
            <a:r>
              <a:rPr lang="uk-UA" dirty="0"/>
              <a:t>інфляції передбачає відмову від інших монетарних режимів.</a:t>
            </a:r>
          </a:p>
          <a:p>
            <a:r>
              <a:rPr lang="uk-UA" dirty="0"/>
              <a:t>6. Прозора та підзвітна монетарна політика: чітке розмежування обов’язків та відповідальності підрозділів ЦБ.</a:t>
            </a:r>
          </a:p>
          <a:p>
            <a:r>
              <a:rPr lang="ru-RU" dirty="0"/>
              <a:t>7. Принцип </a:t>
            </a:r>
            <a:r>
              <a:rPr lang="ru-RU" dirty="0" err="1"/>
              <a:t>відсутності</a:t>
            </a:r>
            <a:r>
              <a:rPr lang="ru-RU" dirty="0"/>
              <a:t> «</a:t>
            </a:r>
            <a:r>
              <a:rPr lang="ru-RU" dirty="0" err="1"/>
              <a:t>фіскального</a:t>
            </a:r>
            <a:r>
              <a:rPr lang="ru-RU" dirty="0"/>
              <a:t> </a:t>
            </a:r>
            <a:r>
              <a:rPr lang="ru-RU" dirty="0" err="1"/>
              <a:t>домінування</a:t>
            </a:r>
            <a:r>
              <a:rPr lang="ru-RU" dirty="0"/>
              <a:t>» та </a:t>
            </a:r>
            <a:r>
              <a:rPr lang="ru-RU" dirty="0" err="1"/>
              <a:t>ін</a:t>
            </a:r>
            <a:r>
              <a:rPr lang="ru-RU" dirty="0"/>
              <a:t>.</a:t>
            </a:r>
            <a:endParaRPr lang="uk-UA" dirty="0"/>
          </a:p>
        </p:txBody>
      </p:sp>
    </p:spTree>
    <p:extLst>
      <p:ext uri="{BB962C8B-B14F-4D97-AF65-F5344CB8AC3E}">
        <p14:creationId xmlns:p14="http://schemas.microsoft.com/office/powerpoint/2010/main" val="4510700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395785"/>
            <a:ext cx="9585782" cy="6059606"/>
          </a:xfrm>
        </p:spPr>
        <p:txBody>
          <a:bodyPr>
            <a:normAutofit lnSpcReduction="10000"/>
          </a:bodyPr>
          <a:lstStyle/>
          <a:p>
            <a:pPr marL="0" indent="0">
              <a:buNone/>
            </a:pPr>
            <a:r>
              <a:rPr lang="ru-RU" dirty="0" err="1" smtClean="0"/>
              <a:t>Також</a:t>
            </a:r>
            <a:r>
              <a:rPr lang="ru-RU" dirty="0" smtClean="0"/>
              <a:t> </a:t>
            </a:r>
            <a:r>
              <a:rPr lang="ru-RU" dirty="0" err="1"/>
              <a:t>розвинена</a:t>
            </a:r>
            <a:r>
              <a:rPr lang="ru-RU" dirty="0"/>
              <a:t> система </a:t>
            </a:r>
            <a:r>
              <a:rPr lang="ru-RU" dirty="0" err="1"/>
              <a:t>інфляційного</a:t>
            </a:r>
            <a:r>
              <a:rPr lang="ru-RU" dirty="0"/>
              <a:t> </a:t>
            </a:r>
            <a:r>
              <a:rPr lang="ru-RU" dirty="0" err="1"/>
              <a:t>таргетування</a:t>
            </a:r>
            <a:r>
              <a:rPr lang="ru-RU" dirty="0"/>
              <a:t> </a:t>
            </a:r>
            <a:r>
              <a:rPr lang="ru-RU" dirty="0" err="1" smtClean="0"/>
              <a:t>передбачає</a:t>
            </a:r>
            <a:r>
              <a:rPr lang="ru-RU" dirty="0"/>
              <a:t> </a:t>
            </a:r>
            <a:r>
              <a:rPr lang="ru-RU" dirty="0" err="1" smtClean="0"/>
              <a:t>застосування</a:t>
            </a:r>
            <a:r>
              <a:rPr lang="ru-RU" dirty="0" smtClean="0"/>
              <a:t> </a:t>
            </a:r>
            <a:r>
              <a:rPr lang="ru-RU" dirty="0" err="1"/>
              <a:t>досить</a:t>
            </a:r>
            <a:r>
              <a:rPr lang="ru-RU" dirty="0"/>
              <a:t> широкого спектру </a:t>
            </a:r>
            <a:r>
              <a:rPr lang="ru-RU" dirty="0" err="1"/>
              <a:t>дій</a:t>
            </a:r>
            <a:r>
              <a:rPr lang="ru-RU" dirty="0"/>
              <a:t>.</a:t>
            </a:r>
          </a:p>
          <a:p>
            <a:r>
              <a:rPr lang="uk-UA" dirty="0" smtClean="0"/>
              <a:t>1. </a:t>
            </a:r>
            <a:r>
              <a:rPr lang="uk-UA" dirty="0"/>
              <a:t>У</a:t>
            </a:r>
            <a:r>
              <a:rPr lang="uk-UA" dirty="0" smtClean="0"/>
              <a:t>ряду </a:t>
            </a:r>
            <a:r>
              <a:rPr lang="uk-UA" dirty="0"/>
              <a:t>спільно з ЦБ потрібно здійснювати публічне (зазвичай закріплене законодавчо) проголошення стратегії середньо- строкової цінової стабільності та проміжної мети щодо інфляції (точніше, щодо відхилення прогнозу інфляції від цільового показника) на період, достатній для того, щоб зміни в монетарній політиці встигали впливати на рівень інфляції. Фіскальна та регуляторна політика повинна бути спрямована на підтримання ЦБ у досягненні цінової стабільності.</a:t>
            </a:r>
          </a:p>
          <a:p>
            <a:r>
              <a:rPr lang="ru-RU" dirty="0" smtClean="0"/>
              <a:t>2. </a:t>
            </a:r>
            <a:r>
              <a:rPr lang="ru-RU" dirty="0" err="1"/>
              <a:t>П</a:t>
            </a:r>
            <a:r>
              <a:rPr lang="ru-RU" dirty="0" err="1" smtClean="0"/>
              <a:t>ередбачено</a:t>
            </a:r>
            <a:r>
              <a:rPr lang="ru-RU" dirty="0" smtClean="0"/>
              <a:t> </a:t>
            </a:r>
            <a:r>
              <a:rPr lang="ru-RU" dirty="0" err="1"/>
              <a:t>інституціональне</a:t>
            </a:r>
            <a:r>
              <a:rPr lang="ru-RU" dirty="0"/>
              <a:t> </a:t>
            </a:r>
            <a:r>
              <a:rPr lang="ru-RU" dirty="0" err="1"/>
              <a:t>зобов’язання</a:t>
            </a:r>
            <a:r>
              <a:rPr lang="ru-RU" dirty="0"/>
              <a:t> у </a:t>
            </a:r>
            <a:r>
              <a:rPr lang="ru-RU" dirty="0" err="1"/>
              <a:t>формі</a:t>
            </a:r>
            <a:r>
              <a:rPr lang="ru-RU" dirty="0"/>
              <a:t> правил та процедур, за </a:t>
            </a:r>
            <a:r>
              <a:rPr lang="ru-RU" dirty="0" err="1"/>
              <a:t>якими</a:t>
            </a:r>
            <a:r>
              <a:rPr lang="ru-RU" dirty="0"/>
              <a:t> </a:t>
            </a:r>
            <a:r>
              <a:rPr lang="ru-RU" dirty="0" err="1"/>
              <a:t>має</a:t>
            </a:r>
            <a:r>
              <a:rPr lang="ru-RU" dirty="0"/>
              <a:t> </a:t>
            </a:r>
            <a:r>
              <a:rPr lang="ru-RU" dirty="0" err="1"/>
              <a:t>діяти</a:t>
            </a:r>
            <a:r>
              <a:rPr lang="ru-RU" dirty="0"/>
              <a:t> ЦБ, а </a:t>
            </a:r>
            <a:r>
              <a:rPr lang="ru-RU" dirty="0" err="1"/>
              <a:t>також</a:t>
            </a:r>
            <a:r>
              <a:rPr lang="ru-RU" dirty="0"/>
              <a:t> </a:t>
            </a:r>
            <a:r>
              <a:rPr lang="ru-RU" dirty="0" err="1"/>
              <a:t>його</a:t>
            </a:r>
            <a:r>
              <a:rPr lang="ru-RU" dirty="0"/>
              <a:t> </a:t>
            </a:r>
            <a:r>
              <a:rPr lang="ru-RU" dirty="0" err="1"/>
              <a:t>повна</a:t>
            </a:r>
            <a:r>
              <a:rPr lang="ru-RU" dirty="0"/>
              <a:t> </a:t>
            </a:r>
            <a:r>
              <a:rPr lang="ru-RU" dirty="0" err="1"/>
              <a:t>незалежність</a:t>
            </a:r>
            <a:r>
              <a:rPr lang="ru-RU" dirty="0"/>
              <a:t> у </a:t>
            </a:r>
            <a:r>
              <a:rPr lang="ru-RU" dirty="0" err="1"/>
              <a:t>сфері</a:t>
            </a:r>
            <a:r>
              <a:rPr lang="ru-RU" dirty="0"/>
              <a:t> </a:t>
            </a:r>
            <a:r>
              <a:rPr lang="ru-RU" dirty="0" err="1"/>
              <a:t>застосування</a:t>
            </a:r>
            <a:r>
              <a:rPr lang="ru-RU" dirty="0"/>
              <a:t> </a:t>
            </a:r>
            <a:r>
              <a:rPr lang="ru-RU" dirty="0" err="1"/>
              <a:t>інструментів</a:t>
            </a:r>
            <a:r>
              <a:rPr lang="ru-RU" dirty="0"/>
              <a:t> </a:t>
            </a:r>
            <a:r>
              <a:rPr lang="ru-RU" dirty="0" err="1"/>
              <a:t>монетарної</a:t>
            </a:r>
            <a:r>
              <a:rPr lang="ru-RU" dirty="0"/>
              <a:t> </a:t>
            </a:r>
            <a:r>
              <a:rPr lang="ru-RU" dirty="0" err="1"/>
              <a:t>політики</a:t>
            </a:r>
            <a:r>
              <a:rPr lang="ru-RU" dirty="0"/>
              <a:t>.</a:t>
            </a:r>
          </a:p>
          <a:p>
            <a:r>
              <a:rPr lang="ru-RU" dirty="0" smtClean="0"/>
              <a:t>3. </a:t>
            </a:r>
            <a:r>
              <a:rPr lang="ru-RU" dirty="0" err="1"/>
              <a:t>П</a:t>
            </a:r>
            <a:r>
              <a:rPr lang="ru-RU" dirty="0" err="1" smtClean="0"/>
              <a:t>отрібна</a:t>
            </a:r>
            <a:r>
              <a:rPr lang="ru-RU" dirty="0" smtClean="0"/>
              <a:t> </a:t>
            </a:r>
            <a:r>
              <a:rPr lang="ru-RU" dirty="0" err="1"/>
              <a:t>чітка</a:t>
            </a:r>
            <a:r>
              <a:rPr lang="ru-RU" dirty="0"/>
              <a:t> </a:t>
            </a:r>
            <a:r>
              <a:rPr lang="ru-RU" dirty="0" err="1"/>
              <a:t>стратегічна</a:t>
            </a:r>
            <a:r>
              <a:rPr lang="ru-RU" dirty="0"/>
              <a:t> </a:t>
            </a:r>
            <a:r>
              <a:rPr lang="ru-RU" dirty="0" err="1"/>
              <a:t>визначеність</a:t>
            </a:r>
            <a:r>
              <a:rPr lang="ru-RU" dirty="0"/>
              <a:t> </a:t>
            </a:r>
            <a:r>
              <a:rPr lang="ru-RU" dirty="0" err="1"/>
              <a:t>щодо</a:t>
            </a:r>
            <a:r>
              <a:rPr lang="ru-RU" dirty="0"/>
              <a:t> того, як </a:t>
            </a:r>
            <a:r>
              <a:rPr lang="ru-RU" dirty="0" err="1"/>
              <a:t>саме</a:t>
            </a:r>
            <a:r>
              <a:rPr lang="ru-RU" dirty="0"/>
              <a:t> </a:t>
            </a:r>
            <a:r>
              <a:rPr lang="ru-RU" dirty="0" err="1"/>
              <a:t>монетарна</a:t>
            </a:r>
            <a:r>
              <a:rPr lang="ru-RU" dirty="0"/>
              <a:t> </a:t>
            </a:r>
            <a:r>
              <a:rPr lang="ru-RU" dirty="0" err="1"/>
              <a:t>політика</a:t>
            </a:r>
            <a:r>
              <a:rPr lang="ru-RU" dirty="0"/>
              <a:t> шляхом </a:t>
            </a:r>
            <a:r>
              <a:rPr lang="ru-RU" dirty="0" err="1"/>
              <a:t>зміни</a:t>
            </a:r>
            <a:r>
              <a:rPr lang="ru-RU" dirty="0"/>
              <a:t> </a:t>
            </a:r>
            <a:r>
              <a:rPr lang="ru-RU" dirty="0" err="1"/>
              <a:t>процентної</a:t>
            </a:r>
            <a:r>
              <a:rPr lang="ru-RU" dirty="0"/>
              <a:t> ставки </a:t>
            </a:r>
            <a:r>
              <a:rPr lang="ru-RU" dirty="0" err="1"/>
              <a:t>може</a:t>
            </a:r>
            <a:r>
              <a:rPr lang="ru-RU" dirty="0"/>
              <a:t> </a:t>
            </a:r>
            <a:r>
              <a:rPr lang="ru-RU" dirty="0" err="1"/>
              <a:t>доводити</a:t>
            </a:r>
            <a:r>
              <a:rPr lang="ru-RU" dirty="0"/>
              <a:t> </a:t>
            </a:r>
            <a:r>
              <a:rPr lang="ru-RU" dirty="0" err="1"/>
              <a:t>рівень</a:t>
            </a:r>
            <a:r>
              <a:rPr lang="ru-RU" dirty="0"/>
              <a:t> </a:t>
            </a:r>
            <a:r>
              <a:rPr lang="ru-RU" dirty="0" err="1"/>
              <a:t>інфляції</a:t>
            </a:r>
            <a:r>
              <a:rPr lang="ru-RU" dirty="0"/>
              <a:t> до </a:t>
            </a:r>
            <a:r>
              <a:rPr lang="ru-RU" dirty="0" err="1"/>
              <a:t>рівня</a:t>
            </a:r>
            <a:r>
              <a:rPr lang="ru-RU" dirty="0"/>
              <a:t> </a:t>
            </a:r>
            <a:r>
              <a:rPr lang="ru-RU" dirty="0" err="1"/>
              <a:t>цільового</a:t>
            </a:r>
            <a:r>
              <a:rPr lang="ru-RU" dirty="0"/>
              <a:t> </a:t>
            </a:r>
            <a:r>
              <a:rPr lang="ru-RU" dirty="0" err="1"/>
              <a:t>показника</a:t>
            </a:r>
            <a:r>
              <a:rPr lang="ru-RU" dirty="0"/>
              <a:t>.</a:t>
            </a:r>
          </a:p>
          <a:p>
            <a:r>
              <a:rPr lang="uk-UA" dirty="0" smtClean="0"/>
              <a:t>4. </a:t>
            </a:r>
            <a:r>
              <a:rPr lang="uk-UA" dirty="0"/>
              <a:t>Р</a:t>
            </a:r>
            <a:r>
              <a:rPr lang="uk-UA" dirty="0" smtClean="0"/>
              <a:t>еалізується </a:t>
            </a:r>
            <a:r>
              <a:rPr lang="uk-UA" dirty="0"/>
              <a:t>чітка і комплексна система комунікацій ЦБ з усіма макроекономічними агентами для підтримання довіри до монетарної політики з метою утримання інфляційних очікувань на низькому рівні.</a:t>
            </a:r>
          </a:p>
          <a:p>
            <a:r>
              <a:rPr lang="uk-UA" dirty="0" smtClean="0"/>
              <a:t>5. </a:t>
            </a:r>
            <a:r>
              <a:rPr lang="uk-UA" dirty="0"/>
              <a:t>М</a:t>
            </a:r>
            <a:r>
              <a:rPr lang="uk-UA" dirty="0" smtClean="0"/>
              <a:t>ає </a:t>
            </a:r>
            <a:r>
              <a:rPr lang="uk-UA" dirty="0"/>
              <a:t>посилюватися підзвітність ЦБ перед суспільством.</a:t>
            </a:r>
          </a:p>
          <a:p>
            <a:r>
              <a:rPr lang="ru-RU" dirty="0" smtClean="0"/>
              <a:t>6. </a:t>
            </a:r>
            <a:r>
              <a:rPr lang="ru-RU" dirty="0" err="1"/>
              <a:t>П</a:t>
            </a:r>
            <a:r>
              <a:rPr lang="ru-RU" dirty="0" err="1" smtClean="0"/>
              <a:t>отрібне</a:t>
            </a:r>
            <a:r>
              <a:rPr lang="ru-RU" dirty="0" smtClean="0"/>
              <a:t> </a:t>
            </a:r>
            <a:r>
              <a:rPr lang="ru-RU" dirty="0" err="1"/>
              <a:t>створення</a:t>
            </a:r>
            <a:r>
              <a:rPr lang="ru-RU" dirty="0"/>
              <a:t> </a:t>
            </a:r>
            <a:r>
              <a:rPr lang="ru-RU" dirty="0" err="1"/>
              <a:t>досконалої</a:t>
            </a:r>
            <a:r>
              <a:rPr lang="ru-RU" dirty="0"/>
              <a:t> </a:t>
            </a:r>
            <a:r>
              <a:rPr lang="ru-RU" dirty="0" err="1"/>
              <a:t>системи</a:t>
            </a:r>
            <a:r>
              <a:rPr lang="ru-RU" dirty="0"/>
              <a:t> </a:t>
            </a:r>
            <a:r>
              <a:rPr lang="ru-RU" dirty="0" err="1"/>
              <a:t>економічного</a:t>
            </a:r>
            <a:r>
              <a:rPr lang="ru-RU" dirty="0"/>
              <a:t> </a:t>
            </a:r>
            <a:r>
              <a:rPr lang="ru-RU" dirty="0" err="1"/>
              <a:t>аналізу</a:t>
            </a:r>
            <a:r>
              <a:rPr lang="ru-RU" dirty="0"/>
              <a:t> та </a:t>
            </a:r>
            <a:r>
              <a:rPr lang="ru-RU" dirty="0" err="1"/>
              <a:t>прогнозування</a:t>
            </a:r>
            <a:r>
              <a:rPr lang="ru-RU" dirty="0"/>
              <a:t> з метою </a:t>
            </a:r>
            <a:r>
              <a:rPr lang="ru-RU" dirty="0" err="1"/>
              <a:t>прийняття</a:t>
            </a:r>
            <a:r>
              <a:rPr lang="ru-RU" dirty="0"/>
              <a:t> </a:t>
            </a:r>
            <a:r>
              <a:rPr lang="ru-RU" dirty="0" err="1"/>
              <a:t>рішень</a:t>
            </a:r>
            <a:r>
              <a:rPr lang="ru-RU" dirty="0"/>
              <a:t> у </a:t>
            </a:r>
            <a:r>
              <a:rPr lang="ru-RU" dirty="0" err="1"/>
              <a:t>сфері</a:t>
            </a:r>
            <a:r>
              <a:rPr lang="ru-RU" dirty="0"/>
              <a:t> </a:t>
            </a:r>
            <a:r>
              <a:rPr lang="ru-RU" dirty="0" err="1"/>
              <a:t>монетарної</a:t>
            </a:r>
            <a:r>
              <a:rPr lang="ru-RU" dirty="0"/>
              <a:t> </a:t>
            </a:r>
            <a:r>
              <a:rPr lang="ru-RU" dirty="0" err="1"/>
              <a:t>політики</a:t>
            </a:r>
            <a:r>
              <a:rPr lang="ru-RU" dirty="0"/>
              <a:t> та </a:t>
            </a:r>
            <a:r>
              <a:rPr lang="ru-RU" dirty="0" err="1"/>
              <a:t>ін</a:t>
            </a:r>
            <a:r>
              <a:rPr lang="ru-RU" dirty="0"/>
              <a:t>.</a:t>
            </a:r>
            <a:endParaRPr lang="uk-UA" dirty="0"/>
          </a:p>
        </p:txBody>
      </p:sp>
    </p:spTree>
    <p:extLst>
      <p:ext uri="{BB962C8B-B14F-4D97-AF65-F5344CB8AC3E}">
        <p14:creationId xmlns:p14="http://schemas.microsoft.com/office/powerpoint/2010/main" val="3312030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395785"/>
            <a:ext cx="9585782" cy="6059606"/>
          </a:xfrm>
        </p:spPr>
        <p:txBody>
          <a:bodyPr/>
          <a:lstStyle/>
          <a:p>
            <a:pPr marL="0" indent="0">
              <a:buNone/>
            </a:pPr>
            <a:r>
              <a:rPr lang="ru-RU" i="1" dirty="0" err="1" smtClean="0"/>
              <a:t>Позитивні</a:t>
            </a:r>
            <a:r>
              <a:rPr lang="ru-RU" i="1" dirty="0" smtClean="0"/>
              <a:t> </a:t>
            </a:r>
            <a:r>
              <a:rPr lang="ru-RU" i="1" dirty="0" err="1"/>
              <a:t>наслідки</a:t>
            </a:r>
            <a:r>
              <a:rPr lang="ru-RU" i="1" dirty="0"/>
              <a:t> </a:t>
            </a:r>
            <a:r>
              <a:rPr lang="ru-RU" i="1" dirty="0" err="1"/>
              <a:t>застосування</a:t>
            </a:r>
            <a:r>
              <a:rPr lang="ru-RU" i="1" dirty="0"/>
              <a:t> режиму </a:t>
            </a:r>
            <a:r>
              <a:rPr lang="ru-RU" i="1" dirty="0" err="1"/>
              <a:t>інфляційного</a:t>
            </a:r>
            <a:r>
              <a:rPr lang="ru-RU" i="1" dirty="0"/>
              <a:t> </a:t>
            </a:r>
            <a:r>
              <a:rPr lang="ru-RU" i="1" dirty="0" err="1"/>
              <a:t>таргетування</a:t>
            </a:r>
            <a:r>
              <a:rPr lang="ru-RU" i="1" dirty="0"/>
              <a:t>'.</a:t>
            </a:r>
            <a:endParaRPr lang="ru-RU" dirty="0"/>
          </a:p>
          <a:p>
            <a:r>
              <a:rPr lang="uk-UA" i="1" dirty="0"/>
              <a:t>- </a:t>
            </a:r>
            <a:r>
              <a:rPr lang="uk-UA" dirty="0"/>
              <a:t>зниження рівня інфляції та стабільна динаміка змін;</a:t>
            </a:r>
          </a:p>
          <a:p>
            <a:r>
              <a:rPr lang="uk-UA" dirty="0"/>
              <a:t>-зниження рівня інфляційних очікувань суб’єктів економіки та економічної невизначеності, що, своєю чергою, суттєво впливає на </a:t>
            </a:r>
            <a:r>
              <a:rPr lang="uk-UA" dirty="0" smtClean="0"/>
              <a:t>покращення </a:t>
            </a:r>
            <a:r>
              <a:rPr lang="uk-UA" dirty="0"/>
              <a:t>інвестиційного клімату і сприяє стабілізації економічного зростання.</a:t>
            </a:r>
          </a:p>
          <a:p>
            <a:pPr marL="0" indent="0">
              <a:buNone/>
            </a:pPr>
            <a:r>
              <a:rPr lang="ru-RU" dirty="0"/>
              <a:t>Але є і </a:t>
            </a:r>
            <a:r>
              <a:rPr lang="ru-RU" dirty="0" err="1"/>
              <a:t>негативні</a:t>
            </a:r>
            <a:r>
              <a:rPr lang="ru-RU" dirty="0"/>
              <a:t> </a:t>
            </a:r>
            <a:r>
              <a:rPr lang="ru-RU" dirty="0" err="1"/>
              <a:t>сторони</a:t>
            </a:r>
            <a:r>
              <a:rPr lang="ru-RU" dirty="0"/>
              <a:t> такого монетарного режиму: </a:t>
            </a:r>
            <a:r>
              <a:rPr lang="ru-RU" dirty="0" err="1" smtClean="0"/>
              <a:t>таргетування</a:t>
            </a:r>
            <a:r>
              <a:rPr lang="ru-RU" dirty="0" smtClean="0"/>
              <a:t> </a:t>
            </a:r>
            <a:r>
              <a:rPr lang="ru-RU" dirty="0" err="1"/>
              <a:t>інфляції</a:t>
            </a:r>
            <a:r>
              <a:rPr lang="ru-RU" dirty="0"/>
              <a:t> </a:t>
            </a:r>
            <a:r>
              <a:rPr lang="ru-RU" dirty="0" err="1"/>
              <a:t>може</a:t>
            </a:r>
            <a:r>
              <a:rPr lang="ru-RU" dirty="0"/>
              <a:t> </a:t>
            </a:r>
            <a:r>
              <a:rPr lang="ru-RU" dirty="0" err="1"/>
              <a:t>призвести</a:t>
            </a:r>
            <a:r>
              <a:rPr lang="ru-RU" dirty="0"/>
              <a:t> до </a:t>
            </a:r>
            <a:r>
              <a:rPr lang="ru-RU" dirty="0" err="1"/>
              <a:t>гальмування</a:t>
            </a:r>
            <a:r>
              <a:rPr lang="ru-RU" dirty="0"/>
              <a:t> </a:t>
            </a:r>
            <a:r>
              <a:rPr lang="ru-RU" dirty="0" err="1"/>
              <a:t>економічного</a:t>
            </a:r>
            <a:r>
              <a:rPr lang="ru-RU" dirty="0"/>
              <a:t> </a:t>
            </a:r>
            <a:r>
              <a:rPr lang="ru-RU" dirty="0" err="1"/>
              <a:t>зростання</a:t>
            </a:r>
            <a:r>
              <a:rPr lang="ru-RU" dirty="0"/>
              <a:t> та </a:t>
            </a:r>
            <a:r>
              <a:rPr lang="ru-RU" dirty="0" err="1"/>
              <a:t>підвищення</a:t>
            </a:r>
            <a:r>
              <a:rPr lang="ru-RU" dirty="0"/>
              <a:t> </a:t>
            </a:r>
            <a:r>
              <a:rPr lang="ru-RU" dirty="0" err="1"/>
              <a:t>рівня</a:t>
            </a:r>
            <a:r>
              <a:rPr lang="ru-RU" dirty="0"/>
              <a:t> </a:t>
            </a:r>
            <a:r>
              <a:rPr lang="ru-RU" dirty="0" err="1"/>
              <a:t>безробіття</a:t>
            </a:r>
            <a:r>
              <a:rPr lang="ru-RU" dirty="0"/>
              <a:t>.</a:t>
            </a:r>
          </a:p>
          <a:p>
            <a:r>
              <a:rPr lang="uk-UA" dirty="0"/>
              <a:t>Варто наголосити, що економічний зміст </a:t>
            </a:r>
            <a:r>
              <a:rPr lang="uk-UA" dirty="0" err="1"/>
              <a:t>таргетування</a:t>
            </a:r>
            <a:r>
              <a:rPr lang="uk-UA" dirty="0"/>
              <a:t> інфляції полягає не в досягненні низького рівня інфляції за будь-яку ціну. </a:t>
            </a:r>
            <a:r>
              <a:rPr lang="uk-UA" i="1" dirty="0"/>
              <a:t>Основна мета запровадження цього виду монетарної стратегії - зниження інфляційних очікувань усіх </a:t>
            </a:r>
            <a:r>
              <a:rPr lang="uk-UA" i="1" dirty="0" smtClean="0"/>
              <a:t>суб’єктів </a:t>
            </a:r>
            <a:r>
              <a:rPr lang="uk-UA" i="1" dirty="0"/>
              <a:t>економіки шляхом підвищення їхньої довіри до монетарної політики центрального банку.</a:t>
            </a:r>
            <a:endParaRPr lang="uk-UA" dirty="0"/>
          </a:p>
        </p:txBody>
      </p:sp>
    </p:spTree>
    <p:extLst>
      <p:ext uri="{BB962C8B-B14F-4D97-AF65-F5344CB8AC3E}">
        <p14:creationId xmlns:p14="http://schemas.microsoft.com/office/powerpoint/2010/main" val="33495185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395785"/>
            <a:ext cx="9585782" cy="6059606"/>
          </a:xfrm>
        </p:spPr>
        <p:txBody>
          <a:bodyPr/>
          <a:lstStyle/>
          <a:p>
            <a:r>
              <a:rPr lang="ru-RU" b="1" dirty="0"/>
              <a:t>4. </a:t>
            </a:r>
            <a:r>
              <a:rPr lang="ru-RU" b="1" dirty="0" err="1"/>
              <a:t>Монетарна</a:t>
            </a:r>
            <a:r>
              <a:rPr lang="ru-RU" b="1" dirty="0"/>
              <a:t> </a:t>
            </a:r>
            <a:r>
              <a:rPr lang="ru-RU" b="1" dirty="0" err="1"/>
              <a:t>політика</a:t>
            </a:r>
            <a:r>
              <a:rPr lang="ru-RU" b="1" dirty="0"/>
              <a:t> за режиму </a:t>
            </a:r>
            <a:r>
              <a:rPr lang="ru-RU" b="1" dirty="0" err="1"/>
              <a:t>інфляційного</a:t>
            </a:r>
            <a:r>
              <a:rPr lang="ru-RU" b="1" dirty="0"/>
              <a:t> </a:t>
            </a:r>
            <a:r>
              <a:rPr lang="ru-RU" b="1" dirty="0" err="1"/>
              <a:t>таргетування</a:t>
            </a:r>
            <a:r>
              <a:rPr lang="ru-RU" b="1" dirty="0"/>
              <a:t> в </a:t>
            </a:r>
            <a:r>
              <a:rPr lang="ru-RU" b="1" dirty="0" err="1"/>
              <a:t>Україні</a:t>
            </a:r>
            <a:r>
              <a:rPr lang="ru-RU" b="1" dirty="0"/>
              <a:t>: </a:t>
            </a:r>
            <a:r>
              <a:rPr lang="ru-RU" b="1" dirty="0" err="1"/>
              <a:t>становлення</a:t>
            </a:r>
            <a:r>
              <a:rPr lang="ru-RU" b="1" dirty="0"/>
              <a:t> та </a:t>
            </a:r>
            <a:r>
              <a:rPr lang="ru-RU" b="1" dirty="0" err="1"/>
              <a:t>перспективи</a:t>
            </a:r>
            <a:r>
              <a:rPr lang="ru-RU" b="1" dirty="0"/>
              <a:t> </a:t>
            </a:r>
            <a:r>
              <a:rPr lang="ru-RU" b="1" dirty="0" err="1" smtClean="0"/>
              <a:t>розвитку</a:t>
            </a:r>
            <a:endParaRPr lang="ru-RU" b="1" dirty="0" smtClean="0"/>
          </a:p>
          <a:p>
            <a:endParaRPr lang="uk-UA" dirty="0"/>
          </a:p>
        </p:txBody>
      </p:sp>
      <p:pic>
        <p:nvPicPr>
          <p:cNvPr id="2" name="Рисунок 1"/>
          <p:cNvPicPr>
            <a:picLocks noChangeAspect="1"/>
          </p:cNvPicPr>
          <p:nvPr/>
        </p:nvPicPr>
        <p:blipFill>
          <a:blip r:embed="rId2"/>
          <a:stretch>
            <a:fillRect/>
          </a:stretch>
        </p:blipFill>
        <p:spPr>
          <a:xfrm>
            <a:off x="1148189" y="1012422"/>
            <a:ext cx="7941220" cy="5683921"/>
          </a:xfrm>
          <a:prstGeom prst="rect">
            <a:avLst/>
          </a:prstGeom>
        </p:spPr>
      </p:pic>
    </p:spTree>
    <p:extLst>
      <p:ext uri="{BB962C8B-B14F-4D97-AF65-F5344CB8AC3E}">
        <p14:creationId xmlns:p14="http://schemas.microsoft.com/office/powerpoint/2010/main" val="2915744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395785"/>
            <a:ext cx="9585782" cy="6059606"/>
          </a:xfrm>
        </p:spPr>
        <p:txBody>
          <a:bodyPr/>
          <a:lstStyle/>
          <a:p>
            <a:pPr marL="0" indent="0">
              <a:buNone/>
            </a:pPr>
            <a:r>
              <a:rPr lang="ru-RU" b="1" dirty="0"/>
              <a:t>Причини переходу до режиму ІТ:</a:t>
            </a:r>
          </a:p>
          <a:p>
            <a:r>
              <a:rPr lang="uk-UA" dirty="0" smtClean="0"/>
              <a:t>неможливість </a:t>
            </a:r>
            <a:r>
              <a:rPr lang="uk-UA" dirty="0"/>
              <a:t>використання </a:t>
            </a:r>
            <a:r>
              <a:rPr lang="uk-UA" dirty="0" smtClean="0"/>
              <a:t>обмінного </a:t>
            </a:r>
            <a:r>
              <a:rPr lang="ru-RU" dirty="0" smtClean="0"/>
              <a:t>курсу </a:t>
            </a:r>
            <a:r>
              <a:rPr lang="ru-RU" dirty="0"/>
              <a:t>як </a:t>
            </a:r>
            <a:r>
              <a:rPr lang="ru-RU" dirty="0" err="1"/>
              <a:t>номінального</a:t>
            </a:r>
            <a:r>
              <a:rPr lang="ru-RU" dirty="0"/>
              <a:t> якоря – </a:t>
            </a:r>
            <a:r>
              <a:rPr lang="ru-RU" dirty="0" err="1"/>
              <a:t>або</a:t>
            </a:r>
            <a:endParaRPr lang="ru-RU" dirty="0"/>
          </a:p>
          <a:p>
            <a:r>
              <a:rPr lang="ru-RU" dirty="0"/>
              <a:t>через </a:t>
            </a:r>
            <a:r>
              <a:rPr lang="ru-RU" dirty="0" err="1"/>
              <a:t>перегрів</a:t>
            </a:r>
            <a:r>
              <a:rPr lang="ru-RU" dirty="0"/>
              <a:t> </a:t>
            </a:r>
            <a:r>
              <a:rPr lang="ru-RU" dirty="0" err="1"/>
              <a:t>економіки</a:t>
            </a:r>
            <a:r>
              <a:rPr lang="ru-RU" dirty="0"/>
              <a:t>, </a:t>
            </a:r>
            <a:r>
              <a:rPr lang="ru-RU" dirty="0" err="1"/>
              <a:t>або</a:t>
            </a:r>
            <a:r>
              <a:rPr lang="ru-RU" dirty="0"/>
              <a:t> </a:t>
            </a:r>
            <a:r>
              <a:rPr lang="ru-RU" dirty="0" smtClean="0"/>
              <a:t>через </a:t>
            </a:r>
            <a:r>
              <a:rPr lang="uk-UA" dirty="0" smtClean="0"/>
              <a:t>вичерпання </a:t>
            </a:r>
            <a:r>
              <a:rPr lang="uk-UA" dirty="0"/>
              <a:t>міжнародних резервів;</a:t>
            </a:r>
          </a:p>
          <a:p>
            <a:r>
              <a:rPr lang="uk-UA" dirty="0" smtClean="0"/>
              <a:t>відсутність </a:t>
            </a:r>
            <a:r>
              <a:rPr lang="uk-UA" dirty="0"/>
              <a:t>стійкого зв’язку </a:t>
            </a:r>
            <a:r>
              <a:rPr lang="uk-UA" dirty="0" smtClean="0"/>
              <a:t>між грошима </a:t>
            </a:r>
            <a:r>
              <a:rPr lang="uk-UA" dirty="0"/>
              <a:t>та інфляцією – </a:t>
            </a:r>
            <a:r>
              <a:rPr lang="uk-UA" dirty="0" smtClean="0"/>
              <a:t>недієвість цілей </a:t>
            </a:r>
            <a:r>
              <a:rPr lang="uk-UA" dirty="0"/>
              <a:t>за монетарними агрегатами;</a:t>
            </a:r>
          </a:p>
          <a:p>
            <a:r>
              <a:rPr lang="uk-UA" dirty="0" smtClean="0"/>
              <a:t>необхідність </a:t>
            </a:r>
            <a:r>
              <a:rPr lang="uk-UA" dirty="0"/>
              <a:t>швидкої </a:t>
            </a:r>
            <a:r>
              <a:rPr lang="uk-UA" dirty="0" err="1"/>
              <a:t>дезінфляції</a:t>
            </a:r>
            <a:r>
              <a:rPr lang="uk-UA" dirty="0"/>
              <a:t>;</a:t>
            </a:r>
          </a:p>
          <a:p>
            <a:r>
              <a:rPr lang="uk-UA" dirty="0" smtClean="0"/>
              <a:t>посилення </a:t>
            </a:r>
            <a:r>
              <a:rPr lang="uk-UA" dirty="0"/>
              <a:t>незалежності </a:t>
            </a:r>
            <a:r>
              <a:rPr lang="uk-UA" dirty="0" smtClean="0"/>
              <a:t>центрального банку </a:t>
            </a:r>
            <a:r>
              <a:rPr lang="uk-UA" dirty="0"/>
              <a:t>та уникнення </a:t>
            </a:r>
            <a:r>
              <a:rPr lang="uk-UA" dirty="0" smtClean="0"/>
              <a:t>фіскального домінування.</a:t>
            </a:r>
            <a:endParaRPr lang="uk-UA" dirty="0"/>
          </a:p>
        </p:txBody>
      </p:sp>
    </p:spTree>
    <p:extLst>
      <p:ext uri="{BB962C8B-B14F-4D97-AF65-F5344CB8AC3E}">
        <p14:creationId xmlns:p14="http://schemas.microsoft.com/office/powerpoint/2010/main" val="1762688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477672"/>
            <a:ext cx="9258236" cy="5677467"/>
          </a:xfrm>
        </p:spPr>
        <p:txBody>
          <a:bodyPr/>
          <a:lstStyle/>
          <a:p>
            <a:r>
              <a:rPr lang="ru-RU" b="1" dirty="0" err="1"/>
              <a:t>Грошово-кредитна</a:t>
            </a:r>
            <a:r>
              <a:rPr lang="ru-RU" b="1" dirty="0"/>
              <a:t> </a:t>
            </a:r>
            <a:r>
              <a:rPr lang="ru-RU" b="1" dirty="0" err="1"/>
              <a:t>політика</a:t>
            </a:r>
            <a:r>
              <a:rPr lang="ru-RU" dirty="0"/>
              <a:t> – </a:t>
            </a:r>
            <a:r>
              <a:rPr lang="ru-RU" dirty="0" err="1"/>
              <a:t>сукупність</a:t>
            </a:r>
            <a:r>
              <a:rPr lang="ru-RU" dirty="0"/>
              <a:t> </a:t>
            </a:r>
            <a:r>
              <a:rPr lang="ru-RU" dirty="0" err="1"/>
              <a:t>заходів</a:t>
            </a:r>
            <a:r>
              <a:rPr lang="ru-RU" dirty="0"/>
              <a:t> у </a:t>
            </a:r>
            <a:r>
              <a:rPr lang="ru-RU" dirty="0" err="1"/>
              <a:t>сфері</a:t>
            </a:r>
            <a:r>
              <a:rPr lang="ru-RU" dirty="0"/>
              <a:t> грошового </a:t>
            </a:r>
            <a:r>
              <a:rPr lang="ru-RU" dirty="0" err="1"/>
              <a:t>обігу</a:t>
            </a:r>
            <a:r>
              <a:rPr lang="ru-RU" dirty="0"/>
              <a:t> і </a:t>
            </a:r>
            <a:r>
              <a:rPr lang="ru-RU" dirty="0" err="1"/>
              <a:t>кредитних</a:t>
            </a:r>
            <a:r>
              <a:rPr lang="ru-RU" dirty="0"/>
              <a:t> </a:t>
            </a:r>
            <a:r>
              <a:rPr lang="ru-RU" dirty="0" err="1"/>
              <a:t>відносин</a:t>
            </a:r>
            <a:r>
              <a:rPr lang="ru-RU" dirty="0"/>
              <a:t>, </a:t>
            </a:r>
            <a:r>
              <a:rPr lang="ru-RU" dirty="0" err="1"/>
              <a:t>які</a:t>
            </a:r>
            <a:r>
              <a:rPr lang="ru-RU" dirty="0"/>
              <a:t> проводить держава.</a:t>
            </a:r>
          </a:p>
          <a:p>
            <a:r>
              <a:rPr lang="ru-RU" b="1" dirty="0" err="1"/>
              <a:t>Розробка</a:t>
            </a:r>
            <a:r>
              <a:rPr lang="ru-RU" b="1" dirty="0"/>
              <a:t> та </a:t>
            </a:r>
            <a:r>
              <a:rPr lang="ru-RU" b="1" dirty="0" err="1"/>
              <a:t>реалізація</a:t>
            </a:r>
            <a:r>
              <a:rPr lang="ru-RU" b="1" dirty="0"/>
              <a:t> </a:t>
            </a:r>
            <a:r>
              <a:rPr lang="ru-RU" b="1" dirty="0" err="1"/>
              <a:t>грошово-кредитної</a:t>
            </a:r>
            <a:r>
              <a:rPr lang="ru-RU" b="1" dirty="0"/>
              <a:t> </a:t>
            </a:r>
            <a:r>
              <a:rPr lang="ru-RU" b="1" dirty="0" err="1"/>
              <a:t>політики</a:t>
            </a:r>
            <a:r>
              <a:rPr lang="ru-RU" dirty="0"/>
              <a:t> – </a:t>
            </a:r>
            <a:r>
              <a:rPr lang="ru-RU" dirty="0" err="1"/>
              <a:t>це</a:t>
            </a:r>
            <a:r>
              <a:rPr lang="ru-RU" dirty="0"/>
              <a:t> </a:t>
            </a:r>
            <a:r>
              <a:rPr lang="ru-RU" dirty="0" err="1"/>
              <a:t>ключова</a:t>
            </a:r>
            <a:r>
              <a:rPr lang="ru-RU" dirty="0"/>
              <a:t> </a:t>
            </a:r>
            <a:r>
              <a:rPr lang="ru-RU" dirty="0" err="1"/>
              <a:t>функція</a:t>
            </a:r>
            <a:r>
              <a:rPr lang="ru-RU" dirty="0"/>
              <a:t> центрального банку.</a:t>
            </a:r>
          </a:p>
          <a:p>
            <a:r>
              <a:rPr lang="ru-RU" dirty="0" err="1"/>
              <a:t>Цільовою</a:t>
            </a:r>
            <a:r>
              <a:rPr lang="ru-RU" dirty="0"/>
              <a:t> </a:t>
            </a:r>
            <a:r>
              <a:rPr lang="ru-RU" dirty="0" err="1"/>
              <a:t>функцією</a:t>
            </a:r>
            <a:r>
              <a:rPr lang="ru-RU" dirty="0"/>
              <a:t> </a:t>
            </a:r>
            <a:r>
              <a:rPr lang="ru-RU" dirty="0" err="1"/>
              <a:t>грошово-кредитної</a:t>
            </a:r>
            <a:r>
              <a:rPr lang="ru-RU" dirty="0"/>
              <a:t> </a:t>
            </a:r>
            <a:r>
              <a:rPr lang="ru-RU" dirty="0" err="1"/>
              <a:t>політики</a:t>
            </a:r>
            <a:r>
              <a:rPr lang="ru-RU" dirty="0"/>
              <a:t> є </a:t>
            </a:r>
            <a:r>
              <a:rPr lang="ru-RU" dirty="0" err="1"/>
              <a:t>забезпечення</a:t>
            </a:r>
            <a:r>
              <a:rPr lang="ru-RU" dirty="0"/>
              <a:t> </a:t>
            </a:r>
            <a:r>
              <a:rPr lang="ru-RU" dirty="0" err="1"/>
              <a:t>внутрішньої</a:t>
            </a:r>
            <a:r>
              <a:rPr lang="ru-RU" dirty="0"/>
              <a:t> </a:t>
            </a:r>
            <a:r>
              <a:rPr lang="ru-RU" dirty="0" err="1"/>
              <a:t>стабільності</a:t>
            </a:r>
            <a:r>
              <a:rPr lang="ru-RU" dirty="0"/>
              <a:t> грошей. Весь </a:t>
            </a:r>
            <a:r>
              <a:rPr lang="ru-RU" dirty="0" err="1"/>
              <a:t>інструмент</a:t>
            </a:r>
            <a:r>
              <a:rPr lang="ru-RU" dirty="0"/>
              <a:t> </a:t>
            </a:r>
            <a:r>
              <a:rPr lang="ru-RU" dirty="0" err="1"/>
              <a:t>грошово-кредитної</a:t>
            </a:r>
            <a:r>
              <a:rPr lang="ru-RU" dirty="0"/>
              <a:t> </a:t>
            </a:r>
            <a:r>
              <a:rPr lang="ru-RU" dirty="0" err="1"/>
              <a:t>політики</a:t>
            </a:r>
            <a:r>
              <a:rPr lang="ru-RU" dirty="0"/>
              <a:t> повинен бути </a:t>
            </a:r>
            <a:r>
              <a:rPr lang="ru-RU" dirty="0" err="1"/>
              <a:t>спрямований</a:t>
            </a:r>
            <a:r>
              <a:rPr lang="ru-RU" dirty="0"/>
              <a:t> на </a:t>
            </a:r>
            <a:r>
              <a:rPr lang="ru-RU" dirty="0" err="1"/>
              <a:t>досягнення</a:t>
            </a:r>
            <a:r>
              <a:rPr lang="ru-RU" dirty="0"/>
              <a:t> </a:t>
            </a:r>
            <a:r>
              <a:rPr lang="ru-RU" dirty="0" err="1"/>
              <a:t>оптимальної</a:t>
            </a:r>
            <a:r>
              <a:rPr lang="ru-RU" dirty="0"/>
              <a:t> </a:t>
            </a:r>
            <a:r>
              <a:rPr lang="ru-RU" dirty="0" err="1"/>
              <a:t>рівноваги</a:t>
            </a:r>
            <a:r>
              <a:rPr lang="ru-RU" dirty="0"/>
              <a:t> у </a:t>
            </a:r>
            <a:r>
              <a:rPr lang="ru-RU" dirty="0" err="1"/>
              <a:t>співвідношенні</a:t>
            </a:r>
            <a:r>
              <a:rPr lang="ru-RU" dirty="0"/>
              <a:t> </a:t>
            </a:r>
            <a:r>
              <a:rPr lang="ru-RU" dirty="0" err="1"/>
              <a:t>між</a:t>
            </a:r>
            <a:r>
              <a:rPr lang="ru-RU" dirty="0"/>
              <a:t> попитом і </a:t>
            </a:r>
            <a:r>
              <a:rPr lang="ru-RU" dirty="0" err="1"/>
              <a:t>пропозицією</a:t>
            </a:r>
            <a:r>
              <a:rPr lang="ru-RU" dirty="0"/>
              <a:t> грошей </a:t>
            </a:r>
            <a:r>
              <a:rPr lang="uk-UA" dirty="0"/>
              <a:t>для</a:t>
            </a:r>
            <a:r>
              <a:rPr lang="ru-RU" dirty="0"/>
              <a:t> </a:t>
            </a:r>
            <a:r>
              <a:rPr lang="ru-RU" dirty="0" err="1"/>
              <a:t>забезпеч</a:t>
            </a:r>
            <a:r>
              <a:rPr lang="uk-UA" dirty="0" err="1"/>
              <a:t>ення</a:t>
            </a:r>
            <a:r>
              <a:rPr lang="ru-RU" dirty="0"/>
              <a:t> </a:t>
            </a:r>
            <a:r>
              <a:rPr lang="ru-RU" dirty="0" err="1"/>
              <a:t>стабільн</a:t>
            </a:r>
            <a:r>
              <a:rPr lang="uk-UA" dirty="0"/>
              <a:t>ості</a:t>
            </a:r>
            <a:r>
              <a:rPr lang="ru-RU" dirty="0"/>
              <a:t> грошового </a:t>
            </a:r>
            <a:r>
              <a:rPr lang="ru-RU" dirty="0" err="1"/>
              <a:t>обігу</a:t>
            </a:r>
            <a:r>
              <a:rPr lang="ru-RU" dirty="0"/>
              <a:t>.</a:t>
            </a:r>
          </a:p>
          <a:p>
            <a:endParaRPr lang="ru-RU" dirty="0"/>
          </a:p>
        </p:txBody>
      </p:sp>
      <p:pic>
        <p:nvPicPr>
          <p:cNvPr id="2" name="Рисунок 1"/>
          <p:cNvPicPr>
            <a:picLocks noChangeAspect="1"/>
          </p:cNvPicPr>
          <p:nvPr/>
        </p:nvPicPr>
        <p:blipFill>
          <a:blip r:embed="rId2"/>
          <a:stretch>
            <a:fillRect/>
          </a:stretch>
        </p:blipFill>
        <p:spPr>
          <a:xfrm>
            <a:off x="1038377" y="3032008"/>
            <a:ext cx="9101910" cy="3566764"/>
          </a:xfrm>
          <a:prstGeom prst="rect">
            <a:avLst/>
          </a:prstGeom>
        </p:spPr>
      </p:pic>
    </p:spTree>
    <p:extLst>
      <p:ext uri="{BB962C8B-B14F-4D97-AF65-F5344CB8AC3E}">
        <p14:creationId xmlns:p14="http://schemas.microsoft.com/office/powerpoint/2010/main" val="3618569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stretch>
            <a:fillRect/>
          </a:stretch>
        </p:blipFill>
        <p:spPr>
          <a:xfrm>
            <a:off x="928049" y="187402"/>
            <a:ext cx="8289570" cy="6383296"/>
          </a:xfrm>
          <a:prstGeom prst="rect">
            <a:avLst/>
          </a:prstGeom>
        </p:spPr>
      </p:pic>
    </p:spTree>
    <p:extLst>
      <p:ext uri="{BB962C8B-B14F-4D97-AF65-F5344CB8AC3E}">
        <p14:creationId xmlns:p14="http://schemas.microsoft.com/office/powerpoint/2010/main" val="1374328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395785"/>
            <a:ext cx="9585782" cy="6059606"/>
          </a:xfrm>
        </p:spPr>
        <p:txBody>
          <a:bodyPr/>
          <a:lstStyle/>
          <a:p>
            <a:endParaRPr lang="uk-UA" dirty="0"/>
          </a:p>
        </p:txBody>
      </p:sp>
      <p:pic>
        <p:nvPicPr>
          <p:cNvPr id="2" name="Рисунок 1"/>
          <p:cNvPicPr>
            <a:picLocks noChangeAspect="1"/>
          </p:cNvPicPr>
          <p:nvPr/>
        </p:nvPicPr>
        <p:blipFill>
          <a:blip r:embed="rId2"/>
          <a:stretch>
            <a:fillRect/>
          </a:stretch>
        </p:blipFill>
        <p:spPr>
          <a:xfrm>
            <a:off x="504967" y="292670"/>
            <a:ext cx="8338782" cy="6336594"/>
          </a:xfrm>
          <a:prstGeom prst="rect">
            <a:avLst/>
          </a:prstGeom>
        </p:spPr>
      </p:pic>
    </p:spTree>
    <p:extLst>
      <p:ext uri="{BB962C8B-B14F-4D97-AF65-F5344CB8AC3E}">
        <p14:creationId xmlns:p14="http://schemas.microsoft.com/office/powerpoint/2010/main" val="22161410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423080" y="186309"/>
            <a:ext cx="9157648" cy="6568326"/>
          </a:xfrm>
          <a:prstGeom prst="rect">
            <a:avLst/>
          </a:prstGeom>
        </p:spPr>
      </p:pic>
    </p:spTree>
    <p:extLst>
      <p:ext uri="{BB962C8B-B14F-4D97-AF65-F5344CB8AC3E}">
        <p14:creationId xmlns:p14="http://schemas.microsoft.com/office/powerpoint/2010/main" val="19433422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stretch>
            <a:fillRect/>
          </a:stretch>
        </p:blipFill>
        <p:spPr>
          <a:xfrm>
            <a:off x="436727" y="176826"/>
            <a:ext cx="8666329" cy="6471314"/>
          </a:xfrm>
          <a:prstGeom prst="rect">
            <a:avLst/>
          </a:prstGeom>
        </p:spPr>
      </p:pic>
    </p:spTree>
    <p:extLst>
      <p:ext uri="{BB962C8B-B14F-4D97-AF65-F5344CB8AC3E}">
        <p14:creationId xmlns:p14="http://schemas.microsoft.com/office/powerpoint/2010/main" val="11889848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stretch>
            <a:fillRect/>
          </a:stretch>
        </p:blipFill>
        <p:spPr>
          <a:xfrm>
            <a:off x="586853" y="277502"/>
            <a:ext cx="8748215" cy="6289196"/>
          </a:xfrm>
          <a:prstGeom prst="rect">
            <a:avLst/>
          </a:prstGeom>
        </p:spPr>
      </p:pic>
    </p:spTree>
    <p:extLst>
      <p:ext uri="{BB962C8B-B14F-4D97-AF65-F5344CB8AC3E}">
        <p14:creationId xmlns:p14="http://schemas.microsoft.com/office/powerpoint/2010/main" val="13168071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stretch>
            <a:fillRect/>
          </a:stretch>
        </p:blipFill>
        <p:spPr>
          <a:xfrm>
            <a:off x="1119116" y="212879"/>
            <a:ext cx="8585968" cy="6338046"/>
          </a:xfrm>
          <a:prstGeom prst="rect">
            <a:avLst/>
          </a:prstGeom>
        </p:spPr>
      </p:pic>
    </p:spTree>
    <p:extLst>
      <p:ext uri="{BB962C8B-B14F-4D97-AF65-F5344CB8AC3E}">
        <p14:creationId xmlns:p14="http://schemas.microsoft.com/office/powerpoint/2010/main" val="6287275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395785"/>
            <a:ext cx="9585782" cy="6059606"/>
          </a:xfrm>
        </p:spPr>
        <p:txBody>
          <a:bodyPr/>
          <a:lstStyle/>
          <a:p>
            <a:endParaRPr lang="uk-UA" dirty="0"/>
          </a:p>
        </p:txBody>
      </p:sp>
      <p:pic>
        <p:nvPicPr>
          <p:cNvPr id="2" name="Рисунок 1"/>
          <p:cNvPicPr>
            <a:picLocks noChangeAspect="1"/>
          </p:cNvPicPr>
          <p:nvPr/>
        </p:nvPicPr>
        <p:blipFill>
          <a:blip r:embed="rId2"/>
          <a:stretch>
            <a:fillRect/>
          </a:stretch>
        </p:blipFill>
        <p:spPr>
          <a:xfrm>
            <a:off x="545910" y="238984"/>
            <a:ext cx="8994728" cy="6373208"/>
          </a:xfrm>
          <a:prstGeom prst="rect">
            <a:avLst/>
          </a:prstGeom>
        </p:spPr>
      </p:pic>
    </p:spTree>
    <p:extLst>
      <p:ext uri="{BB962C8B-B14F-4D97-AF65-F5344CB8AC3E}">
        <p14:creationId xmlns:p14="http://schemas.microsoft.com/office/powerpoint/2010/main" val="28151287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395785"/>
            <a:ext cx="9585782" cy="6059606"/>
          </a:xfrm>
        </p:spPr>
        <p:txBody>
          <a:bodyPr/>
          <a:lstStyle/>
          <a:p>
            <a:endParaRPr lang="uk-UA" dirty="0"/>
          </a:p>
        </p:txBody>
      </p:sp>
      <p:pic>
        <p:nvPicPr>
          <p:cNvPr id="2" name="Рисунок 1"/>
          <p:cNvPicPr>
            <a:picLocks noChangeAspect="1"/>
          </p:cNvPicPr>
          <p:nvPr/>
        </p:nvPicPr>
        <p:blipFill>
          <a:blip r:embed="rId2"/>
          <a:stretch>
            <a:fillRect/>
          </a:stretch>
        </p:blipFill>
        <p:spPr>
          <a:xfrm>
            <a:off x="518616" y="222223"/>
            <a:ext cx="9553432" cy="6426629"/>
          </a:xfrm>
          <a:prstGeom prst="rect">
            <a:avLst/>
          </a:prstGeom>
        </p:spPr>
      </p:pic>
    </p:spTree>
    <p:extLst>
      <p:ext uri="{BB962C8B-B14F-4D97-AF65-F5344CB8AC3E}">
        <p14:creationId xmlns:p14="http://schemas.microsoft.com/office/powerpoint/2010/main" val="15434025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395785"/>
            <a:ext cx="9585782" cy="6059606"/>
          </a:xfrm>
        </p:spPr>
        <p:txBody>
          <a:bodyPr/>
          <a:lstStyle/>
          <a:p>
            <a:endParaRPr lang="uk-UA" dirty="0"/>
          </a:p>
        </p:txBody>
      </p:sp>
      <p:pic>
        <p:nvPicPr>
          <p:cNvPr id="2" name="Рисунок 1"/>
          <p:cNvPicPr>
            <a:picLocks noChangeAspect="1"/>
          </p:cNvPicPr>
          <p:nvPr/>
        </p:nvPicPr>
        <p:blipFill>
          <a:blip r:embed="rId2"/>
          <a:stretch>
            <a:fillRect/>
          </a:stretch>
        </p:blipFill>
        <p:spPr>
          <a:xfrm>
            <a:off x="532264" y="99775"/>
            <a:ext cx="8707270" cy="6758225"/>
          </a:xfrm>
          <a:prstGeom prst="rect">
            <a:avLst/>
          </a:prstGeom>
        </p:spPr>
      </p:pic>
    </p:spTree>
    <p:extLst>
      <p:ext uri="{BB962C8B-B14F-4D97-AF65-F5344CB8AC3E}">
        <p14:creationId xmlns:p14="http://schemas.microsoft.com/office/powerpoint/2010/main" val="16135377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395785"/>
            <a:ext cx="9585782" cy="6059606"/>
          </a:xfrm>
        </p:spPr>
        <p:txBody>
          <a:bodyPr/>
          <a:lstStyle/>
          <a:p>
            <a:endParaRPr lang="uk-UA" dirty="0"/>
          </a:p>
        </p:txBody>
      </p:sp>
      <p:pic>
        <p:nvPicPr>
          <p:cNvPr id="2" name="Рисунок 1"/>
          <p:cNvPicPr>
            <a:picLocks noChangeAspect="1"/>
          </p:cNvPicPr>
          <p:nvPr/>
        </p:nvPicPr>
        <p:blipFill>
          <a:blip r:embed="rId2"/>
          <a:stretch>
            <a:fillRect/>
          </a:stretch>
        </p:blipFill>
        <p:spPr>
          <a:xfrm>
            <a:off x="491318" y="252624"/>
            <a:ext cx="9225887" cy="6348742"/>
          </a:xfrm>
          <a:prstGeom prst="rect">
            <a:avLst/>
          </a:prstGeom>
        </p:spPr>
      </p:pic>
    </p:spTree>
    <p:extLst>
      <p:ext uri="{BB962C8B-B14F-4D97-AF65-F5344CB8AC3E}">
        <p14:creationId xmlns:p14="http://schemas.microsoft.com/office/powerpoint/2010/main" val="3576254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stretch>
            <a:fillRect/>
          </a:stretch>
        </p:blipFill>
        <p:spPr>
          <a:xfrm>
            <a:off x="754835" y="614150"/>
            <a:ext cx="9974730" cy="5178718"/>
          </a:xfrm>
          <a:prstGeom prst="rect">
            <a:avLst/>
          </a:prstGeom>
        </p:spPr>
      </p:pic>
    </p:spTree>
    <p:extLst>
      <p:ext uri="{BB962C8B-B14F-4D97-AF65-F5344CB8AC3E}">
        <p14:creationId xmlns:p14="http://schemas.microsoft.com/office/powerpoint/2010/main" val="10775957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395785"/>
            <a:ext cx="9585782" cy="6059606"/>
          </a:xfrm>
        </p:spPr>
        <p:txBody>
          <a:bodyPr/>
          <a:lstStyle/>
          <a:p>
            <a:endParaRPr lang="uk-UA" dirty="0"/>
          </a:p>
        </p:txBody>
      </p:sp>
      <p:pic>
        <p:nvPicPr>
          <p:cNvPr id="2" name="Рисунок 1"/>
          <p:cNvPicPr>
            <a:picLocks noChangeAspect="1"/>
          </p:cNvPicPr>
          <p:nvPr/>
        </p:nvPicPr>
        <p:blipFill>
          <a:blip r:embed="rId2"/>
          <a:stretch>
            <a:fillRect/>
          </a:stretch>
        </p:blipFill>
        <p:spPr>
          <a:xfrm>
            <a:off x="518615" y="217837"/>
            <a:ext cx="8871045" cy="6479280"/>
          </a:xfrm>
          <a:prstGeom prst="rect">
            <a:avLst/>
          </a:prstGeom>
        </p:spPr>
      </p:pic>
    </p:spTree>
    <p:extLst>
      <p:ext uri="{BB962C8B-B14F-4D97-AF65-F5344CB8AC3E}">
        <p14:creationId xmlns:p14="http://schemas.microsoft.com/office/powerpoint/2010/main" val="26959562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395785"/>
            <a:ext cx="9585782" cy="6059606"/>
          </a:xfrm>
        </p:spPr>
        <p:txBody>
          <a:bodyPr/>
          <a:lstStyle/>
          <a:p>
            <a:r>
              <a:rPr lang="ru-RU" dirty="0" smtClean="0"/>
              <a:t>Матер</a:t>
            </a:r>
            <a:r>
              <a:rPr lang="uk-UA" dirty="0" err="1" smtClean="0"/>
              <a:t>іали</a:t>
            </a:r>
            <a:r>
              <a:rPr lang="uk-UA" dirty="0" smtClean="0"/>
              <a:t> презентації укладено за:</a:t>
            </a:r>
            <a:endParaRPr lang="ru-RU" dirty="0" smtClean="0"/>
          </a:p>
          <a:p>
            <a:r>
              <a:rPr lang="ru-RU" dirty="0" err="1" smtClean="0"/>
              <a:t>Крилова</a:t>
            </a:r>
            <a:r>
              <a:rPr lang="ru-RU" dirty="0" smtClean="0"/>
              <a:t> </a:t>
            </a:r>
            <a:r>
              <a:rPr lang="ru-RU" dirty="0"/>
              <a:t>О. В. </a:t>
            </a:r>
            <a:r>
              <a:rPr lang="ru-RU" dirty="0" err="1"/>
              <a:t>Особливості</a:t>
            </a:r>
            <a:r>
              <a:rPr lang="ru-RU" dirty="0"/>
              <a:t> </a:t>
            </a:r>
            <a:r>
              <a:rPr lang="ru-RU" dirty="0" err="1"/>
              <a:t>грошово-кредитної</a:t>
            </a:r>
            <a:r>
              <a:rPr lang="ru-RU" dirty="0"/>
              <a:t> </a:t>
            </a:r>
            <a:r>
              <a:rPr lang="ru-RU" dirty="0" err="1"/>
              <a:t>політики</a:t>
            </a:r>
            <a:r>
              <a:rPr lang="ru-RU" dirty="0"/>
              <a:t> </a:t>
            </a:r>
            <a:r>
              <a:rPr lang="ru-RU" dirty="0" err="1"/>
              <a:t>національного</a:t>
            </a:r>
            <a:r>
              <a:rPr lang="ru-RU" dirty="0"/>
              <a:t> банку </a:t>
            </a:r>
            <a:r>
              <a:rPr lang="ru-RU" dirty="0" err="1"/>
              <a:t>України</a:t>
            </a:r>
            <a:r>
              <a:rPr lang="ru-RU" dirty="0"/>
              <a:t>. </a:t>
            </a:r>
            <a:r>
              <a:rPr lang="ru-RU" i="1" dirty="0" err="1"/>
              <a:t>Інвестиції</a:t>
            </a:r>
            <a:r>
              <a:rPr lang="ru-RU" i="1" dirty="0"/>
              <a:t>: практика та </a:t>
            </a:r>
            <a:r>
              <a:rPr lang="ru-RU" i="1" dirty="0" err="1"/>
              <a:t>досвід</a:t>
            </a:r>
            <a:r>
              <a:rPr lang="ru-RU" dirty="0"/>
              <a:t>. 2018. № 23. С. 23–26. DOI: </a:t>
            </a:r>
            <a:r>
              <a:rPr lang="ru-RU" dirty="0" smtClean="0">
                <a:hlinkClick r:id="rId2"/>
              </a:rPr>
              <a:t>10.32702/2306-6814.2018.23.23</a:t>
            </a:r>
            <a:endParaRPr lang="ru-RU" dirty="0" smtClean="0"/>
          </a:p>
          <a:p>
            <a:r>
              <a:rPr lang="uk-UA" b="1" dirty="0" smtClean="0"/>
              <a:t>Глущенко </a:t>
            </a:r>
            <a:r>
              <a:rPr lang="uk-UA" dirty="0"/>
              <a:t>С. </a:t>
            </a:r>
            <a:r>
              <a:rPr lang="uk-UA" b="1" dirty="0" smtClean="0"/>
              <a:t>В.</a:t>
            </a:r>
            <a:r>
              <a:rPr lang="uk-UA" dirty="0"/>
              <a:t> </a:t>
            </a:r>
            <a:r>
              <a:rPr lang="ru-RU" dirty="0" err="1" smtClean="0"/>
              <a:t>Монетарна</a:t>
            </a:r>
            <a:r>
              <a:rPr lang="ru-RU" dirty="0" smtClean="0"/>
              <a:t> </a:t>
            </a:r>
            <a:r>
              <a:rPr lang="ru-RU" dirty="0" err="1"/>
              <a:t>політика</a:t>
            </a:r>
            <a:r>
              <a:rPr lang="ru-RU" dirty="0"/>
              <a:t>: теоретико-</a:t>
            </a:r>
            <a:r>
              <a:rPr lang="ru-RU" dirty="0" err="1"/>
              <a:t>методологічні</a:t>
            </a:r>
            <a:r>
              <a:rPr lang="ru-RU" dirty="0"/>
              <a:t> </a:t>
            </a:r>
            <a:r>
              <a:rPr lang="ru-RU" dirty="0" err="1"/>
              <a:t>аспекти</a:t>
            </a:r>
            <a:r>
              <a:rPr lang="ru-RU" dirty="0"/>
              <a:t> : </a:t>
            </a:r>
            <a:r>
              <a:rPr lang="ru-RU" dirty="0" err="1"/>
              <a:t>підруч</a:t>
            </a:r>
            <a:r>
              <a:rPr lang="ru-RU" dirty="0"/>
              <a:t>. для студ. </a:t>
            </a:r>
            <a:r>
              <a:rPr lang="ru-RU" dirty="0" err="1"/>
              <a:t>вищ</a:t>
            </a:r>
            <a:r>
              <a:rPr lang="ru-RU" dirty="0"/>
              <a:t>. </a:t>
            </a:r>
            <a:r>
              <a:rPr lang="ru-RU" dirty="0" err="1"/>
              <a:t>навч</a:t>
            </a:r>
            <a:r>
              <a:rPr lang="ru-RU" dirty="0"/>
              <a:t>. </a:t>
            </a:r>
            <a:r>
              <a:rPr lang="ru-RU" dirty="0" err="1"/>
              <a:t>закл</a:t>
            </a:r>
            <a:r>
              <a:rPr lang="ru-RU" dirty="0"/>
              <a:t>. / С. В. Глущенко. - К. : </a:t>
            </a:r>
            <a:r>
              <a:rPr lang="ru-RU" dirty="0" err="1"/>
              <a:t>НаУКМА</a:t>
            </a:r>
            <a:r>
              <a:rPr lang="ru-RU" dirty="0"/>
              <a:t>, 2017.-64 с</a:t>
            </a:r>
            <a:r>
              <a:rPr lang="ru-RU" dirty="0" smtClean="0"/>
              <a:t>.</a:t>
            </a:r>
          </a:p>
          <a:p>
            <a:r>
              <a:rPr lang="ru-RU" dirty="0" err="1" smtClean="0"/>
              <a:t>Ніколайчук</a:t>
            </a:r>
            <a:r>
              <a:rPr lang="ru-RU" dirty="0"/>
              <a:t> С. Режим </a:t>
            </a:r>
            <a:r>
              <a:rPr lang="ru-RU" dirty="0" err="1"/>
              <a:t>інфляційного</a:t>
            </a:r>
            <a:r>
              <a:rPr lang="ru-RU" dirty="0"/>
              <a:t> </a:t>
            </a:r>
            <a:r>
              <a:rPr lang="ru-RU" dirty="0" err="1"/>
              <a:t>таргетування</a:t>
            </a:r>
            <a:r>
              <a:rPr lang="ru-RU" dirty="0"/>
              <a:t>: </a:t>
            </a:r>
            <a:r>
              <a:rPr lang="ru-RU" dirty="0" err="1"/>
              <a:t>сучасні</a:t>
            </a:r>
            <a:r>
              <a:rPr lang="ru-RU" dirty="0"/>
              <a:t> </a:t>
            </a:r>
            <a:r>
              <a:rPr lang="ru-RU" dirty="0" err="1"/>
              <a:t>підходи</a:t>
            </a:r>
            <a:r>
              <a:rPr lang="ru-RU" dirty="0"/>
              <a:t> до </a:t>
            </a:r>
            <a:r>
              <a:rPr lang="ru-RU" dirty="0" err="1"/>
              <a:t>монетарної</a:t>
            </a:r>
            <a:r>
              <a:rPr lang="ru-RU" dirty="0"/>
              <a:t> </a:t>
            </a:r>
            <a:r>
              <a:rPr lang="ru-RU" dirty="0" err="1"/>
              <a:t>політики</a:t>
            </a:r>
            <a:r>
              <a:rPr lang="ru-RU" dirty="0"/>
              <a:t> </a:t>
            </a:r>
            <a:r>
              <a:rPr lang="ru-RU" dirty="0" smtClean="0"/>
              <a:t>НБУ </a:t>
            </a:r>
            <a:r>
              <a:rPr lang="en-US" dirty="0"/>
              <a:t>https://bank.gov.ua/admin_uploads/article/Nykolaishuk_2017-03-23_pr.pdf?v=4</a:t>
            </a:r>
            <a:endParaRPr lang="uk-UA" dirty="0"/>
          </a:p>
        </p:txBody>
      </p:sp>
    </p:spTree>
    <p:extLst>
      <p:ext uri="{BB962C8B-B14F-4D97-AF65-F5344CB8AC3E}">
        <p14:creationId xmlns:p14="http://schemas.microsoft.com/office/powerpoint/2010/main" val="3013802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nvPr>
        </p:nvGraphicFramePr>
        <p:xfrm>
          <a:off x="586854" y="290743"/>
          <a:ext cx="8775509" cy="6160982"/>
        </p:xfrm>
        <a:graphic>
          <a:graphicData uri="http://schemas.openxmlformats.org/drawingml/2006/table">
            <a:tbl>
              <a:tblPr firstRow="1" firstCol="1" bandRow="1">
                <a:tableStyleId>{5C22544A-7EE6-4342-B048-85BDC9FD1C3A}</a:tableStyleId>
              </a:tblPr>
              <a:tblGrid>
                <a:gridCol w="458514"/>
                <a:gridCol w="1315353"/>
                <a:gridCol w="7001642"/>
              </a:tblGrid>
              <a:tr h="503132">
                <a:tc>
                  <a:txBody>
                    <a:bodyPr/>
                    <a:lstStyle/>
                    <a:p>
                      <a:pPr algn="ctr">
                        <a:lnSpc>
                          <a:spcPct val="110000"/>
                        </a:lnSpc>
                        <a:spcAft>
                          <a:spcPts val="0"/>
                        </a:spcAft>
                      </a:pPr>
                      <a:r>
                        <a:rPr lang="uk-UA" sz="1350" dirty="0">
                          <a:effectLst/>
                        </a:rPr>
                        <a:t>№ з/п</a:t>
                      </a:r>
                      <a:endParaRPr lang="ru-RU" sz="13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uk-UA" sz="1350">
                          <a:effectLst/>
                        </a:rPr>
                        <a:t>Тип грошової політики</a:t>
                      </a:r>
                      <a:endParaRPr lang="ru-RU" sz="13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uk-UA" sz="1350">
                          <a:effectLst/>
                        </a:rPr>
                        <a:t>Характеристика</a:t>
                      </a:r>
                      <a:endParaRPr lang="ru-RU" sz="13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1153012">
                <a:tc>
                  <a:txBody>
                    <a:bodyPr/>
                    <a:lstStyle/>
                    <a:p>
                      <a:pPr>
                        <a:lnSpc>
                          <a:spcPct val="110000"/>
                        </a:lnSpc>
                        <a:spcAft>
                          <a:spcPts val="0"/>
                        </a:spcAft>
                      </a:pPr>
                      <a:r>
                        <a:rPr lang="uk-UA" sz="1350">
                          <a:effectLst/>
                        </a:rPr>
                        <a:t>1</a:t>
                      </a:r>
                      <a:endParaRPr lang="ru-RU" sz="13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0000"/>
                        </a:lnSpc>
                        <a:spcAft>
                          <a:spcPts val="0"/>
                        </a:spcAft>
                      </a:pPr>
                      <a:r>
                        <a:rPr lang="uk-UA" sz="1350" dirty="0" err="1">
                          <a:effectLst/>
                        </a:rPr>
                        <a:t>Експансійна</a:t>
                      </a:r>
                      <a:r>
                        <a:rPr lang="uk-UA" sz="1350" dirty="0">
                          <a:effectLst/>
                        </a:rPr>
                        <a:t> політика</a:t>
                      </a:r>
                      <a:endParaRPr lang="ru-RU" sz="13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0000"/>
                        </a:lnSpc>
                        <a:spcAft>
                          <a:spcPts val="0"/>
                        </a:spcAft>
                      </a:pPr>
                      <a:r>
                        <a:rPr lang="uk-UA" sz="1350" spc="-30" dirty="0">
                          <a:effectLst/>
                        </a:rPr>
                        <a:t>полягає в довільному, швидкому зростанні пропозиції грошей, завдяки чому гроші стрімко здешевіють, а інфляція набуває високих темпів. Тому цю політику називають ще політикою інфляції, або політикою “дешевих грошей”. Метою переходу до </a:t>
                      </a:r>
                      <a:r>
                        <a:rPr lang="uk-UA" sz="1350" spc="-30" dirty="0" err="1">
                          <a:effectLst/>
                        </a:rPr>
                        <a:t>експансійної</a:t>
                      </a:r>
                      <a:r>
                        <a:rPr lang="uk-UA" sz="1350" spc="-30" dirty="0">
                          <a:effectLst/>
                        </a:rPr>
                        <a:t> політики проголошується посилення стимулювання ділової активності, економічного зростання та скорочення безробіття, тобто ті стратегічні цілі, які перебувають виключно в реальному секторі економіки і не зачіпають рівня цін</a:t>
                      </a:r>
                      <a:endParaRPr lang="ru-RU" sz="13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1153012">
                <a:tc>
                  <a:txBody>
                    <a:bodyPr/>
                    <a:lstStyle/>
                    <a:p>
                      <a:pPr>
                        <a:lnSpc>
                          <a:spcPct val="110000"/>
                        </a:lnSpc>
                        <a:spcAft>
                          <a:spcPts val="0"/>
                        </a:spcAft>
                      </a:pPr>
                      <a:r>
                        <a:rPr lang="uk-UA" sz="1350">
                          <a:effectLst/>
                        </a:rPr>
                        <a:t>2</a:t>
                      </a:r>
                      <a:endParaRPr lang="ru-RU" sz="13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0000"/>
                        </a:lnSpc>
                        <a:spcAft>
                          <a:spcPts val="0"/>
                        </a:spcAft>
                      </a:pPr>
                      <a:r>
                        <a:rPr lang="uk-UA" sz="1350" dirty="0">
                          <a:effectLst/>
                        </a:rPr>
                        <a:t>Політика </a:t>
                      </a:r>
                      <a:r>
                        <a:rPr lang="uk-UA" sz="1350" dirty="0" err="1">
                          <a:effectLst/>
                        </a:rPr>
                        <a:t>рефляції</a:t>
                      </a:r>
                      <a:endParaRPr lang="ru-RU" sz="13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0000"/>
                        </a:lnSpc>
                        <a:spcAft>
                          <a:spcPts val="0"/>
                        </a:spcAft>
                      </a:pPr>
                      <a:r>
                        <a:rPr lang="uk-UA" sz="1350" spc="-30" dirty="0">
                          <a:effectLst/>
                        </a:rPr>
                        <a:t>її можна на­звати ще політикою “м’якої” інфляції. Пропозиція грошей за цієї політики нарощується повільно, контрольовано. </a:t>
                      </a:r>
                      <a:r>
                        <a:rPr lang="uk-UA" sz="1350" spc="-30" dirty="0" err="1">
                          <a:effectLst/>
                        </a:rPr>
                        <a:t>Рефляція</a:t>
                      </a:r>
                      <a:r>
                        <a:rPr lang="uk-UA" sz="1350" spc="-30" dirty="0">
                          <a:effectLst/>
                        </a:rPr>
                        <a:t> зазвичай проводиться після дефляції (рестрикції), у зв’язку з чим вона, передбачає поступове підвищення цін до рівня, на якому вони були до початку дефляції. Завдяки такій політиці інфляція підтримується на низькому рівні, стає регульованим стимулятором економічного зростання без відчутного негативного впливу на стабільність грошей</a:t>
                      </a:r>
                      <a:endParaRPr lang="ru-RU" sz="13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536625">
                <a:tc>
                  <a:txBody>
                    <a:bodyPr/>
                    <a:lstStyle/>
                    <a:p>
                      <a:pPr>
                        <a:lnSpc>
                          <a:spcPct val="110000"/>
                        </a:lnSpc>
                        <a:spcAft>
                          <a:spcPts val="0"/>
                        </a:spcAft>
                      </a:pPr>
                      <a:r>
                        <a:rPr lang="uk-UA" sz="1350">
                          <a:effectLst/>
                        </a:rPr>
                        <a:t>3</a:t>
                      </a:r>
                      <a:endParaRPr lang="ru-RU" sz="13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0000"/>
                        </a:lnSpc>
                        <a:spcAft>
                          <a:spcPts val="0"/>
                        </a:spcAft>
                      </a:pPr>
                      <a:r>
                        <a:rPr lang="uk-UA" sz="1350" dirty="0">
                          <a:effectLst/>
                        </a:rPr>
                        <a:t>Політика рестрикції</a:t>
                      </a:r>
                      <a:endParaRPr lang="ru-RU" sz="13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0000"/>
                        </a:lnSpc>
                        <a:spcAft>
                          <a:spcPts val="0"/>
                        </a:spcAft>
                      </a:pPr>
                      <a:r>
                        <a:rPr lang="uk-UA" sz="1350" spc="-30" dirty="0">
                          <a:effectLst/>
                        </a:rPr>
                        <a:t>полягає в різкому скороченні пропозиції грошей, зменшенні маси їх в обороті. Досягається це обмеженням грошово-кредитної емісії </a:t>
                      </a:r>
                      <a:r>
                        <a:rPr lang="uk-UA" sz="1350" spc="-30" dirty="0" err="1">
                          <a:effectLst/>
                        </a:rPr>
                        <a:t>ужорсточенням</a:t>
                      </a:r>
                      <a:r>
                        <a:rPr lang="uk-UA" sz="1350" spc="-30" dirty="0">
                          <a:effectLst/>
                        </a:rPr>
                        <a:t> умов та зниженням обсягів рефінансування центральним банком комерційних банків, зменшенням обсягів кредитування суб’єктів господарювання та населення. Застосовується звичайно в умовах високої інфляції з тим, щоб загальмувати подальше розкручуван­ня інфляційної спіралі. У таких умовах монетарна рестрикція супроводжується </a:t>
                      </a:r>
                      <a:r>
                        <a:rPr lang="uk-UA" sz="1350" spc="-30" dirty="0" err="1">
                          <a:effectLst/>
                        </a:rPr>
                        <a:t>ужорсточенням</a:t>
                      </a:r>
                      <a:r>
                        <a:rPr lang="uk-UA" sz="1350" spc="-30" dirty="0">
                          <a:effectLst/>
                        </a:rPr>
                        <a:t> </a:t>
                      </a:r>
                      <a:r>
                        <a:rPr lang="uk-UA" sz="1350" spc="-30" dirty="0" err="1">
                          <a:effectLst/>
                        </a:rPr>
                        <a:t>фіскально</a:t>
                      </a:r>
                      <a:r>
                        <a:rPr lang="uk-UA" sz="1350" spc="-30" dirty="0">
                          <a:effectLst/>
                        </a:rPr>
                        <a:t>-бюджетних заходів впливу на кон’юнктуру ринку: підвищенням рівня оподаткування, зменшенням податкових пільг, скороченням бюджетних витрат і бюджетного дефіциту тощо. Тому політика рестрикції має протилежний щодо політики інфляції вплив на економіку і її ще називають політикою дефляції, або “дорогих грошей”. Але разом з гальмуванням інфляції політика рестрикції послаблює ділову активність, знижує зайнятість, знижує темпи економічного зростання чи навіть скорочує обсяги виробництва</a:t>
                      </a:r>
                      <a:endParaRPr lang="ru-RU" sz="13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676830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p:cNvGraphicFramePr>
            <a:graphicFrameLocks noGrp="1"/>
          </p:cNvGraphicFramePr>
          <p:nvPr>
            <p:ph idx="1"/>
          </p:nvPr>
        </p:nvGraphicFramePr>
        <p:xfrm>
          <a:off x="928049" y="996287"/>
          <a:ext cx="8802804" cy="3521121"/>
        </p:xfrm>
        <a:graphic>
          <a:graphicData uri="http://schemas.openxmlformats.org/drawingml/2006/table">
            <a:tbl>
              <a:tblPr firstRow="1" firstCol="1" bandRow="1">
                <a:tableStyleId>{5C22544A-7EE6-4342-B048-85BDC9FD1C3A}</a:tableStyleId>
              </a:tblPr>
              <a:tblGrid>
                <a:gridCol w="185508"/>
                <a:gridCol w="185508"/>
                <a:gridCol w="1333507"/>
                <a:gridCol w="7098281"/>
              </a:tblGrid>
              <a:tr h="361080">
                <a:tc>
                  <a:txBody>
                    <a:bodyPr/>
                    <a:lstStyle/>
                    <a:p>
                      <a:pPr>
                        <a:lnSpc>
                          <a:spcPct val="115000"/>
                        </a:lnSpc>
                        <a:spcAft>
                          <a:spcPts val="1000"/>
                        </a:spcAft>
                      </a:pPr>
                      <a:r>
                        <a:rPr lang="ru-RU" sz="1400" dirty="0">
                          <a:effectLst/>
                        </a:rPr>
                        <a:t> </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gridSpan="3">
                  <a:txBody>
                    <a:bodyPr/>
                    <a:lstStyle/>
                    <a:p>
                      <a:pPr algn="r">
                        <a:lnSpc>
                          <a:spcPct val="115000"/>
                        </a:lnSpc>
                        <a:spcAft>
                          <a:spcPts val="0"/>
                        </a:spcAft>
                      </a:pPr>
                      <a:r>
                        <a:rPr lang="uk-UA" sz="1400" dirty="0">
                          <a:effectLst/>
                        </a:rPr>
                        <a:t>Продовження </a:t>
                      </a:r>
                      <a:r>
                        <a:rPr lang="uk-UA" sz="1400" dirty="0" smtClean="0">
                          <a:effectLst/>
                        </a:rPr>
                        <a:t>таблиці</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ru-RU"/>
                    </a:p>
                  </a:txBody>
                  <a:tcPr/>
                </a:tc>
                <a:tc hMerge="1">
                  <a:txBody>
                    <a:bodyPr/>
                    <a:lstStyle/>
                    <a:p>
                      <a:endParaRPr lang="ru-RU"/>
                    </a:p>
                  </a:txBody>
                  <a:tcPr/>
                </a:tc>
              </a:tr>
              <a:tr h="3160041">
                <a:tc gridSpan="2">
                  <a:txBody>
                    <a:bodyPr/>
                    <a:lstStyle/>
                    <a:p>
                      <a:pPr>
                        <a:lnSpc>
                          <a:spcPct val="115000"/>
                        </a:lnSpc>
                        <a:spcAft>
                          <a:spcPts val="0"/>
                        </a:spcAft>
                      </a:pPr>
                      <a:r>
                        <a:rPr lang="uk-UA" sz="1400">
                          <a:effectLst/>
                        </a:rPr>
                        <a:t>4</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ru-RU"/>
                    </a:p>
                  </a:txBody>
                  <a:tcPr/>
                </a:tc>
                <a:tc>
                  <a:txBody>
                    <a:bodyPr/>
                    <a:lstStyle/>
                    <a:p>
                      <a:pPr>
                        <a:lnSpc>
                          <a:spcPct val="115000"/>
                        </a:lnSpc>
                        <a:spcAft>
                          <a:spcPts val="0"/>
                        </a:spcAft>
                      </a:pPr>
                      <a:r>
                        <a:rPr lang="uk-UA" sz="1400" dirty="0">
                          <a:effectLst/>
                        </a:rPr>
                        <a:t>Політика </a:t>
                      </a:r>
                      <a:r>
                        <a:rPr lang="uk-UA" sz="1400" dirty="0" err="1">
                          <a:effectLst/>
                        </a:rPr>
                        <a:t>дезінфляції</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uk-UA" sz="1400" spc="-30" dirty="0">
                          <a:effectLst/>
                        </a:rPr>
                        <a:t>за своєю сутністю вона є “м’якою” формою рестрикції, завдяки чому зниження ділової активності відбувається повільно і не спричинює глибоких економічних спадів. Економічне гальмування в межах цієї політики має обмежуватися лише рамками низьких темпів зростання виробництва.</a:t>
                      </a:r>
                      <a:endParaRPr lang="ru-RU" sz="1400" dirty="0">
                        <a:effectLst/>
                      </a:endParaRPr>
                    </a:p>
                    <a:p>
                      <a:pPr algn="just">
                        <a:lnSpc>
                          <a:spcPct val="115000"/>
                        </a:lnSpc>
                        <a:spcAft>
                          <a:spcPts val="0"/>
                        </a:spcAft>
                      </a:pPr>
                      <a:r>
                        <a:rPr lang="uk-UA" sz="1400" spc="-30" dirty="0">
                          <a:effectLst/>
                        </a:rPr>
                        <a:t>Політика </a:t>
                      </a:r>
                      <a:r>
                        <a:rPr lang="uk-UA" sz="1400" spc="-30" dirty="0" err="1">
                          <a:effectLst/>
                        </a:rPr>
                        <a:t>дезінфляції</a:t>
                      </a:r>
                      <a:r>
                        <a:rPr lang="uk-UA" sz="1400" spc="-30" dirty="0">
                          <a:effectLst/>
                        </a:rPr>
                        <a:t> може проводитися як після політики рестрикції, “</a:t>
                      </a:r>
                      <a:r>
                        <a:rPr lang="uk-UA" sz="1400" spc="-30" dirty="0" err="1">
                          <a:effectLst/>
                        </a:rPr>
                        <a:t>підчищуючи</a:t>
                      </a:r>
                      <a:r>
                        <a:rPr lang="uk-UA" sz="1400" spc="-30" dirty="0">
                          <a:effectLst/>
                        </a:rPr>
                        <a:t>” її наслідки в економіці, так і після політики дефляції, виконуючи подібну ж місію. Така зміна монетарної політики є неминучою через циклічність коливань ділової активності, хоч і вона є досить “незручним” для економіки методом монетарного забезпечення</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260287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stretch>
            <a:fillRect/>
          </a:stretch>
        </p:blipFill>
        <p:spPr>
          <a:xfrm>
            <a:off x="837223" y="338684"/>
            <a:ext cx="9412245" cy="2572786"/>
          </a:xfrm>
          <a:prstGeom prst="rect">
            <a:avLst/>
          </a:prstGeom>
        </p:spPr>
      </p:pic>
      <p:sp>
        <p:nvSpPr>
          <p:cNvPr id="6" name="Прямоугольник 5"/>
          <p:cNvSpPr/>
          <p:nvPr/>
        </p:nvSpPr>
        <p:spPr>
          <a:xfrm>
            <a:off x="837223" y="2911470"/>
            <a:ext cx="9194042" cy="3250249"/>
          </a:xfrm>
          <a:prstGeom prst="rect">
            <a:avLst/>
          </a:prstGeom>
        </p:spPr>
        <p:txBody>
          <a:bodyPr wrap="square">
            <a:spAutoFit/>
          </a:bodyPr>
          <a:lstStyle/>
          <a:p>
            <a:pPr algn="just">
              <a:lnSpc>
                <a:spcPct val="114000"/>
              </a:lnSpc>
              <a:spcAft>
                <a:spcPts val="0"/>
              </a:spcAft>
              <a:tabLst>
                <a:tab pos="571500" algn="l"/>
              </a:tabLst>
            </a:pPr>
            <a:r>
              <a:rPr lang="ru-RU" b="1" dirty="0" err="1">
                <a:latin typeface="Times New Roman" panose="02020603050405020304" pitchFamily="18" charset="0"/>
                <a:ea typeface="Times New Roman" panose="02020603050405020304" pitchFamily="18" charset="0"/>
                <a:cs typeface="Times New Roman" panose="02020603050405020304" pitchFamily="18" charset="0"/>
              </a:rPr>
              <a:t>Суб’єкти</a:t>
            </a:r>
            <a:r>
              <a:rPr lang="ru-RU" b="1" dirty="0">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ea typeface="Times New Roman" panose="02020603050405020304" pitchFamily="18" charset="0"/>
                <a:cs typeface="Times New Roman" panose="02020603050405020304" pitchFamily="18" charset="0"/>
              </a:rPr>
              <a:t>грошово-кредитної</a:t>
            </a:r>
            <a:r>
              <a:rPr lang="ru-RU" b="1" dirty="0">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ea typeface="Times New Roman" panose="02020603050405020304" pitchFamily="18" charset="0"/>
                <a:cs typeface="Times New Roman" panose="02020603050405020304" pitchFamily="18" charset="0"/>
              </a:rPr>
              <a:t>політики</a:t>
            </a:r>
            <a:r>
              <a:rPr lang="ru-RU" b="1" dirty="0">
                <a:latin typeface="Times New Roman" panose="02020603050405020304" pitchFamily="18" charset="0"/>
                <a:ea typeface="Times New Roman" panose="02020603050405020304" pitchFamily="18" charset="0"/>
                <a:cs typeface="Times New Roman" panose="02020603050405020304" pitchFamily="18" charset="0"/>
              </a:rPr>
              <a:t>:</a:t>
            </a:r>
            <a:endParaRPr lang="ru-RU" sz="1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4000"/>
              </a:lnSpc>
              <a:spcAft>
                <a:spcPts val="0"/>
              </a:spcAft>
              <a:buFont typeface="Wingdings" panose="05000000000000000000" pitchFamily="2" charset="2"/>
              <a:buChar char=""/>
              <a:tabLst>
                <a:tab pos="457200" algn="l"/>
                <a:tab pos="540385" algn="l"/>
              </a:tabLst>
            </a:pPr>
            <a:r>
              <a:rPr lang="ru-RU" dirty="0" err="1">
                <a:latin typeface="Times New Roman" panose="02020603050405020304" pitchFamily="18" charset="0"/>
                <a:ea typeface="Times New Roman" panose="02020603050405020304" pitchFamily="18" charset="0"/>
                <a:cs typeface="Times New Roman" panose="02020603050405020304" pitchFamily="18" charset="0"/>
              </a:rPr>
              <a:t>банківська</a:t>
            </a:r>
            <a:r>
              <a:rPr lang="ru-RU" dirty="0">
                <a:latin typeface="Times New Roman" panose="02020603050405020304" pitchFamily="18" charset="0"/>
                <a:ea typeface="Times New Roman" panose="02020603050405020304" pitchFamily="18" charset="0"/>
                <a:cs typeface="Times New Roman" panose="02020603050405020304" pitchFamily="18" charset="0"/>
              </a:rPr>
              <a:t> система –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Центральний</a:t>
            </a:r>
            <a:r>
              <a:rPr lang="ru-RU" dirty="0">
                <a:latin typeface="Times New Roman" panose="02020603050405020304" pitchFamily="18" charset="0"/>
                <a:ea typeface="Times New Roman" panose="02020603050405020304" pitchFamily="18" charset="0"/>
                <a:cs typeface="Times New Roman" panose="02020603050405020304" pitchFamily="18" charset="0"/>
              </a:rPr>
              <a:t> банк і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комерційні</a:t>
            </a:r>
            <a:r>
              <a:rPr lang="ru-RU" dirty="0">
                <a:latin typeface="Times New Roman" panose="02020603050405020304" pitchFamily="18" charset="0"/>
                <a:ea typeface="Times New Roman" panose="02020603050405020304" pitchFamily="18" charset="0"/>
                <a:cs typeface="Times New Roman" panose="02020603050405020304" pitchFamily="18" charset="0"/>
              </a:rPr>
              <a:t> банки;</a:t>
            </a:r>
            <a:endParaRPr lang="ru-RU" sz="1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4000"/>
              </a:lnSpc>
              <a:spcAft>
                <a:spcPts val="0"/>
              </a:spcAft>
              <a:buFont typeface="Wingdings" panose="05000000000000000000" pitchFamily="2" charset="2"/>
              <a:buChar char=""/>
              <a:tabLst>
                <a:tab pos="457200" algn="l"/>
                <a:tab pos="540385" algn="l"/>
              </a:tabLst>
            </a:pPr>
            <a:r>
              <a:rPr lang="ru-RU" dirty="0" err="1">
                <a:latin typeface="Times New Roman" panose="02020603050405020304" pitchFamily="18" charset="0"/>
                <a:ea typeface="Times New Roman" panose="02020603050405020304" pitchFamily="18" charset="0"/>
                <a:cs typeface="Times New Roman" panose="02020603050405020304" pitchFamily="18" charset="0"/>
              </a:rPr>
              <a:t>урядові</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структури</a:t>
            </a:r>
            <a:r>
              <a:rPr lang="ru-RU" dirty="0">
                <a:latin typeface="Times New Roman" panose="02020603050405020304" pitchFamily="18" charset="0"/>
                <a:ea typeface="Times New Roman" panose="02020603050405020304" pitchFamily="18" charset="0"/>
                <a:cs typeface="Times New Roman" panose="02020603050405020304" pitchFamily="18" charset="0"/>
              </a:rPr>
              <a:t> –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Міністерство</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фінансів</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чи</a:t>
            </a:r>
            <a:r>
              <a:rPr lang="ru-RU" dirty="0">
                <a:latin typeface="Times New Roman" panose="02020603050405020304" pitchFamily="18" charset="0"/>
                <a:ea typeface="Times New Roman" panose="02020603050405020304" pitchFamily="18" charset="0"/>
                <a:cs typeface="Times New Roman" panose="02020603050405020304" pitchFamily="18" charset="0"/>
              </a:rPr>
              <a:t> казначейство,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органи</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нагляду</a:t>
            </a:r>
            <a:r>
              <a:rPr lang="ru-RU" dirty="0">
                <a:latin typeface="Times New Roman" panose="02020603050405020304" pitchFamily="18" charset="0"/>
                <a:ea typeface="Times New Roman" panose="02020603050405020304" pitchFamily="18" charset="0"/>
                <a:cs typeface="Times New Roman" panose="02020603050405020304" pitchFamily="18" charset="0"/>
              </a:rPr>
              <a:t> за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діяльністю</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банків</a:t>
            </a:r>
            <a:r>
              <a:rPr lang="ru-RU" dirty="0">
                <a:latin typeface="Times New Roman" panose="02020603050405020304" pitchFamily="18" charset="0"/>
                <a:ea typeface="Times New Roman" panose="02020603050405020304" pitchFamily="18" charset="0"/>
                <a:cs typeface="Times New Roman" panose="02020603050405020304" pitchFamily="18" charset="0"/>
              </a:rPr>
              <a:t> і контролю за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грошовим</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обігом</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інституції</a:t>
            </a:r>
            <a:r>
              <a:rPr lang="ru-RU" dirty="0">
                <a:latin typeface="Times New Roman" panose="02020603050405020304" pitchFamily="18" charset="0"/>
                <a:ea typeface="Times New Roman" panose="02020603050405020304" pitchFamily="18" charset="0"/>
                <a:cs typeface="Times New Roman" panose="02020603050405020304" pitchFamily="18" charset="0"/>
              </a:rPr>
              <a:t>, кредитного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обслуговування</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депозитів</a:t>
            </a:r>
            <a:r>
              <a:rPr lang="ru-RU" dirty="0">
                <a:latin typeface="Times New Roman" panose="02020603050405020304" pitchFamily="18" charset="0"/>
                <a:ea typeface="Times New Roman" panose="02020603050405020304" pitchFamily="18" charset="0"/>
                <a:cs typeface="Times New Roman" panose="02020603050405020304" pitchFamily="18" charset="0"/>
              </a:rPr>
              <a:t>, а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також</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інші</a:t>
            </a:r>
            <a:r>
              <a:rPr lang="ru-RU" dirty="0">
                <a:latin typeface="Times New Roman" panose="02020603050405020304" pitchFamily="18" charset="0"/>
                <a:ea typeface="Times New Roman" panose="02020603050405020304" pitchFamily="18" charset="0"/>
                <a:cs typeface="Times New Roman" panose="02020603050405020304" pitchFamily="18" charset="0"/>
              </a:rPr>
              <a:t> установи.</a:t>
            </a:r>
            <a:endParaRPr lang="ru-RU" sz="1400" dirty="0">
              <a:latin typeface="Calibri" panose="020F0502020204030204" pitchFamily="34" charset="0"/>
              <a:ea typeface="Times New Roman" panose="02020603050405020304" pitchFamily="18" charset="0"/>
              <a:cs typeface="Times New Roman" panose="02020603050405020304" pitchFamily="18" charset="0"/>
            </a:endParaRPr>
          </a:p>
          <a:p>
            <a:pPr indent="342900" algn="just">
              <a:lnSpc>
                <a:spcPct val="114000"/>
              </a:lnSpc>
              <a:spcAft>
                <a:spcPts val="0"/>
              </a:spcAft>
              <a:tabLst>
                <a:tab pos="457200" algn="l"/>
              </a:tabLst>
            </a:pPr>
            <a:r>
              <a:rPr lang="ru-RU" dirty="0" err="1">
                <a:latin typeface="Times New Roman" panose="02020603050405020304" pitchFamily="18" charset="0"/>
                <a:ea typeface="Times New Roman" panose="02020603050405020304" pitchFamily="18" charset="0"/>
                <a:cs typeface="Times New Roman" panose="02020603050405020304" pitchFamily="18" charset="0"/>
              </a:rPr>
              <a:t>Дворівнева</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банківська</a:t>
            </a:r>
            <a:r>
              <a:rPr lang="ru-RU" dirty="0">
                <a:latin typeface="Times New Roman" panose="02020603050405020304" pitchFamily="18" charset="0"/>
                <a:ea typeface="Times New Roman" panose="02020603050405020304" pitchFamily="18" charset="0"/>
                <a:cs typeface="Times New Roman" panose="02020603050405020304" pitchFamily="18" charset="0"/>
              </a:rPr>
              <a:t> система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передбачає</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забезпечення</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стабілізації</a:t>
            </a:r>
            <a:r>
              <a:rPr lang="ru-RU" dirty="0">
                <a:latin typeface="Times New Roman" panose="02020603050405020304" pitchFamily="18" charset="0"/>
                <a:ea typeface="Times New Roman" panose="02020603050405020304" pitchFamily="18" charset="0"/>
                <a:cs typeface="Times New Roman" panose="02020603050405020304" pitchFamily="18" charset="0"/>
              </a:rPr>
              <a:t> грошового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обігу</a:t>
            </a:r>
            <a:r>
              <a:rPr lang="ru-RU" dirty="0">
                <a:latin typeface="Times New Roman" panose="02020603050405020304" pitchFamily="18" charset="0"/>
                <a:ea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безпосереднього</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здійснення</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всього</a:t>
            </a:r>
            <a:r>
              <a:rPr lang="ru-RU" dirty="0">
                <a:latin typeface="Times New Roman" panose="02020603050405020304" pitchFamily="18" charset="0"/>
                <a:ea typeface="Times New Roman" panose="02020603050405020304" pitchFamily="18" charset="0"/>
                <a:cs typeface="Times New Roman" panose="02020603050405020304" pitchFamily="18" charset="0"/>
              </a:rPr>
              <a:t> комплексу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депозитних</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операцій</a:t>
            </a:r>
            <a:r>
              <a:rPr lang="ru-RU" dirty="0">
                <a:latin typeface="Times New Roman" panose="02020603050405020304" pitchFamily="18" charset="0"/>
                <a:ea typeface="Times New Roman" panose="02020603050405020304" pitchFamily="18" charset="0"/>
                <a:cs typeface="Times New Roman" panose="02020603050405020304" pitchFamily="18" charset="0"/>
              </a:rPr>
              <a:t>, кредитного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обслуговування</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фізичних</a:t>
            </a:r>
            <a:r>
              <a:rPr lang="ru-RU" dirty="0">
                <a:latin typeface="Times New Roman" panose="02020603050405020304" pitchFamily="18" charset="0"/>
                <a:ea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юридичних</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осіб</a:t>
            </a:r>
            <a:r>
              <a:rPr lang="ru-RU" dirty="0">
                <a:latin typeface="Times New Roman" panose="02020603050405020304" pitchFamily="18" charset="0"/>
                <a:ea typeface="Times New Roman" panose="02020603050405020304" pitchFamily="18" charset="0"/>
                <a:cs typeface="Times New Roman" panose="02020603050405020304" pitchFamily="18" charset="0"/>
              </a:rPr>
              <a:t>.</a:t>
            </a:r>
            <a:endParaRPr lang="ru-RU" sz="1400" dirty="0">
              <a:latin typeface="Calibri" panose="020F0502020204030204" pitchFamily="34" charset="0"/>
              <a:ea typeface="Times New Roman" panose="02020603050405020304" pitchFamily="18" charset="0"/>
              <a:cs typeface="Times New Roman" panose="02020603050405020304" pitchFamily="18" charset="0"/>
            </a:endParaRPr>
          </a:p>
          <a:p>
            <a:pPr indent="342900" algn="just">
              <a:lnSpc>
                <a:spcPct val="114000"/>
              </a:lnSpc>
              <a:spcAft>
                <a:spcPts val="0"/>
              </a:spcAft>
              <a:tabLst>
                <a:tab pos="457200" algn="l"/>
              </a:tabLst>
            </a:pPr>
            <a:r>
              <a:rPr lang="ru-RU" dirty="0" err="1">
                <a:latin typeface="Times New Roman" panose="02020603050405020304" pitchFamily="18" charset="0"/>
                <a:ea typeface="Times New Roman" panose="02020603050405020304" pitchFamily="18" charset="0"/>
                <a:cs typeface="Times New Roman" panose="02020603050405020304" pitchFamily="18" charset="0"/>
              </a:rPr>
              <a:t>Монопольне</a:t>
            </a:r>
            <a:r>
              <a:rPr lang="ru-RU" dirty="0">
                <a:latin typeface="Times New Roman" panose="02020603050405020304" pitchFamily="18" charset="0"/>
                <a:ea typeface="Times New Roman" panose="02020603050405020304" pitchFamily="18" charset="0"/>
                <a:cs typeface="Times New Roman" panose="02020603050405020304" pitchFamily="18" charset="0"/>
              </a:rPr>
              <a:t> право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управління</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грошовим</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обігом</a:t>
            </a:r>
            <a:r>
              <a:rPr lang="ru-RU" dirty="0">
                <a:latin typeface="Times New Roman" panose="02020603050405020304" pitchFamily="18" charset="0"/>
                <a:ea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забезпечення</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його</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стабільності</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надається</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центральним</a:t>
            </a:r>
            <a:r>
              <a:rPr lang="ru-RU" dirty="0">
                <a:latin typeface="Times New Roman" panose="02020603050405020304" pitchFamily="18" charset="0"/>
                <a:ea typeface="Times New Roman" panose="02020603050405020304" pitchFamily="18" charset="0"/>
                <a:cs typeface="Times New Roman" panose="02020603050405020304" pitchFamily="18" charset="0"/>
              </a:rPr>
              <a:t> банкам.</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2311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stretch>
            <a:fillRect/>
          </a:stretch>
        </p:blipFill>
        <p:spPr>
          <a:xfrm>
            <a:off x="1774209" y="241440"/>
            <a:ext cx="7451678" cy="6485719"/>
          </a:xfrm>
          <a:prstGeom prst="rect">
            <a:avLst/>
          </a:prstGeom>
        </p:spPr>
      </p:pic>
    </p:spTree>
    <p:extLst>
      <p:ext uri="{BB962C8B-B14F-4D97-AF65-F5344CB8AC3E}">
        <p14:creationId xmlns:p14="http://schemas.microsoft.com/office/powerpoint/2010/main" val="3614478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395785"/>
            <a:ext cx="9585782" cy="6059606"/>
          </a:xfrm>
        </p:spPr>
        <p:txBody>
          <a:bodyPr/>
          <a:lstStyle/>
          <a:p>
            <a:pPr marL="0" indent="0">
              <a:buNone/>
            </a:pPr>
            <a:r>
              <a:rPr lang="ru-RU" i="1" smtClean="0"/>
              <a:t>За характером стратегічної мети, </a:t>
            </a:r>
            <a:r>
              <a:rPr lang="ru-RU" smtClean="0"/>
              <a:t>що слугує цільовим монетарним орієнтиром, існують такі види монетарної (грошово-кредитної) політики:</a:t>
            </a:r>
          </a:p>
          <a:p>
            <a:r>
              <a:rPr lang="uk-UA" smtClean="0"/>
              <a:t>- режим монетарного таргетування;</a:t>
            </a:r>
          </a:p>
          <a:p>
            <a:r>
              <a:rPr lang="uk-UA" smtClean="0"/>
              <a:t>- режим валютного таргетування;</a:t>
            </a:r>
          </a:p>
          <a:p>
            <a:r>
              <a:rPr lang="uk-UA" smtClean="0"/>
              <a:t>- режим інфляційного таргетування;</a:t>
            </a:r>
          </a:p>
          <a:p>
            <a:r>
              <a:rPr lang="uk-UA" smtClean="0"/>
              <a:t>- змішаний підхід </a:t>
            </a:r>
          </a:p>
          <a:p>
            <a:endParaRPr lang="uk-UA" dirty="0"/>
          </a:p>
        </p:txBody>
      </p:sp>
      <p:pic>
        <p:nvPicPr>
          <p:cNvPr id="6" name="Рисунок 5"/>
          <p:cNvPicPr>
            <a:picLocks noChangeAspect="1"/>
          </p:cNvPicPr>
          <p:nvPr/>
        </p:nvPicPr>
        <p:blipFill>
          <a:blip r:embed="rId3"/>
          <a:stretch>
            <a:fillRect/>
          </a:stretch>
        </p:blipFill>
        <p:spPr>
          <a:xfrm>
            <a:off x="677334" y="2883445"/>
            <a:ext cx="9310859" cy="2152579"/>
          </a:xfrm>
          <a:prstGeom prst="rect">
            <a:avLst/>
          </a:prstGeom>
        </p:spPr>
      </p:pic>
      <p:sp>
        <p:nvSpPr>
          <p:cNvPr id="7" name="Прямоугольник 6"/>
          <p:cNvSpPr/>
          <p:nvPr/>
        </p:nvSpPr>
        <p:spPr>
          <a:xfrm>
            <a:off x="814795" y="5284042"/>
            <a:ext cx="9310859" cy="923330"/>
          </a:xfrm>
          <a:prstGeom prst="rect">
            <a:avLst/>
          </a:prstGeom>
        </p:spPr>
        <p:txBody>
          <a:bodyPr wrap="square">
            <a:spAutoFit/>
          </a:bodyPr>
          <a:lstStyle/>
          <a:p>
            <a:r>
              <a:rPr lang="uk-UA" b="0" i="1" u="none" strike="noStrike" baseline="0" dirty="0" err="1" smtClean="0">
                <a:latin typeface="Times New Roman" panose="02020603050405020304" pitchFamily="18" charset="0"/>
              </a:rPr>
              <a:t>Таргетування</a:t>
            </a:r>
            <a:r>
              <a:rPr lang="uk-UA" b="0" i="1" u="none" strike="noStrike" baseline="0" dirty="0" smtClean="0">
                <a:latin typeface="Times New Roman" panose="02020603050405020304" pitchFamily="18" charset="0"/>
              </a:rPr>
              <a:t> </a:t>
            </a:r>
            <a:r>
              <a:rPr lang="uk-UA" b="0" i="0" u="none" strike="noStrike" baseline="0" dirty="0" smtClean="0">
                <a:latin typeface="Times New Roman" panose="02020603050405020304" pitchFamily="18" charset="0"/>
              </a:rPr>
              <a:t>(від </a:t>
            </a:r>
            <a:r>
              <a:rPr lang="uk-UA" b="0" i="0" u="none" strike="noStrike" baseline="0" dirty="0" err="1" smtClean="0">
                <a:latin typeface="Times New Roman" panose="02020603050405020304" pitchFamily="18" charset="0"/>
              </a:rPr>
              <a:t>англ</a:t>
            </a:r>
            <a:r>
              <a:rPr lang="uk-UA" b="0" i="0" u="none" strike="noStrike" baseline="0" dirty="0" smtClean="0">
                <a:latin typeface="Times New Roman" panose="02020603050405020304" pitchFamily="18" charset="0"/>
              </a:rPr>
              <a:t>. </a:t>
            </a:r>
            <a:r>
              <a:rPr lang="en-US" b="0" i="0" u="none" strike="noStrike" baseline="0" dirty="0" smtClean="0">
                <a:latin typeface="Times New Roman" panose="02020603050405020304" pitchFamily="18" charset="0"/>
              </a:rPr>
              <a:t>target - </a:t>
            </a:r>
            <a:r>
              <a:rPr lang="uk-UA" b="0" i="0" u="none" strike="noStrike" baseline="0" dirty="0" smtClean="0">
                <a:latin typeface="Times New Roman" panose="02020603050405020304" pitchFamily="18" charset="0"/>
              </a:rPr>
              <a:t>мета) - встановлення і дотримання цільових орієнтирів чи кількісних параметрів обраних показників монетарної політики центральних банків. Типовими є три види </a:t>
            </a:r>
            <a:r>
              <a:rPr lang="uk-UA" b="0" i="0" u="none" strike="noStrike" baseline="0" dirty="0" err="1" smtClean="0">
                <a:latin typeface="Times New Roman" panose="02020603050405020304" pitchFamily="18" charset="0"/>
              </a:rPr>
              <a:t>таргетування</a:t>
            </a:r>
            <a:r>
              <a:rPr lang="uk-UA" b="0" i="0" u="none" strike="noStrike" baseline="0" dirty="0" smtClean="0">
                <a:latin typeface="Times New Roman" panose="02020603050405020304" pitchFamily="18" charset="0"/>
              </a:rPr>
              <a:t>: монетарне, валютне та інфляційне.</a:t>
            </a:r>
            <a:endParaRPr lang="uk-UA" dirty="0"/>
          </a:p>
        </p:txBody>
      </p:sp>
    </p:spTree>
    <p:extLst>
      <p:ext uri="{BB962C8B-B14F-4D97-AF65-F5344CB8AC3E}">
        <p14:creationId xmlns:p14="http://schemas.microsoft.com/office/powerpoint/2010/main" val="291686991"/>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1359</TotalTime>
  <Words>2881</Words>
  <Application>Microsoft Office PowerPoint</Application>
  <PresentationFormat>Широкоэкранный</PresentationFormat>
  <Paragraphs>139</Paragraphs>
  <Slides>41</Slides>
  <Notes>2</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41</vt:i4>
      </vt:variant>
    </vt:vector>
  </HeadingPairs>
  <TitlesOfParts>
    <vt:vector size="48" baseType="lpstr">
      <vt:lpstr>Arial</vt:lpstr>
      <vt:lpstr>Calibri</vt:lpstr>
      <vt:lpstr>Times New Roman</vt:lpstr>
      <vt:lpstr>Trebuchet MS</vt:lpstr>
      <vt:lpstr>Wingdings</vt:lpstr>
      <vt:lpstr>Wingdings 3</vt:lpstr>
      <vt:lpstr>Грань</vt:lpstr>
      <vt:lpstr>Монетарна політика в умовах інфляційного таргетування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Оксана</dc:creator>
  <cp:lastModifiedBy>Оксана</cp:lastModifiedBy>
  <cp:revision>23</cp:revision>
  <dcterms:created xsi:type="dcterms:W3CDTF">2023-04-17T19:52:15Z</dcterms:created>
  <dcterms:modified xsi:type="dcterms:W3CDTF">2023-05-07T20:20:00Z</dcterms:modified>
</cp:coreProperties>
</file>