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306" r:id="rId4"/>
    <p:sldId id="307" r:id="rId5"/>
    <p:sldId id="285" r:id="rId6"/>
    <p:sldId id="303" r:id="rId7"/>
    <p:sldId id="30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2785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753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Century Schoolbook" panose="02040604050505020304" pitchFamily="18" charset="0"/>
              </a:rPr>
              <a:t>ПРО </a:t>
            </a:r>
            <a:r>
              <a:rPr lang="ru-RU" sz="2400" dirty="0" err="1">
                <a:latin typeface="Century Schoolbook" panose="02040604050505020304" pitchFamily="18" charset="0"/>
              </a:rPr>
              <a:t>ДОБРОЧЕСНІСТЬ</a:t>
            </a:r>
            <a:r>
              <a:rPr lang="ru-RU" sz="2400" dirty="0">
                <a:latin typeface="Century Schoolbook" panose="02040604050505020304" pitchFamily="18" charset="0"/>
              </a:rPr>
              <a:t> В </a:t>
            </a:r>
            <a:r>
              <a:rPr lang="ru-RU" sz="2400" dirty="0" err="1">
                <a:latin typeface="Century Schoolbook" panose="02040604050505020304" pitchFamily="18" charset="0"/>
              </a:rPr>
              <a:t>ОСВІТІ</a:t>
            </a:r>
            <a:r>
              <a:rPr lang="ru-RU" sz="2400" dirty="0">
                <a:latin typeface="Century Schoolbook" panose="02040604050505020304" pitchFamily="18" charset="0"/>
              </a:rPr>
              <a:t> ТА </a:t>
            </a:r>
            <a:r>
              <a:rPr lang="ru-RU" sz="2400" dirty="0" err="1">
                <a:latin typeface="Century Schoolbook" panose="02040604050505020304" pitchFamily="18" charset="0"/>
              </a:rPr>
              <a:t>ПЛАГІАТ</a:t>
            </a:r>
            <a:endParaRPr lang="uk-UA" sz="2400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498862" y="1329038"/>
            <a:ext cx="9992412" cy="4029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– </a:t>
            </a:r>
            <a:r>
              <a:rPr lang="uk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</a:t>
            </a: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</a:p>
        </p:txBody>
      </p:sp>
      <p:sp>
        <p:nvSpPr>
          <p:cNvPr id="170" name="Google Shape;170;p24"/>
          <p:cNvSpPr txBox="1"/>
          <p:nvPr/>
        </p:nvSpPr>
        <p:spPr>
          <a:xfrm>
            <a:off x="1303664" y="1832368"/>
            <a:ext cx="10460988" cy="383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  <a:sym typeface="Helvetica Neue"/>
              </a:rPr>
              <a:t>Закон України «Про вищу освіту»:</a:t>
            </a:r>
            <a:endParaRPr sz="2800" b="1" dirty="0">
              <a:latin typeface="Century Schoolbook" panose="02040604050505020304" pitchFamily="18" charset="0"/>
              <a:ea typeface="+mj-ea"/>
              <a:cs typeface="Times New Roman" panose="02020603050405020304" pitchFamily="18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b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  <a:sym typeface="Helvetica Neue"/>
              </a:rPr>
              <a:t>Стаття 1: </a:t>
            </a:r>
            <a:endParaRPr sz="2000" b="1" dirty="0">
              <a:latin typeface="Century Schoolbook" panose="02040604050505020304" pitchFamily="18" charset="0"/>
              <a:ea typeface="+mj-ea"/>
              <a:cs typeface="Times New Roman" panose="02020603050405020304" pitchFamily="18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entury Schoolbook" panose="02040604050505020304" pitchFamily="18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282804" y="131355"/>
            <a:ext cx="11231201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ВИДИ ПОРУШЕНЬ АКАДЕМІЧНОЇ ДОБРОЧЕСНОСТІ ТА ЕТИКИ АКАДЕМІЧНИХ ВЗАЄМОВІДНОСИН </a:t>
            </a:r>
            <a:b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</a:b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ПІД ЧАС ЗДІЙСНЕННЯ </a:t>
            </a:r>
            <a:r>
              <a:rPr lang="uk-UA" sz="2400" b="1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-НАУКОВОЇ ДІЯЛЬНОСТІ </a:t>
            </a:r>
            <a:endParaRPr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94293" y="1663814"/>
            <a:ext cx="11003414" cy="4216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академічний плагіат – оприлюднення (частково або повністю) наукових (творчих) результатів, отриманих іншими особами, як результатів власного дослідження (творчості) та/або відтворення опублікованих текстів (оприлюднених творів мистецтва) інших авторів без зазначення авторства;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самоплагіат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– оприлюднення (частково або повністю) власних раніше опублікованих наукових результатів як нових наукових результатів;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фабрикація – вигадування даних чи фактів, що використовуються в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-науковому процесі;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фальсифікація – свідома зміна чи модифікація вже наявних даних, що стосуються освітнього процесу чи наукових досліджень;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списування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обман – надання завідомо неправдивої інформації щодо власної освітньої (наукової, творчої) діяльності чи організації освітнього процесу; формами обману є, зокрема, академічний плагіат,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самоплагіат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, фабрикація, фальсифікація та списування; </a:t>
            </a: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10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311085" y="131355"/>
            <a:ext cx="11202920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ВИДИ ПОРУШЕНЬ АКАДЕМІЧНОЇ ДОБРОЧЕСНОСТІ ТА ЕТИКИ АКАДЕМІЧНИХ ВЗАЄМОВІДНОСИН </a:t>
            </a:r>
            <a:b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</a:b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ПІД ЧАС ЗДІЙСНЕННЯ </a:t>
            </a:r>
            <a:r>
              <a:rPr lang="uk-UA" sz="2400" b="1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-НАУКОВОЇ ДІЯЛЬНОСТІ </a:t>
            </a:r>
            <a:endParaRPr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13737" y="1702786"/>
            <a:ext cx="11003414" cy="4837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</a:rPr>
              <a:t>хабарництво – надання (отримання) учасником освітнього процесу чи пропозиція щодо надання (отримання) коштів, майна, послуг, пільг чи будь-яких інших благ матеріального або нематеріального характеру з метою отримання неправомірної переваги в </a:t>
            </a:r>
            <a:r>
              <a:rPr lang="uk-UA" sz="1600" dirty="0" err="1">
                <a:latin typeface="Century Schoolbook" panose="02040604050505020304" pitchFamily="18" charset="0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</a:rPr>
              <a:t>-науковому процесі;</a:t>
            </a:r>
            <a:endParaRPr lang="uk-UA" sz="1600" dirty="0">
              <a:latin typeface="Century Schoolbook" panose="02040604050505020304" pitchFamily="18" charset="0"/>
              <a:sym typeface="Times New Roman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необ’єктивне оцінювання – свідоме завищення або заниження оцінки результатів навчання здобувачів вищої освіти.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використання родинних або службових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зв’язків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з метою отримання неправомірної переваги в реалізації власної діяльності;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академічний саботаж – завдання шкоди, псування, затримка або непотрібне ускладнення роботи інших учасників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-наукового процесу, навмисне знищення даних тощо; - вчинення дій в умовах реального конфлікту інтересів;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ігнорування передбачуваних порушень академічної доброчесності іншими особами, або вчинення дій, спрямованих на приховування порушення;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використання шантажу; 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зловмисне звинувачення іншого учасника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-наукового процесу в скоєнні порушення принципів академічної доброчесності.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9772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167604" y="312398"/>
            <a:ext cx="1138573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-UA" sz="3200" dirty="0">
                <a:latin typeface="Century Schoolbook" panose="02040604050505020304" pitchFamily="18" charset="0"/>
                <a:sym typeface="Roboto"/>
              </a:rPr>
              <a:t>АНТИКОРУПЦІЙНИЙ УПОВНОВАЖЕНИЙ В </a:t>
            </a:r>
            <a:r>
              <a:rPr lang="uk-UA" sz="3200" dirty="0" err="1">
                <a:latin typeface="Century Schoolbook" panose="02040604050505020304" pitchFamily="18" charset="0"/>
                <a:sym typeface="Roboto"/>
              </a:rPr>
              <a:t>ЗВО</a:t>
            </a:r>
            <a:endParaRPr lang="uk-UA" sz="3200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608</Words>
  <Application>Microsoft Office PowerPoint</Application>
  <PresentationFormat>Широкий екран</PresentationFormat>
  <Paragraphs>43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Презентація PowerPoint</vt:lpstr>
      <vt:lpstr>Презентація PowerPoint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Слюсар Вадим Миколайович</cp:lastModifiedBy>
  <cp:revision>5</cp:revision>
  <dcterms:created xsi:type="dcterms:W3CDTF">2024-02-19T08:39:11Z</dcterms:created>
  <dcterms:modified xsi:type="dcterms:W3CDTF">2026-02-26T02:22:01Z</dcterms:modified>
</cp:coreProperties>
</file>