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60" r:id="rId5"/>
    <p:sldId id="262" r:id="rId6"/>
    <p:sldId id="264" r:id="rId7"/>
    <p:sldId id="267" r:id="rId8"/>
    <p:sldId id="266" r:id="rId9"/>
    <p:sldId id="265" r:id="rId10"/>
    <p:sldId id="270" r:id="rId11"/>
    <p:sldId id="269" r:id="rId12"/>
    <p:sldId id="268" r:id="rId13"/>
    <p:sldId id="271" r:id="rId14"/>
    <p:sldId id="273" r:id="rId15"/>
    <p:sldId id="283" r:id="rId16"/>
    <p:sldId id="284" r:id="rId17"/>
    <p:sldId id="285" r:id="rId18"/>
    <p:sldId id="286" r:id="rId19"/>
    <p:sldId id="287" r:id="rId20"/>
    <p:sldId id="288" r:id="rId21"/>
    <p:sldId id="290" r:id="rId22"/>
    <p:sldId id="289" r:id="rId23"/>
    <p:sldId id="275" r:id="rId24"/>
    <p:sldId id="276" r:id="rId25"/>
    <p:sldId id="277" r:id="rId26"/>
    <p:sldId id="274" r:id="rId27"/>
    <p:sldId id="272" r:id="rId28"/>
    <p:sldId id="279" r:id="rId29"/>
    <p:sldId id="278" r:id="rId30"/>
    <p:sldId id="263" r:id="rId31"/>
    <p:sldId id="281" r:id="rId32"/>
    <p:sldId id="280" r:id="rId33"/>
    <p:sldId id="259" r:id="rId34"/>
    <p:sldId id="282" r:id="rId3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41"/>
    <p:restoredTop sz="94585"/>
  </p:normalViewPr>
  <p:slideViewPr>
    <p:cSldViewPr snapToGrid="0">
      <p:cViewPr varScale="1">
        <p:scale>
          <a:sx n="108" d="100"/>
          <a:sy n="108" d="100"/>
        </p:scale>
        <p:origin x="22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45534-D297-B04E-8ABA-2EB702D0A794}" type="datetimeFigureOut">
              <a:rPr lang="ru-UA" smtClean="0"/>
              <a:t>17.09.2025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41E7F-43EA-B142-A57D-E71F33FDC23D}" type="slidenum">
              <a:rPr lang="ru-UA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504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41E7F-43EA-B142-A57D-E71F33FDC23D}" type="slidenum">
              <a:rPr lang="ru-UA" smtClean="0"/>
              <a:t>8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92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3731-292F-D09E-8CA4-AE7EFBF6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2935787"/>
          </a:xfrm>
        </p:spPr>
        <p:txBody>
          <a:bodyPr>
            <a:normAutofit/>
          </a:bodyPr>
          <a:lstStyle/>
          <a:p>
            <a:br>
              <a:rPr lang="uk-UA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00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СУТНІСТЬ КОНКУРЕНТОСПРОМОЖНОСТІ</a:t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br>
              <a:rPr lang="uk-UA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3</a:t>
            </a:r>
            <a:br>
              <a:rPr lang="ru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138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E489A16-E859-3583-80A0-12156BEA2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383" y="332510"/>
            <a:ext cx="11607656" cy="5438054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знаючи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в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змозі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визначитись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політикою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стратегією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маркетингової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каналами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основою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Сильна сторона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ранг).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табл.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9589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E489A16-E859-3583-80A0-12156BEA2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383" y="332510"/>
            <a:ext cx="11607656" cy="5438054"/>
          </a:xfrm>
        </p:spPr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678619-D54F-CCD9-692D-45B9C6A0E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11" y="332510"/>
            <a:ext cx="5994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4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E489A16-E859-3583-80A0-12156BEA2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383" y="332510"/>
            <a:ext cx="11607656" cy="5438054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чином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належать: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сервісне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аспектах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чином,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фірми-виробника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ноу-хау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належать: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масштабах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менеджменту,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постачальниками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матеріально-технічних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Бостонська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1981р.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запропонувала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об'ємний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фрагментарний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тупиковий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звана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Бостонської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(табл. 3.2).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6464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E489A16-E859-3583-80A0-12156BEA2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383" y="332510"/>
            <a:ext cx="11607656" cy="5438054"/>
          </a:xfrm>
        </p:spPr>
        <p:txBody>
          <a:bodyPr/>
          <a:lstStyle/>
          <a:p>
            <a:pPr algn="just"/>
            <a:endParaRPr lang="uk-UA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UA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UA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UA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Об’ємний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вигідно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такому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Фрагментарний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змоги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суттєву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 конкурентами.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такому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співіснування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фрагментарному ринку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ефективнішою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переорієнтації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об'ємний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7A0584-C402-EA87-92F8-CAE777898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5" y="332509"/>
            <a:ext cx="9030069" cy="192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2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E489A16-E859-3583-80A0-12156BEA2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383" y="332510"/>
            <a:ext cx="11607656" cy="5438054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Тупиковий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об'ємний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але,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об'ємного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Найвищурентабельність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набутий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масштабахвиробництва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виграють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У тупиковому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знизити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велике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такому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невеликий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Найвищу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такому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вузького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кола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Бостонської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невелика 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об'ємний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і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до того ж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конкурент, то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мусить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для себе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нішу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зорієнтуватися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8780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B616A00-4771-068B-3244-6C1D9F792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356260"/>
            <a:ext cx="11522075" cy="5414303"/>
          </a:xfrm>
        </p:spPr>
        <p:txBody>
          <a:bodyPr/>
          <a:lstStyle/>
          <a:p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кращого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 </a:t>
            </a:r>
            <a:r>
              <a:rPr lang="ru-RU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об’ємного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фрагментарного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наведу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ілюструють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об’ємного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</a:t>
            </a:r>
          </a:p>
          <a:p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Об’ємний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невеликою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значних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лідерам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суттєву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вигоду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смартфонів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Samsung,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(бренд,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широка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дистрибуція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як-от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впізнаваність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iOS)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985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43E21CC-49CC-47BB-6D5C-BF3773F97D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403762"/>
            <a:ext cx="11643282" cy="536680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авіаційного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авіакомпанії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Lufthansa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Emirates,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великим флотам,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брендам.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авіакомпанії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літаків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Toyota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Volkswagen,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дистрибуцію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бренди.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автовиробники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глобальному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4885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7A17F9D-B4C2-7C2E-B5ED-2E2B68684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881" y="190006"/>
            <a:ext cx="11655157" cy="5580558"/>
          </a:xfrm>
        </p:spPr>
        <p:txBody>
          <a:bodyPr/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фрагментарного ринку</a:t>
            </a:r>
          </a:p>
          <a:p>
            <a:pPr algn="just"/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Фрагментарний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великою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невеликих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над конкурентами.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співіснування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невеликих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типовим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ресторанного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кафе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піцерій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стиль, кухню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атмосферу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італійська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піцерія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веганське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кафе,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ресторан).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за смаком,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факторами.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переорієнтації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об’ємний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франшизи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9145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7A17F9D-B4C2-7C2E-B5ED-2E2B68684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881" y="190006"/>
            <a:ext cx="11655157" cy="558055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hand-made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платформах, таких як 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Etsy,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невеликих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прикраси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декор).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(дизайн,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індивідуальність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але вони не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домінувати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нішевого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масштабів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спробувати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вийти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об’ємний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великими ритейлерами.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перукарських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кожному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невеликих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перукарень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салонів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конкурують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стилю,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лояльності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Жодна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перукарня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суттєвої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переорієнтуватися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спеціалізований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елітні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VIP-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масштабувати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створюючи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мережу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салонів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об’ємний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5635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060FE27-B476-D281-58C3-BA15FCE682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759" y="225632"/>
            <a:ext cx="11548280" cy="5544932"/>
          </a:xfrm>
        </p:spPr>
        <p:txBody>
          <a:bodyPr/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Спеціалізований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фокусуються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вузьких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сегментах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нішах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пропонуючи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високоспеціалізовані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такому ринку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вони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досягаються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глибокій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масовому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масштабу.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унікальності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утримувати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нішу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ринку:</a:t>
            </a:r>
          </a:p>
          <a:p>
            <a:pPr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люксових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Patek Philippe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Rolex,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високоякісних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преміум-класу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бренді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ексклюзивності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фокусуються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вузькому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заможних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175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4BF1F02-9B01-322F-EB2A-8E3A3F29D0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вартісними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характеристиками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трактується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 факторами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матричний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розходження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етимологією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відбиває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мінливих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0778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F470B94-F2E3-7947-D716-BC60223528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213756"/>
            <a:ext cx="11690783" cy="55568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рідкісних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вузькоспеціалізованих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медичних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лазерних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для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нейрохірургії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кшталт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 Zeiss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Meditec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Конкурентна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скопіювати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обмежений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лікарні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клініки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але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спеціалізацію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конкурують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масовий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фокусуються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інноваціях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косметики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бренди,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виробляють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органічну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косметику для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чутливої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шкіри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веганські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Lush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сегментах).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Конкурентна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екологічність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етичне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орієнтуються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вузьку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цінує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натуральність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лояльності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утримувати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нішу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масштабів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4320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F470B94-F2E3-7947-D716-BC60223528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213756"/>
            <a:ext cx="11690783" cy="5556807"/>
          </a:xfrm>
        </p:spPr>
        <p:txBody>
          <a:bodyPr/>
          <a:lstStyle/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Тупиковий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Тупиковий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мінімальні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ринки часто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конкуренцією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низькою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маржею та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відсутністю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диференціації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тупикового ринку:</a:t>
            </a:r>
          </a:p>
          <a:p>
            <a:pPr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впала.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попит.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4794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F470B94-F2E3-7947-D716-BC60223528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213756"/>
            <a:ext cx="11690783" cy="5556807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компакт-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потокових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Spotify, Apple Music)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тупиковим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попит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скоротився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часто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змушені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шукати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аудіофілів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пакетів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пластику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тупиковим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стандартизований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попит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2897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E489A16-E859-3583-80A0-12156BEA2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383" y="332510"/>
            <a:ext cx="11607656" cy="5438054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3.3. Заходи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антагоністичні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 3.2).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09657A-8744-1F99-1A00-EE95C790D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04" y="1008841"/>
            <a:ext cx="6340846" cy="586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73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E489A16-E859-3583-80A0-12156BEA2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383" y="332510"/>
            <a:ext cx="11607656" cy="5438054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поширенішого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невдачі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відлякувати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принципом “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часом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вказують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перманентними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конкурентах.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акцентований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потребах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посилюють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340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E489A16-E859-3583-80A0-12156BEA2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383" y="332510"/>
            <a:ext cx="11607656" cy="5438054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проводиться,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пропонованих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диференційованих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атрибутах і характеристиках товару. Чим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сильніша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сильніша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вона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чудовому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товару” в межах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акцентованому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Саймона (рис. 3.3),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маркетингового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4497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E489A16-E859-3583-80A0-12156BEA2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383" y="332510"/>
            <a:ext cx="11607656" cy="5438054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Даний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М.Портером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носієм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6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ru-UA" dirty="0"/>
          </a:p>
          <a:p>
            <a:pPr marL="0" indent="0">
              <a:buNone/>
            </a:pPr>
            <a:endParaRPr lang="ru-UA" dirty="0"/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реструктуризації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товару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преференції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лояльність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свою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еластичність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503D4C-A47F-8066-FBE7-2CB1C6FC5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69" y="1235034"/>
            <a:ext cx="8382577" cy="29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52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E489A16-E859-3583-80A0-12156BEA2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383" y="332509"/>
            <a:ext cx="11607656" cy="5735781"/>
          </a:xfrm>
        </p:spPr>
        <p:txBody>
          <a:bodyPr/>
          <a:lstStyle/>
          <a:p>
            <a:pPr algn="just"/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вимагається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низка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взаємопов’язаних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адекватна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сегментації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позиціонуванню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активна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інноваційна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вірної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продуктової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9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9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противагу</a:t>
            </a:r>
            <a:r>
              <a:rPr lang="ru-RU" sz="19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попередньому</a:t>
            </a:r>
            <a:r>
              <a:rPr lang="ru-RU" sz="19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19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акцентований</a:t>
            </a:r>
            <a:r>
              <a:rPr lang="ru-RU" sz="19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конкурентах, </a:t>
            </a:r>
            <a:r>
              <a:rPr lang="ru-RU" sz="19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зосереджується</a:t>
            </a:r>
            <a:r>
              <a:rPr lang="ru-RU" sz="19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19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тактиці</a:t>
            </a:r>
            <a:r>
              <a:rPr lang="ru-RU" sz="19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19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конкурентам. 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використовуватися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витратам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погіршенню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конкурентного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традиційним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найстарішим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дослідженим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відмітити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лояльності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прихильності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конкурентна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маржі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та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собівартістю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Носієм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менших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утримати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конкурентну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скоординованої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удосконаленню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НДДКР,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логістики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менеджменту персоналу.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обирають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шлях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аналізом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стадіях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випуску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роль й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маркетологів</a:t>
            </a:r>
            <a:r>
              <a:rPr lang="ru-RU" sz="1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займатися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моніторингом</a:t>
            </a:r>
            <a:r>
              <a:rPr lang="ru-RU" sz="19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5915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E489A16-E859-3583-80A0-12156BEA2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383" y="332510"/>
            <a:ext cx="11607656" cy="5438054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3.4.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Ланцюг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параметрах ”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характеристики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одного боку,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над ними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—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 званий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ланцюг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М. Портером (рис. 3.4).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90964E-4E8C-44F4-8898-BCF92BE6E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077" y="2938071"/>
            <a:ext cx="61722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19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E489A16-E859-3583-80A0-12156BEA2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383" y="332510"/>
            <a:ext cx="11607656" cy="5438054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слабке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ланцюгу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повинен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ланцюга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акцентованому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конкурентах,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погіршенню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конкурентного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напівлегальних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віднесені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лобіювання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трестів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картельні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угоди,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815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4BF1F02-9B01-322F-EB2A-8E3A3F29D0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ширшим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довготривалого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витримувати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ринку;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28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4BF1F02-9B01-322F-EB2A-8E3A3F29D0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одному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неминуче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загострення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в силу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валютному ринку,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вплинути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актуально.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домагалися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ініціативніші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змінилися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захищалися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0366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4BF1F02-9B01-322F-EB2A-8E3A3F29D0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Хеммела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Прахалада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вибраної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 3.5).</a:t>
            </a: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конкурентами.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аспектами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B716DC-8272-F69F-4586-2842420EB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75" y="1204768"/>
            <a:ext cx="7001742" cy="242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13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4BF1F02-9B01-322F-EB2A-8E3A3F29D0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3.5.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Піраміда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«конкурентна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і 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 системному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точки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конкуруючими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 3.6).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CC631F-581B-A032-9EF3-B6D373945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2548925"/>
            <a:ext cx="57658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26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4BF1F02-9B01-322F-EB2A-8E3A3F29D0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високоефективна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багатоаспектне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концентроване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товарах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конкуруючим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ними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товарам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ринках.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один,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видимий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устрою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політико-правової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стійкий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добробут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стандартам.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незаперечними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2918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796DF11-B1B2-AF42-7D25-D5248E74FC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4205" y="284206"/>
            <a:ext cx="11572833" cy="5486358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нкретних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кордоном,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зумовлюватися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структурою;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висококонкурентних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підприємств-лідерів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підтягують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дослідно-конструкторської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виробничо-технологічної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розвинутої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матеріально-технічного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межами,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товарами,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ринку. Вона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 одного боку −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гарантійному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післягарантійному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вигідного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944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4BF1F02-9B01-322F-EB2A-8E3A3F29D0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склалися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неціновими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боку,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характеристиками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тому ж ринку;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конкурентному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координатах часу як результат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суттєві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характер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404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4BF1F02-9B01-322F-EB2A-8E3A3F29D0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237506"/>
            <a:ext cx="11643282" cy="5533057"/>
          </a:xfrm>
        </p:spPr>
        <p:txBody>
          <a:bodyPr/>
          <a:lstStyle/>
          <a:p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16834D-EBC2-4960-7634-ABA433FAB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80" y="237506"/>
            <a:ext cx="7455035" cy="557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5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E489A16-E859-3583-80A0-12156BEA2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383" y="332510"/>
            <a:ext cx="11607656" cy="5438054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Переважаюча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співставними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довготривалого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та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лючовими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аспектами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номенклатура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товарів,якість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видами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система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ціноутворення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платоспроможність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інвестування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НДДКР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силами,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НДДКР,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оновлюваності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тип ОСУ,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ОСУ, стиль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22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E489A16-E859-3583-80A0-12156BEA2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383" y="332510"/>
            <a:ext cx="11607656" cy="5438054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організаційно-культурний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склад персоналу, тип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лідера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689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E489A16-E859-3583-80A0-12156BEA2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383" y="332510"/>
            <a:ext cx="11607656" cy="5438054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найефективнішою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лідера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товару.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Майкл Портер, автор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низькі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будь-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будь-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 форм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193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E489A16-E859-3583-80A0-12156BEA2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383" y="332510"/>
            <a:ext cx="11607656" cy="5438054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нестійкі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легко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просто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втрачені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малостійкі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надовго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до таких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дешевих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випуск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висококваліфікованих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хороша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спробують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якусь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перекупити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непросто і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дешево;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буде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стійко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хороша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потрібен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8259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4092</Words>
  <Application>Microsoft Macintosh PowerPoint</Application>
  <PresentationFormat>Широкоэкранный</PresentationFormat>
  <Paragraphs>178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Helvetica</vt:lpstr>
      <vt:lpstr>Montserrat</vt:lpstr>
      <vt:lpstr>Montserrat ExtraBold</vt:lpstr>
      <vt:lpstr>Times New Roman</vt:lpstr>
      <vt:lpstr>Тема Office</vt:lpstr>
      <vt:lpstr>  ЕКОНОМІЧНА СУТНІСТЬ КОНКУРЕНТОСПРОМОЖНОСТІ ПІДПРИЄМСТВ  Лекція 3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Александр Ткачук</cp:lastModifiedBy>
  <cp:revision>86</cp:revision>
  <dcterms:created xsi:type="dcterms:W3CDTF">2023-01-12T09:20:21Z</dcterms:created>
  <dcterms:modified xsi:type="dcterms:W3CDTF">2025-09-17T16:33:17Z</dcterms:modified>
</cp:coreProperties>
</file>