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6" r:id="rId3"/>
    <p:sldId id="261" r:id="rId4"/>
    <p:sldId id="257" r:id="rId5"/>
    <p:sldId id="258" r:id="rId6"/>
    <p:sldId id="259" r:id="rId7"/>
    <p:sldId id="260" r:id="rId8"/>
    <p:sldId id="262" r:id="rId9"/>
    <p:sldId id="263" r:id="rId10"/>
    <p:sldId id="264" r:id="rId11"/>
    <p:sldId id="265" r:id="rId12"/>
    <p:sldId id="266" r:id="rId13"/>
    <p:sldId id="267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68" r:id="rId22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3" d="100"/>
          <a:sy n="83" d="100"/>
        </p:scale>
        <p:origin x="614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1DFB07F-8DA8-4BD5-B75C-47F9B5D7A15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Підзаголовок 2">
            <a:extLst>
              <a:ext uri="{FF2B5EF4-FFF2-40B4-BE49-F238E27FC236}">
                <a16:creationId xmlns:a16="http://schemas.microsoft.com/office/drawing/2014/main" id="{267D2BF1-EC1B-4E2F-8487-F082DDA60B3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uk-UA"/>
              <a:t>Клацніть, щоб редагувати стиль зразка підзаголовка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BD1EBD3D-EA49-48C8-B0E7-0E80216064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2F7650-F0ED-4E52-A43A-B52601055612}" type="datetimeFigureOut">
              <a:rPr lang="uk-UA" smtClean="0"/>
              <a:t>04.11.2025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9501AB3B-1E5C-4DD9-A034-A342450615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DED8348F-57EE-4A11-AADF-250B49B564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157EB7-2830-4339-AF7F-3912D9525291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0229117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6E9D90F-CDC7-444A-BACB-04E83A3036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ертикального тексту 2">
            <a:extLst>
              <a:ext uri="{FF2B5EF4-FFF2-40B4-BE49-F238E27FC236}">
                <a16:creationId xmlns:a16="http://schemas.microsoft.com/office/drawing/2014/main" id="{0EA4B2EC-6DAC-449B-8E1C-68E8052CAB9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42343FB9-F576-4504-AD55-4CBE97A618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2F7650-F0ED-4E52-A43A-B52601055612}" type="datetimeFigureOut">
              <a:rPr lang="uk-UA" smtClean="0"/>
              <a:t>04.11.2025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A520A0CB-2E64-4159-B0C1-4248E03374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54DAB046-A505-4994-A861-D7EC84311E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157EB7-2830-4339-AF7F-3912D9525291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924718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ий заголовок 1">
            <a:extLst>
              <a:ext uri="{FF2B5EF4-FFF2-40B4-BE49-F238E27FC236}">
                <a16:creationId xmlns:a16="http://schemas.microsoft.com/office/drawing/2014/main" id="{6DA1B4D9-AF03-4EA8-BBEC-58C320DEBFB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ертикального тексту 2">
            <a:extLst>
              <a:ext uri="{FF2B5EF4-FFF2-40B4-BE49-F238E27FC236}">
                <a16:creationId xmlns:a16="http://schemas.microsoft.com/office/drawing/2014/main" id="{4157BA02-EBED-4A48-8865-CD9F24B2F24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8F1A6BC8-9B5A-44ED-BCCD-5CE1CD827C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2F7650-F0ED-4E52-A43A-B52601055612}" type="datetimeFigureOut">
              <a:rPr lang="uk-UA" smtClean="0"/>
              <a:t>04.11.2025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E0EEFE17-AAEE-4BC1-B8E8-3DF66A75F1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373D416A-4CB5-461C-9B39-C9767889E5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157EB7-2830-4339-AF7F-3912D9525291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4205915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Назва та вмі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38C934A-CE73-43F5-BF12-5BF52094E3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AB978F48-36D4-496F-BD08-1D8D7C3C6E4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EA23FA83-3C6D-42DF-B5AF-3D2232497F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2F7650-F0ED-4E52-A43A-B52601055612}" type="datetimeFigureOut">
              <a:rPr lang="uk-UA" smtClean="0"/>
              <a:t>04.11.2025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D3634888-B533-465C-847E-288CFDC72F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97090549-FD6F-4EAB-85ED-89C0562F8D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157EB7-2830-4339-AF7F-3912D9525291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9415909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Назва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F21B273-3FB8-42E0-AFCE-03992C970D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72726A95-77CF-4789-A3DE-88379346A00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772BD5D2-34AE-4ADD-B7D7-D9641255C1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2F7650-F0ED-4E52-A43A-B52601055612}" type="datetimeFigureOut">
              <a:rPr lang="uk-UA" smtClean="0"/>
              <a:t>04.11.2025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954693F8-34C8-4A89-BEB3-0A7C81ACB1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505FB262-2001-4F28-B7B4-7690F21D02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157EB7-2830-4339-AF7F-3912D9525291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8662443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’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4FFB266-B815-4BFB-94A4-8ED3123711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33E394CE-187D-436F-9BFB-BEB22A386A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вмісту 3">
            <a:extLst>
              <a:ext uri="{FF2B5EF4-FFF2-40B4-BE49-F238E27FC236}">
                <a16:creationId xmlns:a16="http://schemas.microsoft.com/office/drawing/2014/main" id="{DDC8723B-8090-4835-B084-C695EF73EC5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321C7087-D5E9-4D63-AC11-8DD3CEEBB8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2F7650-F0ED-4E52-A43A-B52601055612}" type="datetimeFigureOut">
              <a:rPr lang="uk-UA" smtClean="0"/>
              <a:t>04.11.2025</a:t>
            </a:fld>
            <a:endParaRPr lang="uk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A1544801-519A-491E-9B30-9E8A03E5D4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CAFF2EA1-67F5-48C3-9213-883B778011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157EB7-2830-4339-AF7F-3912D9525291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3653477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D318AED-C96D-4DB1-98B1-761A22C6FE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897DF14B-6701-4CF6-8FDE-F94340584C6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Місце для вмісту 3">
            <a:extLst>
              <a:ext uri="{FF2B5EF4-FFF2-40B4-BE49-F238E27FC236}">
                <a16:creationId xmlns:a16="http://schemas.microsoft.com/office/drawing/2014/main" id="{1516132D-8C5E-4D17-8231-5418D8813FB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5" name="Місце для тексту 4">
            <a:extLst>
              <a:ext uri="{FF2B5EF4-FFF2-40B4-BE49-F238E27FC236}">
                <a16:creationId xmlns:a16="http://schemas.microsoft.com/office/drawing/2014/main" id="{043F3B40-803D-4A6B-A76B-341C624C2FC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6" name="Місце для вмісту 5">
            <a:extLst>
              <a:ext uri="{FF2B5EF4-FFF2-40B4-BE49-F238E27FC236}">
                <a16:creationId xmlns:a16="http://schemas.microsoft.com/office/drawing/2014/main" id="{24F3DE4B-23F6-4B00-9CD6-1DB58F7BB5D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7" name="Місце для дати 6">
            <a:extLst>
              <a:ext uri="{FF2B5EF4-FFF2-40B4-BE49-F238E27FC236}">
                <a16:creationId xmlns:a16="http://schemas.microsoft.com/office/drawing/2014/main" id="{AD312A1F-FB31-402F-AEA9-36196A2164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2F7650-F0ED-4E52-A43A-B52601055612}" type="datetimeFigureOut">
              <a:rPr lang="uk-UA" smtClean="0"/>
              <a:t>04.11.2025</a:t>
            </a:fld>
            <a:endParaRPr lang="uk-UA"/>
          </a:p>
        </p:txBody>
      </p:sp>
      <p:sp>
        <p:nvSpPr>
          <p:cNvPr id="8" name="Місце для нижнього колонтитула 7">
            <a:extLst>
              <a:ext uri="{FF2B5EF4-FFF2-40B4-BE49-F238E27FC236}">
                <a16:creationId xmlns:a16="http://schemas.microsoft.com/office/drawing/2014/main" id="{94B4609D-237A-498D-8193-8CF72DBBFF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Місце для номера слайда 8">
            <a:extLst>
              <a:ext uri="{FF2B5EF4-FFF2-40B4-BE49-F238E27FC236}">
                <a16:creationId xmlns:a16="http://schemas.microsoft.com/office/drawing/2014/main" id="{CE9EEFB4-B4D0-4958-BD76-3C3B90EDF4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157EB7-2830-4339-AF7F-3912D9525291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9873684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9B0F496-B85F-4793-B3E7-30AFD35161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дати 2">
            <a:extLst>
              <a:ext uri="{FF2B5EF4-FFF2-40B4-BE49-F238E27FC236}">
                <a16:creationId xmlns:a16="http://schemas.microsoft.com/office/drawing/2014/main" id="{33E72200-F43D-424D-9212-BD2D745258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2F7650-F0ED-4E52-A43A-B52601055612}" type="datetimeFigureOut">
              <a:rPr lang="uk-UA" smtClean="0"/>
              <a:t>04.11.2025</a:t>
            </a:fld>
            <a:endParaRPr lang="uk-UA"/>
          </a:p>
        </p:txBody>
      </p:sp>
      <p:sp>
        <p:nvSpPr>
          <p:cNvPr id="4" name="Місце для нижнього колонтитула 3">
            <a:extLst>
              <a:ext uri="{FF2B5EF4-FFF2-40B4-BE49-F238E27FC236}">
                <a16:creationId xmlns:a16="http://schemas.microsoft.com/office/drawing/2014/main" id="{FDF2C72C-C757-4C8C-BFEA-8B69E828B6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Місце для номера слайда 4">
            <a:extLst>
              <a:ext uri="{FF2B5EF4-FFF2-40B4-BE49-F238E27FC236}">
                <a16:creationId xmlns:a16="http://schemas.microsoft.com/office/drawing/2014/main" id="{DFEEF925-4147-47A9-BE98-24DCD3D141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157EB7-2830-4339-AF7F-3912D9525291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5578616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дати 1">
            <a:extLst>
              <a:ext uri="{FF2B5EF4-FFF2-40B4-BE49-F238E27FC236}">
                <a16:creationId xmlns:a16="http://schemas.microsoft.com/office/drawing/2014/main" id="{1F5D2418-DFA7-4C56-AEA1-F04969A51A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2F7650-F0ED-4E52-A43A-B52601055612}" type="datetimeFigureOut">
              <a:rPr lang="uk-UA" smtClean="0"/>
              <a:t>04.11.2025</a:t>
            </a:fld>
            <a:endParaRPr lang="uk-UA"/>
          </a:p>
        </p:txBody>
      </p:sp>
      <p:sp>
        <p:nvSpPr>
          <p:cNvPr id="3" name="Місце для нижнього колонтитула 2">
            <a:extLst>
              <a:ext uri="{FF2B5EF4-FFF2-40B4-BE49-F238E27FC236}">
                <a16:creationId xmlns:a16="http://schemas.microsoft.com/office/drawing/2014/main" id="{2989E8E7-A9FE-40EB-92CE-BBEA76C80A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Місце для номера слайда 3">
            <a:extLst>
              <a:ext uri="{FF2B5EF4-FFF2-40B4-BE49-F238E27FC236}">
                <a16:creationId xmlns:a16="http://schemas.microsoft.com/office/drawing/2014/main" id="{EA2E6E63-9FB0-4274-AB9C-FF7AB96440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157EB7-2830-4339-AF7F-3912D9525291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0325307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26815EC-42A4-4B8F-9C42-45BE0659F2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32390867-6DC3-4042-A63F-CF8BB4997B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тексту 3">
            <a:extLst>
              <a:ext uri="{FF2B5EF4-FFF2-40B4-BE49-F238E27FC236}">
                <a16:creationId xmlns:a16="http://schemas.microsoft.com/office/drawing/2014/main" id="{0FBE7FAC-6A0B-40ED-AA18-F7707FB8FCD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F464A9B4-30D0-47C0-BCA6-147469836B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2F7650-F0ED-4E52-A43A-B52601055612}" type="datetimeFigureOut">
              <a:rPr lang="uk-UA" smtClean="0"/>
              <a:t>04.11.2025</a:t>
            </a:fld>
            <a:endParaRPr lang="uk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7A27EEBD-387E-46FE-B52E-DAFA120D43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6D8E1F0B-42C7-4FF2-8F75-072C4D4466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157EB7-2830-4339-AF7F-3912D9525291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6835831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3F8DF5E-6C0B-41CE-A3F3-DEE930BD01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зображення 2">
            <a:extLst>
              <a:ext uri="{FF2B5EF4-FFF2-40B4-BE49-F238E27FC236}">
                <a16:creationId xmlns:a16="http://schemas.microsoft.com/office/drawing/2014/main" id="{B8D99E7C-8162-45F6-8136-8978772F07E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Місце для тексту 3">
            <a:extLst>
              <a:ext uri="{FF2B5EF4-FFF2-40B4-BE49-F238E27FC236}">
                <a16:creationId xmlns:a16="http://schemas.microsoft.com/office/drawing/2014/main" id="{DCADE966-5194-449F-9798-7F6859A81D0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49CFAF30-ACDD-43B6-B715-FFBF548396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2F7650-F0ED-4E52-A43A-B52601055612}" type="datetimeFigureOut">
              <a:rPr lang="uk-UA" smtClean="0"/>
              <a:t>04.11.2025</a:t>
            </a:fld>
            <a:endParaRPr lang="uk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D2458369-F4B7-4D90-AA78-2152FCA953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C80D10E3-03D0-48E4-BEB3-3E78ED0CB2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157EB7-2830-4339-AF7F-3912D9525291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0007449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аголовка 1">
            <a:extLst>
              <a:ext uri="{FF2B5EF4-FFF2-40B4-BE49-F238E27FC236}">
                <a16:creationId xmlns:a16="http://schemas.microsoft.com/office/drawing/2014/main" id="{7FB0EBB4-4C5A-40FD-AA0E-3505535762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 dirty="0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EA81344B-6F60-4F3A-AE3C-0DEC97AECE4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 dirty="0"/>
              <a:t>Клацніть, щоб відредагувати стилі зразків тексту</a:t>
            </a:r>
          </a:p>
          <a:p>
            <a:pPr lvl="1"/>
            <a:r>
              <a:rPr lang="uk-UA" dirty="0"/>
              <a:t>Другий рівень</a:t>
            </a:r>
          </a:p>
          <a:p>
            <a:pPr lvl="2"/>
            <a:r>
              <a:rPr lang="uk-UA" dirty="0"/>
              <a:t>Третій рівень</a:t>
            </a:r>
          </a:p>
          <a:p>
            <a:pPr lvl="3"/>
            <a:r>
              <a:rPr lang="uk-UA" dirty="0"/>
              <a:t>Четвертий рівень</a:t>
            </a:r>
          </a:p>
          <a:p>
            <a:pPr lvl="4"/>
            <a:r>
              <a:rPr lang="uk-UA" dirty="0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D78E7E35-0ED2-4A55-B002-3A28A766FC8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</a:defRPr>
            </a:lvl1pPr>
          </a:lstStyle>
          <a:p>
            <a:fld id="{0A2F7650-F0ED-4E52-A43A-B52601055612}" type="datetimeFigureOut">
              <a:rPr lang="uk-UA" smtClean="0"/>
              <a:pPr/>
              <a:t>04.11.2025</a:t>
            </a:fld>
            <a:endParaRPr lang="uk-UA" dirty="0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718A3220-61C3-4631-82CB-9BB7CDB6130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</a:defRPr>
            </a:lvl1pPr>
          </a:lstStyle>
          <a:p>
            <a:endParaRPr lang="uk-UA" dirty="0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A75E9C75-37E5-441A-8AB7-889376A5D6C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</a:defRPr>
            </a:lvl1pPr>
          </a:lstStyle>
          <a:p>
            <a:fld id="{9B157EB7-2830-4339-AF7F-3912D9525291}" type="slidenum">
              <a:rPr lang="uk-UA" smtClean="0"/>
              <a:pPr/>
              <a:t>‹№›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42338227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Times New Roman" panose="02020603050405020304" pitchFamily="18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Times New Roman" panose="02020603050405020304" pitchFamily="18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Times New Roman" panose="02020603050405020304" pitchFamily="18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Times New Roman" panose="02020603050405020304" pitchFamily="18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4D71CB2-7900-4320-B1C8-618C5D19507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302254"/>
            <a:ext cx="9144000" cy="2743345"/>
          </a:xfrm>
        </p:spPr>
        <p:txBody>
          <a:bodyPr>
            <a:normAutofit fontScale="90000"/>
          </a:bodyPr>
          <a:lstStyle/>
          <a:p>
            <a:br>
              <a:rPr lang="en-US" sz="7300" b="1" dirty="0"/>
            </a:br>
            <a:br>
              <a:rPr lang="en-US" sz="7300" b="1" dirty="0"/>
            </a:br>
            <a:r>
              <a:rPr lang="ru-RU" sz="7300" b="1" dirty="0"/>
              <a:t>Робота з файлами в </a:t>
            </a:r>
            <a:r>
              <a:rPr lang="ru-RU" sz="7300" b="1" dirty="0" err="1"/>
              <a:t>Google</a:t>
            </a:r>
            <a:r>
              <a:rPr lang="ru-RU" sz="7300" b="1" dirty="0"/>
              <a:t> </a:t>
            </a:r>
            <a:r>
              <a:rPr lang="ru-RU" sz="7300" b="1" dirty="0" err="1"/>
              <a:t>Colab</a:t>
            </a:r>
            <a:br>
              <a:rPr lang="ru-RU" b="1" dirty="0"/>
            </a:br>
            <a:endParaRPr lang="uk-UA" dirty="0"/>
          </a:p>
        </p:txBody>
      </p:sp>
      <p:sp>
        <p:nvSpPr>
          <p:cNvPr id="3" name="Підзаголовок 2">
            <a:extLst>
              <a:ext uri="{FF2B5EF4-FFF2-40B4-BE49-F238E27FC236}">
                <a16:creationId xmlns:a16="http://schemas.microsoft.com/office/drawing/2014/main" id="{6587CFFC-815F-4077-9EED-244EF18F1D3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184073"/>
            <a:ext cx="9144000" cy="533400"/>
          </a:xfrm>
        </p:spPr>
        <p:txBody>
          <a:bodyPr/>
          <a:lstStyle/>
          <a:p>
            <a:r>
              <a:rPr lang="uk-UA" dirty="0"/>
              <a:t>Лекція </a:t>
            </a:r>
            <a:r>
              <a:rPr lang="en-US" dirty="0"/>
              <a:t>11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20462591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Місце для тексту 5">
            <a:extLst>
              <a:ext uri="{FF2B5EF4-FFF2-40B4-BE49-F238E27FC236}">
                <a16:creationId xmlns:a16="http://schemas.microsoft.com/office/drawing/2014/main" id="{020D7DF4-09B7-4FEA-A959-C626C23EDB8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7" y="603826"/>
            <a:ext cx="5157787" cy="622301"/>
          </a:xfrm>
        </p:spPr>
        <p:txBody>
          <a:bodyPr>
            <a:normAutofit fontScale="92500" lnSpcReduction="20000"/>
          </a:bodyPr>
          <a:lstStyle/>
          <a:p>
            <a:r>
              <a:rPr lang="ru-RU" b="0" dirty="0" err="1"/>
              <a:t>Набір</a:t>
            </a:r>
            <a:r>
              <a:rPr lang="ru-RU" b="0" dirty="0"/>
              <a:t> пар «ключ-</a:t>
            </a:r>
            <a:r>
              <a:rPr lang="ru-RU" b="0" dirty="0" err="1"/>
              <a:t>значення</a:t>
            </a:r>
            <a:r>
              <a:rPr lang="ru-RU" b="0" dirty="0"/>
              <a:t>» у </a:t>
            </a:r>
            <a:r>
              <a:rPr lang="ru-RU" b="0" dirty="0" err="1"/>
              <a:t>фігурних</a:t>
            </a:r>
            <a:r>
              <a:rPr lang="ru-RU" b="0" dirty="0"/>
              <a:t> дужках {...}</a:t>
            </a:r>
            <a:endParaRPr lang="uk-UA" b="0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93E4491F-8C6F-466D-9DF2-626B4C073D0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015836"/>
            <a:ext cx="4999903" cy="417382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{</a:t>
            </a:r>
          </a:p>
          <a:p>
            <a:pPr marL="0" indent="0">
              <a:buNone/>
            </a:pPr>
            <a:r>
              <a:rPr lang="en-US" dirty="0"/>
              <a:t>    "name": "Alex C",</a:t>
            </a:r>
          </a:p>
          <a:p>
            <a:pPr marL="0" indent="0">
              <a:buNone/>
            </a:pPr>
            <a:r>
              <a:rPr lang="en-US" dirty="0"/>
              <a:t>    "age": 2,</a:t>
            </a:r>
          </a:p>
          <a:p>
            <a:pPr marL="0" indent="0">
              <a:buNone/>
            </a:pPr>
            <a:r>
              <a:rPr lang="en-US" dirty="0"/>
              <a:t>    "city": "Houston"</a:t>
            </a:r>
          </a:p>
          <a:p>
            <a:pPr marL="0" indent="0">
              <a:buNone/>
            </a:pPr>
            <a:r>
              <a:rPr lang="en-US" dirty="0"/>
              <a:t>}</a:t>
            </a:r>
            <a:endParaRPr lang="uk-UA" dirty="0"/>
          </a:p>
          <a:p>
            <a:pPr marL="0" indent="0">
              <a:buNone/>
            </a:pPr>
            <a:endParaRPr lang="uk-UA" dirty="0"/>
          </a:p>
        </p:txBody>
      </p:sp>
      <p:sp>
        <p:nvSpPr>
          <p:cNvPr id="7" name="Місце для тексту 6">
            <a:extLst>
              <a:ext uri="{FF2B5EF4-FFF2-40B4-BE49-F238E27FC236}">
                <a16:creationId xmlns:a16="http://schemas.microsoft.com/office/drawing/2014/main" id="{A2D3EFED-C6F7-4A3A-BBEF-9A7855B4EEF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096000" y="603827"/>
            <a:ext cx="5183188" cy="823912"/>
          </a:xfrm>
        </p:spPr>
        <p:txBody>
          <a:bodyPr>
            <a:normAutofit fontScale="92500" lnSpcReduction="20000"/>
          </a:bodyPr>
          <a:lstStyle/>
          <a:p>
            <a:r>
              <a:rPr lang="ru-RU" b="0" dirty="0" err="1"/>
              <a:t>Упорядковані</a:t>
            </a:r>
            <a:r>
              <a:rPr lang="ru-RU" b="0" dirty="0"/>
              <a:t> списки пар «ключ-</a:t>
            </a:r>
            <a:r>
              <a:rPr lang="ru-RU" b="0" dirty="0" err="1"/>
              <a:t>значення</a:t>
            </a:r>
            <a:r>
              <a:rPr lang="ru-RU" b="0" dirty="0"/>
              <a:t>», </a:t>
            </a:r>
            <a:r>
              <a:rPr lang="ru-RU" b="0" dirty="0" err="1"/>
              <a:t>розділених</a:t>
            </a:r>
            <a:r>
              <a:rPr lang="ru-RU" b="0" dirty="0"/>
              <a:t> комою (,) та </a:t>
            </a:r>
            <a:r>
              <a:rPr lang="ru-RU" b="0" dirty="0" err="1"/>
              <a:t>укладених</a:t>
            </a:r>
            <a:r>
              <a:rPr lang="ru-RU" b="0" dirty="0"/>
              <a:t> у </a:t>
            </a:r>
            <a:r>
              <a:rPr lang="ru-RU" b="0" dirty="0" err="1"/>
              <a:t>квадратні</a:t>
            </a:r>
            <a:r>
              <a:rPr lang="ru-RU" b="0" dirty="0"/>
              <a:t> дужки [...].</a:t>
            </a:r>
            <a:endParaRPr lang="uk-UA" b="0" dirty="0"/>
          </a:p>
        </p:txBody>
      </p:sp>
      <p:sp>
        <p:nvSpPr>
          <p:cNvPr id="8" name="Місце для вмісту 7">
            <a:extLst>
              <a:ext uri="{FF2B5EF4-FFF2-40B4-BE49-F238E27FC236}">
                <a16:creationId xmlns:a16="http://schemas.microsoft.com/office/drawing/2014/main" id="{E49EE999-5416-441A-8C40-83629817BA2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096000" y="1427738"/>
            <a:ext cx="5183188" cy="5336743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000" b="1" dirty="0"/>
              <a:t>[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000" b="1" dirty="0"/>
              <a:t>  {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000" b="1" dirty="0"/>
              <a:t>        "name": "Alex C",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000" b="1" dirty="0"/>
              <a:t>        "age": 2,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000" b="1" dirty="0"/>
              <a:t>        "city": "Houston"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000" b="1" dirty="0"/>
              <a:t>  },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000" b="1" dirty="0"/>
              <a:t>    {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000" b="1" dirty="0"/>
              <a:t>        "name": "John G",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000" b="1" dirty="0"/>
              <a:t>        "age": 40,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000" b="1" dirty="0"/>
              <a:t>        "city": "Washington"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000" b="1" dirty="0"/>
              <a:t>  },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000" b="1" dirty="0"/>
              <a:t>    {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000" b="1" dirty="0"/>
              <a:t>        "name": "</a:t>
            </a:r>
            <a:r>
              <a:rPr lang="en-US" sz="2000" b="1" dirty="0" err="1"/>
              <a:t>Bala</a:t>
            </a:r>
            <a:r>
              <a:rPr lang="en-US" sz="2000" b="1" dirty="0"/>
              <a:t> T",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000" b="1" dirty="0"/>
              <a:t>        "age": 22,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000" b="1" dirty="0"/>
              <a:t>        "city": "Bangalore"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000" b="1" dirty="0"/>
              <a:t>  }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000" b="1" dirty="0"/>
              <a:t>]</a:t>
            </a:r>
            <a:endParaRPr lang="uk-UA" sz="2000" b="1" dirty="0"/>
          </a:p>
        </p:txBody>
      </p:sp>
    </p:spTree>
    <p:extLst>
      <p:ext uri="{BB962C8B-B14F-4D97-AF65-F5344CB8AC3E}">
        <p14:creationId xmlns:p14="http://schemas.microsoft.com/office/powerpoint/2010/main" val="227488861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Місце для вмісту 9">
            <a:extLst>
              <a:ext uri="{FF2B5EF4-FFF2-40B4-BE49-F238E27FC236}">
                <a16:creationId xmlns:a16="http://schemas.microsoft.com/office/drawing/2014/main" id="{763B68D8-95F3-4DE3-A23D-7FA35849946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831273"/>
            <a:ext cx="3858491" cy="560070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000" dirty="0"/>
              <a:t>{</a:t>
            </a:r>
          </a:p>
          <a:p>
            <a:pPr marL="0" indent="0">
              <a:buNone/>
            </a:pPr>
            <a:r>
              <a:rPr lang="en-US" sz="2000" dirty="0"/>
              <a:t>  "name": "</a:t>
            </a:r>
            <a:r>
              <a:rPr lang="en-US" sz="2000" dirty="0" err="1"/>
              <a:t>Aleix</a:t>
            </a:r>
            <a:r>
              <a:rPr lang="en-US" sz="2000" dirty="0"/>
              <a:t> Melon",</a:t>
            </a:r>
          </a:p>
          <a:p>
            <a:pPr marL="0" indent="0">
              <a:buNone/>
            </a:pPr>
            <a:r>
              <a:rPr lang="en-US" sz="2000" dirty="0"/>
              <a:t>  "id": "E00245",</a:t>
            </a:r>
          </a:p>
          <a:p>
            <a:pPr marL="0" indent="0">
              <a:buNone/>
            </a:pPr>
            <a:r>
              <a:rPr lang="en-US" sz="2000" dirty="0"/>
              <a:t>  "role": ["Dev", "DBA"],</a:t>
            </a:r>
          </a:p>
          <a:p>
            <a:pPr marL="0" indent="0">
              <a:buNone/>
            </a:pPr>
            <a:r>
              <a:rPr lang="en-US" sz="2000" dirty="0"/>
              <a:t>  "age": 23,</a:t>
            </a:r>
          </a:p>
          <a:p>
            <a:pPr marL="0" indent="0">
              <a:buNone/>
            </a:pPr>
            <a:r>
              <a:rPr lang="en-US" sz="2000" dirty="0"/>
              <a:t>  "</a:t>
            </a:r>
            <a:r>
              <a:rPr lang="en-US" sz="2000" dirty="0" err="1"/>
              <a:t>doj</a:t>
            </a:r>
            <a:r>
              <a:rPr lang="en-US" sz="2000" dirty="0"/>
              <a:t>": "11-12-2019",</a:t>
            </a:r>
          </a:p>
          <a:p>
            <a:pPr marL="0" indent="0">
              <a:buNone/>
            </a:pPr>
            <a:r>
              <a:rPr lang="en-US" sz="2000" dirty="0"/>
              <a:t>  "married": false,</a:t>
            </a:r>
          </a:p>
          <a:p>
            <a:pPr marL="0" indent="0">
              <a:buNone/>
            </a:pPr>
            <a:r>
              <a:rPr lang="en-US" sz="2000" dirty="0"/>
              <a:t>  "address": {</a:t>
            </a:r>
          </a:p>
          <a:p>
            <a:pPr marL="0" indent="0">
              <a:buNone/>
            </a:pPr>
            <a:r>
              <a:rPr lang="en-US" sz="2000" dirty="0"/>
              <a:t>    "street": "32, </a:t>
            </a:r>
            <a:r>
              <a:rPr lang="en-US" sz="2000" dirty="0" err="1"/>
              <a:t>Laham</a:t>
            </a:r>
            <a:r>
              <a:rPr lang="en-US" sz="2000" dirty="0"/>
              <a:t> St.",</a:t>
            </a:r>
          </a:p>
          <a:p>
            <a:pPr marL="0" indent="0">
              <a:buNone/>
            </a:pPr>
            <a:r>
              <a:rPr lang="en-US" sz="2000" dirty="0"/>
              <a:t>    "city": "Innsbruck",</a:t>
            </a:r>
          </a:p>
          <a:p>
            <a:pPr marL="0" indent="0">
              <a:buNone/>
            </a:pPr>
            <a:r>
              <a:rPr lang="en-US" sz="2000" dirty="0"/>
              <a:t>    "country": "Austria"</a:t>
            </a:r>
          </a:p>
          <a:p>
            <a:pPr marL="0" indent="0">
              <a:buNone/>
            </a:pPr>
            <a:r>
              <a:rPr lang="en-US" sz="2000" dirty="0"/>
              <a:t>  },</a:t>
            </a:r>
          </a:p>
          <a:p>
            <a:pPr marL="0" indent="0">
              <a:buNone/>
            </a:pPr>
            <a:r>
              <a:rPr lang="en-US" sz="2000" dirty="0"/>
              <a:t>  "referred-by": "E0012"</a:t>
            </a:r>
          </a:p>
          <a:p>
            <a:pPr marL="0" indent="0">
              <a:buNone/>
            </a:pPr>
            <a:r>
              <a:rPr lang="en-US" sz="2000" dirty="0"/>
              <a:t>} </a:t>
            </a:r>
            <a:endParaRPr lang="uk-UA" sz="2000" dirty="0"/>
          </a:p>
        </p:txBody>
      </p:sp>
      <p:sp>
        <p:nvSpPr>
          <p:cNvPr id="11" name="Місце для вмісту 10">
            <a:extLst>
              <a:ext uri="{FF2B5EF4-FFF2-40B4-BE49-F238E27FC236}">
                <a16:creationId xmlns:a16="http://schemas.microsoft.com/office/drawing/2014/main" id="{9025A74A-2D2A-484A-885D-98381E7D964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060373" y="966355"/>
            <a:ext cx="6951518" cy="5465618"/>
          </a:xfrm>
        </p:spPr>
        <p:txBody>
          <a:bodyPr>
            <a:noAutofit/>
          </a:bodyPr>
          <a:lstStyle/>
          <a:p>
            <a:pPr marL="0" indent="0">
              <a:lnSpc>
                <a:spcPct val="120000"/>
              </a:lnSpc>
              <a:spcBef>
                <a:spcPts val="600"/>
              </a:spcBef>
              <a:buNone/>
            </a:pPr>
            <a:r>
              <a:rPr lang="en-US" sz="1600" dirty="0"/>
              <a:t>name – </a:t>
            </a:r>
            <a:r>
              <a:rPr lang="uk-UA" sz="1600" dirty="0"/>
              <a:t>ім'я співробітника. Значення у рядковому форматі (</a:t>
            </a:r>
            <a:r>
              <a:rPr lang="en-US" sz="1600" dirty="0"/>
              <a:t>String). </a:t>
            </a:r>
            <a:r>
              <a:rPr lang="uk-UA" sz="1600" dirty="0"/>
              <a:t>Воно зазначено у подвійних лапках.</a:t>
            </a:r>
          </a:p>
          <a:p>
            <a:pPr marL="0" indent="0">
              <a:lnSpc>
                <a:spcPct val="120000"/>
              </a:lnSpc>
              <a:spcBef>
                <a:spcPts val="600"/>
              </a:spcBef>
              <a:buNone/>
            </a:pPr>
            <a:r>
              <a:rPr lang="en-US" sz="1600" dirty="0"/>
              <a:t>id – </a:t>
            </a:r>
            <a:r>
              <a:rPr lang="uk-UA" sz="1600" dirty="0"/>
              <a:t>унікальний ідентифікатор працівника. Знову ж таки, у рядковому форматі.</a:t>
            </a:r>
          </a:p>
          <a:p>
            <a:pPr marL="0" indent="0">
              <a:lnSpc>
                <a:spcPct val="120000"/>
              </a:lnSpc>
              <a:spcBef>
                <a:spcPts val="600"/>
              </a:spcBef>
              <a:buNone/>
            </a:pPr>
            <a:r>
              <a:rPr lang="en-US" sz="1600" dirty="0"/>
              <a:t>role – </a:t>
            </a:r>
            <a:r>
              <a:rPr lang="uk-UA" sz="1600" dirty="0"/>
              <a:t>ролі, які співробітник виконує у створенні. Таких ролей може бути кілька, тому краще перераховувати ці дані у форматі масиву (</a:t>
            </a:r>
            <a:r>
              <a:rPr lang="en-US" sz="1600" dirty="0"/>
              <a:t>Array)</a:t>
            </a:r>
            <a:endParaRPr lang="uk-UA" sz="1600" dirty="0"/>
          </a:p>
          <a:p>
            <a:pPr marL="0" indent="0">
              <a:lnSpc>
                <a:spcPct val="120000"/>
              </a:lnSpc>
              <a:spcBef>
                <a:spcPts val="600"/>
              </a:spcBef>
              <a:buNone/>
            </a:pPr>
            <a:r>
              <a:rPr lang="en-US" sz="1600" dirty="0"/>
              <a:t>.age – </a:t>
            </a:r>
            <a:r>
              <a:rPr lang="uk-UA" sz="1600" dirty="0"/>
              <a:t>поточний вік працівника. Це числове значення (</a:t>
            </a:r>
            <a:r>
              <a:rPr lang="en-US" sz="1600" dirty="0"/>
              <a:t>Number).</a:t>
            </a:r>
            <a:endParaRPr lang="uk-UA" sz="1600" dirty="0"/>
          </a:p>
          <a:p>
            <a:pPr marL="0" indent="0">
              <a:lnSpc>
                <a:spcPct val="120000"/>
              </a:lnSpc>
              <a:spcBef>
                <a:spcPts val="600"/>
              </a:spcBef>
              <a:buNone/>
            </a:pPr>
            <a:r>
              <a:rPr lang="en-US" sz="1600" dirty="0" err="1"/>
              <a:t>doj</a:t>
            </a:r>
            <a:r>
              <a:rPr lang="en-US" sz="1600" dirty="0"/>
              <a:t> – </a:t>
            </a:r>
            <a:r>
              <a:rPr lang="uk-UA" sz="1600" dirty="0"/>
              <a:t>дата найму співробітника. Оскільки це дата, її додають у подвійних лапках та обробляють як рядок.</a:t>
            </a:r>
          </a:p>
          <a:p>
            <a:pPr marL="0" indent="0">
              <a:lnSpc>
                <a:spcPct val="120000"/>
              </a:lnSpc>
              <a:spcBef>
                <a:spcPts val="600"/>
              </a:spcBef>
              <a:buNone/>
            </a:pPr>
            <a:r>
              <a:rPr lang="en-US" sz="1600" dirty="0"/>
              <a:t>married – </a:t>
            </a:r>
            <a:r>
              <a:rPr lang="uk-UA" sz="1600" dirty="0"/>
              <a:t>одружена/чи одружений співробітник? Відповіддю може бути так/ні (тобто </a:t>
            </a:r>
            <a:r>
              <a:rPr lang="en-US" sz="1600" dirty="0"/>
              <a:t>true </a:t>
            </a:r>
            <a:r>
              <a:rPr lang="uk-UA" sz="1600" dirty="0"/>
              <a:t>чи </a:t>
            </a:r>
            <a:r>
              <a:rPr lang="en-US" sz="1600" dirty="0"/>
              <a:t>false), </a:t>
            </a:r>
            <a:r>
              <a:rPr lang="uk-UA" sz="1600" dirty="0"/>
              <a:t>отже це логічний формат (</a:t>
            </a:r>
            <a:r>
              <a:rPr lang="en-US" sz="1600" dirty="0"/>
              <a:t>Boolean).</a:t>
            </a:r>
            <a:endParaRPr lang="uk-UA" sz="1600" dirty="0"/>
          </a:p>
          <a:p>
            <a:pPr marL="0" indent="0">
              <a:lnSpc>
                <a:spcPct val="120000"/>
              </a:lnSpc>
              <a:spcBef>
                <a:spcPts val="600"/>
              </a:spcBef>
              <a:buNone/>
            </a:pPr>
            <a:r>
              <a:rPr lang="en-US" sz="1600" dirty="0"/>
              <a:t>address – </a:t>
            </a:r>
            <a:r>
              <a:rPr lang="uk-UA" sz="1600" dirty="0"/>
              <a:t>адреса співробітника. Може складатися з кількох частин: вулиця, місто, країна, індекс тощо. Таке поле краще представляти як об'єкта (</a:t>
            </a:r>
            <a:r>
              <a:rPr lang="en-US" sz="1600" dirty="0"/>
              <a:t>Object </a:t>
            </a:r>
            <a:r>
              <a:rPr lang="uk-UA" sz="1600" dirty="0"/>
              <a:t>з парами «ключ-</a:t>
            </a:r>
            <a:r>
              <a:rPr lang="uk-UA" sz="1600" dirty="0" err="1"/>
              <a:t>значение</a:t>
            </a:r>
            <a:r>
              <a:rPr lang="uk-UA" sz="1600" dirty="0"/>
              <a:t>»).</a:t>
            </a:r>
          </a:p>
          <a:p>
            <a:pPr marL="0" indent="0">
              <a:lnSpc>
                <a:spcPct val="120000"/>
              </a:lnSpc>
              <a:spcBef>
                <a:spcPts val="600"/>
              </a:spcBef>
              <a:buNone/>
            </a:pPr>
            <a:r>
              <a:rPr lang="en-US" sz="1600" dirty="0"/>
              <a:t>referred-by – </a:t>
            </a:r>
            <a:r>
              <a:rPr lang="uk-UA" sz="1600" dirty="0"/>
              <a:t>ідентифікатор співробітника, який порекомендував цю людину на посаду в організацію. Якщо співробітник прийшов за рекомендацією, атрибут має значення. У разі поле залишається порожнім, тобто </a:t>
            </a:r>
            <a:r>
              <a:rPr lang="en-US" sz="1600" dirty="0"/>
              <a:t>null.</a:t>
            </a:r>
            <a:endParaRPr lang="uk-UA" sz="1600" dirty="0"/>
          </a:p>
        </p:txBody>
      </p:sp>
    </p:spTree>
    <p:extLst>
      <p:ext uri="{BB962C8B-B14F-4D97-AF65-F5344CB8AC3E}">
        <p14:creationId xmlns:p14="http://schemas.microsoft.com/office/powerpoint/2010/main" val="39568270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00387F3-7953-4FCB-A8CD-9FB8C1CA42F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0327" y="311727"/>
            <a:ext cx="11076709" cy="62553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82062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7E656EE-FEC0-41D1-8021-202F0E5B67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42793"/>
          </a:xfrm>
        </p:spPr>
        <p:txBody>
          <a:bodyPr>
            <a:normAutofit fontScale="90000"/>
          </a:bodyPr>
          <a:lstStyle/>
          <a:p>
            <a:pPr algn="ctr"/>
            <a:r>
              <a:rPr lang="uk-UA" dirty="0"/>
              <a:t>Відкриття .</a:t>
            </a:r>
            <a:r>
              <a:rPr lang="en-US" dirty="0"/>
              <a:t>csv</a:t>
            </a:r>
            <a:r>
              <a:rPr lang="uk-UA" dirty="0"/>
              <a:t> файлів в </a:t>
            </a:r>
            <a:r>
              <a:rPr lang="en-US" dirty="0"/>
              <a:t>Google </a:t>
            </a:r>
            <a:r>
              <a:rPr lang="en-US" dirty="0" err="1"/>
              <a:t>Colab</a:t>
            </a:r>
            <a:endParaRPr lang="uk-UA" dirty="0"/>
          </a:p>
        </p:txBody>
      </p:sp>
      <p:pic>
        <p:nvPicPr>
          <p:cNvPr id="4" name="Місце для вмісту 3">
            <a:extLst>
              <a:ext uri="{FF2B5EF4-FFF2-40B4-BE49-F238E27FC236}">
                <a16:creationId xmlns:a16="http://schemas.microsoft.com/office/drawing/2014/main" id="{1C3E90BF-FD43-4F28-8056-FBF2AE6BFF6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07818" y="1185997"/>
            <a:ext cx="9632373" cy="2066358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90FE19BA-FDC0-48CE-B3C4-97AE8C69A5F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30223" y="3360784"/>
            <a:ext cx="7753546" cy="33829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499160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Місце для вмісту 3">
            <a:extLst>
              <a:ext uri="{FF2B5EF4-FFF2-40B4-BE49-F238E27FC236}">
                <a16:creationId xmlns:a16="http://schemas.microsoft.com/office/drawing/2014/main" id="{1D1F764D-5EB0-457F-B09B-A5A4E033BD6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4690" y="155864"/>
            <a:ext cx="11783291" cy="62033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371974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854D09D-8C17-42D9-B97F-3BF6C3EDD1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3200" dirty="0"/>
              <a:t>Після завантаження файл</a:t>
            </a:r>
            <a:r>
              <a:rPr lang="en-US" sz="3200" dirty="0"/>
              <a:t> parsing.csv </a:t>
            </a:r>
            <a:r>
              <a:rPr lang="uk-UA" sz="3200" dirty="0"/>
              <a:t>перебуває у сесійному сховищі в папці під назвою /</a:t>
            </a:r>
            <a:r>
              <a:rPr lang="en-US" sz="3200" dirty="0"/>
              <a:t>content/.</a:t>
            </a:r>
            <a:endParaRPr lang="uk-UA" sz="3200" dirty="0"/>
          </a:p>
        </p:txBody>
      </p:sp>
      <p:pic>
        <p:nvPicPr>
          <p:cNvPr id="4" name="Місце для вмісту 3">
            <a:extLst>
              <a:ext uri="{FF2B5EF4-FFF2-40B4-BE49-F238E27FC236}">
                <a16:creationId xmlns:a16="http://schemas.microsoft.com/office/drawing/2014/main" id="{3EFB2B93-D072-48DA-83EA-7B9AF438891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53291" y="1859973"/>
            <a:ext cx="11388435" cy="4632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679869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A17B60E-09B5-4F2C-86E0-868413782D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372630"/>
          </a:xfrm>
        </p:spPr>
        <p:txBody>
          <a:bodyPr>
            <a:normAutofit fontScale="90000"/>
          </a:bodyPr>
          <a:lstStyle/>
          <a:p>
            <a:pPr algn="ctr"/>
            <a:r>
              <a:rPr lang="uk-UA" dirty="0"/>
              <a:t>Читання зі змінної </a:t>
            </a:r>
            <a:r>
              <a:rPr lang="en-US" dirty="0"/>
              <a:t>uploaded</a:t>
            </a:r>
            <a:endParaRPr lang="uk-UA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6973D2A4-E5E3-48DA-A1AB-1BD1B6EEAD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924791"/>
            <a:ext cx="10976264" cy="5568084"/>
          </a:xfrm>
        </p:spPr>
        <p:txBody>
          <a:bodyPr/>
          <a:lstStyle/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uk-UA" dirty="0"/>
              <a:t>У словнику </a:t>
            </a:r>
            <a:r>
              <a:rPr lang="en-US" b="1" dirty="0"/>
              <a:t>uploaded</a:t>
            </a:r>
            <a:r>
              <a:rPr lang="en-US" dirty="0"/>
              <a:t> </a:t>
            </a:r>
            <a:r>
              <a:rPr lang="uk-UA" dirty="0"/>
              <a:t>файл міститься у форматі </a:t>
            </a:r>
            <a:r>
              <a:rPr lang="en-US" b="1" dirty="0"/>
              <a:t>bytes</a:t>
            </a:r>
            <a:r>
              <a:rPr lang="en-US" dirty="0"/>
              <a:t>.</a:t>
            </a:r>
            <a:endParaRPr lang="uk-UA" dirty="0"/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uk-UA" dirty="0"/>
              <a:t>Основна особливість: інформація в об'єкті </a:t>
            </a:r>
            <a:r>
              <a:rPr lang="en-US" b="1" dirty="0"/>
              <a:t>bytes</a:t>
            </a:r>
            <a:r>
              <a:rPr lang="en-US" dirty="0"/>
              <a:t> </a:t>
            </a:r>
            <a:r>
              <a:rPr lang="uk-UA" dirty="0"/>
              <a:t>є послідовністю байтів </a:t>
            </a:r>
            <a:r>
              <a:rPr lang="uk-UA" b="1" dirty="0"/>
              <a:t>(</a:t>
            </a:r>
            <a:r>
              <a:rPr lang="en-US" b="1" dirty="0"/>
              <a:t>byte string</a:t>
            </a:r>
            <a:r>
              <a:rPr lang="en-US" dirty="0"/>
              <a:t>), </a:t>
            </a:r>
            <a:r>
              <a:rPr lang="uk-UA" dirty="0"/>
              <a:t>тоді як звичайний рядок — це послідовність символів (</a:t>
            </a:r>
            <a:r>
              <a:rPr lang="en-US" b="1" dirty="0"/>
              <a:t>character string</a:t>
            </a:r>
            <a:r>
              <a:rPr lang="en-US" dirty="0"/>
              <a:t>). </a:t>
            </a:r>
            <a:r>
              <a:rPr lang="uk-UA" dirty="0"/>
              <a:t>Комп'ютер розуміє перший тип, ми (люди) другий.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uk-UA" dirty="0"/>
              <a:t>Для того, щоб прочитати інформацію з об'єкта </a:t>
            </a:r>
            <a:r>
              <a:rPr lang="en-US" b="1" dirty="0"/>
              <a:t>bytes</a:t>
            </a:r>
            <a:r>
              <a:rPr lang="en-US" dirty="0"/>
              <a:t>, </a:t>
            </a:r>
            <a:r>
              <a:rPr lang="uk-UA" dirty="0"/>
              <a:t>її потрібно декодувати (</a:t>
            </a:r>
            <a:r>
              <a:rPr lang="en-US" b="1" dirty="0"/>
              <a:t>decode</a:t>
            </a:r>
            <a:r>
              <a:rPr lang="en-US" dirty="0"/>
              <a:t>). </a:t>
            </a:r>
            <a:r>
              <a:rPr lang="uk-UA" dirty="0"/>
              <a:t>Якщо ми </a:t>
            </a:r>
            <a:r>
              <a:rPr lang="uk-UA" dirty="0" err="1"/>
              <a:t>захочемо</a:t>
            </a:r>
            <a:r>
              <a:rPr lang="uk-UA" dirty="0"/>
              <a:t> повернути її назад до об'єкта </a:t>
            </a:r>
            <a:r>
              <a:rPr lang="en-US" b="1" dirty="0"/>
              <a:t>bytes</a:t>
            </a:r>
            <a:r>
              <a:rPr lang="en-US" dirty="0"/>
              <a:t>, </a:t>
            </a:r>
            <a:r>
              <a:rPr lang="uk-UA" dirty="0"/>
              <a:t>відповідно, закодувати (</a:t>
            </a:r>
            <a:r>
              <a:rPr lang="en-US" b="1" dirty="0"/>
              <a:t>encode</a:t>
            </a:r>
            <a:r>
              <a:rPr lang="en-US" dirty="0"/>
              <a:t>).</a:t>
            </a:r>
            <a:endParaRPr lang="uk-UA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E86DF815-41B8-4528-9F02-2480B4D4D34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67687" y="4510837"/>
            <a:ext cx="6386113" cy="22409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670327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F6E2BE2-F675-43AE-A146-9FEE775C19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486930"/>
          </a:xfrm>
        </p:spPr>
        <p:txBody>
          <a:bodyPr>
            <a:normAutofit/>
          </a:bodyPr>
          <a:lstStyle/>
          <a:p>
            <a:r>
              <a:rPr lang="ru-RU" sz="1400" dirty="0"/>
              <a:t>Таким чином, </a:t>
            </a:r>
            <a:r>
              <a:rPr lang="ru-RU" sz="1400" dirty="0" err="1"/>
              <a:t>щоб</a:t>
            </a:r>
            <a:r>
              <a:rPr lang="ru-RU" sz="1400" dirty="0"/>
              <a:t> </a:t>
            </a:r>
            <a:r>
              <a:rPr lang="ru-RU" sz="1400" dirty="0" err="1"/>
              <a:t>прочитати</a:t>
            </a:r>
            <a:r>
              <a:rPr lang="ru-RU" sz="1400" dirty="0"/>
              <a:t> </a:t>
            </a:r>
            <a:r>
              <a:rPr lang="ru-RU" sz="1400" dirty="0" err="1"/>
              <a:t>дані</a:t>
            </a:r>
            <a:r>
              <a:rPr lang="ru-RU" sz="1400" dirty="0"/>
              <a:t> </a:t>
            </a:r>
            <a:r>
              <a:rPr lang="ru-RU" sz="1400" dirty="0" err="1"/>
              <a:t>безпосередньо</a:t>
            </a:r>
            <a:r>
              <a:rPr lang="ru-RU" sz="1400" dirty="0"/>
              <a:t> </a:t>
            </a:r>
            <a:r>
              <a:rPr lang="ru-RU" sz="1400" dirty="0" err="1"/>
              <a:t>зі</a:t>
            </a:r>
            <a:r>
              <a:rPr lang="ru-RU" sz="1400" dirty="0"/>
              <a:t> словника </a:t>
            </a:r>
            <a:r>
              <a:rPr lang="ru-RU" sz="1400" dirty="0" err="1"/>
              <a:t>uploaded</a:t>
            </a:r>
            <a:r>
              <a:rPr lang="ru-RU" sz="1400" dirty="0"/>
              <a:t>, </a:t>
            </a:r>
            <a:r>
              <a:rPr lang="ru-RU" sz="1400" dirty="0" err="1"/>
              <a:t>спочатку</a:t>
            </a:r>
            <a:r>
              <a:rPr lang="ru-RU" sz="1400" dirty="0"/>
              <a:t> нам </a:t>
            </a:r>
            <a:r>
              <a:rPr lang="ru-RU" sz="1400" dirty="0" err="1"/>
              <a:t>потрібно</a:t>
            </a:r>
            <a:r>
              <a:rPr lang="ru-RU" sz="1400" dirty="0"/>
              <a:t> </a:t>
            </a:r>
            <a:r>
              <a:rPr lang="ru-RU" sz="1400" dirty="0" err="1"/>
              <a:t>перетворити</a:t>
            </a:r>
            <a:r>
              <a:rPr lang="ru-RU" sz="1400" dirty="0"/>
              <a:t> </a:t>
            </a:r>
            <a:r>
              <a:rPr lang="ru-RU" sz="1400" dirty="0" err="1"/>
              <a:t>ці</a:t>
            </a:r>
            <a:r>
              <a:rPr lang="ru-RU" sz="1400" dirty="0"/>
              <a:t> </a:t>
            </a:r>
            <a:r>
              <a:rPr lang="ru-RU" sz="1400" dirty="0" err="1"/>
              <a:t>дані</a:t>
            </a:r>
            <a:r>
              <a:rPr lang="ru-RU" sz="1400" dirty="0"/>
              <a:t> на </a:t>
            </a:r>
            <a:r>
              <a:rPr lang="ru-RU" sz="1400" dirty="0" err="1"/>
              <a:t>звичайний</a:t>
            </a:r>
            <a:r>
              <a:rPr lang="ru-RU" sz="1400" dirty="0"/>
              <a:t> рядок.</a:t>
            </a:r>
            <a:endParaRPr lang="uk-UA" sz="1400" dirty="0"/>
          </a:p>
        </p:txBody>
      </p:sp>
      <p:pic>
        <p:nvPicPr>
          <p:cNvPr id="6" name="Місце для вмісту 5">
            <a:extLst>
              <a:ext uri="{FF2B5EF4-FFF2-40B4-BE49-F238E27FC236}">
                <a16:creationId xmlns:a16="http://schemas.microsoft.com/office/drawing/2014/main" id="{9AF37A87-730D-4D3D-8975-241CF625F0C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70164" y="852056"/>
            <a:ext cx="11585863" cy="56408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578114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Місце для вмісту 3">
            <a:extLst>
              <a:ext uri="{FF2B5EF4-FFF2-40B4-BE49-F238E27FC236}">
                <a16:creationId xmlns:a16="http://schemas.microsoft.com/office/drawing/2014/main" id="{D712FB6A-E2E1-47BF-A4A5-6FB794A8DDA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18309" y="561109"/>
            <a:ext cx="10536382" cy="5891646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9AF4AEA-2083-496B-BA6C-F1FD5E448A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32809" y="3595255"/>
            <a:ext cx="9185563" cy="30207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810848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FB5220ED-6FC4-4833-ACC2-01420FF011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dirty="0"/>
              <a:t>Читання з файлу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5634F590-5F7F-407A-B6C5-03D455AE047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12172" y="1690688"/>
            <a:ext cx="5503719" cy="456940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f2 = open('/content/parsing.csv', ‘r’)</a:t>
            </a:r>
          </a:p>
          <a:p>
            <a:pPr marL="0" indent="0">
              <a:buNone/>
            </a:pPr>
            <a:r>
              <a:rPr lang="en-US" dirty="0"/>
              <a:t>for </a:t>
            </a:r>
            <a:r>
              <a:rPr lang="en-US" dirty="0" err="1"/>
              <a:t>i</a:t>
            </a:r>
            <a:r>
              <a:rPr lang="en-US" dirty="0"/>
              <a:t>, line in enumerate(f2):</a:t>
            </a:r>
          </a:p>
          <a:p>
            <a:pPr marL="0" indent="0">
              <a:buNone/>
            </a:pPr>
            <a:r>
              <a:rPr lang="en-US" dirty="0"/>
              <a:t>   </a:t>
            </a:r>
            <a:r>
              <a:rPr lang="uk-UA" dirty="0"/>
              <a:t>    </a:t>
            </a:r>
            <a:r>
              <a:rPr lang="en-US" dirty="0"/>
              <a:t>print(</a:t>
            </a:r>
            <a:r>
              <a:rPr lang="en-US" dirty="0" err="1"/>
              <a:t>line.strip</a:t>
            </a:r>
            <a:r>
              <a:rPr lang="en-US" dirty="0"/>
              <a:t>())</a:t>
            </a:r>
          </a:p>
          <a:p>
            <a:pPr marL="0" indent="0">
              <a:buNone/>
            </a:pPr>
            <a:r>
              <a:rPr lang="en-US" dirty="0"/>
              <a:t>       if </a:t>
            </a:r>
            <a:r>
              <a:rPr lang="en-US" dirty="0" err="1"/>
              <a:t>i</a:t>
            </a:r>
            <a:r>
              <a:rPr lang="en-US" dirty="0"/>
              <a:t> == 3:</a:t>
            </a:r>
          </a:p>
          <a:p>
            <a:pPr marL="0" indent="0">
              <a:buNone/>
            </a:pPr>
            <a:r>
              <a:rPr lang="en-US" dirty="0"/>
              <a:t>         break</a:t>
            </a:r>
          </a:p>
          <a:p>
            <a:pPr marL="0" indent="0">
              <a:buNone/>
            </a:pPr>
            <a:r>
              <a:rPr lang="en-US" b="1" dirty="0"/>
              <a:t>f2.close()</a:t>
            </a:r>
          </a:p>
          <a:p>
            <a:endParaRPr lang="en-US" dirty="0"/>
          </a:p>
          <a:p>
            <a:endParaRPr lang="uk-UA" dirty="0"/>
          </a:p>
        </p:txBody>
      </p:sp>
      <p:sp>
        <p:nvSpPr>
          <p:cNvPr id="5" name="Місце для вмісту 4">
            <a:extLst>
              <a:ext uri="{FF2B5EF4-FFF2-40B4-BE49-F238E27FC236}">
                <a16:creationId xmlns:a16="http://schemas.microsoft.com/office/drawing/2014/main" id="{BEB1BAEE-DE0E-4F7B-ABDA-832AF1444E1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690688"/>
            <a:ext cx="5607628" cy="4486275"/>
          </a:xfrm>
        </p:spPr>
        <p:txBody>
          <a:bodyPr/>
          <a:lstStyle/>
          <a:p>
            <a:pPr marL="0" indent="0">
              <a:buNone/>
            </a:pPr>
            <a:r>
              <a:rPr lang="en-US" b="1" dirty="0"/>
              <a:t>with open('/content/parsing.csv', 'r') as f3:</a:t>
            </a:r>
          </a:p>
          <a:p>
            <a:pPr marL="0" indent="0">
              <a:buNone/>
            </a:pPr>
            <a:r>
              <a:rPr lang="en-US" dirty="0"/>
              <a:t>     for </a:t>
            </a:r>
            <a:r>
              <a:rPr lang="en-US" dirty="0" err="1"/>
              <a:t>i</a:t>
            </a:r>
            <a:r>
              <a:rPr lang="en-US" dirty="0"/>
              <a:t>, line in enumerate(f3):</a:t>
            </a:r>
          </a:p>
          <a:p>
            <a:pPr marL="0" indent="0">
              <a:buNone/>
            </a:pPr>
            <a:r>
              <a:rPr lang="en-US" dirty="0"/>
              <a:t>   	    print(</a:t>
            </a:r>
            <a:r>
              <a:rPr lang="en-US" dirty="0" err="1"/>
              <a:t>line.strip</a:t>
            </a:r>
            <a:r>
              <a:rPr lang="en-US" dirty="0"/>
              <a:t>())</a:t>
            </a:r>
          </a:p>
          <a:p>
            <a:pPr marL="0" indent="0">
              <a:buNone/>
            </a:pPr>
            <a:r>
              <a:rPr lang="en-US" dirty="0"/>
              <a:t>               if </a:t>
            </a:r>
            <a:r>
              <a:rPr lang="en-US" dirty="0" err="1"/>
              <a:t>i</a:t>
            </a:r>
            <a:r>
              <a:rPr lang="en-US" dirty="0"/>
              <a:t> == 3:</a:t>
            </a:r>
          </a:p>
          <a:p>
            <a:pPr marL="0" indent="0">
              <a:buNone/>
            </a:pPr>
            <a:r>
              <a:rPr lang="en-US" dirty="0"/>
              <a:t>                  break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854395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38DB7DFD-9D0E-4BEB-98BA-BBC905657A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737" y="0"/>
            <a:ext cx="1202228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1997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>
            <a:extLst>
              <a:ext uri="{FF2B5EF4-FFF2-40B4-BE49-F238E27FC236}">
                <a16:creationId xmlns:a16="http://schemas.microsoft.com/office/drawing/2014/main" id="{27FC3285-829C-496C-9ED3-DC3A6D834F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42793"/>
          </a:xfrm>
        </p:spPr>
        <p:txBody>
          <a:bodyPr>
            <a:normAutofit fontScale="90000"/>
          </a:bodyPr>
          <a:lstStyle/>
          <a:p>
            <a:pPr algn="ctr"/>
            <a:br>
              <a:rPr lang="uk-UA" b="1" dirty="0"/>
            </a:br>
            <a:r>
              <a:rPr lang="uk-UA" b="1" dirty="0"/>
              <a:t>Читання через бібліотеку </a:t>
            </a:r>
            <a:r>
              <a:rPr lang="en-US" b="1" dirty="0"/>
              <a:t>Pandas</a:t>
            </a:r>
            <a:br>
              <a:rPr lang="en-US" b="1" dirty="0"/>
            </a:br>
            <a:endParaRPr lang="uk-UA" dirty="0"/>
          </a:p>
        </p:txBody>
      </p:sp>
      <p:pic>
        <p:nvPicPr>
          <p:cNvPr id="7" name="Місце для вмісту 6">
            <a:extLst>
              <a:ext uri="{FF2B5EF4-FFF2-40B4-BE49-F238E27FC236}">
                <a16:creationId xmlns:a16="http://schemas.microsoft.com/office/drawing/2014/main" id="{1F29B62A-6947-4161-840E-3DE13F31221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05693" y="1007918"/>
            <a:ext cx="10674926" cy="4655127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36021A0A-7225-4218-8630-3DBE62659EF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85063" y="5065568"/>
            <a:ext cx="7632092" cy="2012557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042E80C0-DF0F-4F39-889C-14BE5E4600E3}"/>
              </a:ext>
            </a:extLst>
          </p:cNvPr>
          <p:cNvSpPr txBox="1"/>
          <p:nvPr/>
        </p:nvSpPr>
        <p:spPr>
          <a:xfrm>
            <a:off x="7335982" y="4476111"/>
            <a:ext cx="37511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>
                <a:latin typeface="Times New Roman" panose="02020603050405020304" pitchFamily="18" charset="0"/>
              </a:rPr>
              <a:t>Якщо файл містить кирилицю</a:t>
            </a:r>
          </a:p>
        </p:txBody>
      </p:sp>
    </p:spTree>
    <p:extLst>
      <p:ext uri="{BB962C8B-B14F-4D97-AF65-F5344CB8AC3E}">
        <p14:creationId xmlns:p14="http://schemas.microsoft.com/office/powerpoint/2010/main" val="223585517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88A51A1A-C347-48DB-BAD1-6573E0093A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1500" y="519545"/>
            <a:ext cx="11346873" cy="5943600"/>
          </a:xfrm>
        </p:spPr>
        <p:txBody>
          <a:bodyPr>
            <a:normAutofit fontScale="77500" lnSpcReduction="20000"/>
          </a:bodyPr>
          <a:lstStyle/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uk-UA" dirty="0"/>
              <a:t>Цей код прочитає </a:t>
            </a:r>
            <a:r>
              <a:rPr lang="en-US" dirty="0"/>
              <a:t>CSV </a:t>
            </a:r>
            <a:r>
              <a:rPr lang="uk-UA" dirty="0"/>
              <a:t>файл з локального диска і створить фрейм даних </a:t>
            </a:r>
            <a:r>
              <a:rPr lang="en-US" dirty="0"/>
              <a:t>Pandas.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en-US" dirty="0"/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uk-UA" dirty="0"/>
              <a:t>Додаткові опції для функції </a:t>
            </a:r>
            <a:r>
              <a:rPr lang="en-US" dirty="0" err="1"/>
              <a:t>pd.read_csv</a:t>
            </a:r>
            <a:r>
              <a:rPr lang="en-US" dirty="0"/>
              <a:t>():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en-US" dirty="0"/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b="1" dirty="0"/>
              <a:t>header</a:t>
            </a:r>
            <a:r>
              <a:rPr lang="en-US" dirty="0"/>
              <a:t>: </a:t>
            </a:r>
            <a:r>
              <a:rPr lang="uk-UA" dirty="0"/>
              <a:t>Якщо цей параметр встановлений на </a:t>
            </a:r>
            <a:r>
              <a:rPr lang="en-US" dirty="0"/>
              <a:t>None, </a:t>
            </a:r>
            <a:r>
              <a:rPr lang="uk-UA" dirty="0"/>
              <a:t>то </a:t>
            </a:r>
            <a:r>
              <a:rPr lang="en-US" dirty="0"/>
              <a:t>Pandas </a:t>
            </a:r>
            <a:r>
              <a:rPr lang="uk-UA" dirty="0"/>
              <a:t>буде автоматично визначати заголовки стовпців.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b="1" dirty="0" err="1"/>
              <a:t>index_col</a:t>
            </a:r>
            <a:r>
              <a:rPr lang="en-US" b="1" dirty="0"/>
              <a:t>: </a:t>
            </a:r>
            <a:r>
              <a:rPr lang="uk-UA" dirty="0"/>
              <a:t>Цей параметр визначає, який стовпець буде використовуватися як індекс </a:t>
            </a:r>
            <a:r>
              <a:rPr lang="uk-UA" dirty="0" err="1"/>
              <a:t>фрейма</a:t>
            </a:r>
            <a:r>
              <a:rPr lang="uk-UA" dirty="0"/>
              <a:t> даних.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b="1" dirty="0" err="1"/>
              <a:t>skiprows</a:t>
            </a:r>
            <a:r>
              <a:rPr lang="en-US" b="1" dirty="0"/>
              <a:t>: </a:t>
            </a:r>
            <a:r>
              <a:rPr lang="uk-UA" dirty="0"/>
              <a:t>Цей параметр визначає, скільки рядків потрібно пропустити на початку файлу.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b="1" dirty="0"/>
              <a:t>delimiter: </a:t>
            </a:r>
            <a:r>
              <a:rPr lang="uk-UA" dirty="0"/>
              <a:t>Цей параметр визначає роздільник, який використовується для розділення даних у файлі.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b="1" dirty="0" err="1"/>
              <a:t>quotechar</a:t>
            </a:r>
            <a:r>
              <a:rPr lang="en-US" dirty="0"/>
              <a:t>: </a:t>
            </a:r>
            <a:r>
              <a:rPr lang="uk-UA" dirty="0"/>
              <a:t>Цей параметр визначає символ, який використовується для обтікання текстових даних у файлі.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b="1" dirty="0" err="1"/>
              <a:t>na_values</a:t>
            </a:r>
            <a:r>
              <a:rPr lang="en-US" b="1" dirty="0"/>
              <a:t>: </a:t>
            </a:r>
            <a:r>
              <a:rPr lang="uk-UA" dirty="0"/>
              <a:t>Цей параметр визначає значення, які будуть розглядатися як відсутні.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uk-UA" dirty="0"/>
              <a:t>Для отримання додаткової інформації про функцію </a:t>
            </a:r>
            <a:r>
              <a:rPr lang="en-US" dirty="0" err="1"/>
              <a:t>pd.read_csv</a:t>
            </a:r>
            <a:r>
              <a:rPr lang="en-US" dirty="0"/>
              <a:t>() </a:t>
            </a:r>
            <a:r>
              <a:rPr lang="uk-UA" dirty="0"/>
              <a:t>ви можете звернутися до документації </a:t>
            </a:r>
            <a:r>
              <a:rPr lang="en-US" dirty="0"/>
              <a:t>Pandas.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3008463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Місце для вмісту 3">
            <a:extLst>
              <a:ext uri="{FF2B5EF4-FFF2-40B4-BE49-F238E27FC236}">
                <a16:creationId xmlns:a16="http://schemas.microsoft.com/office/drawing/2014/main" id="{9D1C633E-EB44-4165-BED0-CA036DCEDB8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23273" y="473363"/>
            <a:ext cx="11194472" cy="59112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76849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911E1E8-F76C-40B8-83D1-6C4253802C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41639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/>
              <a:t>CSV </a:t>
            </a:r>
            <a:r>
              <a:rPr lang="uk-UA" dirty="0"/>
              <a:t>файли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2B234F67-C768-4916-AAC7-8507B961E7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1819" y="1163782"/>
            <a:ext cx="11490036" cy="5421745"/>
          </a:xfrm>
        </p:spPr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en-US" dirty="0"/>
              <a:t>CSV </a:t>
            </a:r>
            <a:r>
              <a:rPr lang="uk-UA" dirty="0"/>
              <a:t>файли (</a:t>
            </a:r>
            <a:r>
              <a:rPr lang="en-US" dirty="0"/>
              <a:t>Comma-separated values) - </a:t>
            </a:r>
            <a:r>
              <a:rPr lang="uk-UA" dirty="0"/>
              <a:t>це текстові файли, у яких дані розділені комами. Цей формат даних є дуже простим і легко зрозумілим, тому його часто використовують для зберігання та обміну даними.</a:t>
            </a:r>
          </a:p>
          <a:p>
            <a:pPr marL="0" indent="0">
              <a:buNone/>
            </a:pPr>
            <a:r>
              <a:rPr lang="uk-UA" b="1" i="1" dirty="0"/>
              <a:t>Особливості використання </a:t>
            </a:r>
            <a:r>
              <a:rPr lang="en-US" b="1" i="1" dirty="0"/>
              <a:t>CSV </a:t>
            </a:r>
            <a:r>
              <a:rPr lang="uk-UA" b="1" i="1" dirty="0"/>
              <a:t>файлів:</a:t>
            </a:r>
          </a:p>
          <a:p>
            <a:pPr marL="989013"/>
            <a:r>
              <a:rPr lang="en-US" dirty="0"/>
              <a:t>CSV </a:t>
            </a:r>
            <a:r>
              <a:rPr lang="uk-UA" dirty="0"/>
              <a:t>файли є текстовими файлами, тому їх можна легко відкрити та редагувати в будь-якому текстовому редакторі.</a:t>
            </a:r>
          </a:p>
          <a:p>
            <a:pPr marL="989013"/>
            <a:r>
              <a:rPr lang="en-US" dirty="0"/>
              <a:t>CSV </a:t>
            </a:r>
            <a:r>
              <a:rPr lang="uk-UA" dirty="0"/>
              <a:t>файли є універсальними, тому їх можна використовувати з різними програмами та платформами.</a:t>
            </a:r>
          </a:p>
          <a:p>
            <a:pPr marL="989013"/>
            <a:r>
              <a:rPr lang="en-US" dirty="0"/>
              <a:t>CSV </a:t>
            </a:r>
            <a:r>
              <a:rPr lang="uk-UA" dirty="0"/>
              <a:t>файли є компактними, тому їх легко передавати та зберігати.</a:t>
            </a:r>
          </a:p>
          <a:p>
            <a:pPr marL="0" indent="0">
              <a:buNone/>
            </a:pPr>
            <a:r>
              <a:rPr lang="en-US" b="1" i="1" dirty="0"/>
              <a:t>CSV </a:t>
            </a:r>
            <a:r>
              <a:rPr lang="uk-UA" b="1" i="1" dirty="0"/>
              <a:t>файли часто використовують для таких цілей:</a:t>
            </a:r>
          </a:p>
          <a:p>
            <a:pPr marL="989013">
              <a:tabLst>
                <a:tab pos="989013" algn="l"/>
              </a:tabLst>
            </a:pPr>
            <a:r>
              <a:rPr lang="uk-UA" dirty="0"/>
              <a:t>Експорт та імпорт даних між різними програмами. Наприклад, можна експортувати контакти з електронної пошти в </a:t>
            </a:r>
            <a:r>
              <a:rPr lang="en-US" dirty="0"/>
              <a:t>CSV </a:t>
            </a:r>
            <a:r>
              <a:rPr lang="uk-UA" dirty="0"/>
              <a:t>файл, а потім імпортувати їх у програму для управління контактами.</a:t>
            </a:r>
          </a:p>
          <a:p>
            <a:pPr marL="989013">
              <a:tabLst>
                <a:tab pos="989013" algn="l"/>
              </a:tabLst>
            </a:pPr>
            <a:r>
              <a:rPr lang="uk-UA" dirty="0"/>
              <a:t>Зберігання даних у таблицях. </a:t>
            </a:r>
            <a:r>
              <a:rPr lang="en-US" dirty="0"/>
              <a:t>CSV </a:t>
            </a:r>
            <a:r>
              <a:rPr lang="uk-UA" dirty="0"/>
              <a:t>файли можна використовувати для зберігання даних у вигляді таблиць, таких як таблиці продуктів, таблиці клієнтів тощо.</a:t>
            </a:r>
          </a:p>
          <a:p>
            <a:pPr marL="989013"/>
            <a:r>
              <a:rPr lang="uk-UA" dirty="0"/>
              <a:t>Аналіз даних. </a:t>
            </a:r>
            <a:r>
              <a:rPr lang="en-US" dirty="0"/>
              <a:t>CSV </a:t>
            </a:r>
            <a:r>
              <a:rPr lang="uk-UA" dirty="0"/>
              <a:t>файли можна використовувати для аналізу даних за допомогою програм для статистичного аналізу.</a:t>
            </a:r>
          </a:p>
          <a:p>
            <a:pPr marL="0" indent="0">
              <a:buNone/>
            </a:pPr>
            <a:r>
              <a:rPr lang="uk-UA" b="1" i="1" dirty="0"/>
              <a:t>Обмеження використання </a:t>
            </a:r>
            <a:r>
              <a:rPr lang="en-US" b="1" i="1" dirty="0"/>
              <a:t>CSV </a:t>
            </a:r>
            <a:r>
              <a:rPr lang="uk-UA" b="1" i="1" dirty="0"/>
              <a:t>файлів:</a:t>
            </a:r>
          </a:p>
          <a:p>
            <a:pPr marL="989013"/>
            <a:r>
              <a:rPr lang="en-US" dirty="0"/>
              <a:t>CSV </a:t>
            </a:r>
            <a:r>
              <a:rPr lang="uk-UA" dirty="0"/>
              <a:t>файли не підтримують типи даних, такі як числа з плаваючою комою, дати та час. Для зберігання таких даних потрібно використовувати інший формат даних.</a:t>
            </a:r>
          </a:p>
          <a:p>
            <a:pPr marL="989013"/>
            <a:r>
              <a:rPr lang="en-US" dirty="0"/>
              <a:t>CSV </a:t>
            </a:r>
            <a:r>
              <a:rPr lang="uk-UA" dirty="0"/>
              <a:t>файли можуть бути складними для читання, якщо вони містять багато даних. Для спрощення читання </a:t>
            </a:r>
            <a:r>
              <a:rPr lang="en-US" dirty="0"/>
              <a:t>CSV </a:t>
            </a:r>
            <a:r>
              <a:rPr lang="uk-UA" dirty="0"/>
              <a:t>файлів можна використовувати заголовки стовпців.</a:t>
            </a:r>
          </a:p>
          <a:p>
            <a:pPr marL="989013"/>
            <a:r>
              <a:rPr lang="uk-UA" dirty="0"/>
              <a:t>Загалом, </a:t>
            </a:r>
            <a:r>
              <a:rPr lang="en-US" dirty="0"/>
              <a:t>CSV </a:t>
            </a:r>
            <a:r>
              <a:rPr lang="uk-UA" dirty="0"/>
              <a:t>файли є ефективним способом зберігання та обміну даними. Вони є простими у використанні та універсальними, що робить їх популярним вибором для багатьох завдань.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9736050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BC6FB2F7-8D4E-456E-87A9-231A5919BC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332509"/>
            <a:ext cx="10515600" cy="6234546"/>
          </a:xfrm>
        </p:spPr>
        <p:txBody>
          <a:bodyPr>
            <a:normAutofit fontScale="55000" lnSpcReduction="20000"/>
          </a:bodyPr>
          <a:lstStyle/>
          <a:p>
            <a:pPr marL="0" indent="0">
              <a:buNone/>
            </a:pPr>
            <a:endParaRPr lang="uk-UA" dirty="0"/>
          </a:p>
          <a:p>
            <a:pPr marL="0" indent="0">
              <a:buNone/>
            </a:pPr>
            <a:r>
              <a:rPr lang="uk-UA" b="1" i="1" dirty="0"/>
              <a:t>Назва </a:t>
            </a:r>
            <a:r>
              <a:rPr lang="uk-UA" b="1" i="1" dirty="0" err="1"/>
              <a:t>товару,Ціна,Кількість</a:t>
            </a:r>
            <a:endParaRPr lang="uk-UA" b="1" i="1" dirty="0"/>
          </a:p>
          <a:p>
            <a:pPr marL="0" indent="0">
              <a:buNone/>
            </a:pPr>
            <a:r>
              <a:rPr lang="uk-UA" b="1" dirty="0"/>
              <a:t>Телефон,1000 грн,10</a:t>
            </a:r>
          </a:p>
          <a:p>
            <a:pPr marL="0" indent="0">
              <a:buNone/>
            </a:pPr>
            <a:r>
              <a:rPr lang="uk-UA" b="1" dirty="0"/>
              <a:t>Ноутбук,2000 грн,5</a:t>
            </a:r>
          </a:p>
          <a:p>
            <a:pPr marL="0" indent="0">
              <a:buNone/>
            </a:pPr>
            <a:r>
              <a:rPr lang="uk-UA" b="1" dirty="0"/>
              <a:t>Телевізор,3000 грн,2</a:t>
            </a:r>
          </a:p>
          <a:p>
            <a:pPr marL="0" indent="0">
              <a:buNone/>
            </a:pPr>
            <a:r>
              <a:rPr lang="uk-UA" dirty="0"/>
              <a:t>Файл містить  три рядки, кожний з яких представляє один продукт. Перший стовпець містить назву товару, другий стовпець містить ціну, а третій стовпець містить кількість.</a:t>
            </a:r>
          </a:p>
          <a:p>
            <a:pPr marL="0" indent="0">
              <a:buNone/>
            </a:pPr>
            <a:r>
              <a:rPr lang="en-US" dirty="0"/>
              <a:t>csv</a:t>
            </a:r>
          </a:p>
          <a:p>
            <a:pPr marL="0" indent="0">
              <a:buNone/>
            </a:pPr>
            <a:r>
              <a:rPr lang="uk-UA" b="1" i="1" dirty="0" err="1"/>
              <a:t>Ім'я,По-батькові,Прізвище,Телефон</a:t>
            </a:r>
            <a:r>
              <a:rPr lang="uk-UA" b="1" i="1" dirty="0"/>
              <a:t>,</a:t>
            </a:r>
            <a:r>
              <a:rPr lang="en-US" b="1" i="1" dirty="0"/>
              <a:t>Email</a:t>
            </a:r>
          </a:p>
          <a:p>
            <a:pPr marL="0" indent="0">
              <a:buNone/>
            </a:pPr>
            <a:r>
              <a:rPr lang="uk-UA" b="1" dirty="0"/>
              <a:t>Іван,Петрович,Іванов,+380991234567,</a:t>
            </a:r>
            <a:r>
              <a:rPr lang="en-US" b="1" dirty="0"/>
              <a:t>ivanov@example.com</a:t>
            </a:r>
          </a:p>
          <a:p>
            <a:pPr marL="0" indent="0">
              <a:buNone/>
            </a:pPr>
            <a:r>
              <a:rPr lang="uk-UA" b="1" dirty="0"/>
              <a:t>Марія,Олександрівна,Петрова,+380997654321,</a:t>
            </a:r>
            <a:r>
              <a:rPr lang="en-US" b="1" dirty="0"/>
              <a:t>petrova@example.com</a:t>
            </a:r>
            <a:endParaRPr lang="uk-UA" b="1" dirty="0"/>
          </a:p>
          <a:p>
            <a:pPr marL="0" indent="0">
              <a:buNone/>
            </a:pPr>
            <a:endParaRPr lang="en-US" b="1" dirty="0"/>
          </a:p>
          <a:p>
            <a:pPr marL="0" indent="0">
              <a:buNone/>
            </a:pPr>
            <a:r>
              <a:rPr lang="uk-UA" dirty="0"/>
              <a:t>Цей файл містить три рядки, кожний з яких представляє одного клієнта. Перший стовпець містить ім'я, другий стовпець містить по-батькові, третій стовпець містить прізвище, четвертий стовпець містить номер телефону, а п'ятий стовпець містить адресу електронної пошти.</a:t>
            </a:r>
          </a:p>
          <a:p>
            <a:pPr marL="0" indent="0">
              <a:buNone/>
            </a:pPr>
            <a:endParaRPr lang="uk-UA" dirty="0"/>
          </a:p>
          <a:p>
            <a:pPr marL="0" indent="0">
              <a:buNone/>
            </a:pPr>
            <a:r>
              <a:rPr lang="en-US" dirty="0"/>
              <a:t>CSV </a:t>
            </a:r>
            <a:r>
              <a:rPr lang="uk-UA" dirty="0"/>
              <a:t>файли можна створювати за допомогою різних програм, таких як текстові редактори, електронні таблиці та програми для обробки даних.</a:t>
            </a:r>
          </a:p>
          <a:p>
            <a:pPr marL="0" indent="0">
              <a:buNone/>
            </a:pPr>
            <a:r>
              <a:rPr lang="uk-UA" dirty="0"/>
              <a:t>Ось деякі інструменти, які можна використовувати для створення та редагування </a:t>
            </a:r>
            <a:r>
              <a:rPr lang="en-US" dirty="0"/>
              <a:t>CSV </a:t>
            </a:r>
            <a:r>
              <a:rPr lang="uk-UA" dirty="0"/>
              <a:t>файлів:</a:t>
            </a:r>
          </a:p>
          <a:p>
            <a:r>
              <a:rPr lang="uk-UA" dirty="0"/>
              <a:t>Текстові редактори, такі як </a:t>
            </a:r>
            <a:r>
              <a:rPr lang="en-US" dirty="0"/>
              <a:t>Notepad, Sublime Text </a:t>
            </a:r>
            <a:r>
              <a:rPr lang="uk-UA" dirty="0"/>
              <a:t>або </a:t>
            </a:r>
            <a:r>
              <a:rPr lang="en-US" dirty="0"/>
              <a:t>Visual Studio Code.</a:t>
            </a:r>
          </a:p>
          <a:p>
            <a:r>
              <a:rPr lang="uk-UA" dirty="0"/>
              <a:t>Електронні таблиці, такі як </a:t>
            </a:r>
            <a:r>
              <a:rPr lang="en-US" dirty="0"/>
              <a:t>Excel, Google Sheets </a:t>
            </a:r>
            <a:r>
              <a:rPr lang="uk-UA" dirty="0"/>
              <a:t>або </a:t>
            </a:r>
            <a:r>
              <a:rPr lang="en-US" dirty="0"/>
              <a:t>LibreOffice Calc.</a:t>
            </a:r>
          </a:p>
          <a:p>
            <a:r>
              <a:rPr lang="uk-UA" dirty="0"/>
              <a:t>Програми та мови програмування для обробки даних, такі як </a:t>
            </a:r>
            <a:r>
              <a:rPr lang="en-US" dirty="0"/>
              <a:t>Python,</a:t>
            </a:r>
            <a:r>
              <a:rPr lang="uk-UA" dirty="0"/>
              <a:t> </a:t>
            </a:r>
            <a:r>
              <a:rPr lang="en-US" dirty="0"/>
              <a:t>Java</a:t>
            </a:r>
            <a:r>
              <a:rPr lang="uk-UA" dirty="0"/>
              <a:t>, </a:t>
            </a:r>
            <a:r>
              <a:rPr lang="en-US" dirty="0"/>
              <a:t>JavaScript</a:t>
            </a:r>
            <a:r>
              <a:rPr lang="uk-UA" dirty="0"/>
              <a:t>, РНР, </a:t>
            </a:r>
            <a:r>
              <a:rPr lang="en-US" dirty="0"/>
              <a:t>SPSS, SAS </a:t>
            </a:r>
            <a:r>
              <a:rPr lang="uk-UA" dirty="0"/>
              <a:t>або </a:t>
            </a:r>
            <a:r>
              <a:rPr lang="en-US" dirty="0"/>
              <a:t>R.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4105539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C0595648-9F06-4884-9F5D-6778F30D09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6738" y="4653813"/>
            <a:ext cx="7632854" cy="2011854"/>
          </a:xfrm>
          <a:prstGeom prst="rect">
            <a:avLst/>
          </a:prstGeom>
        </p:spPr>
      </p:pic>
      <p:pic>
        <p:nvPicPr>
          <p:cNvPr id="7" name="Місце для вмісту 6">
            <a:extLst>
              <a:ext uri="{FF2B5EF4-FFF2-40B4-BE49-F238E27FC236}">
                <a16:creationId xmlns:a16="http://schemas.microsoft.com/office/drawing/2014/main" id="{576A4F16-C604-46AF-9FB4-52E93A6F59BE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/>
          <a:stretch>
            <a:fillRect/>
          </a:stretch>
        </p:blipFill>
        <p:spPr>
          <a:xfrm>
            <a:off x="177370" y="1521590"/>
            <a:ext cx="5398707" cy="2855790"/>
          </a:xfrm>
          <a:prstGeom prst="rect">
            <a:avLst/>
          </a:prstGeom>
        </p:spPr>
      </p:pic>
      <p:sp>
        <p:nvSpPr>
          <p:cNvPr id="6" name="Місце для вмісту 5">
            <a:extLst>
              <a:ext uri="{FF2B5EF4-FFF2-40B4-BE49-F238E27FC236}">
                <a16:creationId xmlns:a16="http://schemas.microsoft.com/office/drawing/2014/main" id="{39E9108A-BD87-442C-BE51-9C3453D350A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2235199"/>
            <a:ext cx="5181600" cy="3941763"/>
          </a:xfrm>
        </p:spPr>
        <p:txBody>
          <a:bodyPr/>
          <a:lstStyle/>
          <a:p>
            <a:endParaRPr lang="uk-UA" dirty="0"/>
          </a:p>
          <a:p>
            <a:endParaRPr lang="uk-UA" dirty="0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7971AA07-4AA2-4496-A8F5-EAA66CB2BC1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60781" y="1725682"/>
            <a:ext cx="4012019" cy="2120387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590C0A68-C107-4C1A-9C15-535E9731896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46108" y="4100946"/>
            <a:ext cx="5503815" cy="2585534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EB0A4DB8-4278-439B-B349-71DBBC59C90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34058" y="300029"/>
            <a:ext cx="945724" cy="1215556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16BAA894-5A25-4CE5-8452-266EDFA9AAD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446108" y="252805"/>
            <a:ext cx="1036410" cy="11964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653696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>
            <a:extLst>
              <a:ext uri="{FF2B5EF4-FFF2-40B4-BE49-F238E27FC236}">
                <a16:creationId xmlns:a16="http://schemas.microsoft.com/office/drawing/2014/main" id="{9F66CD13-60AD-4DB1-8EB0-30BA6A53DF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16176"/>
            <a:ext cx="10515600" cy="781351"/>
          </a:xfrm>
        </p:spPr>
        <p:txBody>
          <a:bodyPr>
            <a:normAutofit/>
          </a:bodyPr>
          <a:lstStyle/>
          <a:p>
            <a:pPr algn="ctr"/>
            <a:r>
              <a:rPr lang="en-US" dirty="0"/>
              <a:t>JSON</a:t>
            </a:r>
            <a:r>
              <a:rPr lang="uk-UA" dirty="0"/>
              <a:t> файли</a:t>
            </a:r>
          </a:p>
        </p:txBody>
      </p:sp>
      <p:sp>
        <p:nvSpPr>
          <p:cNvPr id="6" name="Місце для вмісту 5">
            <a:extLst>
              <a:ext uri="{FF2B5EF4-FFF2-40B4-BE49-F238E27FC236}">
                <a16:creationId xmlns:a16="http://schemas.microsoft.com/office/drawing/2014/main" id="{85D8508E-0B5D-4752-9D99-9E84D6BE377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19200"/>
            <a:ext cx="8731827" cy="4957763"/>
          </a:xfrm>
        </p:spPr>
        <p:txBody>
          <a:bodyPr>
            <a:normAutofit fontScale="70000" lnSpcReduction="20000"/>
          </a:bodyPr>
          <a:lstStyle/>
          <a:p>
            <a:pPr marL="0" indent="0" algn="just">
              <a:lnSpc>
                <a:spcPct val="120000"/>
              </a:lnSpc>
              <a:buNone/>
            </a:pPr>
            <a:r>
              <a:rPr lang="uk-UA" b="1" dirty="0"/>
              <a:t>	</a:t>
            </a:r>
            <a:r>
              <a:rPr lang="en-US" b="1" dirty="0"/>
              <a:t>JSON </a:t>
            </a:r>
            <a:r>
              <a:rPr lang="en-US" dirty="0"/>
              <a:t>(JavaScript Object Notation) – </a:t>
            </a:r>
            <a:r>
              <a:rPr lang="uk-UA" dirty="0"/>
              <a:t>це текстовий формат, призначений для зберігання структурованих даних. Він був створений американським програмістом </a:t>
            </a:r>
            <a:r>
              <a:rPr lang="uk-UA" b="1" i="1" dirty="0"/>
              <a:t>Дугласом </a:t>
            </a:r>
            <a:r>
              <a:rPr lang="uk-UA" b="1" i="1" dirty="0" err="1"/>
              <a:t>Крокфордом</a:t>
            </a:r>
            <a:r>
              <a:rPr lang="uk-UA" b="1" i="1" dirty="0"/>
              <a:t> </a:t>
            </a:r>
            <a:r>
              <a:rPr lang="uk-UA" dirty="0"/>
              <a:t>на базі </a:t>
            </a:r>
            <a:r>
              <a:rPr lang="en-US" dirty="0"/>
              <a:t>JavaScript, </a:t>
            </a:r>
            <a:r>
              <a:rPr lang="uk-UA" dirty="0"/>
              <a:t>але при цьому не прив'язаний до нього і є незалежним. </a:t>
            </a:r>
            <a:r>
              <a:rPr lang="en-US" dirty="0"/>
              <a:t>JSON </a:t>
            </a:r>
            <a:r>
              <a:rPr lang="uk-UA" dirty="0"/>
              <a:t>легко поєднується з будь-яким сучасним середовищем програмування, зокрема, код для введення та обробки даних у цьому форматі присутній у мовах </a:t>
            </a:r>
            <a:r>
              <a:rPr lang="en-US" dirty="0"/>
              <a:t>PHP, Python, Java</a:t>
            </a:r>
            <a:r>
              <a:rPr lang="uk-UA" dirty="0"/>
              <a:t>, </a:t>
            </a:r>
            <a:r>
              <a:rPr lang="en-US" dirty="0"/>
              <a:t>Ruby</a:t>
            </a:r>
            <a:r>
              <a:rPr lang="uk-UA" dirty="0"/>
              <a:t>,</a:t>
            </a:r>
            <a:r>
              <a:rPr lang="en-US" dirty="0"/>
              <a:t> C, C++, C#, JavaScript, Perl</a:t>
            </a:r>
            <a:r>
              <a:rPr lang="uk-UA" dirty="0"/>
              <a:t> та інші.</a:t>
            </a:r>
            <a:endParaRPr lang="en-US" dirty="0"/>
          </a:p>
          <a:p>
            <a:pPr marL="0" indent="0" algn="just">
              <a:lnSpc>
                <a:spcPct val="120000"/>
              </a:lnSpc>
              <a:buNone/>
            </a:pPr>
            <a:r>
              <a:rPr lang="uk-UA" dirty="0"/>
              <a:t>	Файли </a:t>
            </a:r>
            <a:r>
              <a:rPr lang="en-US" dirty="0"/>
              <a:t>JSON </a:t>
            </a:r>
            <a:r>
              <a:rPr lang="uk-UA" dirty="0"/>
              <a:t>мають однойменне розширення .</a:t>
            </a:r>
            <a:r>
              <a:rPr lang="en-US" dirty="0"/>
              <a:t>json, </a:t>
            </a:r>
            <a:r>
              <a:rPr lang="uk-UA" dirty="0"/>
              <a:t>також цей формат може бути представлений в інших типах файлів (наприклад, .</a:t>
            </a:r>
            <a:r>
              <a:rPr lang="en-US" dirty="0"/>
              <a:t>html), </a:t>
            </a:r>
            <a:r>
              <a:rPr lang="uk-UA" dirty="0"/>
              <a:t>відображаючись у вигляді рядка </a:t>
            </a:r>
            <a:r>
              <a:rPr lang="en-US" dirty="0"/>
              <a:t>JSON </a:t>
            </a:r>
            <a:r>
              <a:rPr lang="uk-UA" dirty="0"/>
              <a:t>або об'єкта. Важливою особливістю стандарту є те, що рядок </a:t>
            </a:r>
            <a:r>
              <a:rPr lang="en-US" dirty="0"/>
              <a:t>JSON </a:t>
            </a:r>
            <a:r>
              <a:rPr lang="uk-UA" dirty="0"/>
              <a:t>виглядає як звичайний текст, який легко </a:t>
            </a:r>
            <a:r>
              <a:rPr lang="uk-UA" dirty="0" err="1"/>
              <a:t>читається</a:t>
            </a:r>
            <a:r>
              <a:rPr lang="uk-UA" dirty="0"/>
              <a:t> людиною – як і у випадку з будь-якими іншими текстовими форматами.</a:t>
            </a:r>
          </a:p>
          <a:p>
            <a:pPr marL="0" indent="0" algn="just">
              <a:lnSpc>
                <a:spcPct val="120000"/>
              </a:lnSpc>
              <a:spcBef>
                <a:spcPts val="600"/>
              </a:spcBef>
              <a:buNone/>
            </a:pPr>
            <a:r>
              <a:rPr lang="uk-UA" dirty="0"/>
              <a:t>Ці властивості роблять </a:t>
            </a:r>
            <a:r>
              <a:rPr lang="en-US" dirty="0"/>
              <a:t>JSON </a:t>
            </a:r>
            <a:r>
              <a:rPr lang="uk-UA" dirty="0"/>
              <a:t>ідеальною мовою для обміну даними.</a:t>
            </a:r>
          </a:p>
          <a:p>
            <a:pPr marL="0" indent="0" algn="just">
              <a:lnSpc>
                <a:spcPct val="120000"/>
              </a:lnSpc>
              <a:spcBef>
                <a:spcPts val="600"/>
              </a:spcBef>
              <a:buNone/>
            </a:pPr>
            <a:endParaRPr lang="uk-UA" dirty="0"/>
          </a:p>
          <a:p>
            <a:pPr marL="0" indent="0">
              <a:lnSpc>
                <a:spcPct val="120000"/>
              </a:lnSpc>
              <a:spcBef>
                <a:spcPts val="600"/>
              </a:spcBef>
              <a:buNone/>
            </a:pPr>
            <a:endParaRPr lang="uk-UA" dirty="0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5D15E2EF-C30D-44E2-A945-5B1022DB4FA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19409" y="2169950"/>
            <a:ext cx="2057578" cy="2804403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00DC0AE6-5486-47A9-88F9-1810950B8CB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00518" y="216176"/>
            <a:ext cx="2034716" cy="9297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924493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3A8A9695-4438-42A3-8796-15D209734F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415636"/>
            <a:ext cx="10515600" cy="5761327"/>
          </a:xfrm>
        </p:spPr>
        <p:txBody>
          <a:bodyPr>
            <a:normAutofit fontScale="92500" lnSpcReduction="10000"/>
          </a:bodyPr>
          <a:lstStyle/>
          <a:p>
            <a:pPr marL="0" indent="0">
              <a:lnSpc>
                <a:spcPct val="120000"/>
              </a:lnSpc>
              <a:spcBef>
                <a:spcPts val="600"/>
              </a:spcBef>
              <a:buNone/>
            </a:pPr>
            <a:r>
              <a:rPr lang="en-US" b="1" dirty="0"/>
              <a:t>JSON </a:t>
            </a:r>
            <a:r>
              <a:rPr lang="uk-UA" b="1" dirty="0"/>
              <a:t>базується на двох структурах даних:</a:t>
            </a:r>
          </a:p>
          <a:p>
            <a:pPr>
              <a:lnSpc>
                <a:spcPct val="120000"/>
              </a:lnSpc>
              <a:spcBef>
                <a:spcPts val="600"/>
              </a:spcBef>
            </a:pPr>
            <a:r>
              <a:rPr lang="uk-UA" b="1" dirty="0"/>
              <a:t>Колекція пар ключ/значення. </a:t>
            </a:r>
            <a:r>
              <a:rPr lang="uk-UA" dirty="0"/>
              <a:t>У різних мовах ця концепція реалізована як об'єкт, запис, структура, словник, хеш, іменований список або асоціативний масив. (</a:t>
            </a:r>
            <a:r>
              <a:rPr lang="ru-RU" dirty="0"/>
              <a:t>Пара "ключ-</a:t>
            </a:r>
            <a:r>
              <a:rPr lang="ru-RU" dirty="0" err="1"/>
              <a:t>значення</a:t>
            </a:r>
            <a:r>
              <a:rPr lang="ru-RU" dirty="0"/>
              <a:t>" ("</a:t>
            </a:r>
            <a:r>
              <a:rPr lang="ru-RU" dirty="0" err="1"/>
              <a:t>key</a:t>
            </a:r>
            <a:r>
              <a:rPr lang="ru-RU" dirty="0"/>
              <a:t>" : "</a:t>
            </a:r>
            <a:r>
              <a:rPr lang="ru-RU" dirty="0" err="1"/>
              <a:t>value</a:t>
            </a:r>
            <a:r>
              <a:rPr lang="ru-RU" dirty="0"/>
              <a:t>"), в </a:t>
            </a:r>
            <a:r>
              <a:rPr lang="ru-RU" dirty="0" err="1"/>
              <a:t>якій</a:t>
            </a:r>
            <a:r>
              <a:rPr lang="ru-RU" dirty="0"/>
              <a:t> </a:t>
            </a:r>
            <a:r>
              <a:rPr lang="ru-RU" dirty="0" err="1"/>
              <a:t>ключі</a:t>
            </a:r>
            <a:r>
              <a:rPr lang="ru-RU" dirty="0"/>
              <a:t> є рядками, а </a:t>
            </a:r>
            <a:r>
              <a:rPr lang="ru-RU" dirty="0" err="1"/>
              <a:t>значення</a:t>
            </a:r>
            <a:r>
              <a:rPr lang="ru-RU" dirty="0"/>
              <a:t> - </a:t>
            </a:r>
            <a:r>
              <a:rPr lang="ru-RU" dirty="0" err="1"/>
              <a:t>допустимим</a:t>
            </a:r>
            <a:r>
              <a:rPr lang="ru-RU" dirty="0"/>
              <a:t> типом </a:t>
            </a:r>
            <a:r>
              <a:rPr lang="ru-RU" dirty="0" err="1"/>
              <a:t>даних</a:t>
            </a:r>
            <a:r>
              <a:rPr lang="ru-RU" dirty="0"/>
              <a:t> JSON.)</a:t>
            </a:r>
          </a:p>
          <a:p>
            <a:pPr>
              <a:lnSpc>
                <a:spcPct val="120000"/>
              </a:lnSpc>
              <a:spcBef>
                <a:spcPts val="600"/>
              </a:spcBef>
            </a:pPr>
            <a:r>
              <a:rPr lang="uk-UA" b="1" dirty="0"/>
              <a:t>Упорядкований список значень. </a:t>
            </a:r>
            <a:r>
              <a:rPr lang="uk-UA" dirty="0"/>
              <a:t>У більшості мов це реалізовано як масив, вектор, список або послідовність.</a:t>
            </a:r>
          </a:p>
          <a:p>
            <a:pPr marL="0" indent="0">
              <a:lnSpc>
                <a:spcPct val="120000"/>
              </a:lnSpc>
              <a:spcBef>
                <a:spcPts val="600"/>
              </a:spcBef>
              <a:buNone/>
            </a:pPr>
            <a:r>
              <a:rPr lang="uk-UA" dirty="0"/>
              <a:t>	Це </a:t>
            </a:r>
            <a:r>
              <a:rPr lang="uk-UA" dirty="0" err="1"/>
              <a:t>универсальні</a:t>
            </a:r>
            <a:r>
              <a:rPr lang="uk-UA" dirty="0"/>
              <a:t> структури даних. У тому чи іншому вигляді їх підтримують майже усі сучасні мови програмування. Є сенс будувати формат даних, що є незалежним від мови програмування, саме на цих структурах.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44941052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FE97A93B-DF8B-4E65-A02E-E3758ABDB3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2118" y="540327"/>
            <a:ext cx="11544300" cy="6213764"/>
          </a:xfrm>
        </p:spPr>
        <p:txBody>
          <a:bodyPr>
            <a:normAutofit fontScale="62500" lnSpcReduction="20000"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ru-RU" dirty="0" err="1"/>
              <a:t>Ключі</a:t>
            </a:r>
            <a:r>
              <a:rPr lang="ru-RU" dirty="0"/>
              <a:t> та </a:t>
            </a:r>
            <a:r>
              <a:rPr lang="ru-RU" dirty="0" err="1"/>
              <a:t>значення</a:t>
            </a:r>
            <a:r>
              <a:rPr lang="ru-RU" dirty="0"/>
              <a:t> JSON у </a:t>
            </a:r>
            <a:r>
              <a:rPr lang="ru-RU" dirty="0" err="1"/>
              <a:t>різних</a:t>
            </a:r>
            <a:r>
              <a:rPr lang="ru-RU" dirty="0"/>
              <a:t> </a:t>
            </a:r>
            <a:r>
              <a:rPr lang="ru-RU" dirty="0" err="1"/>
              <a:t>мовах</a:t>
            </a:r>
            <a:r>
              <a:rPr lang="ru-RU" dirty="0"/>
              <a:t> </a:t>
            </a:r>
            <a:r>
              <a:rPr lang="ru-RU" dirty="0" err="1"/>
              <a:t>програмування</a:t>
            </a:r>
            <a:r>
              <a:rPr lang="ru-RU" dirty="0"/>
              <a:t> </a:t>
            </a:r>
            <a:r>
              <a:rPr lang="ru-RU" dirty="0" err="1"/>
              <a:t>називаються</a:t>
            </a:r>
            <a:r>
              <a:rPr lang="ru-RU" dirty="0"/>
              <a:t> </a:t>
            </a:r>
            <a:r>
              <a:rPr lang="ru-RU" dirty="0" err="1"/>
              <a:t>по-різному</a:t>
            </a:r>
            <a:r>
              <a:rPr lang="ru-RU" dirty="0"/>
              <a:t>: структура, </a:t>
            </a:r>
            <a:r>
              <a:rPr lang="ru-RU" dirty="0" err="1"/>
              <a:t>запис</a:t>
            </a:r>
            <a:r>
              <a:rPr lang="ru-RU" dirty="0"/>
              <a:t>, словник, </a:t>
            </a:r>
            <a:r>
              <a:rPr lang="ru-RU" dirty="0" err="1"/>
              <a:t>асоціативний</a:t>
            </a:r>
            <a:r>
              <a:rPr lang="ru-RU" dirty="0"/>
              <a:t> </a:t>
            </a:r>
            <a:r>
              <a:rPr lang="ru-RU" dirty="0" err="1"/>
              <a:t>масив</a:t>
            </a:r>
            <a:r>
              <a:rPr lang="ru-RU" dirty="0"/>
              <a:t>, </a:t>
            </a:r>
            <a:r>
              <a:rPr lang="ru-RU" dirty="0" err="1"/>
              <a:t>послідовність</a:t>
            </a:r>
            <a:r>
              <a:rPr lang="ru-RU" dirty="0"/>
              <a:t>, вектор, список </a:t>
            </a:r>
            <a:r>
              <a:rPr lang="ru-RU" dirty="0" err="1"/>
              <a:t>тощо</a:t>
            </a:r>
            <a:r>
              <a:rPr lang="ru-RU" dirty="0"/>
              <a:t>. </a:t>
            </a:r>
            <a:r>
              <a:rPr lang="ru-RU" dirty="0" err="1"/>
              <a:t>Така</a:t>
            </a:r>
            <a:r>
              <a:rPr lang="ru-RU" dirty="0"/>
              <a:t> </a:t>
            </a:r>
            <a:r>
              <a:rPr lang="ru-RU" dirty="0" err="1"/>
              <a:t>універсальність</a:t>
            </a:r>
            <a:r>
              <a:rPr lang="ru-RU" dirty="0"/>
              <a:t> </a:t>
            </a:r>
            <a:r>
              <a:rPr lang="ru-RU" dirty="0" err="1"/>
              <a:t>дозволяє</a:t>
            </a:r>
            <a:r>
              <a:rPr lang="ru-RU" dirty="0"/>
              <a:t> легко </a:t>
            </a:r>
            <a:r>
              <a:rPr lang="ru-RU" dirty="0" err="1"/>
              <a:t>обмінюватись</a:t>
            </a:r>
            <a:r>
              <a:rPr lang="ru-RU" dirty="0"/>
              <a:t> </a:t>
            </a:r>
            <a:r>
              <a:rPr lang="ru-RU" dirty="0" err="1"/>
              <a:t>даними</a:t>
            </a:r>
            <a:r>
              <a:rPr lang="ru-RU" dirty="0"/>
              <a:t> </a:t>
            </a:r>
            <a:r>
              <a:rPr lang="ru-RU" dirty="0" err="1"/>
              <a:t>між</a:t>
            </a:r>
            <a:r>
              <a:rPr lang="ru-RU" dirty="0"/>
              <a:t> </a:t>
            </a:r>
            <a:r>
              <a:rPr lang="ru-RU" dirty="0" err="1"/>
              <a:t>програмними</a:t>
            </a:r>
            <a:r>
              <a:rPr lang="ru-RU" dirty="0"/>
              <a:t> </a:t>
            </a:r>
            <a:r>
              <a:rPr lang="ru-RU" dirty="0" err="1"/>
              <a:t>середовищами</a:t>
            </a:r>
            <a:r>
              <a:rPr lang="ru-RU" dirty="0"/>
              <a:t> через JSON.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ru-RU" sz="3600" b="1" i="1" dirty="0" err="1"/>
              <a:t>Об'єкт</a:t>
            </a:r>
            <a:r>
              <a:rPr lang="ru-RU" sz="3600" b="1" i="1" dirty="0"/>
              <a:t> - </a:t>
            </a:r>
            <a:r>
              <a:rPr lang="ru-RU" sz="3600" b="1" i="1" dirty="0" err="1"/>
              <a:t>це</a:t>
            </a:r>
            <a:r>
              <a:rPr lang="ru-RU" sz="3600" b="1" i="1" dirty="0"/>
              <a:t> </a:t>
            </a:r>
            <a:r>
              <a:rPr lang="ru-RU" sz="3600" b="1" i="1" dirty="0" err="1"/>
              <a:t>невпорядкований</a:t>
            </a:r>
            <a:r>
              <a:rPr lang="ru-RU" sz="3600" b="1" i="1" dirty="0"/>
              <a:t> </a:t>
            </a:r>
            <a:r>
              <a:rPr lang="ru-RU" sz="3600" b="1" i="1" dirty="0" err="1"/>
              <a:t>набір</a:t>
            </a:r>
            <a:r>
              <a:rPr lang="ru-RU" sz="3600" b="1" i="1" dirty="0"/>
              <a:t> пар ключ/</a:t>
            </a:r>
            <a:r>
              <a:rPr lang="ru-RU" sz="3600" b="1" i="1" dirty="0" err="1"/>
              <a:t>значення</a:t>
            </a:r>
            <a:r>
              <a:rPr lang="ru-RU" sz="3600" b="1" i="1" dirty="0"/>
              <a:t>. </a:t>
            </a:r>
            <a:r>
              <a:rPr lang="ru-RU" sz="3600" b="1" i="1" dirty="0" err="1"/>
              <a:t>Об'єкт</a:t>
            </a:r>
            <a:r>
              <a:rPr lang="ru-RU" sz="3600" b="1" i="1" dirty="0"/>
              <a:t> починается з {</a:t>
            </a:r>
            <a:r>
              <a:rPr lang="ru-RU" sz="3600" b="1" i="1" dirty="0" err="1"/>
              <a:t>відкриваючої</a:t>
            </a:r>
            <a:r>
              <a:rPr lang="ru-RU" sz="3600" b="1" i="1" dirty="0"/>
              <a:t> </a:t>
            </a:r>
            <a:r>
              <a:rPr lang="ru-RU" sz="3600" b="1" i="1" dirty="0" err="1"/>
              <a:t>фигурної</a:t>
            </a:r>
            <a:r>
              <a:rPr lang="ru-RU" sz="3600" b="1" i="1" dirty="0"/>
              <a:t> дужки і </a:t>
            </a:r>
            <a:r>
              <a:rPr lang="ru-RU" sz="3600" b="1" i="1" dirty="0" err="1"/>
              <a:t>закінчується</a:t>
            </a:r>
            <a:r>
              <a:rPr lang="ru-RU" sz="3600" b="1" i="1" dirty="0"/>
              <a:t> }</a:t>
            </a:r>
            <a:r>
              <a:rPr lang="ru-RU" sz="3600" b="1" i="1" dirty="0" err="1"/>
              <a:t>закриваючою</a:t>
            </a:r>
            <a:r>
              <a:rPr lang="ru-RU" sz="3600" b="1" i="1" dirty="0"/>
              <a:t> фигурною дужкою. </a:t>
            </a:r>
            <a:r>
              <a:rPr lang="ru-RU" sz="3600" b="1" i="1" dirty="0" err="1"/>
              <a:t>Кожне</a:t>
            </a:r>
            <a:r>
              <a:rPr lang="ru-RU" sz="3600" b="1" i="1" dirty="0"/>
              <a:t> </a:t>
            </a:r>
            <a:r>
              <a:rPr lang="ru-RU" sz="3600" b="1" i="1" dirty="0" err="1"/>
              <a:t>ім'я</a:t>
            </a:r>
            <a:r>
              <a:rPr lang="ru-RU" sz="3600" b="1" i="1" dirty="0"/>
              <a:t> </a:t>
            </a:r>
            <a:r>
              <a:rPr lang="ru-RU" sz="3600" b="1" i="1" dirty="0" err="1"/>
              <a:t>супроводжують</a:t>
            </a:r>
            <a:r>
              <a:rPr lang="ru-RU" sz="3600" b="1" i="1" dirty="0"/>
              <a:t> :</a:t>
            </a:r>
            <a:r>
              <a:rPr lang="ru-RU" sz="3600" b="1" i="1" dirty="0" err="1"/>
              <a:t>двокрапкою</a:t>
            </a:r>
            <a:r>
              <a:rPr lang="ru-RU" sz="3600" b="1" i="1" dirty="0"/>
              <a:t>, а пари ключ/</a:t>
            </a:r>
            <a:r>
              <a:rPr lang="ru-RU" sz="3600" b="1" i="1" dirty="0" err="1"/>
              <a:t>значення</a:t>
            </a:r>
            <a:r>
              <a:rPr lang="ru-RU" sz="3600" b="1" i="1" dirty="0"/>
              <a:t> </a:t>
            </a:r>
            <a:r>
              <a:rPr lang="ru-RU" sz="3600" b="1" i="1" dirty="0" err="1"/>
              <a:t>відокремлюють</a:t>
            </a:r>
            <a:r>
              <a:rPr lang="ru-RU" sz="3600" b="1" i="1" dirty="0"/>
              <a:t> ,комою.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uk-UA" dirty="0"/>
              <a:t>Об'єкт </a:t>
            </a:r>
            <a:r>
              <a:rPr lang="en-US" dirty="0"/>
              <a:t>JSON </a:t>
            </a:r>
            <a:r>
              <a:rPr lang="uk-UA" dirty="0"/>
              <a:t>полягає у фігурних дужках, усередині яких через кому розміщуються пари «ключ-значення», їх може бути від двох і більше. Як приклади </a:t>
            </a:r>
            <a:r>
              <a:rPr lang="en-US" dirty="0"/>
              <a:t>JSON </a:t>
            </a:r>
            <a:r>
              <a:rPr lang="uk-UA" dirty="0"/>
              <a:t>значень виділяють:</a:t>
            </a:r>
          </a:p>
          <a:p>
            <a:r>
              <a:rPr lang="uk-UA" b="1" dirty="0"/>
              <a:t>Масиви.</a:t>
            </a:r>
            <a:r>
              <a:rPr lang="uk-UA" dirty="0"/>
              <a:t> Структурований набір значень укладений у квадратні дужки. Масив об'єднує кілька об'єктів, які згруповані за загальною ознакою.</a:t>
            </a:r>
          </a:p>
          <a:p>
            <a:r>
              <a:rPr lang="uk-UA" b="1" dirty="0"/>
              <a:t>Об'єкти.</a:t>
            </a:r>
            <a:r>
              <a:rPr lang="uk-UA" dirty="0"/>
              <a:t> Включає основну одиницю формату – пару «ключ-значення». Об'єкт-значення повинен відповідати тому самому правилу, що й об'єкт </a:t>
            </a:r>
            <a:r>
              <a:rPr lang="en-US" dirty="0"/>
              <a:t>JSON.</a:t>
            </a:r>
            <a:br>
              <a:rPr lang="en-US" dirty="0"/>
            </a:br>
            <a:endParaRPr lang="en-US" dirty="0"/>
          </a:p>
          <a:p>
            <a:r>
              <a:rPr lang="uk-UA" b="1" dirty="0"/>
              <a:t>Рядки.</a:t>
            </a:r>
            <a:r>
              <a:rPr lang="uk-UA" dirty="0"/>
              <a:t> Певна послідовність символів, яка розташовується у двох подвійних лапках.</a:t>
            </a:r>
            <a:br>
              <a:rPr lang="uk-UA" dirty="0"/>
            </a:br>
            <a:endParaRPr lang="uk-UA" dirty="0"/>
          </a:p>
          <a:p>
            <a:r>
              <a:rPr lang="uk-UA" b="1" dirty="0"/>
              <a:t>Числа.</a:t>
            </a:r>
            <a:r>
              <a:rPr lang="uk-UA" dirty="0"/>
              <a:t> Може бути як цілим, так і з плаваючою комою.</a:t>
            </a:r>
            <a:br>
              <a:rPr lang="uk-UA" dirty="0"/>
            </a:br>
            <a:endParaRPr lang="uk-UA" dirty="0"/>
          </a:p>
          <a:p>
            <a:r>
              <a:rPr lang="uk-UA" b="1" dirty="0" err="1"/>
              <a:t>Бульовий</a:t>
            </a:r>
            <a:r>
              <a:rPr lang="uk-UA" b="1" dirty="0"/>
              <a:t> тип.</a:t>
            </a:r>
            <a:r>
              <a:rPr lang="uk-UA" dirty="0"/>
              <a:t> Значення </a:t>
            </a:r>
            <a:r>
              <a:rPr lang="en-US" dirty="0"/>
              <a:t>true </a:t>
            </a:r>
            <a:r>
              <a:rPr lang="uk-UA" dirty="0"/>
              <a:t>чи </a:t>
            </a:r>
            <a:r>
              <a:rPr lang="en-US" dirty="0"/>
              <a:t>false.</a:t>
            </a:r>
            <a:br>
              <a:rPr lang="en-US" dirty="0"/>
            </a:br>
            <a:endParaRPr lang="en-US" dirty="0"/>
          </a:p>
          <a:p>
            <a:r>
              <a:rPr lang="uk-UA" b="1" dirty="0"/>
              <a:t>Значення </a:t>
            </a:r>
            <a:r>
              <a:rPr lang="en-US" b="1" dirty="0"/>
              <a:t>null.</a:t>
            </a:r>
            <a:r>
              <a:rPr lang="en-US" dirty="0"/>
              <a:t> </a:t>
            </a:r>
            <a:r>
              <a:rPr lang="uk-UA" dirty="0"/>
              <a:t>Позначає відсутність даних.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35770576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іс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3415</TotalTime>
  <Words>1744</Words>
  <Application>Microsoft Office PowerPoint</Application>
  <PresentationFormat>Широкий екран</PresentationFormat>
  <Paragraphs>129</Paragraphs>
  <Slides>21</Slides>
  <Notes>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21</vt:i4>
      </vt:variant>
    </vt:vector>
  </HeadingPairs>
  <TitlesOfParts>
    <vt:vector size="24" baseType="lpstr">
      <vt:lpstr>Arial</vt:lpstr>
      <vt:lpstr>Times New Roman</vt:lpstr>
      <vt:lpstr>Тема Office</vt:lpstr>
      <vt:lpstr>  Робота з файлами в Google Colab </vt:lpstr>
      <vt:lpstr>Презентація PowerPoint</vt:lpstr>
      <vt:lpstr>Презентація PowerPoint</vt:lpstr>
      <vt:lpstr>CSV файли</vt:lpstr>
      <vt:lpstr>Презентація PowerPoint</vt:lpstr>
      <vt:lpstr>Презентація PowerPoint</vt:lpstr>
      <vt:lpstr>JSON файли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Відкриття .csv файлів в Google Colab</vt:lpstr>
      <vt:lpstr>Презентація PowerPoint</vt:lpstr>
      <vt:lpstr>Після завантаження файл parsing.csv перебуває у сесійному сховищі в папці під назвою /content/.</vt:lpstr>
      <vt:lpstr>Читання зі змінної uploaded</vt:lpstr>
      <vt:lpstr>Таким чином, щоб прочитати дані безпосередньо зі словника uploaded, спочатку нам потрібно перетворити ці дані на звичайний рядок.</vt:lpstr>
      <vt:lpstr>Презентація PowerPoint</vt:lpstr>
      <vt:lpstr>Читання з файлу</vt:lpstr>
      <vt:lpstr> Читання через бібліотеку Pandas </vt:lpstr>
      <vt:lpstr>Презентація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Презентація PowerPoint</dc:title>
  <dc:creator>Оксана</dc:creator>
  <cp:lastModifiedBy>Oksana Okunkova</cp:lastModifiedBy>
  <cp:revision>26</cp:revision>
  <dcterms:created xsi:type="dcterms:W3CDTF">2023-10-30T12:16:18Z</dcterms:created>
  <dcterms:modified xsi:type="dcterms:W3CDTF">2025-11-04T08:00:26Z</dcterms:modified>
</cp:coreProperties>
</file>