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62" r:id="rId3"/>
    <p:sldId id="363" r:id="rId4"/>
    <p:sldId id="364" r:id="rId5"/>
    <p:sldId id="258" r:id="rId6"/>
    <p:sldId id="367" r:id="rId7"/>
    <p:sldId id="318" r:id="rId8"/>
    <p:sldId id="319" r:id="rId9"/>
    <p:sldId id="320" r:id="rId10"/>
    <p:sldId id="368" r:id="rId11"/>
    <p:sldId id="369" r:id="rId12"/>
    <p:sldId id="370" r:id="rId13"/>
    <p:sldId id="371" r:id="rId14"/>
    <p:sldId id="372" r:id="rId15"/>
    <p:sldId id="259" r:id="rId16"/>
    <p:sldId id="373" r:id="rId17"/>
    <p:sldId id="374" r:id="rId18"/>
    <p:sldId id="311" r:id="rId19"/>
    <p:sldId id="375" r:id="rId20"/>
    <p:sldId id="321" r:id="rId21"/>
    <p:sldId id="376" r:id="rId22"/>
    <p:sldId id="322" r:id="rId23"/>
    <p:sldId id="323" r:id="rId24"/>
    <p:sldId id="260" r:id="rId25"/>
    <p:sldId id="261" r:id="rId26"/>
    <p:sldId id="312" r:id="rId27"/>
    <p:sldId id="262" r:id="rId28"/>
    <p:sldId id="329" r:id="rId29"/>
    <p:sldId id="274" r:id="rId30"/>
    <p:sldId id="331" r:id="rId31"/>
    <p:sldId id="332" r:id="rId32"/>
    <p:sldId id="334" r:id="rId33"/>
    <p:sldId id="335" r:id="rId34"/>
    <p:sldId id="336" r:id="rId35"/>
    <p:sldId id="338" r:id="rId36"/>
    <p:sldId id="339" r:id="rId37"/>
    <p:sldId id="378" r:id="rId38"/>
    <p:sldId id="383" r:id="rId39"/>
    <p:sldId id="340" r:id="rId40"/>
    <p:sldId id="341" r:id="rId41"/>
    <p:sldId id="342" r:id="rId42"/>
    <p:sldId id="343" r:id="rId43"/>
    <p:sldId id="344" r:id="rId44"/>
    <p:sldId id="379" r:id="rId45"/>
    <p:sldId id="380" r:id="rId46"/>
    <p:sldId id="345" r:id="rId47"/>
    <p:sldId id="346" r:id="rId48"/>
    <p:sldId id="347" r:id="rId49"/>
    <p:sldId id="381" r:id="rId50"/>
    <p:sldId id="382" r:id="rId51"/>
    <p:sldId id="348" r:id="rId52"/>
    <p:sldId id="349" r:id="rId53"/>
    <p:sldId id="358" r:id="rId54"/>
    <p:sldId id="301" r:id="rId55"/>
  </p:sldIdLst>
  <p:sldSz cx="9144000" cy="5715000" type="screen16x1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1114" y="62"/>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775355"/>
            <a:ext cx="7772400" cy="1225021"/>
          </a:xfrm>
        </p:spPr>
        <p:txBody>
          <a:bodyPr/>
          <a:lstStyle/>
          <a:p>
            <a:r>
              <a:rPr lang="ru-RU"/>
              <a:t>Образец заголовка</a:t>
            </a:r>
          </a:p>
        </p:txBody>
      </p:sp>
      <p:sp>
        <p:nvSpPr>
          <p:cNvPr id="3" name="Подзаголовок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3567347B-B532-4450-95C7-7FC96E3A1B56}" type="datetimeFigureOut">
              <a:rPr lang="ru-RU" smtClean="0"/>
              <a:t>20.02.2026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6DA301-30E3-4338-A71E-7D4580897B67}" type="slidenum">
              <a:rPr lang="ru-RU" smtClean="0"/>
              <a:t>‹#›</a:t>
            </a:fld>
            <a:endParaRPr lang="ru-RU"/>
          </a:p>
        </p:txBody>
      </p:sp>
    </p:spTree>
    <p:extLst>
      <p:ext uri="{BB962C8B-B14F-4D97-AF65-F5344CB8AC3E}">
        <p14:creationId xmlns:p14="http://schemas.microsoft.com/office/powerpoint/2010/main" val="3684473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567347B-B532-4450-95C7-7FC96E3A1B56}" type="datetimeFigureOut">
              <a:rPr lang="ru-RU" smtClean="0"/>
              <a:t>20.02.2026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6DA301-30E3-4338-A71E-7D4580897B67}" type="slidenum">
              <a:rPr lang="ru-RU" smtClean="0"/>
              <a:t>‹#›</a:t>
            </a:fld>
            <a:endParaRPr lang="ru-RU"/>
          </a:p>
        </p:txBody>
      </p:sp>
    </p:spTree>
    <p:extLst>
      <p:ext uri="{BB962C8B-B14F-4D97-AF65-F5344CB8AC3E}">
        <p14:creationId xmlns:p14="http://schemas.microsoft.com/office/powerpoint/2010/main" val="3981636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90500"/>
            <a:ext cx="2057400" cy="406400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190500"/>
            <a:ext cx="6019800" cy="40640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567347B-B532-4450-95C7-7FC96E3A1B56}" type="datetimeFigureOut">
              <a:rPr lang="ru-RU" smtClean="0"/>
              <a:t>20.02.2026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6DA301-30E3-4338-A71E-7D4580897B67}" type="slidenum">
              <a:rPr lang="ru-RU" smtClean="0"/>
              <a:t>‹#›</a:t>
            </a:fld>
            <a:endParaRPr lang="ru-RU"/>
          </a:p>
        </p:txBody>
      </p:sp>
    </p:spTree>
    <p:extLst>
      <p:ext uri="{BB962C8B-B14F-4D97-AF65-F5344CB8AC3E}">
        <p14:creationId xmlns:p14="http://schemas.microsoft.com/office/powerpoint/2010/main" val="3361070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567347B-B532-4450-95C7-7FC96E3A1B56}" type="datetimeFigureOut">
              <a:rPr lang="ru-RU" smtClean="0"/>
              <a:t>20.02.2026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6DA301-30E3-4338-A71E-7D4580897B67}" type="slidenum">
              <a:rPr lang="ru-RU" smtClean="0"/>
              <a:t>‹#›</a:t>
            </a:fld>
            <a:endParaRPr lang="ru-RU"/>
          </a:p>
        </p:txBody>
      </p:sp>
    </p:spTree>
    <p:extLst>
      <p:ext uri="{BB962C8B-B14F-4D97-AF65-F5344CB8AC3E}">
        <p14:creationId xmlns:p14="http://schemas.microsoft.com/office/powerpoint/2010/main" val="3153325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672417"/>
            <a:ext cx="7772400" cy="1135063"/>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3567347B-B532-4450-95C7-7FC96E3A1B56}" type="datetimeFigureOut">
              <a:rPr lang="ru-RU" smtClean="0"/>
              <a:t>20.02.2026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6DA301-30E3-4338-A71E-7D4580897B67}" type="slidenum">
              <a:rPr lang="ru-RU" smtClean="0"/>
              <a:t>‹#›</a:t>
            </a:fld>
            <a:endParaRPr lang="ru-RU"/>
          </a:p>
        </p:txBody>
      </p:sp>
    </p:spTree>
    <p:extLst>
      <p:ext uri="{BB962C8B-B14F-4D97-AF65-F5344CB8AC3E}">
        <p14:creationId xmlns:p14="http://schemas.microsoft.com/office/powerpoint/2010/main" val="3985700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3567347B-B532-4450-95C7-7FC96E3A1B56}" type="datetimeFigureOut">
              <a:rPr lang="ru-RU" smtClean="0"/>
              <a:t>20.02.2026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6DA301-30E3-4338-A71E-7D4580897B67}" type="slidenum">
              <a:rPr lang="ru-RU" smtClean="0"/>
              <a:t>‹#›</a:t>
            </a:fld>
            <a:endParaRPr lang="ru-RU"/>
          </a:p>
        </p:txBody>
      </p:sp>
    </p:spTree>
    <p:extLst>
      <p:ext uri="{BB962C8B-B14F-4D97-AF65-F5344CB8AC3E}">
        <p14:creationId xmlns:p14="http://schemas.microsoft.com/office/powerpoint/2010/main" val="169419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865"/>
            <a:ext cx="8229600" cy="9525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3567347B-B532-4450-95C7-7FC96E3A1B56}" type="datetimeFigureOut">
              <a:rPr lang="ru-RU" smtClean="0"/>
              <a:t>20.02.2026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6DA301-30E3-4338-A71E-7D4580897B67}" type="slidenum">
              <a:rPr lang="ru-RU" smtClean="0"/>
              <a:t>‹#›</a:t>
            </a:fld>
            <a:endParaRPr lang="ru-RU"/>
          </a:p>
        </p:txBody>
      </p:sp>
    </p:spTree>
    <p:extLst>
      <p:ext uri="{BB962C8B-B14F-4D97-AF65-F5344CB8AC3E}">
        <p14:creationId xmlns:p14="http://schemas.microsoft.com/office/powerpoint/2010/main" val="3103400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3567347B-B532-4450-95C7-7FC96E3A1B56}" type="datetimeFigureOut">
              <a:rPr lang="ru-RU" smtClean="0"/>
              <a:t>20.02.2026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6DA301-30E3-4338-A71E-7D4580897B67}" type="slidenum">
              <a:rPr lang="ru-RU" smtClean="0"/>
              <a:t>‹#›</a:t>
            </a:fld>
            <a:endParaRPr lang="ru-RU"/>
          </a:p>
        </p:txBody>
      </p:sp>
    </p:spTree>
    <p:extLst>
      <p:ext uri="{BB962C8B-B14F-4D97-AF65-F5344CB8AC3E}">
        <p14:creationId xmlns:p14="http://schemas.microsoft.com/office/powerpoint/2010/main" val="1202579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567347B-B532-4450-95C7-7FC96E3A1B56}" type="datetimeFigureOut">
              <a:rPr lang="ru-RU" smtClean="0"/>
              <a:t>20.02.2026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6DA301-30E3-4338-A71E-7D4580897B67}" type="slidenum">
              <a:rPr lang="ru-RU" smtClean="0"/>
              <a:t>‹#›</a:t>
            </a:fld>
            <a:endParaRPr lang="ru-RU"/>
          </a:p>
        </p:txBody>
      </p:sp>
    </p:spTree>
    <p:extLst>
      <p:ext uri="{BB962C8B-B14F-4D97-AF65-F5344CB8AC3E}">
        <p14:creationId xmlns:p14="http://schemas.microsoft.com/office/powerpoint/2010/main" val="2678387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27542"/>
            <a:ext cx="3008313" cy="968375"/>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3567347B-B532-4450-95C7-7FC96E3A1B56}" type="datetimeFigureOut">
              <a:rPr lang="ru-RU" smtClean="0"/>
              <a:t>20.02.2026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6DA301-30E3-4338-A71E-7D4580897B67}" type="slidenum">
              <a:rPr lang="ru-RU" smtClean="0"/>
              <a:t>‹#›</a:t>
            </a:fld>
            <a:endParaRPr lang="ru-RU"/>
          </a:p>
        </p:txBody>
      </p:sp>
    </p:spTree>
    <p:extLst>
      <p:ext uri="{BB962C8B-B14F-4D97-AF65-F5344CB8AC3E}">
        <p14:creationId xmlns:p14="http://schemas.microsoft.com/office/powerpoint/2010/main" val="569172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000500"/>
            <a:ext cx="5486400" cy="472282"/>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3567347B-B532-4450-95C7-7FC96E3A1B56}" type="datetimeFigureOut">
              <a:rPr lang="ru-RU" smtClean="0"/>
              <a:t>20.02.2026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6DA301-30E3-4338-A71E-7D4580897B67}" type="slidenum">
              <a:rPr lang="ru-RU" smtClean="0"/>
              <a:t>‹#›</a:t>
            </a:fld>
            <a:endParaRPr lang="ru-RU"/>
          </a:p>
        </p:txBody>
      </p:sp>
    </p:spTree>
    <p:extLst>
      <p:ext uri="{BB962C8B-B14F-4D97-AF65-F5344CB8AC3E}">
        <p14:creationId xmlns:p14="http://schemas.microsoft.com/office/powerpoint/2010/main" val="3224522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330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3567347B-B532-4450-95C7-7FC96E3A1B56}" type="datetimeFigureOut">
              <a:rPr lang="ru-RU" smtClean="0"/>
              <a:t>20.02.2026</a:t>
            </a:fld>
            <a:endParaRPr lang="ru-RU"/>
          </a:p>
        </p:txBody>
      </p:sp>
      <p:sp>
        <p:nvSpPr>
          <p:cNvPr id="5" name="Нижний колонтитул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B16DA301-30E3-4338-A71E-7D4580897B67}" type="slidenum">
              <a:rPr lang="ru-RU" smtClean="0"/>
              <a:t>‹#›</a:t>
            </a:fld>
            <a:endParaRPr lang="ru-RU"/>
          </a:p>
        </p:txBody>
      </p:sp>
    </p:spTree>
    <p:extLst>
      <p:ext uri="{BB962C8B-B14F-4D97-AF65-F5344CB8AC3E}">
        <p14:creationId xmlns:p14="http://schemas.microsoft.com/office/powerpoint/2010/main" val="1944981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841276"/>
            <a:ext cx="7772400" cy="1225021"/>
          </a:xfrm>
        </p:spPr>
        <p:txBody>
          <a:bodyPr/>
          <a:lstStyle/>
          <a:p>
            <a:pPr algn="r"/>
            <a:r>
              <a:rPr lang="uk-UA" b="1" dirty="0">
                <a:solidFill>
                  <a:schemeClr val="bg1"/>
                </a:solidFill>
              </a:rPr>
              <a:t>Лекція 9</a:t>
            </a:r>
            <a:endParaRPr lang="ru-RU" dirty="0">
              <a:solidFill>
                <a:schemeClr val="bg1"/>
              </a:solidFill>
            </a:endParaRPr>
          </a:p>
        </p:txBody>
      </p:sp>
      <p:sp>
        <p:nvSpPr>
          <p:cNvPr id="3" name="Подзаголовок 2"/>
          <p:cNvSpPr>
            <a:spLocks noGrp="1"/>
          </p:cNvSpPr>
          <p:nvPr>
            <p:ph type="subTitle" idx="1"/>
          </p:nvPr>
        </p:nvSpPr>
        <p:spPr>
          <a:xfrm>
            <a:off x="611560" y="2137420"/>
            <a:ext cx="7992888" cy="1800200"/>
          </a:xfrm>
        </p:spPr>
        <p:txBody>
          <a:bodyPr>
            <a:noAutofit/>
          </a:bodyPr>
          <a:lstStyle/>
          <a:p>
            <a:r>
              <a:rPr lang="ru-RU" sz="3600" b="1" dirty="0" err="1">
                <a:solidFill>
                  <a:schemeClr val="bg1"/>
                </a:solidFill>
              </a:rPr>
              <a:t>Обробка</a:t>
            </a:r>
            <a:r>
              <a:rPr lang="ru-RU" sz="3600" b="1" dirty="0">
                <a:solidFill>
                  <a:schemeClr val="bg1"/>
                </a:solidFill>
              </a:rPr>
              <a:t> </a:t>
            </a:r>
            <a:r>
              <a:rPr lang="ru-RU" sz="3600" b="1" dirty="0" err="1">
                <a:solidFill>
                  <a:schemeClr val="bg1"/>
                </a:solidFill>
              </a:rPr>
              <a:t>внутрішніх</a:t>
            </a:r>
            <a:r>
              <a:rPr lang="ru-RU" sz="3600" b="1" dirty="0">
                <a:solidFill>
                  <a:schemeClr val="bg1"/>
                </a:solidFill>
              </a:rPr>
              <a:t> </a:t>
            </a:r>
            <a:r>
              <a:rPr lang="ru-RU" sz="3600" b="1" dirty="0" err="1">
                <a:solidFill>
                  <a:schemeClr val="bg1"/>
                </a:solidFill>
              </a:rPr>
              <a:t>циліндричних</a:t>
            </a:r>
            <a:r>
              <a:rPr lang="ru-RU" sz="3600" b="1" dirty="0">
                <a:solidFill>
                  <a:schemeClr val="bg1"/>
                </a:solidFill>
              </a:rPr>
              <a:t> </a:t>
            </a:r>
            <a:r>
              <a:rPr lang="ru-RU" sz="3600" b="1" dirty="0" err="1">
                <a:solidFill>
                  <a:schemeClr val="bg1"/>
                </a:solidFill>
              </a:rPr>
              <a:t>поверхонь</a:t>
            </a:r>
            <a:endParaRPr lang="ru-RU" sz="3600" dirty="0">
              <a:solidFill>
                <a:schemeClr val="bg1"/>
              </a:solidFill>
            </a:endParaRPr>
          </a:p>
        </p:txBody>
      </p:sp>
    </p:spTree>
    <p:extLst>
      <p:ext uri="{BB962C8B-B14F-4D97-AF65-F5344CB8AC3E}">
        <p14:creationId xmlns:p14="http://schemas.microsoft.com/office/powerpoint/2010/main" val="3090326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9228"/>
            <a:ext cx="8229600" cy="4968552"/>
          </a:xfrm>
        </p:spPr>
        <p:txBody>
          <a:bodyPr>
            <a:noAutofit/>
          </a:bodyPr>
          <a:lstStyle/>
          <a:p>
            <a:pPr marL="0" indent="358775" algn="just">
              <a:spcBef>
                <a:spcPts val="0"/>
              </a:spcBef>
              <a:buNone/>
            </a:pPr>
            <a:r>
              <a:rPr lang="uk-UA" sz="1900" b="1" dirty="0">
                <a:solidFill>
                  <a:schemeClr val="bg1"/>
                </a:solidFill>
              </a:rPr>
              <a:t>Свердло для глибокого свердління</a:t>
            </a:r>
            <a:r>
              <a:rPr lang="uk-UA" sz="1900" dirty="0">
                <a:solidFill>
                  <a:schemeClr val="bg1"/>
                </a:solidFill>
              </a:rPr>
              <a:t> складається зі штанги  довжиною до </a:t>
            </a:r>
            <a:r>
              <a:rPr lang="uk-UA" sz="1900" b="1" dirty="0">
                <a:solidFill>
                  <a:schemeClr val="bg1"/>
                </a:solidFill>
              </a:rPr>
              <a:t>1,5</a:t>
            </a:r>
            <a:r>
              <a:rPr lang="uk-UA" sz="1900" dirty="0">
                <a:solidFill>
                  <a:schemeClr val="bg1"/>
                </a:solidFill>
              </a:rPr>
              <a:t>–</a:t>
            </a:r>
            <a:r>
              <a:rPr lang="uk-UA" sz="1900" b="1" dirty="0">
                <a:solidFill>
                  <a:schemeClr val="bg1"/>
                </a:solidFill>
              </a:rPr>
              <a:t>2,0</a:t>
            </a:r>
            <a:r>
              <a:rPr lang="uk-UA" sz="1900" dirty="0">
                <a:solidFill>
                  <a:schemeClr val="bg1"/>
                </a:solidFill>
              </a:rPr>
              <a:t> м (в залежності від довжини отвору), що має дві канавки  для відведення стружки та дві канавки  для трубок, що підводять </a:t>
            </a:r>
            <a:r>
              <a:rPr lang="uk-UA" sz="1900" dirty="0" err="1">
                <a:solidFill>
                  <a:schemeClr val="bg1"/>
                </a:solidFill>
              </a:rPr>
              <a:t>мастильно</a:t>
            </a:r>
            <a:r>
              <a:rPr lang="uk-UA" sz="1900" dirty="0">
                <a:solidFill>
                  <a:schemeClr val="bg1"/>
                </a:solidFill>
              </a:rPr>
              <a:t>-охолоджувальну рідину (</a:t>
            </a:r>
            <a:r>
              <a:rPr lang="uk-UA" sz="1900" b="1" dirty="0">
                <a:solidFill>
                  <a:schemeClr val="bg1"/>
                </a:solidFill>
              </a:rPr>
              <a:t>МОР</a:t>
            </a:r>
            <a:r>
              <a:rPr lang="uk-UA" sz="1900" dirty="0">
                <a:solidFill>
                  <a:schemeClr val="bg1"/>
                </a:solidFill>
              </a:rPr>
              <a:t>) під великим тиском для змащування, охолодження та видалення стружки. На кінці штанги закріплюється клином  з гвинтом спеціальна різальна пластина  із швидкорізальної сталі або пластина, яка оснащена твердим сплавом. На ріжучих кромках пластини виконуються канавки для розламування та подрібнення стружки. Крім того, ці канавки полегшують видалення із зони різання стружки під дією </a:t>
            </a:r>
            <a:r>
              <a:rPr lang="uk-UA" sz="1900" b="1" dirty="0">
                <a:solidFill>
                  <a:schemeClr val="bg1"/>
                </a:solidFill>
              </a:rPr>
              <a:t>МОР</a:t>
            </a:r>
            <a:r>
              <a:rPr lang="uk-UA" sz="1900" dirty="0">
                <a:solidFill>
                  <a:schemeClr val="bg1"/>
                </a:solidFill>
              </a:rPr>
              <a:t>. Такі свердла застосовуються для отворів діаметром від </a:t>
            </a:r>
            <a:r>
              <a:rPr lang="uk-UA" sz="1900" b="1" dirty="0">
                <a:solidFill>
                  <a:schemeClr val="bg1"/>
                </a:solidFill>
              </a:rPr>
              <a:t>30</a:t>
            </a:r>
            <a:r>
              <a:rPr lang="uk-UA" sz="1900" dirty="0">
                <a:solidFill>
                  <a:schemeClr val="bg1"/>
                </a:solidFill>
              </a:rPr>
              <a:t> мм і більше.</a:t>
            </a:r>
            <a:endParaRPr lang="ru-RU" sz="1900" dirty="0">
              <a:solidFill>
                <a:schemeClr val="bg1"/>
              </a:solidFill>
            </a:endParaRPr>
          </a:p>
          <a:p>
            <a:pPr marL="0" indent="358775" algn="just">
              <a:spcBef>
                <a:spcPts val="0"/>
              </a:spcBef>
              <a:buNone/>
            </a:pPr>
            <a:r>
              <a:rPr lang="uk-UA" sz="1900" dirty="0">
                <a:solidFill>
                  <a:schemeClr val="bg1"/>
                </a:solidFill>
              </a:rPr>
              <a:t>Для виготовлення глибоких отворів відносно невеликих діаметрів (до </a:t>
            </a:r>
            <a:r>
              <a:rPr lang="uk-UA" sz="1900" b="1" dirty="0">
                <a:solidFill>
                  <a:schemeClr val="bg1"/>
                </a:solidFill>
              </a:rPr>
              <a:t>30</a:t>
            </a:r>
            <a:r>
              <a:rPr lang="uk-UA" sz="1900" dirty="0">
                <a:solidFill>
                  <a:schemeClr val="bg1"/>
                </a:solidFill>
              </a:rPr>
              <a:t> мм) застосовуються </a:t>
            </a:r>
            <a:r>
              <a:rPr lang="uk-UA" sz="1900" b="1" dirty="0">
                <a:solidFill>
                  <a:schemeClr val="bg1"/>
                </a:solidFill>
              </a:rPr>
              <a:t>спіральні</a:t>
            </a:r>
            <a:r>
              <a:rPr lang="uk-UA" sz="1900" dirty="0">
                <a:solidFill>
                  <a:schemeClr val="bg1"/>
                </a:solidFill>
              </a:rPr>
              <a:t> свердла з внутрішнім підведенням </a:t>
            </a:r>
            <a:r>
              <a:rPr lang="uk-UA" sz="1900" b="1" dirty="0">
                <a:solidFill>
                  <a:schemeClr val="bg1"/>
                </a:solidFill>
              </a:rPr>
              <a:t>МОР</a:t>
            </a:r>
            <a:r>
              <a:rPr lang="uk-UA" sz="1900" dirty="0">
                <a:solidFill>
                  <a:schemeClr val="bg1"/>
                </a:solidFill>
              </a:rPr>
              <a:t>. Однак обробляти такими спіральними свердлами глибокі отвори технологічно недоцільно. Це зумовлено тим, що такі свердла необхідно часто виводити з отворів для видалення стружки, яка застрягла всередині. Крім того, такі свердла недостатньо міцні та менш точно забезпечують дотримання напрямку осі отвору. </a:t>
            </a:r>
            <a:endParaRPr lang="ru-RU" sz="1900" dirty="0">
              <a:solidFill>
                <a:schemeClr val="bg1"/>
              </a:solidFill>
            </a:endParaRPr>
          </a:p>
        </p:txBody>
      </p:sp>
    </p:spTree>
    <p:extLst>
      <p:ext uri="{BB962C8B-B14F-4D97-AF65-F5344CB8AC3E}">
        <p14:creationId xmlns:p14="http://schemas.microsoft.com/office/powerpoint/2010/main" val="249936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553244"/>
            <a:ext cx="8229600" cy="4608512"/>
          </a:xfrm>
        </p:spPr>
        <p:txBody>
          <a:bodyPr>
            <a:normAutofit fontScale="77500" lnSpcReduction="20000"/>
          </a:bodyPr>
          <a:lstStyle/>
          <a:p>
            <a:pPr marL="0" indent="358775" algn="just">
              <a:buNone/>
            </a:pPr>
            <a:r>
              <a:rPr lang="uk-UA" dirty="0">
                <a:solidFill>
                  <a:schemeClr val="bg1"/>
                </a:solidFill>
              </a:rPr>
              <a:t>Тому замість спіральних свердел в таких випадках застосовуються так звані </a:t>
            </a:r>
            <a:r>
              <a:rPr lang="uk-UA" b="1" dirty="0">
                <a:solidFill>
                  <a:schemeClr val="bg1"/>
                </a:solidFill>
              </a:rPr>
              <a:t>гарматні свердла</a:t>
            </a:r>
            <a:r>
              <a:rPr lang="uk-UA" dirty="0">
                <a:solidFill>
                  <a:schemeClr val="bg1"/>
                </a:solidFill>
              </a:rPr>
              <a:t>. Їх конструктивною особливістю є те, що вони не мають поперечної різальної кромки, яка полегшує процес різання матеріалів. Вершина таких свердел зміщена, завдяки чому утворюється напрямний конус, що направляє інструмент.</a:t>
            </a:r>
            <a:endParaRPr lang="ru-RU" dirty="0">
              <a:solidFill>
                <a:schemeClr val="bg1"/>
              </a:solidFill>
            </a:endParaRPr>
          </a:p>
          <a:p>
            <a:pPr marL="0" indent="358775" algn="just">
              <a:buNone/>
            </a:pPr>
            <a:r>
              <a:rPr lang="uk-UA" dirty="0">
                <a:solidFill>
                  <a:schemeClr val="bg1"/>
                </a:solidFill>
              </a:rPr>
              <a:t>Свердлінню гарматними свердлами передує попереднє </a:t>
            </a:r>
            <a:r>
              <a:rPr lang="uk-UA" dirty="0" err="1">
                <a:solidFill>
                  <a:schemeClr val="bg1"/>
                </a:solidFill>
              </a:rPr>
              <a:t>засвердлювання</a:t>
            </a:r>
            <a:r>
              <a:rPr lang="uk-UA" dirty="0">
                <a:solidFill>
                  <a:schemeClr val="bg1"/>
                </a:solidFill>
              </a:rPr>
              <a:t> матеріалу на деяку глибину спіральними або перовими свердлами. Ця операція є важливою, оскільки визначає подальше можливе відведення осі гарматного свердла при виконанні технологічної операції. Дрібна стружка, що утворюється при свердлінні, легко видаляється </a:t>
            </a:r>
            <a:r>
              <a:rPr lang="uk-UA" b="1" dirty="0">
                <a:solidFill>
                  <a:schemeClr val="bg1"/>
                </a:solidFill>
              </a:rPr>
              <a:t>МОР</a:t>
            </a:r>
            <a:r>
              <a:rPr lang="uk-UA" dirty="0">
                <a:solidFill>
                  <a:schemeClr val="bg1"/>
                </a:solidFill>
              </a:rPr>
              <a:t>. Істотним недоліком гарматних свердел є їх мала продуктивність.</a:t>
            </a:r>
            <a:endParaRPr lang="ru-RU" dirty="0">
              <a:solidFill>
                <a:schemeClr val="bg1"/>
              </a:solidFill>
            </a:endParaRPr>
          </a:p>
        </p:txBody>
      </p:sp>
    </p:spTree>
    <p:extLst>
      <p:ext uri="{BB962C8B-B14F-4D97-AF65-F5344CB8AC3E}">
        <p14:creationId xmlns:p14="http://schemas.microsoft.com/office/powerpoint/2010/main" val="4028808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841276"/>
            <a:ext cx="8229600" cy="3771636"/>
          </a:xfrm>
        </p:spPr>
        <p:txBody>
          <a:bodyPr>
            <a:normAutofit fontScale="77500" lnSpcReduction="20000"/>
          </a:bodyPr>
          <a:lstStyle/>
          <a:p>
            <a:pPr marL="0" indent="358775" algn="just">
              <a:buNone/>
            </a:pPr>
            <a:r>
              <a:rPr lang="uk-UA" dirty="0">
                <a:solidFill>
                  <a:schemeClr val="bg1"/>
                </a:solidFill>
              </a:rPr>
              <a:t>При свердлінні глибоких отворів діаметром від </a:t>
            </a:r>
            <a:r>
              <a:rPr lang="uk-UA" b="1" dirty="0">
                <a:solidFill>
                  <a:schemeClr val="bg1"/>
                </a:solidFill>
              </a:rPr>
              <a:t>80</a:t>
            </a:r>
            <a:r>
              <a:rPr lang="uk-UA" dirty="0">
                <a:solidFill>
                  <a:schemeClr val="bg1"/>
                </a:solidFill>
              </a:rPr>
              <a:t> до </a:t>
            </a:r>
            <a:r>
              <a:rPr lang="uk-UA" b="1" dirty="0">
                <a:solidFill>
                  <a:schemeClr val="bg1"/>
                </a:solidFill>
              </a:rPr>
              <a:t>200</a:t>
            </a:r>
            <a:r>
              <a:rPr lang="uk-UA" dirty="0">
                <a:solidFill>
                  <a:schemeClr val="bg1"/>
                </a:solidFill>
              </a:rPr>
              <a:t> мм та довжиною до </a:t>
            </a:r>
            <a:r>
              <a:rPr lang="uk-UA" b="1" dirty="0">
                <a:solidFill>
                  <a:schemeClr val="bg1"/>
                </a:solidFill>
              </a:rPr>
              <a:t>500</a:t>
            </a:r>
            <a:r>
              <a:rPr lang="uk-UA" dirty="0">
                <a:solidFill>
                  <a:schemeClr val="bg1"/>
                </a:solidFill>
              </a:rPr>
              <a:t> мм широке застосування знаходять</a:t>
            </a:r>
            <a:r>
              <a:rPr lang="uk-UA" b="1" dirty="0">
                <a:solidFill>
                  <a:schemeClr val="bg1"/>
                </a:solidFill>
              </a:rPr>
              <a:t> кільцеві свердла. </a:t>
            </a:r>
            <a:r>
              <a:rPr lang="uk-UA" dirty="0">
                <a:solidFill>
                  <a:schemeClr val="bg1"/>
                </a:solidFill>
              </a:rPr>
              <a:t>Вони вирізують у суцільному матеріалі лише кільцеву поверхню. Внутрішня частина, що залишається після такого свердління, у формі циліндра може бути використана для виготовлення інших деталей.  Такі свердла поставляються з декількома комплектами запасних швидкорізальних ножів. Ці ножі випускаються взаємозамінними у заточеному загостреному. Ножі, що затупились, заміняються безпосередньо на робочому місці без зняття свердла з верстата.</a:t>
            </a:r>
            <a:endParaRPr lang="ru-RU" dirty="0">
              <a:solidFill>
                <a:schemeClr val="bg1"/>
              </a:solidFill>
            </a:endParaRPr>
          </a:p>
        </p:txBody>
      </p:sp>
    </p:spTree>
    <p:extLst>
      <p:ext uri="{BB962C8B-B14F-4D97-AF65-F5344CB8AC3E}">
        <p14:creationId xmlns:p14="http://schemas.microsoft.com/office/powerpoint/2010/main" val="2248063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337219"/>
            <a:ext cx="8229600" cy="5040561"/>
          </a:xfrm>
        </p:spPr>
        <p:txBody>
          <a:bodyPr>
            <a:normAutofit fontScale="62500" lnSpcReduction="20000"/>
          </a:bodyPr>
          <a:lstStyle/>
          <a:p>
            <a:pPr marL="0" indent="358775" algn="just">
              <a:buNone/>
            </a:pPr>
            <a:r>
              <a:rPr lang="uk-UA" b="1" dirty="0">
                <a:solidFill>
                  <a:schemeClr val="bg1"/>
                </a:solidFill>
              </a:rPr>
              <a:t>Кільцеві свердла</a:t>
            </a:r>
            <a:r>
              <a:rPr lang="uk-UA" dirty="0">
                <a:solidFill>
                  <a:schemeClr val="bg1"/>
                </a:solidFill>
              </a:rPr>
              <a:t> для обробки застосовуються на токарних, розточувальних, револьверних і радіально-свердлильних верстатах, які мають звичайну систему подачі </a:t>
            </a:r>
            <a:r>
              <a:rPr lang="uk-UA" b="1" dirty="0">
                <a:solidFill>
                  <a:schemeClr val="bg1"/>
                </a:solidFill>
              </a:rPr>
              <a:t>МОР</a:t>
            </a:r>
            <a:r>
              <a:rPr lang="uk-UA" dirty="0">
                <a:solidFill>
                  <a:schemeClr val="bg1"/>
                </a:solidFill>
              </a:rPr>
              <a:t>. При свердлінні такими свердлами продуктивність праці підвищується до </a:t>
            </a:r>
            <a:r>
              <a:rPr lang="uk-UA" b="1" dirty="0">
                <a:solidFill>
                  <a:schemeClr val="bg1"/>
                </a:solidFill>
              </a:rPr>
              <a:t>4</a:t>
            </a:r>
            <a:r>
              <a:rPr lang="uk-UA" dirty="0">
                <a:solidFill>
                  <a:schemeClr val="bg1"/>
                </a:solidFill>
              </a:rPr>
              <a:t> разів у порівнянні зі свердлінням звичайними свердлами для глибокого свердління. Шорсткість обробленої поверхні отвору відповідає 160–</a:t>
            </a:r>
            <a:r>
              <a:rPr lang="uk-UA" b="1" dirty="0">
                <a:solidFill>
                  <a:schemeClr val="bg1"/>
                </a:solidFill>
              </a:rPr>
              <a:t>40</a:t>
            </a:r>
            <a:r>
              <a:rPr lang="uk-UA" dirty="0">
                <a:solidFill>
                  <a:schemeClr val="bg1"/>
                </a:solidFill>
              </a:rPr>
              <a:t> </a:t>
            </a:r>
            <a:r>
              <a:rPr lang="uk-UA" dirty="0" err="1">
                <a:solidFill>
                  <a:schemeClr val="bg1"/>
                </a:solidFill>
              </a:rPr>
              <a:t>мкм</a:t>
            </a:r>
            <a:r>
              <a:rPr lang="uk-UA" dirty="0">
                <a:solidFill>
                  <a:schemeClr val="bg1"/>
                </a:solidFill>
              </a:rPr>
              <a:t> за показником </a:t>
            </a:r>
            <a:r>
              <a:rPr lang="uk-UA" b="1" dirty="0" err="1">
                <a:solidFill>
                  <a:schemeClr val="bg1"/>
                </a:solidFill>
              </a:rPr>
              <a:t>Rz</a:t>
            </a:r>
            <a:r>
              <a:rPr lang="uk-UA" dirty="0">
                <a:solidFill>
                  <a:schemeClr val="bg1"/>
                </a:solidFill>
              </a:rPr>
              <a:t>.</a:t>
            </a:r>
          </a:p>
          <a:p>
            <a:pPr marL="0" indent="358775" algn="just">
              <a:buNone/>
            </a:pPr>
            <a:endParaRPr lang="uk-UA" dirty="0">
              <a:solidFill>
                <a:schemeClr val="bg1"/>
              </a:solidFill>
            </a:endParaRPr>
          </a:p>
          <a:p>
            <a:pPr marL="0" indent="358775" algn="just">
              <a:buNone/>
            </a:pPr>
            <a:r>
              <a:rPr lang="uk-UA" b="1" i="1" dirty="0">
                <a:solidFill>
                  <a:schemeClr val="bg1"/>
                </a:solidFill>
              </a:rPr>
              <a:t>Відлиті або відштамповані отвори обробляються спочатку чорновими зенкерами, а потім в залежності від необхідної точності та шорсткості – чистовими зенкерами, розвертками, протяжками тощо.</a:t>
            </a:r>
          </a:p>
          <a:p>
            <a:pPr marL="0" indent="358775" algn="just">
              <a:buNone/>
            </a:pPr>
            <a:endParaRPr lang="uk-UA" sz="2400" b="1" i="1" dirty="0">
              <a:solidFill>
                <a:schemeClr val="bg1"/>
              </a:solidFill>
            </a:endParaRPr>
          </a:p>
          <a:p>
            <a:pPr marL="0" indent="358775" algn="just">
              <a:buNone/>
            </a:pPr>
            <a:r>
              <a:rPr lang="uk-UA" dirty="0">
                <a:solidFill>
                  <a:schemeClr val="bg1"/>
                </a:solidFill>
              </a:rPr>
              <a:t>Для отворів діаметром понад </a:t>
            </a:r>
            <a:r>
              <a:rPr lang="uk-UA" b="1" dirty="0">
                <a:solidFill>
                  <a:schemeClr val="bg1"/>
                </a:solidFill>
              </a:rPr>
              <a:t>25</a:t>
            </a:r>
            <a:r>
              <a:rPr lang="uk-UA" dirty="0">
                <a:solidFill>
                  <a:schemeClr val="bg1"/>
                </a:solidFill>
              </a:rPr>
              <a:t> мм виправданим є застосування зенкерів з верхніми (</a:t>
            </a:r>
            <a:r>
              <a:rPr lang="uk-UA" b="1" dirty="0">
                <a:solidFill>
                  <a:schemeClr val="bg1"/>
                </a:solidFill>
              </a:rPr>
              <a:t>рисунок, а</a:t>
            </a:r>
            <a:r>
              <a:rPr lang="uk-UA" dirty="0">
                <a:solidFill>
                  <a:schemeClr val="bg1"/>
                </a:solidFill>
              </a:rPr>
              <a:t>) та нижніми напрямними (рисунок, б) елементами. Зенкери діаметром понад </a:t>
            </a:r>
            <a:r>
              <a:rPr lang="uk-UA" b="1" dirty="0">
                <a:solidFill>
                  <a:schemeClr val="bg1"/>
                </a:solidFill>
              </a:rPr>
              <a:t>30 </a:t>
            </a:r>
            <a:r>
              <a:rPr lang="uk-UA" dirty="0">
                <a:solidFill>
                  <a:schemeClr val="bg1"/>
                </a:solidFill>
              </a:rPr>
              <a:t>мм часто виготовляються зі вставними ножами, що мають рифлену поверхню для закріплення. Після переточувань ножі можуть бути переставлені, що збільшує термін їх роботи.</a:t>
            </a:r>
            <a:endParaRPr lang="ru-RU" sz="2400" dirty="0">
              <a:solidFill>
                <a:schemeClr val="bg1"/>
              </a:solidFill>
            </a:endParaRPr>
          </a:p>
        </p:txBody>
      </p:sp>
    </p:spTree>
    <p:extLst>
      <p:ext uri="{BB962C8B-B14F-4D97-AF65-F5344CB8AC3E}">
        <p14:creationId xmlns:p14="http://schemas.microsoft.com/office/powerpoint/2010/main" val="369267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337220"/>
            <a:ext cx="3312368" cy="4929009"/>
          </a:xfrm>
        </p:spPr>
        <p:txBody>
          <a:bodyPr>
            <a:noAutofit/>
          </a:bodyPr>
          <a:lstStyle/>
          <a:p>
            <a:pPr marL="0" indent="358775" algn="just">
              <a:buNone/>
            </a:pPr>
            <a:r>
              <a:rPr lang="uk-UA" sz="2000" dirty="0">
                <a:solidFill>
                  <a:schemeClr val="bg1"/>
                </a:solidFill>
              </a:rPr>
              <a:t>Іноді замість зенкерів застосовуються двосторонні розточувальні пластини в оправках (рисунок, в). Вони дешевші у виготовленні, але менш продуктивні, ніж зенкери. Оправки з різцями (</a:t>
            </a:r>
            <a:r>
              <a:rPr lang="uk-UA" sz="2000" b="1" dirty="0">
                <a:solidFill>
                  <a:schemeClr val="bg1"/>
                </a:solidFill>
              </a:rPr>
              <a:t>рисунок, г</a:t>
            </a:r>
            <a:r>
              <a:rPr lang="uk-UA" sz="2000" dirty="0">
                <a:solidFill>
                  <a:schemeClr val="bg1"/>
                </a:solidFill>
              </a:rPr>
              <a:t>) застосовуються для обробки отворів великих діаметрів у дрібно- і </a:t>
            </a:r>
            <a:r>
              <a:rPr lang="uk-UA" sz="2000" dirty="0" err="1">
                <a:solidFill>
                  <a:schemeClr val="bg1"/>
                </a:solidFill>
              </a:rPr>
              <a:t>середньосерійному</a:t>
            </a:r>
            <a:r>
              <a:rPr lang="uk-UA" sz="2000" dirty="0">
                <a:solidFill>
                  <a:schemeClr val="bg1"/>
                </a:solidFill>
              </a:rPr>
              <a:t> виробництвах на вертикально- та горизонтально-розточувальних верстатах.</a:t>
            </a:r>
            <a:endParaRPr lang="ru-RU" sz="2000" dirty="0">
              <a:solidFill>
                <a:schemeClr val="bg1"/>
              </a:solidFill>
            </a:endParaRPr>
          </a:p>
        </p:txBody>
      </p:sp>
      <p:pic>
        <p:nvPicPr>
          <p:cNvPr id="4" name="Рисунок 3"/>
          <p:cNvPicPr/>
          <p:nvPr/>
        </p:nvPicPr>
        <p:blipFill rotWithShape="1">
          <a:blip r:embed="rId2"/>
          <a:srcRect l="3208" r="5278"/>
          <a:stretch/>
        </p:blipFill>
        <p:spPr>
          <a:xfrm>
            <a:off x="3923928" y="579929"/>
            <a:ext cx="4968552" cy="4686300"/>
          </a:xfrm>
          <a:prstGeom prst="rect">
            <a:avLst/>
          </a:prstGeom>
        </p:spPr>
      </p:pic>
    </p:spTree>
    <p:extLst>
      <p:ext uri="{BB962C8B-B14F-4D97-AF65-F5344CB8AC3E}">
        <p14:creationId xmlns:p14="http://schemas.microsoft.com/office/powerpoint/2010/main" val="2397841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337220"/>
            <a:ext cx="8640960" cy="2952328"/>
          </a:xfrm>
        </p:spPr>
        <p:txBody>
          <a:bodyPr>
            <a:noAutofit/>
          </a:bodyPr>
          <a:lstStyle/>
          <a:p>
            <a:pPr marL="0" indent="358775" algn="just">
              <a:buNone/>
            </a:pPr>
            <a:r>
              <a:rPr lang="uk-UA" sz="2000" dirty="0">
                <a:solidFill>
                  <a:schemeClr val="bg1"/>
                </a:solidFill>
              </a:rPr>
              <a:t>При одночасній обробці декількох отворів діаметром понад </a:t>
            </a:r>
            <a:r>
              <a:rPr lang="uk-UA" sz="2000" b="1" dirty="0">
                <a:solidFill>
                  <a:schemeClr val="bg1"/>
                </a:solidFill>
              </a:rPr>
              <a:t>30</a:t>
            </a:r>
            <a:r>
              <a:rPr lang="uk-UA" sz="2000" dirty="0">
                <a:solidFill>
                  <a:schemeClr val="bg1"/>
                </a:solidFill>
              </a:rPr>
              <a:t> мм,  що знаходяться на одній осі (співвісних отворів), у серійному та </a:t>
            </a:r>
            <a:r>
              <a:rPr lang="uk-UA" sz="2000" dirty="0" err="1">
                <a:solidFill>
                  <a:schemeClr val="bg1"/>
                </a:solidFill>
              </a:rPr>
              <a:t>великосерійному</a:t>
            </a:r>
            <a:r>
              <a:rPr lang="uk-UA" sz="2000" dirty="0">
                <a:solidFill>
                  <a:schemeClr val="bg1"/>
                </a:solidFill>
              </a:rPr>
              <a:t> виробництвах застосовуються оправки з насадними зенкерами (</a:t>
            </a:r>
            <a:r>
              <a:rPr lang="uk-UA" sz="2000" b="1" dirty="0">
                <a:solidFill>
                  <a:schemeClr val="bg1"/>
                </a:solidFill>
              </a:rPr>
              <a:t>рисунок, д</a:t>
            </a:r>
            <a:r>
              <a:rPr lang="uk-UA" sz="2000" dirty="0">
                <a:solidFill>
                  <a:schemeClr val="bg1"/>
                </a:solidFill>
              </a:rPr>
              <a:t>).</a:t>
            </a:r>
            <a:endParaRPr lang="ru-RU" sz="2000" dirty="0">
              <a:solidFill>
                <a:schemeClr val="bg1"/>
              </a:solidFill>
            </a:endParaRPr>
          </a:p>
          <a:p>
            <a:pPr marL="0" indent="358775" algn="just">
              <a:buNone/>
            </a:pPr>
            <a:r>
              <a:rPr lang="uk-UA" sz="2000" dirty="0">
                <a:solidFill>
                  <a:schemeClr val="bg1"/>
                </a:solidFill>
              </a:rPr>
              <a:t>Фаски в отворах знімаються зенківками (</a:t>
            </a:r>
            <a:r>
              <a:rPr lang="uk-UA" sz="2000" b="1" dirty="0">
                <a:solidFill>
                  <a:schemeClr val="bg1"/>
                </a:solidFill>
              </a:rPr>
              <a:t>рисунок, а</a:t>
            </a:r>
            <a:r>
              <a:rPr lang="uk-UA" sz="2000" dirty="0">
                <a:solidFill>
                  <a:schemeClr val="bg1"/>
                </a:solidFill>
              </a:rPr>
              <a:t>). Циліндричні поглиблення та торцеві поверхні під головки болтів та гайок виконуються на свердлильних верстатах </a:t>
            </a:r>
            <a:r>
              <a:rPr lang="uk-UA" sz="2000" dirty="0" err="1">
                <a:solidFill>
                  <a:schemeClr val="bg1"/>
                </a:solidFill>
              </a:rPr>
              <a:t>цеківками</a:t>
            </a:r>
            <a:r>
              <a:rPr lang="uk-UA" sz="2000" dirty="0">
                <a:solidFill>
                  <a:schemeClr val="bg1"/>
                </a:solidFill>
              </a:rPr>
              <a:t> у вигляді насадних головок з чотирма зубами (</a:t>
            </a:r>
            <a:r>
              <a:rPr lang="uk-UA" sz="2000" b="1" dirty="0">
                <a:solidFill>
                  <a:schemeClr val="bg1"/>
                </a:solidFill>
              </a:rPr>
              <a:t>рисунок, б</a:t>
            </a:r>
            <a:r>
              <a:rPr lang="uk-UA" sz="2000" dirty="0">
                <a:solidFill>
                  <a:schemeClr val="bg1"/>
                </a:solidFill>
              </a:rPr>
              <a:t>), або у вигляді спеціальних пластин (</a:t>
            </a:r>
            <a:r>
              <a:rPr lang="uk-UA" sz="2000" b="1" dirty="0">
                <a:solidFill>
                  <a:schemeClr val="bg1"/>
                </a:solidFill>
              </a:rPr>
              <a:t>рисунок, в</a:t>
            </a:r>
            <a:r>
              <a:rPr lang="uk-UA" sz="2000" dirty="0">
                <a:solidFill>
                  <a:schemeClr val="bg1"/>
                </a:solidFill>
              </a:rPr>
              <a:t>) з напрямною цапфою, що служить для забезпечення співвісності отриманих отворів.</a:t>
            </a:r>
            <a:endParaRPr lang="ru-RU" sz="2000" dirty="0">
              <a:solidFill>
                <a:schemeClr val="bg1"/>
              </a:solidFill>
            </a:endParaRPr>
          </a:p>
        </p:txBody>
      </p:sp>
      <p:pic>
        <p:nvPicPr>
          <p:cNvPr id="5" name="Рисунок 4"/>
          <p:cNvPicPr/>
          <p:nvPr/>
        </p:nvPicPr>
        <p:blipFill>
          <a:blip r:embed="rId2"/>
          <a:stretch>
            <a:fillRect/>
          </a:stretch>
        </p:blipFill>
        <p:spPr>
          <a:xfrm>
            <a:off x="2347453" y="3001516"/>
            <a:ext cx="4449093" cy="2376264"/>
          </a:xfrm>
          <a:prstGeom prst="rect">
            <a:avLst/>
          </a:prstGeom>
        </p:spPr>
      </p:pic>
    </p:spTree>
    <p:extLst>
      <p:ext uri="{BB962C8B-B14F-4D97-AF65-F5344CB8AC3E}">
        <p14:creationId xmlns:p14="http://schemas.microsoft.com/office/powerpoint/2010/main" val="3255414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265212"/>
            <a:ext cx="8496944" cy="1261884"/>
          </a:xfrm>
          <a:prstGeom prst="rect">
            <a:avLst/>
          </a:prstGeom>
        </p:spPr>
        <p:txBody>
          <a:bodyPr wrap="square">
            <a:spAutoFit/>
          </a:bodyPr>
          <a:lstStyle/>
          <a:p>
            <a:pPr indent="358775" algn="just"/>
            <a:r>
              <a:rPr lang="uk-UA" dirty="0">
                <a:solidFill>
                  <a:schemeClr val="bg1"/>
                </a:solidFill>
                <a:latin typeface="Calibri" panose="020F0502020204030204" pitchFamily="34" charset="0"/>
                <a:ea typeface="MS Mincho"/>
                <a:cs typeface="Times New Roman" panose="02020603050405020304" pitchFamily="18" charset="0"/>
              </a:rPr>
              <a:t>У </a:t>
            </a:r>
            <a:r>
              <a:rPr lang="uk-UA" dirty="0" err="1">
                <a:solidFill>
                  <a:schemeClr val="bg1"/>
                </a:solidFill>
                <a:latin typeface="Calibri" panose="020F0502020204030204" pitchFamily="34" charset="0"/>
                <a:ea typeface="MS Mincho"/>
                <a:cs typeface="Times New Roman" panose="02020603050405020304" pitchFamily="18" charset="0"/>
              </a:rPr>
              <a:t>великосерійному</a:t>
            </a:r>
            <a:r>
              <a:rPr lang="uk-UA" dirty="0">
                <a:solidFill>
                  <a:schemeClr val="bg1"/>
                </a:solidFill>
                <a:latin typeface="Calibri" panose="020F0502020204030204" pitchFamily="34" charset="0"/>
                <a:ea typeface="MS Mincho"/>
                <a:cs typeface="Times New Roman" panose="02020603050405020304" pitchFamily="18" charset="0"/>
              </a:rPr>
              <a:t> та масовому виробництвах широко використовуються комбіновані зенкери: суцільні (</a:t>
            </a:r>
            <a:r>
              <a:rPr lang="uk-UA" sz="2000" b="1" dirty="0">
                <a:solidFill>
                  <a:schemeClr val="bg1"/>
                </a:solidFill>
                <a:latin typeface="Calibri" panose="020F0502020204030204" pitchFamily="34" charset="0"/>
                <a:ea typeface="MS Mincho"/>
                <a:cs typeface="Times New Roman" panose="02020603050405020304" pitchFamily="18" charset="0"/>
              </a:rPr>
              <a:t>рисунок, а</a:t>
            </a:r>
            <a:r>
              <a:rPr lang="uk-UA" dirty="0">
                <a:solidFill>
                  <a:schemeClr val="bg1"/>
                </a:solidFill>
                <a:latin typeface="Calibri" panose="020F0502020204030204" pitchFamily="34" charset="0"/>
                <a:ea typeface="MS Mincho"/>
                <a:cs typeface="Times New Roman" panose="02020603050405020304" pitchFamily="18" charset="0"/>
              </a:rPr>
              <a:t>) та зі вставними ножами (</a:t>
            </a:r>
            <a:r>
              <a:rPr lang="uk-UA" sz="2000" b="1" dirty="0">
                <a:solidFill>
                  <a:schemeClr val="bg1"/>
                </a:solidFill>
                <a:latin typeface="Calibri" panose="020F0502020204030204" pitchFamily="34" charset="0"/>
                <a:ea typeface="MS Mincho"/>
                <a:cs typeface="Times New Roman" panose="02020603050405020304" pitchFamily="18" charset="0"/>
              </a:rPr>
              <a:t>рисунок б, в</a:t>
            </a:r>
            <a:r>
              <a:rPr lang="uk-UA" dirty="0">
                <a:solidFill>
                  <a:schemeClr val="bg1"/>
                </a:solidFill>
                <a:latin typeface="Calibri" panose="020F0502020204030204" pitchFamily="34" charset="0"/>
                <a:ea typeface="MS Mincho"/>
                <a:cs typeface="Times New Roman" panose="02020603050405020304" pitchFamily="18" charset="0"/>
              </a:rPr>
              <a:t>), що обробляють одночасно отвір, торець, фаску тощо. Такі зенкери </a:t>
            </a:r>
            <a:r>
              <a:rPr lang="uk-UA" dirty="0" err="1">
                <a:solidFill>
                  <a:schemeClr val="bg1"/>
                </a:solidFill>
                <a:latin typeface="Calibri" panose="020F0502020204030204" pitchFamily="34" charset="0"/>
                <a:ea typeface="MS Mincho"/>
                <a:cs typeface="Times New Roman" panose="02020603050405020304" pitchFamily="18" charset="0"/>
              </a:rPr>
              <a:t>конструктивно</a:t>
            </a:r>
            <a:r>
              <a:rPr lang="uk-UA" dirty="0">
                <a:solidFill>
                  <a:schemeClr val="bg1"/>
                </a:solidFill>
                <a:latin typeface="Calibri" panose="020F0502020204030204" pitchFamily="34" charset="0"/>
                <a:ea typeface="MS Mincho"/>
                <a:cs typeface="Times New Roman" panose="02020603050405020304" pitchFamily="18" charset="0"/>
              </a:rPr>
              <a:t> виконані з верхньою (</a:t>
            </a:r>
            <a:r>
              <a:rPr lang="uk-UA" sz="2000" b="1" dirty="0">
                <a:solidFill>
                  <a:schemeClr val="bg1"/>
                </a:solidFill>
                <a:latin typeface="Calibri" panose="020F0502020204030204" pitchFamily="34" charset="0"/>
                <a:ea typeface="MS Mincho"/>
                <a:cs typeface="Times New Roman" panose="02020603050405020304" pitchFamily="18" charset="0"/>
              </a:rPr>
              <a:t>рисунок, б</a:t>
            </a:r>
            <a:r>
              <a:rPr lang="uk-UA" dirty="0">
                <a:solidFill>
                  <a:schemeClr val="bg1"/>
                </a:solidFill>
                <a:latin typeface="Calibri" panose="020F0502020204030204" pitchFamily="34" charset="0"/>
                <a:ea typeface="MS Mincho"/>
                <a:cs typeface="Times New Roman" panose="02020603050405020304" pitchFamily="18" charset="0"/>
              </a:rPr>
              <a:t>) або з нижньою (</a:t>
            </a:r>
            <a:r>
              <a:rPr lang="uk-UA" sz="2000" b="1" dirty="0">
                <a:solidFill>
                  <a:schemeClr val="bg1"/>
                </a:solidFill>
                <a:latin typeface="Calibri" panose="020F0502020204030204" pitchFamily="34" charset="0"/>
                <a:ea typeface="MS Mincho"/>
                <a:cs typeface="Times New Roman" panose="02020603050405020304" pitchFamily="18" charset="0"/>
              </a:rPr>
              <a:t>рисунок, в</a:t>
            </a:r>
            <a:r>
              <a:rPr lang="uk-UA" dirty="0">
                <a:solidFill>
                  <a:schemeClr val="bg1"/>
                </a:solidFill>
                <a:latin typeface="Calibri" panose="020F0502020204030204" pitchFamily="34" charset="0"/>
                <a:ea typeface="MS Mincho"/>
                <a:cs typeface="Times New Roman" panose="02020603050405020304" pitchFamily="18" charset="0"/>
              </a:rPr>
              <a:t>) напрямними.</a:t>
            </a:r>
            <a:endParaRPr lang="ru-RU" dirty="0">
              <a:solidFill>
                <a:schemeClr val="bg1"/>
              </a:solidFill>
            </a:endParaRPr>
          </a:p>
        </p:txBody>
      </p:sp>
      <p:pic>
        <p:nvPicPr>
          <p:cNvPr id="5" name="Рисунок 4"/>
          <p:cNvPicPr/>
          <p:nvPr/>
        </p:nvPicPr>
        <p:blipFill>
          <a:blip r:embed="rId2"/>
          <a:stretch>
            <a:fillRect/>
          </a:stretch>
        </p:blipFill>
        <p:spPr>
          <a:xfrm>
            <a:off x="2267744" y="1921396"/>
            <a:ext cx="3744416" cy="3456384"/>
          </a:xfrm>
          <a:prstGeom prst="rect">
            <a:avLst/>
          </a:prstGeom>
        </p:spPr>
      </p:pic>
    </p:spTree>
    <p:extLst>
      <p:ext uri="{BB962C8B-B14F-4D97-AF65-F5344CB8AC3E}">
        <p14:creationId xmlns:p14="http://schemas.microsoft.com/office/powerpoint/2010/main" val="4168483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3568" y="697260"/>
            <a:ext cx="7848872" cy="4536504"/>
          </a:xfrm>
        </p:spPr>
        <p:txBody>
          <a:bodyPr>
            <a:normAutofit fontScale="77500" lnSpcReduction="20000"/>
          </a:bodyPr>
          <a:lstStyle/>
          <a:p>
            <a:pPr marL="0" indent="358775" algn="just">
              <a:buNone/>
            </a:pPr>
            <a:r>
              <a:rPr lang="uk-UA" dirty="0">
                <a:solidFill>
                  <a:schemeClr val="bg1"/>
                </a:solidFill>
              </a:rPr>
              <a:t>Для розточування отворів діаметром від </a:t>
            </a:r>
            <a:r>
              <a:rPr lang="uk-UA" b="1" dirty="0">
                <a:solidFill>
                  <a:schemeClr val="bg1"/>
                </a:solidFill>
              </a:rPr>
              <a:t>35</a:t>
            </a:r>
            <a:r>
              <a:rPr lang="uk-UA" dirty="0">
                <a:solidFill>
                  <a:schemeClr val="bg1"/>
                </a:solidFill>
              </a:rPr>
              <a:t> до </a:t>
            </a:r>
            <a:r>
              <a:rPr lang="uk-UA" b="1" dirty="0">
                <a:solidFill>
                  <a:schemeClr val="bg1"/>
                </a:solidFill>
              </a:rPr>
              <a:t>260</a:t>
            </a:r>
            <a:r>
              <a:rPr lang="uk-UA" dirty="0">
                <a:solidFill>
                  <a:schemeClr val="bg1"/>
                </a:solidFill>
              </a:rPr>
              <a:t> мм застосовуються чорнові </a:t>
            </a:r>
            <a:r>
              <a:rPr lang="uk-UA" dirty="0" err="1">
                <a:solidFill>
                  <a:schemeClr val="bg1"/>
                </a:solidFill>
              </a:rPr>
              <a:t>дво</a:t>
            </a:r>
            <a:r>
              <a:rPr lang="uk-UA" dirty="0">
                <a:solidFill>
                  <a:schemeClr val="bg1"/>
                </a:solidFill>
              </a:rPr>
              <a:t>- та </a:t>
            </a:r>
            <a:r>
              <a:rPr lang="uk-UA" dirty="0" err="1">
                <a:solidFill>
                  <a:schemeClr val="bg1"/>
                </a:solidFill>
              </a:rPr>
              <a:t>чотирирізцеві</a:t>
            </a:r>
            <a:r>
              <a:rPr lang="uk-UA" dirty="0">
                <a:solidFill>
                  <a:schemeClr val="bg1"/>
                </a:solidFill>
              </a:rPr>
              <a:t> блоки (</a:t>
            </a:r>
            <a:r>
              <a:rPr lang="uk-UA" b="1" dirty="0">
                <a:solidFill>
                  <a:schemeClr val="bg1"/>
                </a:solidFill>
              </a:rPr>
              <a:t>рисунок, а, б, в</a:t>
            </a:r>
            <a:r>
              <a:rPr lang="uk-UA" dirty="0">
                <a:solidFill>
                  <a:schemeClr val="bg1"/>
                </a:solidFill>
              </a:rPr>
              <a:t>), які кожною парою ножів знімають припуск до </a:t>
            </a:r>
            <a:r>
              <a:rPr lang="uk-UA" b="1" dirty="0">
                <a:solidFill>
                  <a:schemeClr val="bg1"/>
                </a:solidFill>
              </a:rPr>
              <a:t>15</a:t>
            </a:r>
            <a:r>
              <a:rPr lang="uk-UA" dirty="0">
                <a:solidFill>
                  <a:schemeClr val="bg1"/>
                </a:solidFill>
              </a:rPr>
              <a:t> мм на діаметр і обробляють східчасті отвори (</a:t>
            </a:r>
            <a:r>
              <a:rPr lang="uk-UA" b="1" dirty="0">
                <a:solidFill>
                  <a:schemeClr val="bg1"/>
                </a:solidFill>
              </a:rPr>
              <a:t>рисунок, б</a:t>
            </a:r>
            <a:r>
              <a:rPr lang="uk-UA" dirty="0">
                <a:solidFill>
                  <a:schemeClr val="bg1"/>
                </a:solidFill>
              </a:rPr>
              <a:t>) діаметрами </a:t>
            </a:r>
            <a:r>
              <a:rPr lang="uk-UA" b="1" dirty="0">
                <a:solidFill>
                  <a:schemeClr val="bg1"/>
                </a:solidFill>
              </a:rPr>
              <a:t>D</a:t>
            </a:r>
            <a:r>
              <a:rPr lang="uk-UA" dirty="0">
                <a:solidFill>
                  <a:schemeClr val="bg1"/>
                </a:solidFill>
              </a:rPr>
              <a:t> і </a:t>
            </a:r>
            <a:r>
              <a:rPr lang="uk-UA" b="1" dirty="0">
                <a:solidFill>
                  <a:schemeClr val="bg1"/>
                </a:solidFill>
              </a:rPr>
              <a:t>D1</a:t>
            </a:r>
            <a:r>
              <a:rPr lang="uk-UA" dirty="0">
                <a:solidFill>
                  <a:schemeClr val="bg1"/>
                </a:solidFill>
              </a:rPr>
              <a:t>. Для розточування отворів діаметром </a:t>
            </a:r>
            <a:r>
              <a:rPr lang="uk-UA" b="1" dirty="0">
                <a:solidFill>
                  <a:schemeClr val="bg1"/>
                </a:solidFill>
              </a:rPr>
              <a:t>120</a:t>
            </a:r>
            <a:r>
              <a:rPr lang="uk-UA" dirty="0">
                <a:solidFill>
                  <a:schemeClr val="bg1"/>
                </a:solidFill>
              </a:rPr>
              <a:t> мм та більше застосовують також різцеві головки зі вставними ножами (</a:t>
            </a:r>
            <a:r>
              <a:rPr lang="uk-UA" b="1" dirty="0">
                <a:solidFill>
                  <a:schemeClr val="bg1"/>
                </a:solidFill>
              </a:rPr>
              <a:t>рисунок, в</a:t>
            </a:r>
            <a:r>
              <a:rPr lang="uk-UA" dirty="0">
                <a:solidFill>
                  <a:schemeClr val="bg1"/>
                </a:solidFill>
              </a:rPr>
              <a:t>).</a:t>
            </a:r>
            <a:endParaRPr lang="ru-RU" dirty="0">
              <a:solidFill>
                <a:schemeClr val="bg1"/>
              </a:solidFill>
            </a:endParaRPr>
          </a:p>
          <a:p>
            <a:pPr marL="0" indent="358775" algn="just">
              <a:buNone/>
            </a:pPr>
            <a:endParaRPr lang="uk-UA" dirty="0">
              <a:solidFill>
                <a:schemeClr val="bg1"/>
              </a:solidFill>
            </a:endParaRPr>
          </a:p>
          <a:p>
            <a:pPr marL="0" indent="358775" algn="just">
              <a:buNone/>
            </a:pPr>
            <a:r>
              <a:rPr lang="uk-UA" dirty="0">
                <a:solidFill>
                  <a:schemeClr val="bg1"/>
                </a:solidFill>
              </a:rPr>
              <a:t>Для чистового розточування отворів діаметром </a:t>
            </a:r>
            <a:r>
              <a:rPr lang="uk-UA" b="1" dirty="0">
                <a:solidFill>
                  <a:schemeClr val="bg1"/>
                </a:solidFill>
              </a:rPr>
              <a:t>25–300</a:t>
            </a:r>
            <a:r>
              <a:rPr lang="uk-UA" dirty="0">
                <a:solidFill>
                  <a:schemeClr val="bg1"/>
                </a:solidFill>
              </a:rPr>
              <a:t> мм застосовуються </a:t>
            </a:r>
            <a:r>
              <a:rPr lang="uk-UA" dirty="0" err="1">
                <a:solidFill>
                  <a:schemeClr val="bg1"/>
                </a:solidFill>
              </a:rPr>
              <a:t>дворізцеві</a:t>
            </a:r>
            <a:r>
              <a:rPr lang="uk-UA" dirty="0">
                <a:solidFill>
                  <a:schemeClr val="bg1"/>
                </a:solidFill>
              </a:rPr>
              <a:t> блоки (</a:t>
            </a:r>
            <a:r>
              <a:rPr lang="uk-UA" b="1" dirty="0">
                <a:solidFill>
                  <a:schemeClr val="bg1"/>
                </a:solidFill>
              </a:rPr>
              <a:t>рисунок, г</a:t>
            </a:r>
            <a:r>
              <a:rPr lang="uk-UA" dirty="0">
                <a:solidFill>
                  <a:schemeClr val="bg1"/>
                </a:solidFill>
              </a:rPr>
              <a:t>) та головки з мікрометричною подачею різця, який може бути встановлений з точністю до </a:t>
            </a:r>
            <a:r>
              <a:rPr lang="uk-UA" b="1" dirty="0">
                <a:solidFill>
                  <a:schemeClr val="bg1"/>
                </a:solidFill>
              </a:rPr>
              <a:t>0,02</a:t>
            </a:r>
            <a:r>
              <a:rPr lang="uk-UA" dirty="0">
                <a:solidFill>
                  <a:schemeClr val="bg1"/>
                </a:solidFill>
              </a:rPr>
              <a:t> мм.</a:t>
            </a:r>
          </a:p>
          <a:p>
            <a:pPr marL="0" indent="358775" algn="just">
              <a:buNone/>
            </a:pPr>
            <a:endParaRPr lang="ru-RU" dirty="0">
              <a:solidFill>
                <a:schemeClr val="bg1"/>
              </a:solidFill>
            </a:endParaRPr>
          </a:p>
        </p:txBody>
      </p:sp>
    </p:spTree>
    <p:extLst>
      <p:ext uri="{BB962C8B-B14F-4D97-AF65-F5344CB8AC3E}">
        <p14:creationId xmlns:p14="http://schemas.microsoft.com/office/powerpoint/2010/main" val="2430169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rotWithShape="1">
          <a:blip r:embed="rId2"/>
          <a:srcRect r="9549"/>
          <a:stretch/>
        </p:blipFill>
        <p:spPr>
          <a:xfrm>
            <a:off x="1619672" y="265212"/>
            <a:ext cx="5472608" cy="5089749"/>
          </a:xfrm>
          <a:prstGeom prst="rect">
            <a:avLst/>
          </a:prstGeom>
        </p:spPr>
      </p:pic>
    </p:spTree>
    <p:extLst>
      <p:ext uri="{BB962C8B-B14F-4D97-AF65-F5344CB8AC3E}">
        <p14:creationId xmlns:p14="http://schemas.microsoft.com/office/powerpoint/2010/main" val="218520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409228"/>
            <a:ext cx="8136904" cy="4555093"/>
          </a:xfrm>
          <a:prstGeom prst="rect">
            <a:avLst/>
          </a:prstGeom>
        </p:spPr>
        <p:txBody>
          <a:bodyPr wrap="square">
            <a:spAutoFit/>
          </a:bodyPr>
          <a:lstStyle/>
          <a:p>
            <a:pPr indent="358775" algn="just">
              <a:lnSpc>
                <a:spcPct val="115000"/>
              </a:lnSpc>
              <a:spcAft>
                <a:spcPts val="0"/>
              </a:spcAft>
            </a:pPr>
            <a:r>
              <a:rPr lang="uk-UA" sz="2000" b="1" dirty="0">
                <a:solidFill>
                  <a:schemeClr val="bg1"/>
                </a:solidFill>
                <a:latin typeface="Calibri" panose="020F0502020204030204" pitchFamily="34" charset="0"/>
                <a:ea typeface="MS Mincho"/>
                <a:cs typeface="Times New Roman" panose="02020603050405020304" pitchFamily="18" charset="0"/>
              </a:rPr>
              <a:t>Розвертки</a:t>
            </a:r>
            <a:r>
              <a:rPr lang="uk-UA" sz="2000" dirty="0">
                <a:solidFill>
                  <a:schemeClr val="bg1"/>
                </a:solidFill>
                <a:latin typeface="Calibri" panose="020F0502020204030204" pitchFamily="34" charset="0"/>
                <a:ea typeface="MS Mincho"/>
                <a:cs typeface="Times New Roman" panose="02020603050405020304" pitchFamily="18" charset="0"/>
              </a:rPr>
              <a:t> поділяються на ручні та машинні і виготовляються суцільними і розсувними. Ручні розвертки мають довгі зуби і довгу конічну заточену частину, яка називається забірною. Машинні суцільні розвертки застосовуються для обробки отворів діаметром до 30 мм. </a:t>
            </a:r>
            <a:endParaRPr lang="ru-RU" sz="2000" dirty="0">
              <a:solidFill>
                <a:schemeClr val="bg1"/>
              </a:solidFill>
              <a:latin typeface="Calibri" panose="020F0502020204030204" pitchFamily="34" charset="0"/>
              <a:ea typeface="MS Mincho"/>
              <a:cs typeface="Times New Roman" panose="02020603050405020304" pitchFamily="18" charset="0"/>
            </a:endParaRPr>
          </a:p>
          <a:p>
            <a:pPr indent="358775" algn="just">
              <a:lnSpc>
                <a:spcPct val="115000"/>
              </a:lnSpc>
              <a:spcAft>
                <a:spcPts val="0"/>
              </a:spcAft>
            </a:pPr>
            <a:r>
              <a:rPr lang="uk-UA" sz="2000" dirty="0">
                <a:solidFill>
                  <a:schemeClr val="bg1"/>
                </a:solidFill>
                <a:latin typeface="Calibri" panose="020F0502020204030204" pitchFamily="34" charset="0"/>
                <a:ea typeface="MS Mincho"/>
                <a:cs typeface="Times New Roman" panose="02020603050405020304" pitchFamily="18" charset="0"/>
              </a:rPr>
              <a:t> Для отворів діаметром понад </a:t>
            </a:r>
            <a:r>
              <a:rPr lang="uk-UA" sz="2000" b="1" dirty="0">
                <a:solidFill>
                  <a:schemeClr val="bg1"/>
                </a:solidFill>
                <a:latin typeface="Calibri" panose="020F0502020204030204" pitchFamily="34" charset="0"/>
                <a:ea typeface="MS Mincho"/>
                <a:cs typeface="Times New Roman" panose="02020603050405020304" pitchFamily="18" charset="0"/>
              </a:rPr>
              <a:t>30</a:t>
            </a:r>
            <a:r>
              <a:rPr lang="uk-UA" sz="2000" dirty="0">
                <a:solidFill>
                  <a:schemeClr val="bg1"/>
                </a:solidFill>
                <a:latin typeface="Calibri" panose="020F0502020204030204" pitchFamily="34" charset="0"/>
                <a:ea typeface="MS Mincho"/>
                <a:cs typeface="Times New Roman" panose="02020603050405020304" pitchFamily="18" charset="0"/>
              </a:rPr>
              <a:t> мм з метою економії інструментального різального матеріалу застосовуються насадні розвертки. Розвертки розсувні застосовуються для обробки отворів діаметрами від</a:t>
            </a:r>
            <a:r>
              <a:rPr lang="uk-UA" sz="2000" b="1" dirty="0">
                <a:solidFill>
                  <a:schemeClr val="bg1"/>
                </a:solidFill>
                <a:latin typeface="Calibri" panose="020F0502020204030204" pitchFamily="34" charset="0"/>
                <a:ea typeface="MS Mincho"/>
                <a:cs typeface="Times New Roman" panose="02020603050405020304" pitchFamily="18" charset="0"/>
              </a:rPr>
              <a:t> 25</a:t>
            </a:r>
            <a:r>
              <a:rPr lang="uk-UA" sz="2000" dirty="0">
                <a:solidFill>
                  <a:schemeClr val="bg1"/>
                </a:solidFill>
                <a:latin typeface="Calibri" panose="020F0502020204030204" pitchFamily="34" charset="0"/>
                <a:ea typeface="MS Mincho"/>
                <a:cs typeface="Times New Roman" panose="02020603050405020304" pitchFamily="18" charset="0"/>
              </a:rPr>
              <a:t> до </a:t>
            </a:r>
            <a:r>
              <a:rPr lang="uk-UA" sz="2000" b="1" dirty="0">
                <a:solidFill>
                  <a:schemeClr val="bg1"/>
                </a:solidFill>
                <a:latin typeface="Calibri" panose="020F0502020204030204" pitchFamily="34" charset="0"/>
                <a:ea typeface="MS Mincho"/>
                <a:cs typeface="Times New Roman" panose="02020603050405020304" pitchFamily="18" charset="0"/>
              </a:rPr>
              <a:t>100</a:t>
            </a:r>
            <a:r>
              <a:rPr lang="uk-UA" sz="2000" dirty="0">
                <a:solidFill>
                  <a:schemeClr val="bg1"/>
                </a:solidFill>
                <a:latin typeface="Calibri" panose="020F0502020204030204" pitchFamily="34" charset="0"/>
                <a:ea typeface="MS Mincho"/>
                <a:cs typeface="Times New Roman" panose="02020603050405020304" pitchFamily="18" charset="0"/>
              </a:rPr>
              <a:t> мм.</a:t>
            </a:r>
            <a:endParaRPr lang="ru-RU" sz="2000" dirty="0">
              <a:solidFill>
                <a:schemeClr val="bg1"/>
              </a:solidFill>
              <a:latin typeface="Calibri" panose="020F0502020204030204" pitchFamily="34" charset="0"/>
              <a:ea typeface="MS Mincho"/>
              <a:cs typeface="Times New Roman" panose="02020603050405020304" pitchFamily="18" charset="0"/>
            </a:endParaRPr>
          </a:p>
          <a:p>
            <a:pPr indent="358775" algn="just">
              <a:lnSpc>
                <a:spcPct val="115000"/>
              </a:lnSpc>
              <a:spcAft>
                <a:spcPts val="0"/>
              </a:spcAft>
            </a:pPr>
            <a:r>
              <a:rPr lang="uk-UA" sz="2000" dirty="0">
                <a:solidFill>
                  <a:schemeClr val="bg1"/>
                </a:solidFill>
                <a:latin typeface="Calibri" panose="020F0502020204030204" pitchFamily="34" charset="0"/>
                <a:ea typeface="MS Mincho"/>
                <a:cs typeface="Times New Roman" panose="02020603050405020304" pitchFamily="18" charset="0"/>
              </a:rPr>
              <a:t>Широко розповсюджені розвертки зі вставними ножами, які використовуються для обробки діаметрів від</a:t>
            </a:r>
            <a:r>
              <a:rPr lang="uk-UA" sz="2000" b="1" dirty="0">
                <a:solidFill>
                  <a:schemeClr val="bg1"/>
                </a:solidFill>
                <a:latin typeface="Calibri" panose="020F0502020204030204" pitchFamily="34" charset="0"/>
                <a:ea typeface="MS Mincho"/>
                <a:cs typeface="Times New Roman" panose="02020603050405020304" pitchFamily="18" charset="0"/>
              </a:rPr>
              <a:t> 35</a:t>
            </a:r>
            <a:r>
              <a:rPr lang="uk-UA" sz="2000" dirty="0">
                <a:solidFill>
                  <a:schemeClr val="bg1"/>
                </a:solidFill>
                <a:latin typeface="Calibri" panose="020F0502020204030204" pitchFamily="34" charset="0"/>
                <a:ea typeface="MS Mincho"/>
                <a:cs typeface="Times New Roman" panose="02020603050405020304" pitchFamily="18" charset="0"/>
              </a:rPr>
              <a:t> до </a:t>
            </a:r>
            <a:r>
              <a:rPr lang="uk-UA" sz="2000" b="1" dirty="0">
                <a:solidFill>
                  <a:schemeClr val="bg1"/>
                </a:solidFill>
                <a:latin typeface="Calibri" panose="020F0502020204030204" pitchFamily="34" charset="0"/>
                <a:ea typeface="MS Mincho"/>
                <a:cs typeface="Times New Roman" panose="02020603050405020304" pitchFamily="18" charset="0"/>
              </a:rPr>
              <a:t>150</a:t>
            </a:r>
            <a:r>
              <a:rPr lang="uk-UA" sz="2000" dirty="0">
                <a:solidFill>
                  <a:schemeClr val="bg1"/>
                </a:solidFill>
                <a:latin typeface="Calibri" panose="020F0502020204030204" pitchFamily="34" charset="0"/>
                <a:ea typeface="MS Mincho"/>
                <a:cs typeface="Times New Roman" panose="02020603050405020304" pitchFamily="18" charset="0"/>
              </a:rPr>
              <a:t> мм.</a:t>
            </a:r>
            <a:endParaRPr lang="ru-RU" sz="2000" dirty="0">
              <a:solidFill>
                <a:schemeClr val="bg1"/>
              </a:solidFill>
              <a:latin typeface="Calibri" panose="020F0502020204030204" pitchFamily="34" charset="0"/>
              <a:ea typeface="MS Mincho"/>
              <a:cs typeface="Times New Roman" panose="02020603050405020304" pitchFamily="18" charset="0"/>
            </a:endParaRPr>
          </a:p>
          <a:p>
            <a:pPr indent="358775" algn="just"/>
            <a:r>
              <a:rPr lang="uk-UA" sz="2000" dirty="0">
                <a:solidFill>
                  <a:schemeClr val="bg1"/>
                </a:solidFill>
                <a:latin typeface="Calibri" panose="020F0502020204030204" pitchFamily="34" charset="0"/>
                <a:ea typeface="MS Mincho"/>
                <a:cs typeface="Times New Roman" panose="02020603050405020304" pitchFamily="18" charset="0"/>
              </a:rPr>
              <a:t>При роботі чистовими розвертками на токарних та револьверних верстатах застосовуються хитні оправки, які компенсують розбіжність осі отвору та осьового напрямку перерізу розвертки.</a:t>
            </a:r>
            <a:endParaRPr lang="ru-RU" sz="2000" dirty="0">
              <a:solidFill>
                <a:schemeClr val="bg1"/>
              </a:solidFill>
            </a:endParaRPr>
          </a:p>
        </p:txBody>
      </p:sp>
    </p:spTree>
    <p:extLst>
      <p:ext uri="{BB962C8B-B14F-4D97-AF65-F5344CB8AC3E}">
        <p14:creationId xmlns:p14="http://schemas.microsoft.com/office/powerpoint/2010/main" val="842200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3" y="409228"/>
            <a:ext cx="8229600" cy="4896544"/>
          </a:xfrm>
        </p:spPr>
        <p:txBody>
          <a:bodyPr>
            <a:normAutofit fontScale="62500" lnSpcReduction="20000"/>
          </a:bodyPr>
          <a:lstStyle/>
          <a:p>
            <a:pPr marL="0" indent="358775" algn="just">
              <a:buNone/>
            </a:pPr>
            <a:r>
              <a:rPr lang="uk-UA" dirty="0">
                <a:solidFill>
                  <a:schemeClr val="bg1"/>
                </a:solidFill>
              </a:rPr>
              <a:t>Найбільш поширеними отворами в деталях машин є циліндричні, східчасті, конічні, фасонні. Під східчастими мають на увазі отвори різних діаметрів, що  розташовані на одній осі послідовно одне за одним.</a:t>
            </a:r>
            <a:endParaRPr lang="ru-RU" dirty="0">
              <a:solidFill>
                <a:schemeClr val="bg1"/>
              </a:solidFill>
            </a:endParaRPr>
          </a:p>
          <a:p>
            <a:pPr marL="0" indent="358775" algn="just">
              <a:buNone/>
            </a:pPr>
            <a:r>
              <a:rPr lang="uk-UA" dirty="0">
                <a:solidFill>
                  <a:schemeClr val="bg1"/>
                </a:solidFill>
              </a:rPr>
              <a:t> </a:t>
            </a:r>
            <a:endParaRPr lang="ru-RU" dirty="0">
              <a:solidFill>
                <a:schemeClr val="bg1"/>
              </a:solidFill>
            </a:endParaRPr>
          </a:p>
          <a:p>
            <a:pPr marL="0" indent="358775" algn="just">
              <a:buNone/>
            </a:pPr>
            <a:r>
              <a:rPr lang="uk-UA" dirty="0">
                <a:solidFill>
                  <a:schemeClr val="bg1"/>
                </a:solidFill>
              </a:rPr>
              <a:t>Отвори можуть бути відкритими з двох (наскрізні) чи з однієї (глухі) сторони.</a:t>
            </a:r>
            <a:endParaRPr lang="ru-RU" dirty="0">
              <a:solidFill>
                <a:schemeClr val="bg1"/>
              </a:solidFill>
            </a:endParaRPr>
          </a:p>
          <a:p>
            <a:pPr marL="0" indent="358775" algn="just">
              <a:buNone/>
            </a:pPr>
            <a:r>
              <a:rPr lang="uk-UA" dirty="0">
                <a:solidFill>
                  <a:schemeClr val="bg1"/>
                </a:solidFill>
              </a:rPr>
              <a:t>          </a:t>
            </a:r>
            <a:endParaRPr lang="ru-RU" dirty="0">
              <a:solidFill>
                <a:schemeClr val="bg1"/>
              </a:solidFill>
            </a:endParaRPr>
          </a:p>
          <a:p>
            <a:pPr marL="0" indent="358775" algn="just">
              <a:buNone/>
            </a:pPr>
            <a:r>
              <a:rPr lang="uk-UA" dirty="0">
                <a:solidFill>
                  <a:schemeClr val="bg1"/>
                </a:solidFill>
              </a:rPr>
              <a:t>В деталях машин найчастіше зустрічаються отвори циліндричні та конічні.</a:t>
            </a:r>
            <a:endParaRPr lang="ru-RU" dirty="0">
              <a:solidFill>
                <a:schemeClr val="bg1"/>
              </a:solidFill>
            </a:endParaRPr>
          </a:p>
          <a:p>
            <a:pPr marL="0" indent="358775" algn="just">
              <a:buNone/>
            </a:pPr>
            <a:r>
              <a:rPr lang="uk-UA" dirty="0">
                <a:solidFill>
                  <a:schemeClr val="bg1"/>
                </a:solidFill>
              </a:rPr>
              <a:t> </a:t>
            </a:r>
            <a:endParaRPr lang="ru-RU" dirty="0">
              <a:solidFill>
                <a:schemeClr val="bg1"/>
              </a:solidFill>
            </a:endParaRPr>
          </a:p>
          <a:p>
            <a:pPr marL="0" indent="358775" algn="just">
              <a:buNone/>
            </a:pPr>
            <a:r>
              <a:rPr lang="uk-UA" dirty="0">
                <a:solidFill>
                  <a:schemeClr val="bg1"/>
                </a:solidFill>
              </a:rPr>
              <a:t>Досягнення необхідної точності обробки отворів більш трудомістке, ніж зовнішніх поверхонь тіл обертання.</a:t>
            </a:r>
          </a:p>
          <a:p>
            <a:pPr marL="0" indent="358775" algn="just">
              <a:buNone/>
            </a:pPr>
            <a:endParaRPr lang="uk-UA" dirty="0">
              <a:solidFill>
                <a:schemeClr val="bg1"/>
              </a:solidFill>
            </a:endParaRPr>
          </a:p>
          <a:p>
            <a:pPr marL="0" indent="358775" algn="just">
              <a:buNone/>
            </a:pPr>
            <a:r>
              <a:rPr lang="uk-UA" dirty="0">
                <a:solidFill>
                  <a:schemeClr val="bg1"/>
                </a:solidFill>
              </a:rPr>
              <a:t>Обробляються отвори зняттям та без зняття стружки. Стружка знімається </a:t>
            </a:r>
            <a:r>
              <a:rPr lang="uk-UA" dirty="0" err="1">
                <a:solidFill>
                  <a:schemeClr val="bg1"/>
                </a:solidFill>
              </a:rPr>
              <a:t>лезовими</a:t>
            </a:r>
            <a:r>
              <a:rPr lang="uk-UA" dirty="0">
                <a:solidFill>
                  <a:schemeClr val="bg1"/>
                </a:solidFill>
              </a:rPr>
              <a:t>, абразивними інструментами, абразивними порошками, абразивними пастами та інструментом для поверхневого  пластичного деформування.</a:t>
            </a:r>
            <a:endParaRPr lang="ru-RU" dirty="0">
              <a:solidFill>
                <a:schemeClr val="bg1"/>
              </a:solidFill>
            </a:endParaRPr>
          </a:p>
        </p:txBody>
      </p:sp>
    </p:spTree>
    <p:extLst>
      <p:ext uri="{BB962C8B-B14F-4D97-AF65-F5344CB8AC3E}">
        <p14:creationId xmlns:p14="http://schemas.microsoft.com/office/powerpoint/2010/main" val="12429483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7220"/>
            <a:ext cx="8229600" cy="2160240"/>
          </a:xfrm>
        </p:spPr>
        <p:txBody>
          <a:bodyPr>
            <a:normAutofit lnSpcReduction="10000"/>
          </a:bodyPr>
          <a:lstStyle/>
          <a:p>
            <a:pPr marL="0" indent="358775" algn="just">
              <a:buNone/>
            </a:pPr>
            <a:r>
              <a:rPr lang="uk-UA" sz="2000" b="1" dirty="0" err="1">
                <a:solidFill>
                  <a:schemeClr val="bg1"/>
                </a:solidFill>
              </a:rPr>
              <a:t>Самоцентрівні</a:t>
            </a:r>
            <a:r>
              <a:rPr lang="uk-UA" sz="2000" b="1" dirty="0">
                <a:solidFill>
                  <a:schemeClr val="bg1"/>
                </a:solidFill>
              </a:rPr>
              <a:t> розвертки</a:t>
            </a:r>
            <a:r>
              <a:rPr lang="uk-UA" sz="2000" dirty="0">
                <a:solidFill>
                  <a:schemeClr val="bg1"/>
                </a:solidFill>
              </a:rPr>
              <a:t> називаються іноді «плаваючими» і представляють собою вільно вставлені в державку пластини (</a:t>
            </a:r>
            <a:r>
              <a:rPr lang="uk-UA" sz="2000" b="1" dirty="0">
                <a:solidFill>
                  <a:schemeClr val="bg1"/>
                </a:solidFill>
              </a:rPr>
              <a:t>рисунок</a:t>
            </a:r>
            <a:r>
              <a:rPr lang="uk-UA" sz="2000" dirty="0">
                <a:solidFill>
                  <a:schemeClr val="bg1"/>
                </a:solidFill>
              </a:rPr>
              <a:t>), призначені для зняття дуже тонких шарів стружки. Через те, що ці розвертки направляються самим отвором, вони не можуть виправляти кривизну і положення осі, але дають поверхню з мінімальною шорсткістю і точний діаметр отвору. Зношування пластин компенсується їхнім регулюванням.</a:t>
            </a:r>
            <a:endParaRPr lang="ru-RU" sz="2000" dirty="0">
              <a:solidFill>
                <a:schemeClr val="bg1"/>
              </a:solidFill>
            </a:endParaRPr>
          </a:p>
        </p:txBody>
      </p:sp>
      <p:pic>
        <p:nvPicPr>
          <p:cNvPr id="4" name="Рисунок 3"/>
          <p:cNvPicPr/>
          <p:nvPr/>
        </p:nvPicPr>
        <p:blipFill rotWithShape="1">
          <a:blip r:embed="rId2"/>
          <a:srcRect l="2936" t="12226" r="11923" b="6266"/>
          <a:stretch/>
        </p:blipFill>
        <p:spPr>
          <a:xfrm>
            <a:off x="2483767" y="2065412"/>
            <a:ext cx="4176465" cy="2880320"/>
          </a:xfrm>
          <a:prstGeom prst="rect">
            <a:avLst/>
          </a:prstGeom>
        </p:spPr>
      </p:pic>
      <p:sp>
        <p:nvSpPr>
          <p:cNvPr id="2" name="Прямоугольник 1"/>
          <p:cNvSpPr/>
          <p:nvPr/>
        </p:nvSpPr>
        <p:spPr>
          <a:xfrm>
            <a:off x="431720" y="5089748"/>
            <a:ext cx="8255080" cy="400110"/>
          </a:xfrm>
          <a:prstGeom prst="rect">
            <a:avLst/>
          </a:prstGeom>
        </p:spPr>
        <p:txBody>
          <a:bodyPr wrap="square">
            <a:spAutoFit/>
          </a:bodyPr>
          <a:lstStyle/>
          <a:p>
            <a:r>
              <a:rPr lang="uk-UA" dirty="0">
                <a:solidFill>
                  <a:schemeClr val="bg1"/>
                </a:solidFill>
                <a:latin typeface="Calibri" panose="020F0502020204030204" pitchFamily="34" charset="0"/>
                <a:ea typeface="MS Mincho"/>
                <a:cs typeface="Times New Roman" panose="02020603050405020304" pitchFamily="18" charset="0"/>
              </a:rPr>
              <a:t>Такі розвертки застосовуються для обробки отворів діаметрами від </a:t>
            </a:r>
            <a:r>
              <a:rPr lang="uk-UA" sz="2000" b="1" dirty="0">
                <a:solidFill>
                  <a:schemeClr val="bg1"/>
                </a:solidFill>
                <a:latin typeface="Calibri" panose="020F0502020204030204" pitchFamily="34" charset="0"/>
                <a:ea typeface="MS Mincho"/>
                <a:cs typeface="Times New Roman" panose="02020603050405020304" pitchFamily="18" charset="0"/>
              </a:rPr>
              <a:t>25</a:t>
            </a:r>
            <a:r>
              <a:rPr lang="uk-UA" dirty="0">
                <a:solidFill>
                  <a:schemeClr val="bg1"/>
                </a:solidFill>
                <a:latin typeface="Calibri" panose="020F0502020204030204" pitchFamily="34" charset="0"/>
                <a:ea typeface="MS Mincho"/>
                <a:cs typeface="Times New Roman" panose="02020603050405020304" pitchFamily="18" charset="0"/>
              </a:rPr>
              <a:t> до </a:t>
            </a:r>
            <a:r>
              <a:rPr lang="uk-UA" sz="2000" b="1" dirty="0">
                <a:solidFill>
                  <a:schemeClr val="bg1"/>
                </a:solidFill>
                <a:latin typeface="Calibri" panose="020F0502020204030204" pitchFamily="34" charset="0"/>
                <a:ea typeface="MS Mincho"/>
                <a:cs typeface="Times New Roman" panose="02020603050405020304" pitchFamily="18" charset="0"/>
              </a:rPr>
              <a:t>500</a:t>
            </a:r>
            <a:r>
              <a:rPr lang="uk-UA" dirty="0">
                <a:solidFill>
                  <a:schemeClr val="bg1"/>
                </a:solidFill>
                <a:latin typeface="Calibri" panose="020F0502020204030204" pitchFamily="34" charset="0"/>
                <a:ea typeface="MS Mincho"/>
                <a:cs typeface="Times New Roman" panose="02020603050405020304" pitchFamily="18" charset="0"/>
              </a:rPr>
              <a:t> мм</a:t>
            </a:r>
            <a:r>
              <a:rPr lang="uk-UA" dirty="0">
                <a:latin typeface="Calibri" panose="020F0502020204030204" pitchFamily="34" charset="0"/>
                <a:ea typeface="MS Mincho"/>
                <a:cs typeface="Times New Roman" panose="02020603050405020304" pitchFamily="18" charset="0"/>
              </a:rPr>
              <a:t>.</a:t>
            </a:r>
            <a:endParaRPr lang="ru-RU" dirty="0"/>
          </a:p>
        </p:txBody>
      </p:sp>
    </p:spTree>
    <p:extLst>
      <p:ext uri="{BB962C8B-B14F-4D97-AF65-F5344CB8AC3E}">
        <p14:creationId xmlns:p14="http://schemas.microsoft.com/office/powerpoint/2010/main" val="1317464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337220"/>
            <a:ext cx="8229600" cy="4968552"/>
          </a:xfrm>
        </p:spPr>
        <p:txBody>
          <a:bodyPr>
            <a:normAutofit fontScale="70000" lnSpcReduction="20000"/>
          </a:bodyPr>
          <a:lstStyle/>
          <a:p>
            <a:pPr marL="0" indent="358775" algn="just">
              <a:buNone/>
            </a:pPr>
            <a:r>
              <a:rPr lang="uk-UA" b="1" i="1" dirty="0">
                <a:solidFill>
                  <a:schemeClr val="bg1"/>
                </a:solidFill>
              </a:rPr>
              <a:t>У </a:t>
            </a:r>
            <a:r>
              <a:rPr lang="uk-UA" b="1" i="1" dirty="0" err="1">
                <a:solidFill>
                  <a:schemeClr val="bg1"/>
                </a:solidFill>
              </a:rPr>
              <a:t>великосерійному</a:t>
            </a:r>
            <a:r>
              <a:rPr lang="uk-UA" b="1" i="1" dirty="0">
                <a:solidFill>
                  <a:schemeClr val="bg1"/>
                </a:solidFill>
              </a:rPr>
              <a:t> і масовому виробництвах застосовуються комбіновані інструменти, такі як свердла-зенкери, свердла-розвертки свердла-зенкери-розвертки тощо.</a:t>
            </a:r>
            <a:endParaRPr lang="ru-RU" dirty="0">
              <a:solidFill>
                <a:schemeClr val="bg1"/>
              </a:solidFill>
            </a:endParaRPr>
          </a:p>
          <a:p>
            <a:pPr marL="0" indent="358775" algn="just">
              <a:buNone/>
            </a:pPr>
            <a:r>
              <a:rPr lang="uk-UA" dirty="0">
                <a:solidFill>
                  <a:schemeClr val="bg1"/>
                </a:solidFill>
              </a:rPr>
              <a:t> </a:t>
            </a:r>
            <a:endParaRPr lang="ru-RU" dirty="0">
              <a:solidFill>
                <a:schemeClr val="bg1"/>
              </a:solidFill>
            </a:endParaRPr>
          </a:p>
          <a:p>
            <a:pPr marL="0" indent="358775" algn="just">
              <a:buNone/>
            </a:pPr>
            <a:r>
              <a:rPr lang="uk-UA" dirty="0">
                <a:solidFill>
                  <a:schemeClr val="bg1"/>
                </a:solidFill>
              </a:rPr>
              <a:t>Для точних конічних отворів застосовуються комплекти із конічних зенкерів і розверток. Нижче на рисунку показана послідовність обробки таких конічних отворів. Отвори діаметром понад </a:t>
            </a:r>
            <a:r>
              <a:rPr lang="uk-UA" b="1" dirty="0">
                <a:solidFill>
                  <a:schemeClr val="bg1"/>
                </a:solidFill>
              </a:rPr>
              <a:t>25</a:t>
            </a:r>
            <a:r>
              <a:rPr lang="uk-UA" dirty="0">
                <a:solidFill>
                  <a:schemeClr val="bg1"/>
                </a:solidFill>
              </a:rPr>
              <a:t> мм рекомендується свердлити послідовно декількома свердлами різного діаметра для утворення східчастого отвору, що наближається до форми конічного зенкера. Після свердління </a:t>
            </a:r>
            <a:r>
              <a:rPr lang="uk-UA" b="1" dirty="0">
                <a:solidFill>
                  <a:schemeClr val="bg1"/>
                </a:solidFill>
              </a:rPr>
              <a:t>1</a:t>
            </a:r>
            <a:r>
              <a:rPr lang="uk-UA" dirty="0">
                <a:solidFill>
                  <a:schemeClr val="bg1"/>
                </a:solidFill>
              </a:rPr>
              <a:t> (</a:t>
            </a:r>
            <a:r>
              <a:rPr lang="uk-UA" b="1" dirty="0">
                <a:solidFill>
                  <a:schemeClr val="bg1"/>
                </a:solidFill>
              </a:rPr>
              <a:t>рисунок, а</a:t>
            </a:r>
            <a:r>
              <a:rPr lang="uk-UA" dirty="0">
                <a:solidFill>
                  <a:schemeClr val="bg1"/>
                </a:solidFill>
              </a:rPr>
              <a:t>) почергово застосовуються зенкер </a:t>
            </a:r>
            <a:r>
              <a:rPr lang="uk-UA" b="1" dirty="0">
                <a:solidFill>
                  <a:schemeClr val="bg1"/>
                </a:solidFill>
              </a:rPr>
              <a:t>2</a:t>
            </a:r>
            <a:r>
              <a:rPr lang="uk-UA" dirty="0">
                <a:solidFill>
                  <a:schemeClr val="bg1"/>
                </a:solidFill>
              </a:rPr>
              <a:t>, чорнова </a:t>
            </a:r>
            <a:r>
              <a:rPr lang="uk-UA" b="1" dirty="0">
                <a:solidFill>
                  <a:schemeClr val="bg1"/>
                </a:solidFill>
              </a:rPr>
              <a:t>3</a:t>
            </a:r>
            <a:r>
              <a:rPr lang="uk-UA" dirty="0">
                <a:solidFill>
                  <a:schemeClr val="bg1"/>
                </a:solidFill>
              </a:rPr>
              <a:t> і чистова</a:t>
            </a:r>
            <a:r>
              <a:rPr lang="uk-UA" b="1" dirty="0">
                <a:solidFill>
                  <a:schemeClr val="bg1"/>
                </a:solidFill>
              </a:rPr>
              <a:t> 4</a:t>
            </a:r>
            <a:r>
              <a:rPr lang="uk-UA" dirty="0">
                <a:solidFill>
                  <a:schemeClr val="bg1"/>
                </a:solidFill>
              </a:rPr>
              <a:t> розвертки.</a:t>
            </a:r>
            <a:r>
              <a:rPr lang="ru-RU" dirty="0">
                <a:solidFill>
                  <a:schemeClr val="bg1"/>
                </a:solidFill>
              </a:rPr>
              <a:t> </a:t>
            </a:r>
            <a:r>
              <a:rPr lang="uk-UA" dirty="0">
                <a:solidFill>
                  <a:schemeClr val="bg1"/>
                </a:solidFill>
              </a:rPr>
              <a:t> </a:t>
            </a:r>
            <a:endParaRPr lang="ru-RU" dirty="0">
              <a:solidFill>
                <a:schemeClr val="bg1"/>
              </a:solidFill>
            </a:endParaRPr>
          </a:p>
          <a:p>
            <a:pPr marL="0" indent="358775" algn="just">
              <a:buNone/>
            </a:pPr>
            <a:endParaRPr lang="uk-UA" dirty="0">
              <a:solidFill>
                <a:schemeClr val="bg1"/>
              </a:solidFill>
            </a:endParaRPr>
          </a:p>
          <a:p>
            <a:pPr marL="0" indent="358775" algn="just">
              <a:buNone/>
            </a:pPr>
            <a:r>
              <a:rPr lang="uk-UA" dirty="0">
                <a:solidFill>
                  <a:schemeClr val="bg1"/>
                </a:solidFill>
              </a:rPr>
              <a:t>На рисунку (</a:t>
            </a:r>
            <a:r>
              <a:rPr lang="uk-UA" b="1" dirty="0">
                <a:solidFill>
                  <a:schemeClr val="bg1"/>
                </a:solidFill>
              </a:rPr>
              <a:t>б</a:t>
            </a:r>
            <a:r>
              <a:rPr lang="uk-UA" dirty="0">
                <a:solidFill>
                  <a:schemeClr val="bg1"/>
                </a:solidFill>
              </a:rPr>
              <a:t>) показано обробку точного конічного отвору комбінованим спеціальним інструментом – зенкером-розверткою.</a:t>
            </a:r>
            <a:endParaRPr lang="ru-RU" dirty="0">
              <a:solidFill>
                <a:schemeClr val="bg1"/>
              </a:solidFill>
            </a:endParaRPr>
          </a:p>
        </p:txBody>
      </p:sp>
    </p:spTree>
    <p:extLst>
      <p:ext uri="{BB962C8B-B14F-4D97-AF65-F5344CB8AC3E}">
        <p14:creationId xmlns:p14="http://schemas.microsoft.com/office/powerpoint/2010/main" val="2476336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a:stretch>
            <a:fillRect/>
          </a:stretch>
        </p:blipFill>
        <p:spPr>
          <a:xfrm>
            <a:off x="827584" y="769268"/>
            <a:ext cx="7416824" cy="4464496"/>
          </a:xfrm>
          <a:prstGeom prst="rect">
            <a:avLst/>
          </a:prstGeom>
        </p:spPr>
      </p:pic>
    </p:spTree>
    <p:extLst>
      <p:ext uri="{BB962C8B-B14F-4D97-AF65-F5344CB8AC3E}">
        <p14:creationId xmlns:p14="http://schemas.microsoft.com/office/powerpoint/2010/main" val="3132703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53244"/>
            <a:ext cx="8229600" cy="4551892"/>
          </a:xfrm>
        </p:spPr>
        <p:txBody>
          <a:bodyPr>
            <a:normAutofit fontScale="70000" lnSpcReduction="20000"/>
          </a:bodyPr>
          <a:lstStyle/>
          <a:p>
            <a:pPr marL="0" indent="358775" algn="just">
              <a:buNone/>
            </a:pPr>
            <a:r>
              <a:rPr lang="uk-UA" b="1" dirty="0">
                <a:solidFill>
                  <a:schemeClr val="bg1"/>
                </a:solidFill>
              </a:rPr>
              <a:t>Радіально-свердлильні верстати</a:t>
            </a:r>
            <a:r>
              <a:rPr lang="uk-UA" dirty="0">
                <a:solidFill>
                  <a:schemeClr val="bg1"/>
                </a:solidFill>
              </a:rPr>
              <a:t> широко застосовуються в одиничному і серійному виробництвах. Іноді вони застосовуються й у </a:t>
            </a:r>
            <a:r>
              <a:rPr lang="uk-UA" dirty="0" err="1">
                <a:solidFill>
                  <a:schemeClr val="bg1"/>
                </a:solidFill>
              </a:rPr>
              <a:t>великосерійному</a:t>
            </a:r>
            <a:r>
              <a:rPr lang="uk-UA" dirty="0">
                <a:solidFill>
                  <a:schemeClr val="bg1"/>
                </a:solidFill>
              </a:rPr>
              <a:t> виробництві замість вертикально-свердлильних верстатів при обробці заготовок з великими масо-габаритними характеристиками. Особливо за необхідності переміщення заготовок разом із кондуктором. Орієнтовно вага (маса) заготовки з кондуктором для вертикально-свердлильних верстатів не повинна перевищувати </a:t>
            </a:r>
            <a:r>
              <a:rPr lang="uk-UA" b="1" dirty="0">
                <a:solidFill>
                  <a:schemeClr val="bg1"/>
                </a:solidFill>
              </a:rPr>
              <a:t>15–20</a:t>
            </a:r>
            <a:r>
              <a:rPr lang="uk-UA" dirty="0">
                <a:solidFill>
                  <a:schemeClr val="bg1"/>
                </a:solidFill>
              </a:rPr>
              <a:t> кг. Для свердління отворів у заготовках з кондуктором, які мають більшу вагу, доцільним є застосовування радіально-свердлильних верстатів. При значній вазі заготовок при рухомих у двох напрямках універсальних столів уможливлює швидке переміщення заготовок від отвору до отвору, що дозволяє заміняти дорогі та громіздкі радіально-свердлильні більш дешевими вертикально-свердлильними верстатами. </a:t>
            </a:r>
            <a:endParaRPr lang="ru-RU" dirty="0">
              <a:solidFill>
                <a:schemeClr val="bg1"/>
              </a:solidFill>
            </a:endParaRPr>
          </a:p>
        </p:txBody>
      </p:sp>
    </p:spTree>
    <p:extLst>
      <p:ext uri="{BB962C8B-B14F-4D97-AF65-F5344CB8AC3E}">
        <p14:creationId xmlns:p14="http://schemas.microsoft.com/office/powerpoint/2010/main" val="1041275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409228"/>
            <a:ext cx="4608512" cy="4968552"/>
          </a:xfrm>
        </p:spPr>
        <p:txBody>
          <a:bodyPr>
            <a:normAutofit fontScale="77500" lnSpcReduction="20000"/>
          </a:bodyPr>
          <a:lstStyle/>
          <a:p>
            <a:pPr marL="0" indent="358775" algn="just">
              <a:buNone/>
            </a:pPr>
            <a:r>
              <a:rPr lang="uk-UA" dirty="0">
                <a:solidFill>
                  <a:schemeClr val="bg1"/>
                </a:solidFill>
              </a:rPr>
              <a:t>Певні технологічні переваги має застосування свердлильних багатошпиндельних головок на верстатах з поворотним столом. На </a:t>
            </a:r>
            <a:r>
              <a:rPr lang="uk-UA" b="1" dirty="0">
                <a:solidFill>
                  <a:schemeClr val="bg1"/>
                </a:solidFill>
              </a:rPr>
              <a:t>рисунку</a:t>
            </a:r>
            <a:r>
              <a:rPr lang="uk-UA" dirty="0">
                <a:solidFill>
                  <a:schemeClr val="bg1"/>
                </a:solidFill>
              </a:rPr>
              <a:t> нижче  показана схема обробки отворів тришпиндельною головкою на верстаті з поворотним столом, що має чотири патрони, один з яких служить для зміни заготовки під час обробки на інших </a:t>
            </a:r>
            <a:r>
              <a:rPr lang="uk-UA" dirty="0" err="1">
                <a:solidFill>
                  <a:schemeClr val="bg1"/>
                </a:solidFill>
              </a:rPr>
              <a:t>позицыях</a:t>
            </a:r>
            <a:r>
              <a:rPr lang="uk-UA" dirty="0">
                <a:solidFill>
                  <a:schemeClr val="bg1"/>
                </a:solidFill>
              </a:rPr>
              <a:t>. Завдяки цьому допоміжний час витрачається тільки на поворот стола на </a:t>
            </a:r>
            <a:r>
              <a:rPr lang="uk-UA" b="1" dirty="0">
                <a:solidFill>
                  <a:schemeClr val="bg1"/>
                </a:solidFill>
              </a:rPr>
              <a:t>90°</a:t>
            </a:r>
            <a:r>
              <a:rPr lang="uk-UA" dirty="0">
                <a:solidFill>
                  <a:schemeClr val="bg1"/>
                </a:solidFill>
              </a:rPr>
              <a:t> та на підведення </a:t>
            </a:r>
            <a:r>
              <a:rPr lang="en-US" dirty="0" err="1">
                <a:solidFill>
                  <a:schemeClr val="bg1"/>
                </a:solidFill>
              </a:rPr>
              <a:t>i</a:t>
            </a:r>
            <a:r>
              <a:rPr lang="uk-UA" dirty="0">
                <a:solidFill>
                  <a:schemeClr val="bg1"/>
                </a:solidFill>
              </a:rPr>
              <a:t> відведення шпинделів.</a:t>
            </a:r>
            <a:endParaRPr lang="ru-RU" sz="1900" dirty="0">
              <a:solidFill>
                <a:schemeClr val="bg1"/>
              </a:solidFill>
            </a:endParaRPr>
          </a:p>
        </p:txBody>
      </p:sp>
      <p:pic>
        <p:nvPicPr>
          <p:cNvPr id="5" name="Рисунок 4"/>
          <p:cNvPicPr/>
          <p:nvPr/>
        </p:nvPicPr>
        <p:blipFill>
          <a:blip r:embed="rId2"/>
          <a:stretch>
            <a:fillRect/>
          </a:stretch>
        </p:blipFill>
        <p:spPr>
          <a:xfrm>
            <a:off x="5148064" y="769268"/>
            <a:ext cx="3682752" cy="3888432"/>
          </a:xfrm>
          <a:prstGeom prst="rect">
            <a:avLst/>
          </a:prstGeom>
        </p:spPr>
      </p:pic>
    </p:spTree>
    <p:extLst>
      <p:ext uri="{BB962C8B-B14F-4D97-AF65-F5344CB8AC3E}">
        <p14:creationId xmlns:p14="http://schemas.microsoft.com/office/powerpoint/2010/main" val="22543523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265212"/>
            <a:ext cx="8229600" cy="5040560"/>
          </a:xfrm>
        </p:spPr>
        <p:txBody>
          <a:bodyPr>
            <a:noAutofit/>
          </a:bodyPr>
          <a:lstStyle/>
          <a:p>
            <a:pPr marL="0" indent="358775" algn="just">
              <a:buNone/>
            </a:pPr>
            <a:r>
              <a:rPr lang="uk-UA" sz="1800" dirty="0">
                <a:solidFill>
                  <a:schemeClr val="bg1"/>
                </a:solidFill>
              </a:rPr>
              <a:t>У масовому і </a:t>
            </a:r>
            <a:r>
              <a:rPr lang="uk-UA" sz="1800" dirty="0" err="1">
                <a:solidFill>
                  <a:schemeClr val="bg1"/>
                </a:solidFill>
              </a:rPr>
              <a:t>великосерійному</a:t>
            </a:r>
            <a:r>
              <a:rPr lang="uk-UA" sz="1800" dirty="0">
                <a:solidFill>
                  <a:schemeClr val="bg1"/>
                </a:solidFill>
              </a:rPr>
              <a:t> виробництвах (</a:t>
            </a:r>
            <a:r>
              <a:rPr lang="uk-UA" sz="1800" dirty="0" err="1">
                <a:solidFill>
                  <a:schemeClr val="bg1"/>
                </a:solidFill>
              </a:rPr>
              <a:t>автомобіле</a:t>
            </a:r>
            <a:r>
              <a:rPr lang="uk-UA" sz="1800" dirty="0">
                <a:solidFill>
                  <a:schemeClr val="bg1"/>
                </a:solidFill>
              </a:rPr>
              <a:t>- та тракторобудуванні тощо) застосовуються багатошпиндельні свердлильні головки для одночасної обробки великої кількості отворів, розташованих у </a:t>
            </a:r>
            <a:r>
              <a:rPr lang="uk-UA" sz="1800" dirty="0" err="1">
                <a:solidFill>
                  <a:schemeClr val="bg1"/>
                </a:solidFill>
              </a:rPr>
              <a:t>площинах</a:t>
            </a:r>
            <a:r>
              <a:rPr lang="uk-UA" sz="1800" dirty="0">
                <a:solidFill>
                  <a:schemeClr val="bg1"/>
                </a:solidFill>
              </a:rPr>
              <a:t> з різних сторін заготовки. Так, наприклад, в </a:t>
            </a:r>
            <a:r>
              <a:rPr lang="uk-UA" sz="1800" b="1" dirty="0">
                <a:solidFill>
                  <a:schemeClr val="bg1"/>
                </a:solidFill>
              </a:rPr>
              <a:t>АЛ</a:t>
            </a:r>
            <a:r>
              <a:rPr lang="uk-UA" sz="1800" dirty="0">
                <a:solidFill>
                  <a:schemeClr val="bg1"/>
                </a:solidFill>
              </a:rPr>
              <a:t> для обробки головок блоків циліндрів автомобільних і тракторних двигунів застосовуються </a:t>
            </a:r>
            <a:r>
              <a:rPr lang="uk-UA" sz="1800" b="1" dirty="0">
                <a:solidFill>
                  <a:schemeClr val="bg1"/>
                </a:solidFill>
              </a:rPr>
              <a:t>17, 22, 30</a:t>
            </a:r>
            <a:r>
              <a:rPr lang="uk-UA" sz="1800" dirty="0">
                <a:solidFill>
                  <a:schemeClr val="bg1"/>
                </a:solidFill>
              </a:rPr>
              <a:t>-ти і більше шпиндельні свердлильні головки.</a:t>
            </a:r>
            <a:endParaRPr lang="ru-RU" sz="1800" dirty="0">
              <a:solidFill>
                <a:schemeClr val="bg1"/>
              </a:solidFill>
            </a:endParaRPr>
          </a:p>
          <a:p>
            <a:pPr marL="0" indent="358775" algn="just">
              <a:buNone/>
            </a:pPr>
            <a:r>
              <a:rPr lang="uk-UA" sz="1800" dirty="0">
                <a:solidFill>
                  <a:schemeClr val="bg1"/>
                </a:solidFill>
              </a:rPr>
              <a:t>Спеціальні свердлильні верстати, що є достатньо дорогими, часто заміняють спеціальними змінними головками. Останні легко змінюють своє розташування в залежності від розташування отворів в деталі, що виготовляється. Це дає змогу обробляти отвори, що знаходяться по різні сторони заготовки.</a:t>
            </a:r>
          </a:p>
          <a:p>
            <a:pPr marL="0" indent="358775" algn="just">
              <a:buNone/>
            </a:pPr>
            <a:r>
              <a:rPr lang="uk-UA" sz="1800" dirty="0">
                <a:solidFill>
                  <a:schemeClr val="bg1"/>
                </a:solidFill>
              </a:rPr>
              <a:t>Верстати з </a:t>
            </a:r>
            <a:r>
              <a:rPr lang="uk-UA" sz="1800" b="1" dirty="0">
                <a:solidFill>
                  <a:schemeClr val="bg1"/>
                </a:solidFill>
              </a:rPr>
              <a:t>ЧПК </a:t>
            </a:r>
            <a:r>
              <a:rPr lang="uk-UA" sz="1800" dirty="0">
                <a:solidFill>
                  <a:schemeClr val="bg1"/>
                </a:solidFill>
              </a:rPr>
              <a:t>горизонтальної і вертикальної</a:t>
            </a:r>
            <a:r>
              <a:rPr lang="uk-UA" sz="1800" b="1" dirty="0">
                <a:solidFill>
                  <a:schemeClr val="bg1"/>
                </a:solidFill>
              </a:rPr>
              <a:t> </a:t>
            </a:r>
            <a:r>
              <a:rPr lang="uk-UA" sz="1800" dirty="0">
                <a:solidFill>
                  <a:schemeClr val="bg1"/>
                </a:solidFill>
              </a:rPr>
              <a:t>свердлувальної групи з одним шпинделем або з револьверною головкою, з ручною зміною інструмента або зі спеціальним  інструментальним магазином </a:t>
            </a:r>
            <a:r>
              <a:rPr lang="uk-UA" sz="1800" b="1" dirty="0">
                <a:solidFill>
                  <a:schemeClr val="bg1"/>
                </a:solidFill>
              </a:rPr>
              <a:t>на сьогодні</a:t>
            </a:r>
            <a:r>
              <a:rPr lang="uk-UA" sz="1800" dirty="0">
                <a:solidFill>
                  <a:schemeClr val="bg1"/>
                </a:solidFill>
              </a:rPr>
              <a:t>  є досить поширеними в крупносерійному та масовому виробництвах. </a:t>
            </a:r>
            <a:r>
              <a:rPr lang="uk-UA" sz="1800" dirty="0" err="1">
                <a:solidFill>
                  <a:schemeClr val="bg1"/>
                </a:solidFill>
              </a:rPr>
              <a:t>Багатоопрераційні</a:t>
            </a:r>
            <a:r>
              <a:rPr lang="uk-UA" sz="1800" dirty="0">
                <a:solidFill>
                  <a:schemeClr val="bg1"/>
                </a:solidFill>
              </a:rPr>
              <a:t> </a:t>
            </a:r>
            <a:r>
              <a:rPr lang="uk-UA" sz="1800" dirty="0" err="1">
                <a:solidFill>
                  <a:schemeClr val="bg1"/>
                </a:solidFill>
              </a:rPr>
              <a:t>свердлувально</a:t>
            </a:r>
            <a:r>
              <a:rPr lang="uk-UA" sz="1800" dirty="0">
                <a:solidFill>
                  <a:schemeClr val="bg1"/>
                </a:solidFill>
              </a:rPr>
              <a:t>-фрезерні верстати з ЧПК є високоефективними при їх використанні для комплексної обробки заготовок, які мають навіть надто складну геометричну форму. </a:t>
            </a:r>
            <a:endParaRPr lang="ru-RU" sz="1800" dirty="0">
              <a:solidFill>
                <a:schemeClr val="bg1"/>
              </a:solidFill>
            </a:endParaRPr>
          </a:p>
        </p:txBody>
      </p:sp>
    </p:spTree>
    <p:extLst>
      <p:ext uri="{BB962C8B-B14F-4D97-AF65-F5344CB8AC3E}">
        <p14:creationId xmlns:p14="http://schemas.microsoft.com/office/powerpoint/2010/main" val="29788490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199" y="265212"/>
            <a:ext cx="8229600" cy="1800200"/>
          </a:xfrm>
        </p:spPr>
        <p:txBody>
          <a:bodyPr>
            <a:noAutofit/>
          </a:bodyPr>
          <a:lstStyle/>
          <a:p>
            <a:pPr marL="0" indent="358775" algn="just">
              <a:buNone/>
            </a:pPr>
            <a:r>
              <a:rPr lang="uk-UA" sz="1900" b="1" dirty="0">
                <a:solidFill>
                  <a:schemeClr val="bg1"/>
                </a:solidFill>
              </a:rPr>
              <a:t>Горизонтально-розточувальні верстати</a:t>
            </a:r>
            <a:r>
              <a:rPr lang="uk-UA" sz="1900" dirty="0">
                <a:solidFill>
                  <a:schemeClr val="bg1"/>
                </a:solidFill>
              </a:rPr>
              <a:t> призначені для розточування та свердління отворів, а також для фрезерування плоских поверхонь. Заготовка, що обробляється, встановлюється на столі верстата. Осьова подача різця здійснюється переміщенням шпинделя (</a:t>
            </a:r>
            <a:r>
              <a:rPr lang="uk-UA" sz="1900" b="1" dirty="0">
                <a:solidFill>
                  <a:schemeClr val="bg1"/>
                </a:solidFill>
              </a:rPr>
              <a:t>рисунок, а</a:t>
            </a:r>
            <a:r>
              <a:rPr lang="uk-UA" sz="1900" dirty="0">
                <a:solidFill>
                  <a:schemeClr val="bg1"/>
                </a:solidFill>
              </a:rPr>
              <a:t>). Відстань </a:t>
            </a:r>
            <a:r>
              <a:rPr lang="uk-UA" sz="1900" b="1" dirty="0">
                <a:solidFill>
                  <a:schemeClr val="bg1"/>
                </a:solidFill>
              </a:rPr>
              <a:t>А</a:t>
            </a:r>
            <a:r>
              <a:rPr lang="uk-UA" sz="1900" dirty="0">
                <a:solidFill>
                  <a:schemeClr val="bg1"/>
                </a:solidFill>
              </a:rPr>
              <a:t> між підшипниками (опорами) може лише несуттєво перевищувати довжину</a:t>
            </a:r>
            <a:r>
              <a:rPr lang="uk-UA" sz="1900" b="1" dirty="0">
                <a:solidFill>
                  <a:schemeClr val="bg1"/>
                </a:solidFill>
              </a:rPr>
              <a:t> L</a:t>
            </a:r>
            <a:r>
              <a:rPr lang="uk-UA" sz="1900" dirty="0">
                <a:solidFill>
                  <a:schemeClr val="bg1"/>
                </a:solidFill>
              </a:rPr>
              <a:t> заготовки, яка розточується</a:t>
            </a:r>
            <a:r>
              <a:rPr lang="uk-UA" sz="2000" dirty="0">
                <a:solidFill>
                  <a:schemeClr val="bg1"/>
                </a:solidFill>
              </a:rPr>
              <a:t>. </a:t>
            </a:r>
            <a:endParaRPr lang="ru-RU" sz="2000" dirty="0">
              <a:solidFill>
                <a:schemeClr val="bg1"/>
              </a:solidFill>
            </a:endParaRPr>
          </a:p>
        </p:txBody>
      </p:sp>
      <p:pic>
        <p:nvPicPr>
          <p:cNvPr id="6" name="Рисунок 5"/>
          <p:cNvPicPr/>
          <p:nvPr/>
        </p:nvPicPr>
        <p:blipFill rotWithShape="1">
          <a:blip r:embed="rId2"/>
          <a:srcRect t="4235" r="5311"/>
          <a:stretch/>
        </p:blipFill>
        <p:spPr>
          <a:xfrm>
            <a:off x="1671637" y="2209428"/>
            <a:ext cx="5492652" cy="3256409"/>
          </a:xfrm>
          <a:prstGeom prst="rect">
            <a:avLst/>
          </a:prstGeom>
        </p:spPr>
      </p:pic>
    </p:spTree>
    <p:extLst>
      <p:ext uri="{BB962C8B-B14F-4D97-AF65-F5344CB8AC3E}">
        <p14:creationId xmlns:p14="http://schemas.microsoft.com/office/powerpoint/2010/main" val="490397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81236"/>
            <a:ext cx="8229600" cy="4896544"/>
          </a:xfrm>
        </p:spPr>
        <p:txBody>
          <a:bodyPr>
            <a:normAutofit fontScale="77500" lnSpcReduction="20000"/>
          </a:bodyPr>
          <a:lstStyle/>
          <a:p>
            <a:pPr marL="0" indent="358775" algn="just">
              <a:buNone/>
            </a:pPr>
            <a:r>
              <a:rPr lang="uk-UA" dirty="0">
                <a:solidFill>
                  <a:schemeClr val="bg1"/>
                </a:solidFill>
              </a:rPr>
              <a:t>Подача при розточуванні може здійснюватися також за рахунок переміщення стола </a:t>
            </a:r>
            <a:r>
              <a:rPr lang="uk-UA" b="1" dirty="0">
                <a:solidFill>
                  <a:schemeClr val="bg1"/>
                </a:solidFill>
              </a:rPr>
              <a:t>1</a:t>
            </a:r>
            <a:r>
              <a:rPr lang="uk-UA" dirty="0">
                <a:solidFill>
                  <a:schemeClr val="bg1"/>
                </a:solidFill>
              </a:rPr>
              <a:t> (</a:t>
            </a:r>
            <a:r>
              <a:rPr lang="uk-UA" b="1" dirty="0">
                <a:solidFill>
                  <a:schemeClr val="bg1"/>
                </a:solidFill>
              </a:rPr>
              <a:t>рисунок, б</a:t>
            </a:r>
            <a:r>
              <a:rPr lang="uk-UA" dirty="0">
                <a:solidFill>
                  <a:schemeClr val="bg1"/>
                </a:solidFill>
              </a:rPr>
              <a:t>), на якому розташовується заготовка. У цьому випадку необхідне виконання нерівності </a:t>
            </a:r>
            <a:r>
              <a:rPr lang="uk-UA" b="1" dirty="0">
                <a:solidFill>
                  <a:schemeClr val="bg1"/>
                </a:solidFill>
              </a:rPr>
              <a:t>А &gt; 2·L</a:t>
            </a:r>
            <a:r>
              <a:rPr lang="uk-UA" dirty="0">
                <a:solidFill>
                  <a:schemeClr val="bg1"/>
                </a:solidFill>
              </a:rPr>
              <a:t>. При такому способі розточування висока точність може бути досягнута за умови відсутності прогину борштанги </a:t>
            </a:r>
            <a:r>
              <a:rPr lang="uk-UA" b="1" dirty="0">
                <a:solidFill>
                  <a:schemeClr val="bg1"/>
                </a:solidFill>
              </a:rPr>
              <a:t>2</a:t>
            </a:r>
            <a:r>
              <a:rPr lang="uk-UA" dirty="0">
                <a:solidFill>
                  <a:schemeClr val="bg1"/>
                </a:solidFill>
              </a:rPr>
              <a:t> (скалки, що несе інструмент). Цей  прогин виникає при великій відстані між підшипниками (опорами), за недостатньої жорсткості борштанги та при великих глибинах розточування.</a:t>
            </a:r>
            <a:endParaRPr lang="ru-RU" dirty="0">
              <a:solidFill>
                <a:schemeClr val="bg1"/>
              </a:solidFill>
            </a:endParaRPr>
          </a:p>
          <a:p>
            <a:pPr marL="0" indent="358775" algn="just">
              <a:buNone/>
            </a:pPr>
            <a:r>
              <a:rPr lang="uk-UA" dirty="0">
                <a:solidFill>
                  <a:schemeClr val="bg1"/>
                </a:solidFill>
              </a:rPr>
              <a:t> </a:t>
            </a:r>
            <a:endParaRPr lang="ru-RU" dirty="0">
              <a:solidFill>
                <a:schemeClr val="bg1"/>
              </a:solidFill>
            </a:endParaRPr>
          </a:p>
          <a:p>
            <a:pPr marL="0" indent="358775" algn="just">
              <a:buNone/>
            </a:pPr>
            <a:r>
              <a:rPr lang="uk-UA" dirty="0">
                <a:solidFill>
                  <a:schemeClr val="bg1"/>
                </a:solidFill>
              </a:rPr>
              <a:t>У практиці найбільш поширеним є виконання розточування з переміщенням шпинделя. При цьому може досягатись 7-ий квалітет точності отриманого розміру отвору.</a:t>
            </a:r>
            <a:endParaRPr lang="ru-RU" dirty="0">
              <a:solidFill>
                <a:schemeClr val="bg1"/>
              </a:solidFill>
            </a:endParaRPr>
          </a:p>
        </p:txBody>
      </p:sp>
    </p:spTree>
    <p:extLst>
      <p:ext uri="{BB962C8B-B14F-4D97-AF65-F5344CB8AC3E}">
        <p14:creationId xmlns:p14="http://schemas.microsoft.com/office/powerpoint/2010/main" val="39175789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337220"/>
            <a:ext cx="8229600" cy="4968552"/>
          </a:xfrm>
        </p:spPr>
        <p:txBody>
          <a:bodyPr>
            <a:normAutofit fontScale="62500" lnSpcReduction="20000"/>
          </a:bodyPr>
          <a:lstStyle/>
          <a:p>
            <a:pPr marL="0" indent="358775" algn="just">
              <a:buNone/>
            </a:pPr>
            <a:r>
              <a:rPr lang="uk-UA" dirty="0">
                <a:solidFill>
                  <a:schemeClr val="bg1"/>
                </a:solidFill>
              </a:rPr>
              <a:t>Робота на горизонтально-розточувальних верстатах на середньо- і </a:t>
            </a:r>
            <a:r>
              <a:rPr lang="uk-UA" dirty="0" err="1">
                <a:solidFill>
                  <a:schemeClr val="bg1"/>
                </a:solidFill>
              </a:rPr>
              <a:t>великосерійному</a:t>
            </a:r>
            <a:r>
              <a:rPr lang="uk-UA" dirty="0">
                <a:solidFill>
                  <a:schemeClr val="bg1"/>
                </a:solidFill>
              </a:rPr>
              <a:t> виробництвах ведеться звичайно з використанням кондукторів або шаблонів. У дрібносерійному та одиничному виробництвах виготовлення кондукторів не окупається, тому отвори розточуються за розміткою або методом координат. </a:t>
            </a:r>
            <a:endParaRPr lang="ru-RU" dirty="0">
              <a:solidFill>
                <a:schemeClr val="bg1"/>
              </a:solidFill>
            </a:endParaRPr>
          </a:p>
          <a:p>
            <a:pPr marL="0" indent="358775" algn="just">
              <a:buNone/>
            </a:pPr>
            <a:r>
              <a:rPr lang="uk-UA" dirty="0">
                <a:solidFill>
                  <a:schemeClr val="bg1"/>
                </a:solidFill>
              </a:rPr>
              <a:t> </a:t>
            </a:r>
            <a:endParaRPr lang="ru-RU" dirty="0">
              <a:solidFill>
                <a:schemeClr val="bg1"/>
              </a:solidFill>
            </a:endParaRPr>
          </a:p>
          <a:p>
            <a:pPr marL="0" indent="358775" algn="just">
              <a:buNone/>
            </a:pPr>
            <a:r>
              <a:rPr lang="uk-UA" dirty="0">
                <a:solidFill>
                  <a:schemeClr val="bg1"/>
                </a:solidFill>
              </a:rPr>
              <a:t>Розмітка не може забезпечити необхідної в сучасному машинобудуванні точності відстаней між осями отворів, особливо при допусках, що виражаються сотими частками міліметра. Метод координат дає можливість досягти такої точності. Цей метод полягає в тому, що положення осей отворів визначаються переміщенням деталі (рідше інструмента) за осями координат на відстані, що вимірюються індикаторами, мірними плитками тощо.</a:t>
            </a:r>
            <a:endParaRPr lang="ru-RU" dirty="0">
              <a:solidFill>
                <a:schemeClr val="bg1"/>
              </a:solidFill>
            </a:endParaRPr>
          </a:p>
          <a:p>
            <a:pPr marL="0" indent="358775" algn="just">
              <a:buNone/>
            </a:pPr>
            <a:endParaRPr lang="uk-UA" dirty="0">
              <a:solidFill>
                <a:schemeClr val="bg1"/>
              </a:solidFill>
            </a:endParaRPr>
          </a:p>
          <a:p>
            <a:pPr marL="0" indent="358775" algn="just">
              <a:buNone/>
            </a:pPr>
            <a:r>
              <a:rPr lang="uk-UA" dirty="0">
                <a:solidFill>
                  <a:schemeClr val="bg1"/>
                </a:solidFill>
              </a:rPr>
              <a:t>Методи координатного розточування та розточування за розміткою є непродуктивними і вимагають високої кваліфікації робітників. При роботі ж по кондуктору вимоги до кваліфікації робітників є менш жорсткими.</a:t>
            </a:r>
            <a:endParaRPr lang="ru-RU" sz="2400" dirty="0">
              <a:solidFill>
                <a:schemeClr val="bg1"/>
              </a:solidFill>
            </a:endParaRPr>
          </a:p>
        </p:txBody>
      </p:sp>
    </p:spTree>
    <p:extLst>
      <p:ext uri="{BB962C8B-B14F-4D97-AF65-F5344CB8AC3E}">
        <p14:creationId xmlns:p14="http://schemas.microsoft.com/office/powerpoint/2010/main" val="14691260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625252"/>
            <a:ext cx="8229600" cy="4536504"/>
          </a:xfrm>
        </p:spPr>
        <p:txBody>
          <a:bodyPr>
            <a:noAutofit/>
          </a:bodyPr>
          <a:lstStyle/>
          <a:p>
            <a:pPr marL="0" indent="358775" algn="just">
              <a:buNone/>
            </a:pPr>
            <a:r>
              <a:rPr lang="uk-UA" sz="2000" dirty="0">
                <a:solidFill>
                  <a:schemeClr val="bg1"/>
                </a:solidFill>
              </a:rPr>
              <a:t>У середньо- і </a:t>
            </a:r>
            <a:r>
              <a:rPr lang="uk-UA" sz="2000" dirty="0" err="1">
                <a:solidFill>
                  <a:schemeClr val="bg1"/>
                </a:solidFill>
              </a:rPr>
              <a:t>великосерійному</a:t>
            </a:r>
            <a:r>
              <a:rPr lang="uk-UA" sz="2000" dirty="0">
                <a:solidFill>
                  <a:schemeClr val="bg1"/>
                </a:solidFill>
              </a:rPr>
              <a:t> виробництвах застосовуються спеціальні одно- і багатошпиндельні розточувальні верстати конструктивного виконання з одно-, </a:t>
            </a:r>
            <a:r>
              <a:rPr lang="uk-UA" sz="2000" dirty="0" err="1">
                <a:solidFill>
                  <a:schemeClr val="bg1"/>
                </a:solidFill>
              </a:rPr>
              <a:t>дво</a:t>
            </a:r>
            <a:r>
              <a:rPr lang="uk-UA" sz="2000" dirty="0">
                <a:solidFill>
                  <a:schemeClr val="bg1"/>
                </a:solidFill>
              </a:rPr>
              <a:t>- і, навіть, тристороннім розташуванням шпинделів. У таких верстатів подача зазвичай здійснюється гідравлічним приводом. Стіл верстата часто є обертовим і служить для встановлення двох деталей. Під час розточування однієї деталі інша замінюється і закріплюється, що призводить до значного (майже до нуля) зменшення допоміжного часу.</a:t>
            </a:r>
            <a:endParaRPr lang="ru-RU" sz="2000" dirty="0">
              <a:solidFill>
                <a:schemeClr val="bg1"/>
              </a:solidFill>
            </a:endParaRPr>
          </a:p>
          <a:p>
            <a:pPr marL="0" indent="358775" algn="just">
              <a:buNone/>
            </a:pPr>
            <a:r>
              <a:rPr lang="uk-UA" sz="2000" dirty="0">
                <a:solidFill>
                  <a:schemeClr val="bg1"/>
                </a:solidFill>
              </a:rPr>
              <a:t> </a:t>
            </a:r>
            <a:endParaRPr lang="ru-RU" sz="2000" dirty="0">
              <a:solidFill>
                <a:schemeClr val="bg1"/>
              </a:solidFill>
            </a:endParaRPr>
          </a:p>
          <a:p>
            <a:pPr marL="0" indent="358775" algn="just">
              <a:buNone/>
            </a:pPr>
            <a:r>
              <a:rPr lang="uk-UA" sz="2000" dirty="0">
                <a:solidFill>
                  <a:schemeClr val="bg1"/>
                </a:solidFill>
              </a:rPr>
              <a:t>На </a:t>
            </a:r>
            <a:r>
              <a:rPr lang="uk-UA" sz="2000" b="1" dirty="0">
                <a:solidFill>
                  <a:schemeClr val="bg1"/>
                </a:solidFill>
              </a:rPr>
              <a:t>рисунку нижче</a:t>
            </a:r>
            <a:r>
              <a:rPr lang="uk-UA" sz="2000" dirty="0">
                <a:solidFill>
                  <a:schemeClr val="bg1"/>
                </a:solidFill>
              </a:rPr>
              <a:t> показана одночасна обробка зенкерами чотирьох отворів на спеціальному розточувальному верстаті з направленням інструментів втулками кондуктора.</a:t>
            </a:r>
            <a:endParaRPr lang="ru-RU" sz="2000" dirty="0">
              <a:solidFill>
                <a:schemeClr val="bg1"/>
              </a:solidFill>
            </a:endParaRPr>
          </a:p>
        </p:txBody>
      </p:sp>
    </p:spTree>
    <p:extLst>
      <p:ext uri="{BB962C8B-B14F-4D97-AF65-F5344CB8AC3E}">
        <p14:creationId xmlns:p14="http://schemas.microsoft.com/office/powerpoint/2010/main" val="1022854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9228"/>
            <a:ext cx="8229600" cy="4896544"/>
          </a:xfrm>
        </p:spPr>
        <p:txBody>
          <a:bodyPr>
            <a:noAutofit/>
          </a:bodyPr>
          <a:lstStyle/>
          <a:p>
            <a:pPr marL="0" indent="358775" algn="just">
              <a:buNone/>
            </a:pPr>
            <a:r>
              <a:rPr lang="uk-UA" sz="2000" dirty="0">
                <a:solidFill>
                  <a:schemeClr val="bg1"/>
                </a:solidFill>
              </a:rPr>
              <a:t>Лезовими інструментами виконуються такі технологічні операції, як свердління, зенкерування, розвертання, розточування, протягування.</a:t>
            </a:r>
            <a:endParaRPr lang="ru-RU" sz="2000" dirty="0">
              <a:solidFill>
                <a:schemeClr val="bg1"/>
              </a:solidFill>
            </a:endParaRPr>
          </a:p>
          <a:p>
            <a:pPr marL="0" indent="358775" algn="just">
              <a:buNone/>
            </a:pPr>
            <a:r>
              <a:rPr lang="uk-UA" sz="2000" dirty="0">
                <a:solidFill>
                  <a:schemeClr val="bg1"/>
                </a:solidFill>
              </a:rPr>
              <a:t> </a:t>
            </a:r>
            <a:endParaRPr lang="ru-RU" sz="2000" dirty="0">
              <a:solidFill>
                <a:schemeClr val="bg1"/>
              </a:solidFill>
            </a:endParaRPr>
          </a:p>
          <a:p>
            <a:pPr marL="0" indent="358775" algn="just">
              <a:buNone/>
            </a:pPr>
            <a:r>
              <a:rPr lang="uk-UA" sz="2000" dirty="0">
                <a:solidFill>
                  <a:schemeClr val="bg1"/>
                </a:solidFill>
              </a:rPr>
              <a:t>Абразивними інструментами здійснюються шліфування, хонінгування, суперфінішування, притирання (з використанням абразивних порошків).</a:t>
            </a:r>
            <a:endParaRPr lang="ru-RU" sz="2000" dirty="0">
              <a:solidFill>
                <a:schemeClr val="bg1"/>
              </a:solidFill>
            </a:endParaRPr>
          </a:p>
          <a:p>
            <a:pPr marL="0" indent="358775" algn="just">
              <a:buNone/>
            </a:pPr>
            <a:r>
              <a:rPr lang="uk-UA" sz="2000" dirty="0">
                <a:solidFill>
                  <a:schemeClr val="bg1"/>
                </a:solidFill>
              </a:rPr>
              <a:t> </a:t>
            </a:r>
            <a:endParaRPr lang="ru-RU" sz="2000" dirty="0">
              <a:solidFill>
                <a:schemeClr val="bg1"/>
              </a:solidFill>
            </a:endParaRPr>
          </a:p>
          <a:p>
            <a:pPr marL="0" indent="358775" algn="just">
              <a:buNone/>
            </a:pPr>
            <a:r>
              <a:rPr lang="uk-UA" sz="2000" dirty="0">
                <a:solidFill>
                  <a:schemeClr val="bg1"/>
                </a:solidFill>
              </a:rPr>
              <a:t>Обробка отворів без зняття стружки проводиться калібруванням за допомогою </a:t>
            </a:r>
            <a:r>
              <a:rPr lang="uk-UA" sz="2000" dirty="0" err="1">
                <a:solidFill>
                  <a:schemeClr val="bg1"/>
                </a:solidFill>
              </a:rPr>
              <a:t>вигладжувальних</a:t>
            </a:r>
            <a:r>
              <a:rPr lang="uk-UA" sz="2000" dirty="0">
                <a:solidFill>
                  <a:schemeClr val="bg1"/>
                </a:solidFill>
              </a:rPr>
              <a:t> прошивок та куль, а також </a:t>
            </a:r>
            <a:r>
              <a:rPr lang="uk-UA" sz="2000" dirty="0" err="1">
                <a:solidFill>
                  <a:schemeClr val="bg1"/>
                </a:solidFill>
              </a:rPr>
              <a:t>розкатуванням</a:t>
            </a:r>
            <a:r>
              <a:rPr lang="uk-UA" sz="2000" dirty="0">
                <a:solidFill>
                  <a:schemeClr val="bg1"/>
                </a:solidFill>
              </a:rPr>
              <a:t>.</a:t>
            </a:r>
            <a:endParaRPr lang="ru-RU" sz="2000" dirty="0">
              <a:solidFill>
                <a:schemeClr val="bg1"/>
              </a:solidFill>
            </a:endParaRPr>
          </a:p>
          <a:p>
            <a:pPr marL="0" indent="358775" algn="just">
              <a:buNone/>
            </a:pPr>
            <a:r>
              <a:rPr lang="uk-UA" sz="2000" dirty="0">
                <a:solidFill>
                  <a:schemeClr val="bg1"/>
                </a:solidFill>
              </a:rPr>
              <a:t> </a:t>
            </a:r>
            <a:endParaRPr lang="ru-RU" sz="2000" dirty="0">
              <a:solidFill>
                <a:schemeClr val="bg1"/>
              </a:solidFill>
            </a:endParaRPr>
          </a:p>
          <a:p>
            <a:pPr marL="0" indent="358775" algn="just">
              <a:buNone/>
            </a:pPr>
            <a:r>
              <a:rPr lang="uk-UA" sz="2000" dirty="0">
                <a:solidFill>
                  <a:schemeClr val="bg1"/>
                </a:solidFill>
              </a:rPr>
              <a:t>В листових матеріалах ефективним методом формування отворів є пробивання їх у штампах.</a:t>
            </a:r>
          </a:p>
          <a:p>
            <a:pPr marL="0" indent="358775" algn="just">
              <a:buNone/>
            </a:pPr>
            <a:endParaRPr lang="uk-UA" sz="2000" dirty="0">
              <a:solidFill>
                <a:schemeClr val="bg1"/>
              </a:solidFill>
            </a:endParaRPr>
          </a:p>
          <a:p>
            <a:pPr marL="0" indent="358775" algn="just">
              <a:buNone/>
            </a:pPr>
            <a:r>
              <a:rPr lang="uk-UA" sz="2000" dirty="0">
                <a:solidFill>
                  <a:schemeClr val="bg1"/>
                </a:solidFill>
              </a:rPr>
              <a:t>Основні методи формоутворення внутрішніх циліндричних поверхонь та отримувані показники точності і якості представлені на рисунку.</a:t>
            </a:r>
            <a:endParaRPr lang="ru-RU" sz="2000" dirty="0">
              <a:solidFill>
                <a:schemeClr val="bg1"/>
              </a:solidFill>
            </a:endParaRPr>
          </a:p>
        </p:txBody>
      </p:sp>
    </p:spTree>
    <p:extLst>
      <p:ext uri="{BB962C8B-B14F-4D97-AF65-F5344CB8AC3E}">
        <p14:creationId xmlns:p14="http://schemas.microsoft.com/office/powerpoint/2010/main" val="5957372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Объект 8"/>
          <p:cNvSpPr>
            <a:spLocks noGrp="1"/>
          </p:cNvSpPr>
          <p:nvPr>
            <p:ph idx="1"/>
          </p:nvPr>
        </p:nvSpPr>
        <p:spPr>
          <a:xfrm>
            <a:off x="457200" y="4153644"/>
            <a:ext cx="8229600" cy="947936"/>
          </a:xfrm>
        </p:spPr>
        <p:txBody>
          <a:bodyPr>
            <a:normAutofit/>
          </a:bodyPr>
          <a:lstStyle/>
          <a:p>
            <a:pPr marL="0" indent="358775" algn="just">
              <a:buNone/>
            </a:pPr>
            <a:r>
              <a:rPr lang="uk-UA" sz="2000" dirty="0">
                <a:solidFill>
                  <a:schemeClr val="bg1"/>
                </a:solidFill>
              </a:rPr>
              <a:t>На таких верстатах виконуються такі технологічні операції, як свердління, зенкерування, розточування, </a:t>
            </a:r>
            <a:r>
              <a:rPr lang="uk-UA" sz="2000" dirty="0" err="1">
                <a:solidFill>
                  <a:schemeClr val="bg1"/>
                </a:solidFill>
              </a:rPr>
              <a:t>розвертування</a:t>
            </a:r>
            <a:r>
              <a:rPr lang="uk-UA" sz="2000" dirty="0">
                <a:solidFill>
                  <a:schemeClr val="bg1"/>
                </a:solidFill>
              </a:rPr>
              <a:t>, нарізання різей.</a:t>
            </a:r>
            <a:endParaRPr lang="ru-RU" sz="2000" dirty="0">
              <a:solidFill>
                <a:schemeClr val="bg1"/>
              </a:solidFill>
            </a:endParaRPr>
          </a:p>
        </p:txBody>
      </p:sp>
      <p:pic>
        <p:nvPicPr>
          <p:cNvPr id="11" name="Рисунок 10"/>
          <p:cNvPicPr/>
          <p:nvPr/>
        </p:nvPicPr>
        <p:blipFill>
          <a:blip r:embed="rId2"/>
          <a:stretch>
            <a:fillRect/>
          </a:stretch>
        </p:blipFill>
        <p:spPr>
          <a:xfrm>
            <a:off x="2123728" y="337220"/>
            <a:ext cx="4552950" cy="3384376"/>
          </a:xfrm>
          <a:prstGeom prst="rect">
            <a:avLst/>
          </a:prstGeom>
        </p:spPr>
      </p:pic>
    </p:spTree>
    <p:extLst>
      <p:ext uri="{BB962C8B-B14F-4D97-AF65-F5344CB8AC3E}">
        <p14:creationId xmlns:p14="http://schemas.microsoft.com/office/powerpoint/2010/main" val="4936374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337220"/>
            <a:ext cx="8568952" cy="5040560"/>
          </a:xfrm>
        </p:spPr>
        <p:txBody>
          <a:bodyPr>
            <a:noAutofit/>
          </a:bodyPr>
          <a:lstStyle/>
          <a:p>
            <a:pPr marL="0" indent="358775" algn="just">
              <a:spcBef>
                <a:spcPts val="0"/>
              </a:spcBef>
              <a:buNone/>
            </a:pPr>
            <a:r>
              <a:rPr lang="uk-UA" sz="1900" dirty="0">
                <a:solidFill>
                  <a:schemeClr val="bg1"/>
                </a:solidFill>
              </a:rPr>
              <a:t>Тонке (алмазне) розточування отворів часто застосовується для чистової обробки отворів. Сутність цього способу полягає в тому, що розточування виконується при великих швидкостях, малих глибинах різання та малих подачах. Крім алмазних різців для розточування застосовуються різці з пластинками твердих сплавів, що також дають добрі результати щодо шорсткості оброблених поверхонь та точності отримуваних розмірів.</a:t>
            </a:r>
            <a:endParaRPr lang="ru-RU" sz="1900" dirty="0">
              <a:solidFill>
                <a:schemeClr val="bg1"/>
              </a:solidFill>
            </a:endParaRPr>
          </a:p>
          <a:p>
            <a:pPr marL="0" indent="358775" algn="just">
              <a:spcBef>
                <a:spcPts val="0"/>
              </a:spcBef>
              <a:buNone/>
            </a:pPr>
            <a:r>
              <a:rPr lang="uk-UA" sz="1900" dirty="0">
                <a:solidFill>
                  <a:schemeClr val="bg1"/>
                </a:solidFill>
              </a:rPr>
              <a:t> Конструкції верстатів для </a:t>
            </a:r>
            <a:r>
              <a:rPr lang="uk-UA" sz="1900" b="1" dirty="0">
                <a:solidFill>
                  <a:schemeClr val="bg1"/>
                </a:solidFill>
              </a:rPr>
              <a:t>алмазного розточування</a:t>
            </a:r>
            <a:r>
              <a:rPr lang="uk-UA" sz="1900" dirty="0">
                <a:solidFill>
                  <a:schemeClr val="bg1"/>
                </a:solidFill>
              </a:rPr>
              <a:t> достатньо міцні та жорсткі, а вібрації шпинделя та станини зведені майже до нуля. Швидкість різання при алмазному розточуванні складає:</a:t>
            </a:r>
            <a:endParaRPr lang="ru-RU" sz="1900" dirty="0">
              <a:solidFill>
                <a:schemeClr val="bg1"/>
              </a:solidFill>
            </a:endParaRPr>
          </a:p>
          <a:p>
            <a:pPr marL="0" indent="358775" algn="just">
              <a:spcBef>
                <a:spcPts val="0"/>
              </a:spcBef>
              <a:buNone/>
            </a:pPr>
            <a:r>
              <a:rPr lang="uk-UA" sz="1900" dirty="0">
                <a:solidFill>
                  <a:schemeClr val="bg1"/>
                </a:solidFill>
              </a:rPr>
              <a:t>– для чавуну – </a:t>
            </a:r>
            <a:r>
              <a:rPr lang="uk-UA" sz="1900" b="1" dirty="0">
                <a:solidFill>
                  <a:schemeClr val="bg1"/>
                </a:solidFill>
              </a:rPr>
              <a:t>120–150</a:t>
            </a:r>
            <a:r>
              <a:rPr lang="uk-UA" sz="1900" dirty="0">
                <a:solidFill>
                  <a:schemeClr val="bg1"/>
                </a:solidFill>
              </a:rPr>
              <a:t> м/хв;</a:t>
            </a:r>
            <a:endParaRPr lang="ru-RU" sz="1900" dirty="0">
              <a:solidFill>
                <a:schemeClr val="bg1"/>
              </a:solidFill>
            </a:endParaRPr>
          </a:p>
          <a:p>
            <a:pPr marL="0" indent="358775" algn="just">
              <a:spcBef>
                <a:spcPts val="0"/>
              </a:spcBef>
              <a:buNone/>
            </a:pPr>
            <a:r>
              <a:rPr lang="uk-UA" sz="1900" dirty="0">
                <a:solidFill>
                  <a:schemeClr val="bg1"/>
                </a:solidFill>
              </a:rPr>
              <a:t>– для бронзи – </a:t>
            </a:r>
            <a:r>
              <a:rPr lang="uk-UA" sz="1900" b="1" dirty="0">
                <a:solidFill>
                  <a:schemeClr val="bg1"/>
                </a:solidFill>
              </a:rPr>
              <a:t>300–400</a:t>
            </a:r>
            <a:r>
              <a:rPr lang="uk-UA" sz="1900" dirty="0">
                <a:solidFill>
                  <a:schemeClr val="bg1"/>
                </a:solidFill>
              </a:rPr>
              <a:t> м/хв;</a:t>
            </a:r>
            <a:endParaRPr lang="ru-RU" sz="1900" dirty="0">
              <a:solidFill>
                <a:schemeClr val="bg1"/>
              </a:solidFill>
            </a:endParaRPr>
          </a:p>
          <a:p>
            <a:pPr marL="0" indent="358775" algn="just">
              <a:spcBef>
                <a:spcPts val="0"/>
              </a:spcBef>
              <a:buNone/>
            </a:pPr>
            <a:r>
              <a:rPr lang="uk-UA" sz="1900" dirty="0">
                <a:solidFill>
                  <a:schemeClr val="bg1"/>
                </a:solidFill>
              </a:rPr>
              <a:t>– для бабіту – </a:t>
            </a:r>
            <a:r>
              <a:rPr lang="uk-UA" sz="1900" b="1" dirty="0">
                <a:solidFill>
                  <a:schemeClr val="bg1"/>
                </a:solidFill>
              </a:rPr>
              <a:t>400–1000</a:t>
            </a:r>
            <a:r>
              <a:rPr lang="uk-UA" sz="1900" dirty="0">
                <a:solidFill>
                  <a:schemeClr val="bg1"/>
                </a:solidFill>
              </a:rPr>
              <a:t> м/хв;</a:t>
            </a:r>
            <a:endParaRPr lang="ru-RU" sz="1900" dirty="0">
              <a:solidFill>
                <a:schemeClr val="bg1"/>
              </a:solidFill>
            </a:endParaRPr>
          </a:p>
          <a:p>
            <a:pPr marL="0" indent="358775" algn="just">
              <a:spcBef>
                <a:spcPts val="0"/>
              </a:spcBef>
              <a:buNone/>
            </a:pPr>
            <a:r>
              <a:rPr lang="uk-UA" sz="1900" dirty="0">
                <a:solidFill>
                  <a:schemeClr val="bg1"/>
                </a:solidFill>
              </a:rPr>
              <a:t>– для алюмінієвих сплавів – </a:t>
            </a:r>
            <a:r>
              <a:rPr lang="uk-UA" sz="1900" b="1" dirty="0">
                <a:solidFill>
                  <a:schemeClr val="bg1"/>
                </a:solidFill>
              </a:rPr>
              <a:t>500–1500</a:t>
            </a:r>
            <a:r>
              <a:rPr lang="uk-UA" sz="1900" dirty="0">
                <a:solidFill>
                  <a:schemeClr val="bg1"/>
                </a:solidFill>
              </a:rPr>
              <a:t> м/хв.</a:t>
            </a:r>
          </a:p>
          <a:p>
            <a:pPr marL="0" indent="358775" algn="just">
              <a:spcBef>
                <a:spcPts val="0"/>
              </a:spcBef>
              <a:buNone/>
            </a:pPr>
            <a:r>
              <a:rPr lang="uk-UA" sz="1900" dirty="0">
                <a:solidFill>
                  <a:schemeClr val="bg1"/>
                </a:solidFill>
              </a:rPr>
              <a:t>При цьому глибина різання – в межах </a:t>
            </a:r>
            <a:r>
              <a:rPr lang="uk-UA" sz="1900" b="1" dirty="0">
                <a:solidFill>
                  <a:schemeClr val="bg1"/>
                </a:solidFill>
              </a:rPr>
              <a:t>0,05–0,10</a:t>
            </a:r>
            <a:r>
              <a:rPr lang="uk-UA" sz="1900" dirty="0">
                <a:solidFill>
                  <a:schemeClr val="bg1"/>
                </a:solidFill>
              </a:rPr>
              <a:t> мм при подачах </a:t>
            </a:r>
            <a:br>
              <a:rPr lang="uk-UA" sz="1900" dirty="0">
                <a:solidFill>
                  <a:schemeClr val="bg1"/>
                </a:solidFill>
              </a:rPr>
            </a:br>
            <a:r>
              <a:rPr lang="uk-UA" sz="1900" b="1" dirty="0">
                <a:solidFill>
                  <a:schemeClr val="bg1"/>
                </a:solidFill>
              </a:rPr>
              <a:t>0,01–0,08</a:t>
            </a:r>
            <a:r>
              <a:rPr lang="uk-UA" sz="1900" dirty="0">
                <a:solidFill>
                  <a:schemeClr val="bg1"/>
                </a:solidFill>
              </a:rPr>
              <a:t> мм/об. Показники якості оброблених поверхонь, що досягаються при цьому, наступні: точність обробки – до</a:t>
            </a:r>
            <a:r>
              <a:rPr lang="uk-UA" sz="1900" b="1" dirty="0">
                <a:solidFill>
                  <a:schemeClr val="bg1"/>
                </a:solidFill>
              </a:rPr>
              <a:t> 7</a:t>
            </a:r>
            <a:r>
              <a:rPr lang="uk-UA" sz="1900" dirty="0">
                <a:solidFill>
                  <a:schemeClr val="bg1"/>
                </a:solidFill>
              </a:rPr>
              <a:t>-го квалітету; шорсткість – до </a:t>
            </a:r>
            <a:br>
              <a:rPr lang="uk-UA" sz="1900" dirty="0">
                <a:solidFill>
                  <a:schemeClr val="bg1"/>
                </a:solidFill>
              </a:rPr>
            </a:br>
            <a:r>
              <a:rPr lang="uk-UA" sz="1900" b="1" dirty="0">
                <a:solidFill>
                  <a:schemeClr val="bg1"/>
                </a:solidFill>
              </a:rPr>
              <a:t>0,16–0,08</a:t>
            </a:r>
            <a:r>
              <a:rPr lang="uk-UA" sz="1900" dirty="0">
                <a:solidFill>
                  <a:schemeClr val="bg1"/>
                </a:solidFill>
              </a:rPr>
              <a:t> </a:t>
            </a:r>
            <a:r>
              <a:rPr lang="uk-UA" sz="1900" dirty="0" err="1">
                <a:solidFill>
                  <a:schemeClr val="bg1"/>
                </a:solidFill>
              </a:rPr>
              <a:t>мкм</a:t>
            </a:r>
            <a:r>
              <a:rPr lang="uk-UA" sz="1900" dirty="0">
                <a:solidFill>
                  <a:schemeClr val="bg1"/>
                </a:solidFill>
              </a:rPr>
              <a:t> за показником </a:t>
            </a:r>
            <a:r>
              <a:rPr lang="uk-UA" sz="1900" b="1" dirty="0" err="1">
                <a:solidFill>
                  <a:schemeClr val="bg1"/>
                </a:solidFill>
              </a:rPr>
              <a:t>Ra</a:t>
            </a:r>
            <a:r>
              <a:rPr lang="uk-UA" sz="1900" b="1" dirty="0">
                <a:solidFill>
                  <a:schemeClr val="bg1"/>
                </a:solidFill>
              </a:rPr>
              <a:t>.</a:t>
            </a:r>
            <a:endParaRPr lang="ru-RU" sz="1900" spc="-20" dirty="0">
              <a:solidFill>
                <a:schemeClr val="bg1"/>
              </a:solidFill>
            </a:endParaRPr>
          </a:p>
        </p:txBody>
      </p:sp>
    </p:spTree>
    <p:extLst>
      <p:ext uri="{BB962C8B-B14F-4D97-AF65-F5344CB8AC3E}">
        <p14:creationId xmlns:p14="http://schemas.microsoft.com/office/powerpoint/2010/main" val="42792373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53244"/>
            <a:ext cx="3178696" cy="4608512"/>
          </a:xfrm>
        </p:spPr>
        <p:txBody>
          <a:bodyPr>
            <a:normAutofit lnSpcReduction="10000"/>
          </a:bodyPr>
          <a:lstStyle/>
          <a:p>
            <a:pPr marL="0" indent="358775" algn="just">
              <a:buNone/>
            </a:pPr>
            <a:r>
              <a:rPr lang="uk-UA" sz="2000" b="1" dirty="0">
                <a:solidFill>
                  <a:schemeClr val="bg1"/>
                </a:solidFill>
              </a:rPr>
              <a:t>Протягування отворів</a:t>
            </a:r>
            <a:r>
              <a:rPr lang="uk-UA" sz="2000" dirty="0">
                <a:solidFill>
                  <a:schemeClr val="bg1"/>
                </a:solidFill>
              </a:rPr>
              <a:t> використовується в масовому, велико- і </a:t>
            </a:r>
            <a:r>
              <a:rPr lang="uk-UA" sz="2000" dirty="0" err="1">
                <a:solidFill>
                  <a:schemeClr val="bg1"/>
                </a:solidFill>
              </a:rPr>
              <a:t>середньосерійному</a:t>
            </a:r>
            <a:r>
              <a:rPr lang="uk-UA" sz="2000" dirty="0">
                <a:solidFill>
                  <a:schemeClr val="bg1"/>
                </a:solidFill>
              </a:rPr>
              <a:t> виробництвах. Широко застосовується протягування отворів циліндричних, шліцьових та інших форм (</a:t>
            </a:r>
            <a:r>
              <a:rPr lang="uk-UA" sz="2000" b="1" dirty="0">
                <a:solidFill>
                  <a:schemeClr val="bg1"/>
                </a:solidFill>
              </a:rPr>
              <a:t>рисунок</a:t>
            </a:r>
            <a:r>
              <a:rPr lang="uk-UA" sz="2000" dirty="0">
                <a:solidFill>
                  <a:schemeClr val="bg1"/>
                </a:solidFill>
              </a:rPr>
              <a:t>). Протягуванням можливе також формоутворення спіральних канавок в отворах. Для цього під час протягування протяжку провертають на визначений кут.</a:t>
            </a:r>
            <a:endParaRPr lang="ru-RU" sz="2000" dirty="0">
              <a:solidFill>
                <a:schemeClr val="bg1"/>
              </a:solidFill>
            </a:endParaRPr>
          </a:p>
        </p:txBody>
      </p:sp>
      <p:pic>
        <p:nvPicPr>
          <p:cNvPr id="4" name="Рисунок 3"/>
          <p:cNvPicPr/>
          <p:nvPr/>
        </p:nvPicPr>
        <p:blipFill rotWithShape="1">
          <a:blip r:embed="rId2"/>
          <a:srcRect l="3965" r="6162"/>
          <a:stretch/>
        </p:blipFill>
        <p:spPr>
          <a:xfrm>
            <a:off x="3995936" y="337220"/>
            <a:ext cx="4896544" cy="4391025"/>
          </a:xfrm>
          <a:prstGeom prst="rect">
            <a:avLst/>
          </a:prstGeom>
        </p:spPr>
      </p:pic>
    </p:spTree>
    <p:extLst>
      <p:ext uri="{BB962C8B-B14F-4D97-AF65-F5344CB8AC3E}">
        <p14:creationId xmlns:p14="http://schemas.microsoft.com/office/powerpoint/2010/main" val="9110425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9228"/>
            <a:ext cx="8229600" cy="4896544"/>
          </a:xfrm>
        </p:spPr>
        <p:txBody>
          <a:bodyPr>
            <a:normAutofit fontScale="70000" lnSpcReduction="20000"/>
          </a:bodyPr>
          <a:lstStyle/>
          <a:p>
            <a:pPr marL="0" indent="358775" algn="just">
              <a:buNone/>
            </a:pPr>
            <a:r>
              <a:rPr lang="uk-UA" dirty="0">
                <a:solidFill>
                  <a:schemeClr val="bg1"/>
                </a:solidFill>
              </a:rPr>
              <a:t>Циліндричні отвори протягуються після свердління або зенкерування. Для протягування циліндричних отворів застосовуються круглі протяжки, які забезпечують обробку отворів з точністю </a:t>
            </a:r>
            <a:r>
              <a:rPr lang="uk-UA" b="1" dirty="0">
                <a:solidFill>
                  <a:schemeClr val="bg1"/>
                </a:solidFill>
              </a:rPr>
              <a:t>8</a:t>
            </a:r>
            <a:r>
              <a:rPr lang="uk-UA" dirty="0">
                <a:solidFill>
                  <a:schemeClr val="bg1"/>
                </a:solidFill>
              </a:rPr>
              <a:t>-го квалітету із шорсткістю поверхонь до </a:t>
            </a:r>
            <a:r>
              <a:rPr lang="uk-UA" b="1" dirty="0">
                <a:solidFill>
                  <a:schemeClr val="bg1"/>
                </a:solidFill>
              </a:rPr>
              <a:t>0,32</a:t>
            </a:r>
            <a:r>
              <a:rPr lang="uk-UA" dirty="0">
                <a:solidFill>
                  <a:schemeClr val="bg1"/>
                </a:solidFill>
              </a:rPr>
              <a:t> </a:t>
            </a:r>
            <a:r>
              <a:rPr lang="uk-UA" dirty="0" err="1">
                <a:solidFill>
                  <a:schemeClr val="bg1"/>
                </a:solidFill>
              </a:rPr>
              <a:t>мкм</a:t>
            </a:r>
            <a:r>
              <a:rPr lang="uk-UA" dirty="0">
                <a:solidFill>
                  <a:schemeClr val="bg1"/>
                </a:solidFill>
              </a:rPr>
              <a:t> (</a:t>
            </a:r>
            <a:r>
              <a:rPr lang="uk-UA" b="1" dirty="0" err="1">
                <a:solidFill>
                  <a:schemeClr val="bg1"/>
                </a:solidFill>
              </a:rPr>
              <a:t>Ra</a:t>
            </a:r>
            <a:r>
              <a:rPr lang="uk-UA" dirty="0">
                <a:solidFill>
                  <a:schemeClr val="bg1"/>
                </a:solidFill>
              </a:rPr>
              <a:t>).</a:t>
            </a:r>
            <a:endParaRPr lang="ru-RU" dirty="0">
              <a:solidFill>
                <a:schemeClr val="bg1"/>
              </a:solidFill>
            </a:endParaRPr>
          </a:p>
          <a:p>
            <a:pPr marL="0" indent="358775" algn="just">
              <a:buNone/>
            </a:pPr>
            <a:r>
              <a:rPr lang="uk-UA" dirty="0">
                <a:solidFill>
                  <a:schemeClr val="bg1"/>
                </a:solidFill>
              </a:rPr>
              <a:t> </a:t>
            </a:r>
            <a:endParaRPr lang="ru-RU" dirty="0">
              <a:solidFill>
                <a:schemeClr val="bg1"/>
              </a:solidFill>
            </a:endParaRPr>
          </a:p>
          <a:p>
            <a:pPr marL="0" indent="358775" algn="just">
              <a:buNone/>
            </a:pPr>
            <a:r>
              <a:rPr lang="uk-UA" dirty="0">
                <a:solidFill>
                  <a:schemeClr val="bg1"/>
                </a:solidFill>
              </a:rPr>
              <a:t>Протяжки квадратні, шпонкові, шліцьові застосовуються для обробки отворів відповідних форм. </a:t>
            </a:r>
            <a:endParaRPr lang="ru-RU" dirty="0">
              <a:solidFill>
                <a:schemeClr val="bg1"/>
              </a:solidFill>
            </a:endParaRPr>
          </a:p>
          <a:p>
            <a:pPr marL="0" indent="358775" algn="just">
              <a:buNone/>
            </a:pPr>
            <a:r>
              <a:rPr lang="uk-UA" dirty="0">
                <a:solidFill>
                  <a:schemeClr val="bg1"/>
                </a:solidFill>
              </a:rPr>
              <a:t> </a:t>
            </a:r>
            <a:endParaRPr lang="ru-RU" dirty="0">
              <a:solidFill>
                <a:schemeClr val="bg1"/>
              </a:solidFill>
            </a:endParaRPr>
          </a:p>
          <a:p>
            <a:pPr marL="0" indent="358775" algn="just">
              <a:buNone/>
            </a:pPr>
            <a:r>
              <a:rPr lang="uk-UA" dirty="0">
                <a:solidFill>
                  <a:schemeClr val="bg1"/>
                </a:solidFill>
              </a:rPr>
              <a:t>Для виконання калібрувальних операцій, а також для обробки глухих отворів застосовуються </a:t>
            </a:r>
            <a:r>
              <a:rPr lang="uk-UA" b="1" dirty="0">
                <a:solidFill>
                  <a:schemeClr val="bg1"/>
                </a:solidFill>
              </a:rPr>
              <a:t>прошивки</a:t>
            </a:r>
            <a:r>
              <a:rPr lang="uk-UA" dirty="0">
                <a:solidFill>
                  <a:schemeClr val="bg1"/>
                </a:solidFill>
              </a:rPr>
              <a:t>. Прошивки проштовхуються через отвір і працюють на поздовжній вигин на відміну від протяжок, які працюють на розтяг. Довжина прошивок складає </a:t>
            </a:r>
            <a:r>
              <a:rPr lang="uk-UA" b="1" dirty="0">
                <a:solidFill>
                  <a:schemeClr val="bg1"/>
                </a:solidFill>
              </a:rPr>
              <a:t>150–300</a:t>
            </a:r>
            <a:r>
              <a:rPr lang="uk-UA" dirty="0">
                <a:solidFill>
                  <a:schemeClr val="bg1"/>
                </a:solidFill>
              </a:rPr>
              <a:t> мм, що значно коротше протяжок.</a:t>
            </a:r>
            <a:endParaRPr lang="ru-RU" dirty="0">
              <a:solidFill>
                <a:schemeClr val="bg1"/>
              </a:solidFill>
            </a:endParaRPr>
          </a:p>
        </p:txBody>
      </p:sp>
    </p:spTree>
    <p:extLst>
      <p:ext uri="{BB962C8B-B14F-4D97-AF65-F5344CB8AC3E}">
        <p14:creationId xmlns:p14="http://schemas.microsoft.com/office/powerpoint/2010/main" val="13788080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337220"/>
            <a:ext cx="8229600" cy="4896544"/>
          </a:xfrm>
        </p:spPr>
        <p:txBody>
          <a:bodyPr>
            <a:noAutofit/>
          </a:bodyPr>
          <a:lstStyle/>
          <a:p>
            <a:pPr marL="0" indent="358775" algn="just">
              <a:buNone/>
            </a:pPr>
            <a:r>
              <a:rPr lang="uk-UA" sz="2000" dirty="0">
                <a:solidFill>
                  <a:schemeClr val="bg1"/>
                </a:solidFill>
              </a:rPr>
              <a:t>Верстати, які застосовуються для протягування, поділяються на:</a:t>
            </a:r>
            <a:endParaRPr lang="ru-RU" sz="2000" dirty="0">
              <a:solidFill>
                <a:schemeClr val="bg1"/>
              </a:solidFill>
            </a:endParaRPr>
          </a:p>
          <a:p>
            <a:pPr marL="0" indent="358775" algn="just">
              <a:buNone/>
            </a:pPr>
            <a:r>
              <a:rPr lang="uk-UA" sz="2000" dirty="0">
                <a:solidFill>
                  <a:schemeClr val="bg1"/>
                </a:solidFill>
              </a:rPr>
              <a:t>1) механічні та гідравлічні;</a:t>
            </a:r>
            <a:endParaRPr lang="ru-RU" sz="2000" dirty="0">
              <a:solidFill>
                <a:schemeClr val="bg1"/>
              </a:solidFill>
            </a:endParaRPr>
          </a:p>
          <a:p>
            <a:pPr marL="0" indent="358775" algn="just">
              <a:buNone/>
            </a:pPr>
            <a:r>
              <a:rPr lang="uk-UA" sz="2000" dirty="0">
                <a:solidFill>
                  <a:schemeClr val="bg1"/>
                </a:solidFill>
              </a:rPr>
              <a:t>2) горизонтальні та вертикальні;</a:t>
            </a:r>
            <a:endParaRPr lang="ru-RU" sz="2000" dirty="0">
              <a:solidFill>
                <a:schemeClr val="bg1"/>
              </a:solidFill>
            </a:endParaRPr>
          </a:p>
          <a:p>
            <a:pPr marL="0" indent="358775" algn="just">
              <a:buNone/>
            </a:pPr>
            <a:r>
              <a:rPr lang="uk-UA" sz="2000" dirty="0">
                <a:solidFill>
                  <a:schemeClr val="bg1"/>
                </a:solidFill>
              </a:rPr>
              <a:t>3) одно- та багатошпиндельні.</a:t>
            </a:r>
            <a:endParaRPr lang="ru-RU" sz="2000" dirty="0">
              <a:solidFill>
                <a:schemeClr val="bg1"/>
              </a:solidFill>
            </a:endParaRPr>
          </a:p>
          <a:p>
            <a:pPr marL="0" indent="358775" algn="just">
              <a:buNone/>
            </a:pPr>
            <a:r>
              <a:rPr lang="uk-UA" sz="2000" dirty="0">
                <a:solidFill>
                  <a:schemeClr val="bg1"/>
                </a:solidFill>
              </a:rPr>
              <a:t> </a:t>
            </a:r>
            <a:endParaRPr lang="ru-RU" sz="2000" dirty="0">
              <a:solidFill>
                <a:schemeClr val="bg1"/>
              </a:solidFill>
            </a:endParaRPr>
          </a:p>
          <a:p>
            <a:pPr marL="0" indent="358775" algn="just">
              <a:buNone/>
            </a:pPr>
            <a:r>
              <a:rPr lang="uk-UA" sz="2000" dirty="0" err="1">
                <a:solidFill>
                  <a:schemeClr val="bg1"/>
                </a:solidFill>
              </a:rPr>
              <a:t>Дво</a:t>
            </a:r>
            <a:r>
              <a:rPr lang="uk-UA" sz="2000" dirty="0">
                <a:solidFill>
                  <a:schemeClr val="bg1"/>
                </a:solidFill>
              </a:rPr>
              <a:t>- та трипозиційні протяжні верстати дозволяють протягувати одночасно</a:t>
            </a:r>
            <a:r>
              <a:rPr lang="uk-UA" sz="2000" b="1" dirty="0">
                <a:solidFill>
                  <a:schemeClr val="bg1"/>
                </a:solidFill>
              </a:rPr>
              <a:t> 2–3</a:t>
            </a:r>
            <a:r>
              <a:rPr lang="uk-UA" sz="2000" dirty="0">
                <a:solidFill>
                  <a:schemeClr val="bg1"/>
                </a:solidFill>
              </a:rPr>
              <a:t> деталі. Для одночасного протягування двох отворів в одній заготовці (наприклад, у шатуні двигуна) застосовуються спеціальні горизонтальні або вертикальні двошпиндельні протяжні верстати.            </a:t>
            </a:r>
            <a:endParaRPr lang="ru-RU" sz="2000" dirty="0">
              <a:solidFill>
                <a:schemeClr val="bg1"/>
              </a:solidFill>
            </a:endParaRPr>
          </a:p>
          <a:p>
            <a:pPr marL="0" indent="358775" algn="just">
              <a:buNone/>
            </a:pPr>
            <a:r>
              <a:rPr lang="uk-UA" sz="2000" dirty="0">
                <a:solidFill>
                  <a:schemeClr val="bg1"/>
                </a:solidFill>
              </a:rPr>
              <a:t> </a:t>
            </a:r>
            <a:endParaRPr lang="ru-RU" sz="2000" dirty="0">
              <a:solidFill>
                <a:schemeClr val="bg1"/>
              </a:solidFill>
            </a:endParaRPr>
          </a:p>
          <a:p>
            <a:pPr marL="0" indent="358775" algn="just">
              <a:buNone/>
            </a:pPr>
            <a:r>
              <a:rPr lang="uk-UA" sz="2000" dirty="0">
                <a:solidFill>
                  <a:schemeClr val="bg1"/>
                </a:solidFill>
              </a:rPr>
              <a:t> </a:t>
            </a:r>
            <a:r>
              <a:rPr lang="uk-UA" sz="2000" dirty="0" err="1">
                <a:solidFill>
                  <a:schemeClr val="bg1"/>
                </a:solidFill>
              </a:rPr>
              <a:t>Штовхаючі</a:t>
            </a:r>
            <a:r>
              <a:rPr lang="uk-UA" sz="2000" dirty="0">
                <a:solidFill>
                  <a:schemeClr val="bg1"/>
                </a:solidFill>
              </a:rPr>
              <a:t> верстати для прошивання застосовуються для виконання калібрувальних операцій.</a:t>
            </a:r>
            <a:endParaRPr lang="ru-RU" sz="2000" dirty="0">
              <a:solidFill>
                <a:schemeClr val="bg1"/>
              </a:solidFill>
            </a:endParaRPr>
          </a:p>
        </p:txBody>
      </p:sp>
    </p:spTree>
    <p:extLst>
      <p:ext uri="{BB962C8B-B14F-4D97-AF65-F5344CB8AC3E}">
        <p14:creationId xmlns:p14="http://schemas.microsoft.com/office/powerpoint/2010/main" val="19867666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865"/>
            <a:ext cx="8229600" cy="540403"/>
          </a:xfrm>
        </p:spPr>
        <p:txBody>
          <a:bodyPr>
            <a:noAutofit/>
          </a:bodyPr>
          <a:lstStyle/>
          <a:p>
            <a:r>
              <a:rPr lang="ru-RU" sz="2800" b="1" dirty="0">
                <a:solidFill>
                  <a:schemeClr val="bg1"/>
                </a:solidFill>
              </a:rPr>
              <a:t>12.2. </a:t>
            </a:r>
            <a:r>
              <a:rPr lang="ru-RU" sz="2800" b="1" dirty="0" err="1">
                <a:solidFill>
                  <a:schemeClr val="bg1"/>
                </a:solidFill>
              </a:rPr>
              <a:t>Обробка</a:t>
            </a:r>
            <a:r>
              <a:rPr lang="ru-RU" sz="2800" b="1" dirty="0">
                <a:solidFill>
                  <a:schemeClr val="bg1"/>
                </a:solidFill>
              </a:rPr>
              <a:t> </a:t>
            </a:r>
            <a:r>
              <a:rPr lang="ru-RU" sz="2800" b="1" dirty="0" err="1">
                <a:solidFill>
                  <a:schemeClr val="bg1"/>
                </a:solidFill>
              </a:rPr>
              <a:t>отворів</a:t>
            </a:r>
            <a:r>
              <a:rPr lang="ru-RU" sz="2800" b="1" dirty="0">
                <a:solidFill>
                  <a:schemeClr val="bg1"/>
                </a:solidFill>
              </a:rPr>
              <a:t> </a:t>
            </a:r>
            <a:r>
              <a:rPr lang="ru-RU" sz="2800" b="1" dirty="0" err="1">
                <a:solidFill>
                  <a:schemeClr val="bg1"/>
                </a:solidFill>
              </a:rPr>
              <a:t>абразивними</a:t>
            </a:r>
            <a:r>
              <a:rPr lang="ru-RU" sz="2800" b="1" dirty="0">
                <a:solidFill>
                  <a:schemeClr val="bg1"/>
                </a:solidFill>
              </a:rPr>
              <a:t> </a:t>
            </a:r>
            <a:r>
              <a:rPr lang="ru-RU" sz="2800" b="1" dirty="0" err="1">
                <a:solidFill>
                  <a:schemeClr val="bg1"/>
                </a:solidFill>
              </a:rPr>
              <a:t>інструментами</a:t>
            </a:r>
            <a:endParaRPr lang="ru-RU" sz="2800" dirty="0">
              <a:solidFill>
                <a:schemeClr val="bg1"/>
              </a:solidFill>
            </a:endParaRPr>
          </a:p>
        </p:txBody>
      </p:sp>
      <p:sp>
        <p:nvSpPr>
          <p:cNvPr id="3" name="Объект 2"/>
          <p:cNvSpPr>
            <a:spLocks noGrp="1"/>
          </p:cNvSpPr>
          <p:nvPr>
            <p:ph idx="1"/>
          </p:nvPr>
        </p:nvSpPr>
        <p:spPr>
          <a:xfrm>
            <a:off x="457200" y="913284"/>
            <a:ext cx="8229600" cy="4536504"/>
          </a:xfrm>
        </p:spPr>
        <p:txBody>
          <a:bodyPr>
            <a:normAutofit fontScale="92500" lnSpcReduction="10000"/>
          </a:bodyPr>
          <a:lstStyle/>
          <a:p>
            <a:pPr marL="0" indent="358775" algn="just">
              <a:buNone/>
            </a:pPr>
            <a:r>
              <a:rPr lang="ru-RU" sz="2000" dirty="0">
                <a:solidFill>
                  <a:schemeClr val="bg1"/>
                </a:solidFill>
              </a:rPr>
              <a:t>Шліфування </a:t>
            </a:r>
            <a:r>
              <a:rPr lang="ru-RU" sz="2000" dirty="0" err="1">
                <a:solidFill>
                  <a:schemeClr val="bg1"/>
                </a:solidFill>
              </a:rPr>
              <a:t>отворів</a:t>
            </a:r>
            <a:r>
              <a:rPr lang="ru-RU" sz="2000" dirty="0">
                <a:solidFill>
                  <a:schemeClr val="bg1"/>
                </a:solidFill>
              </a:rPr>
              <a:t> </a:t>
            </a:r>
            <a:r>
              <a:rPr lang="ru-RU" sz="2000" dirty="0" err="1">
                <a:solidFill>
                  <a:schemeClr val="bg1"/>
                </a:solidFill>
              </a:rPr>
              <a:t>виконується</a:t>
            </a:r>
            <a:r>
              <a:rPr lang="ru-RU" sz="2000" dirty="0">
                <a:solidFill>
                  <a:schemeClr val="bg1"/>
                </a:solidFill>
              </a:rPr>
              <a:t> на </a:t>
            </a:r>
            <a:r>
              <a:rPr lang="ru-RU" sz="2000" dirty="0" err="1">
                <a:solidFill>
                  <a:schemeClr val="bg1"/>
                </a:solidFill>
              </a:rPr>
              <a:t>внутрішньо</a:t>
            </a:r>
            <a:r>
              <a:rPr lang="uk-UA" sz="2000" dirty="0">
                <a:solidFill>
                  <a:schemeClr val="bg1"/>
                </a:solidFill>
              </a:rPr>
              <a:t>-</a:t>
            </a:r>
            <a:r>
              <a:rPr lang="ru-RU" sz="2000" dirty="0" err="1">
                <a:solidFill>
                  <a:schemeClr val="bg1"/>
                </a:solidFill>
              </a:rPr>
              <a:t>шліфувальних</a:t>
            </a:r>
            <a:r>
              <a:rPr lang="ru-RU" sz="2000" dirty="0">
                <a:solidFill>
                  <a:schemeClr val="bg1"/>
                </a:solidFill>
              </a:rPr>
              <a:t> </a:t>
            </a:r>
            <a:r>
              <a:rPr lang="ru-RU" sz="2000" dirty="0" err="1">
                <a:solidFill>
                  <a:schemeClr val="bg1"/>
                </a:solidFill>
              </a:rPr>
              <a:t>верстатах</a:t>
            </a:r>
            <a:r>
              <a:rPr lang="ru-RU" sz="2000" dirty="0">
                <a:solidFill>
                  <a:schemeClr val="bg1"/>
                </a:solidFill>
              </a:rPr>
              <a:t> </a:t>
            </a:r>
            <a:r>
              <a:rPr lang="ru-RU" sz="2000" dirty="0" err="1">
                <a:solidFill>
                  <a:schemeClr val="bg1"/>
                </a:solidFill>
              </a:rPr>
              <a:t>наступними</a:t>
            </a:r>
            <a:r>
              <a:rPr lang="ru-RU" sz="2000" dirty="0">
                <a:solidFill>
                  <a:schemeClr val="bg1"/>
                </a:solidFill>
              </a:rPr>
              <a:t> способами: </a:t>
            </a:r>
          </a:p>
          <a:p>
            <a:pPr marL="457200" indent="-457200" algn="just">
              <a:buAutoNum type="arabicParenR"/>
            </a:pPr>
            <a:r>
              <a:rPr lang="ru-RU" sz="2000" dirty="0">
                <a:solidFill>
                  <a:schemeClr val="bg1"/>
                </a:solidFill>
              </a:rPr>
              <a:t>в </a:t>
            </a:r>
            <a:r>
              <a:rPr lang="uk-UA" sz="2000" dirty="0">
                <a:solidFill>
                  <a:schemeClr val="bg1"/>
                </a:solidFill>
              </a:rPr>
              <a:t>заготовці</a:t>
            </a:r>
            <a:r>
              <a:rPr lang="ru-RU" sz="2000" dirty="0">
                <a:solidFill>
                  <a:schemeClr val="bg1"/>
                </a:solidFill>
              </a:rPr>
              <a:t>, </a:t>
            </a:r>
            <a:r>
              <a:rPr lang="ru-RU" sz="2000" dirty="0" err="1">
                <a:solidFill>
                  <a:schemeClr val="bg1"/>
                </a:solidFill>
              </a:rPr>
              <a:t>що</a:t>
            </a:r>
            <a:r>
              <a:rPr lang="ru-RU" sz="2000" dirty="0">
                <a:solidFill>
                  <a:schemeClr val="bg1"/>
                </a:solidFill>
              </a:rPr>
              <a:t> </a:t>
            </a:r>
            <a:r>
              <a:rPr lang="ru-RU" sz="2000" dirty="0" err="1">
                <a:solidFill>
                  <a:schemeClr val="bg1"/>
                </a:solidFill>
              </a:rPr>
              <a:t>закріплюється</a:t>
            </a:r>
            <a:r>
              <a:rPr lang="ru-RU" sz="2000" dirty="0">
                <a:solidFill>
                  <a:schemeClr val="bg1"/>
                </a:solidFill>
              </a:rPr>
              <a:t> в </a:t>
            </a:r>
            <a:r>
              <a:rPr lang="ru-RU" sz="2000" dirty="0" err="1">
                <a:solidFill>
                  <a:schemeClr val="bg1"/>
                </a:solidFill>
              </a:rPr>
              <a:t>патроні</a:t>
            </a:r>
            <a:r>
              <a:rPr lang="ru-RU" sz="2000" dirty="0">
                <a:solidFill>
                  <a:schemeClr val="bg1"/>
                </a:solidFill>
              </a:rPr>
              <a:t> та </a:t>
            </a:r>
            <a:r>
              <a:rPr lang="ru-RU" sz="2000" dirty="0" err="1">
                <a:solidFill>
                  <a:schemeClr val="bg1"/>
                </a:solidFill>
              </a:rPr>
              <a:t>обертається</a:t>
            </a:r>
            <a:r>
              <a:rPr lang="ru-RU" sz="2000" dirty="0">
                <a:solidFill>
                  <a:schemeClr val="bg1"/>
                </a:solidFill>
              </a:rPr>
              <a:t>; </a:t>
            </a:r>
          </a:p>
          <a:p>
            <a:pPr marL="457200" indent="-457200" algn="just">
              <a:buAutoNum type="arabicParenR"/>
            </a:pPr>
            <a:r>
              <a:rPr lang="ru-RU" sz="2000" dirty="0">
                <a:solidFill>
                  <a:schemeClr val="bg1"/>
                </a:solidFill>
              </a:rPr>
              <a:t>в </a:t>
            </a:r>
            <a:r>
              <a:rPr lang="ru-RU" sz="2000" dirty="0" err="1">
                <a:solidFill>
                  <a:schemeClr val="bg1"/>
                </a:solidFill>
              </a:rPr>
              <a:t>нерухомій</a:t>
            </a:r>
            <a:r>
              <a:rPr lang="ru-RU" sz="2000" dirty="0">
                <a:solidFill>
                  <a:schemeClr val="bg1"/>
                </a:solidFill>
              </a:rPr>
              <a:t> </a:t>
            </a:r>
            <a:r>
              <a:rPr lang="ru-RU" sz="2000" dirty="0" err="1">
                <a:solidFill>
                  <a:schemeClr val="bg1"/>
                </a:solidFill>
              </a:rPr>
              <a:t>деталі</a:t>
            </a:r>
            <a:r>
              <a:rPr lang="ru-RU" sz="2000" dirty="0">
                <a:solidFill>
                  <a:schemeClr val="bg1"/>
                </a:solidFill>
              </a:rPr>
              <a:t>, </a:t>
            </a:r>
            <a:r>
              <a:rPr lang="ru-RU" sz="2000" dirty="0" err="1">
                <a:solidFill>
                  <a:schemeClr val="bg1"/>
                </a:solidFill>
              </a:rPr>
              <a:t>що</a:t>
            </a:r>
            <a:r>
              <a:rPr lang="ru-RU" sz="2000" dirty="0">
                <a:solidFill>
                  <a:schemeClr val="bg1"/>
                </a:solidFill>
              </a:rPr>
              <a:t> </a:t>
            </a:r>
            <a:r>
              <a:rPr lang="ru-RU" sz="2000" dirty="0" err="1">
                <a:solidFill>
                  <a:schemeClr val="bg1"/>
                </a:solidFill>
              </a:rPr>
              <a:t>закріплена</a:t>
            </a:r>
            <a:r>
              <a:rPr lang="ru-RU" sz="2000" dirty="0">
                <a:solidFill>
                  <a:schemeClr val="bg1"/>
                </a:solidFill>
              </a:rPr>
              <a:t> на </a:t>
            </a:r>
            <a:r>
              <a:rPr lang="ru-RU" sz="2000" dirty="0" err="1">
                <a:solidFill>
                  <a:schemeClr val="bg1"/>
                </a:solidFill>
              </a:rPr>
              <a:t>верстатах</a:t>
            </a:r>
            <a:r>
              <a:rPr lang="ru-RU" sz="2000" dirty="0">
                <a:solidFill>
                  <a:schemeClr val="bg1"/>
                </a:solidFill>
              </a:rPr>
              <a:t> </a:t>
            </a:r>
            <a:r>
              <a:rPr lang="ru-RU" sz="2000" dirty="0" err="1">
                <a:solidFill>
                  <a:schemeClr val="bg1"/>
                </a:solidFill>
              </a:rPr>
              <a:t>із</a:t>
            </a:r>
            <a:r>
              <a:rPr lang="ru-RU" sz="2000" dirty="0">
                <a:solidFill>
                  <a:schemeClr val="bg1"/>
                </a:solidFill>
              </a:rPr>
              <a:t> </a:t>
            </a:r>
            <a:r>
              <a:rPr lang="ru-RU" sz="2000" dirty="0" err="1">
                <a:solidFill>
                  <a:schemeClr val="bg1"/>
                </a:solidFill>
              </a:rPr>
              <a:t>планетарним</a:t>
            </a:r>
            <a:r>
              <a:rPr lang="ru-RU" sz="2000" dirty="0">
                <a:solidFill>
                  <a:schemeClr val="bg1"/>
                </a:solidFill>
              </a:rPr>
              <a:t> </a:t>
            </a:r>
            <a:r>
              <a:rPr lang="ru-RU" sz="2000" dirty="0" err="1">
                <a:solidFill>
                  <a:schemeClr val="bg1"/>
                </a:solidFill>
              </a:rPr>
              <a:t>рухом</a:t>
            </a:r>
            <a:r>
              <a:rPr lang="ru-RU" sz="2000" dirty="0">
                <a:solidFill>
                  <a:schemeClr val="bg1"/>
                </a:solidFill>
              </a:rPr>
              <a:t> шпинделя; </a:t>
            </a:r>
          </a:p>
          <a:p>
            <a:pPr marL="457200" indent="-457200" algn="just">
              <a:buAutoNum type="arabicParenR"/>
            </a:pPr>
            <a:r>
              <a:rPr lang="ru-RU" sz="2000" dirty="0">
                <a:solidFill>
                  <a:schemeClr val="bg1"/>
                </a:solidFill>
              </a:rPr>
              <a:t>при </a:t>
            </a:r>
            <a:r>
              <a:rPr lang="ru-RU" sz="2000" dirty="0" err="1">
                <a:solidFill>
                  <a:schemeClr val="bg1"/>
                </a:solidFill>
              </a:rPr>
              <a:t>незакріпленій</a:t>
            </a:r>
            <a:r>
              <a:rPr lang="ru-RU" sz="2000" dirty="0">
                <a:solidFill>
                  <a:schemeClr val="bg1"/>
                </a:solidFill>
              </a:rPr>
              <a:t> </a:t>
            </a:r>
            <a:r>
              <a:rPr lang="ru-RU" sz="2000" dirty="0" err="1">
                <a:solidFill>
                  <a:schemeClr val="bg1"/>
                </a:solidFill>
              </a:rPr>
              <a:t>деталі</a:t>
            </a:r>
            <a:r>
              <a:rPr lang="ru-RU" sz="2000" dirty="0">
                <a:solidFill>
                  <a:schemeClr val="bg1"/>
                </a:solidFill>
              </a:rPr>
              <a:t>, </a:t>
            </a:r>
            <a:r>
              <a:rPr lang="ru-RU" sz="2000" dirty="0" err="1">
                <a:solidFill>
                  <a:schemeClr val="bg1"/>
                </a:solidFill>
              </a:rPr>
              <a:t>що</a:t>
            </a:r>
            <a:r>
              <a:rPr lang="ru-RU" sz="2000" dirty="0">
                <a:solidFill>
                  <a:schemeClr val="bg1"/>
                </a:solidFill>
              </a:rPr>
              <a:t> </a:t>
            </a:r>
            <a:r>
              <a:rPr lang="ru-RU" sz="2000" dirty="0" err="1">
                <a:solidFill>
                  <a:schemeClr val="bg1"/>
                </a:solidFill>
              </a:rPr>
              <a:t>обертається</a:t>
            </a:r>
            <a:r>
              <a:rPr lang="ru-RU" sz="2000" dirty="0">
                <a:solidFill>
                  <a:schemeClr val="bg1"/>
                </a:solidFill>
              </a:rPr>
              <a:t> (</a:t>
            </a:r>
            <a:r>
              <a:rPr lang="ru-RU" sz="2000" dirty="0" err="1">
                <a:solidFill>
                  <a:schemeClr val="bg1"/>
                </a:solidFill>
              </a:rPr>
              <a:t>безцентрове</a:t>
            </a:r>
            <a:r>
              <a:rPr lang="ru-RU" sz="2000" dirty="0">
                <a:solidFill>
                  <a:schemeClr val="bg1"/>
                </a:solidFill>
              </a:rPr>
              <a:t> </a:t>
            </a:r>
            <a:r>
              <a:rPr lang="ru-RU" sz="2000" dirty="0" err="1">
                <a:solidFill>
                  <a:schemeClr val="bg1"/>
                </a:solidFill>
              </a:rPr>
              <a:t>шліфування</a:t>
            </a:r>
            <a:r>
              <a:rPr lang="ru-RU" sz="2000" dirty="0">
                <a:solidFill>
                  <a:schemeClr val="bg1"/>
                </a:solidFill>
              </a:rPr>
              <a:t>). </a:t>
            </a:r>
          </a:p>
          <a:p>
            <a:pPr marL="0" indent="358775" algn="just">
              <a:buNone/>
            </a:pPr>
            <a:r>
              <a:rPr lang="uk-UA" sz="2000" dirty="0">
                <a:solidFill>
                  <a:schemeClr val="bg1"/>
                </a:solidFill>
              </a:rPr>
              <a:t>Найбільш розповсюдженим є перший спосіб – шліфування отворів в закріпленій у патроні заготовці, що обертається. </a:t>
            </a:r>
            <a:r>
              <a:rPr lang="ru-RU" sz="2000" dirty="0" err="1">
                <a:solidFill>
                  <a:schemeClr val="bg1"/>
                </a:solidFill>
              </a:rPr>
              <a:t>Він</a:t>
            </a:r>
            <a:r>
              <a:rPr lang="ru-RU" sz="2000" dirty="0">
                <a:solidFill>
                  <a:schemeClr val="bg1"/>
                </a:solidFill>
              </a:rPr>
              <a:t> </a:t>
            </a:r>
            <a:r>
              <a:rPr lang="ru-RU" sz="2000" dirty="0" err="1">
                <a:solidFill>
                  <a:schemeClr val="bg1"/>
                </a:solidFill>
              </a:rPr>
              <a:t>застосовується</a:t>
            </a:r>
            <a:r>
              <a:rPr lang="ru-RU" sz="2000" dirty="0">
                <a:solidFill>
                  <a:schemeClr val="bg1"/>
                </a:solidFill>
              </a:rPr>
              <a:t> </a:t>
            </a:r>
            <a:r>
              <a:rPr lang="ru-RU" sz="2000" dirty="0" err="1">
                <a:solidFill>
                  <a:schemeClr val="bg1"/>
                </a:solidFill>
              </a:rPr>
              <a:t>головним</a:t>
            </a:r>
            <a:r>
              <a:rPr lang="ru-RU" sz="2000" dirty="0">
                <a:solidFill>
                  <a:schemeClr val="bg1"/>
                </a:solidFill>
              </a:rPr>
              <a:t> чином для </a:t>
            </a:r>
            <a:r>
              <a:rPr lang="ru-RU" sz="2000" dirty="0" err="1">
                <a:solidFill>
                  <a:schemeClr val="bg1"/>
                </a:solidFill>
              </a:rPr>
              <a:t>шліфування</a:t>
            </a:r>
            <a:r>
              <a:rPr lang="ru-RU" sz="2000" dirty="0">
                <a:solidFill>
                  <a:schemeClr val="bg1"/>
                </a:solidFill>
              </a:rPr>
              <a:t> </a:t>
            </a:r>
            <a:r>
              <a:rPr lang="ru-RU" sz="2000" dirty="0" err="1">
                <a:solidFill>
                  <a:schemeClr val="bg1"/>
                </a:solidFill>
              </a:rPr>
              <a:t>отворів</a:t>
            </a:r>
            <a:r>
              <a:rPr lang="ru-RU" sz="2000" dirty="0">
                <a:solidFill>
                  <a:schemeClr val="bg1"/>
                </a:solidFill>
              </a:rPr>
              <a:t> у </a:t>
            </a:r>
            <a:r>
              <a:rPr lang="ru-RU" sz="2000" dirty="0" err="1">
                <a:solidFill>
                  <a:schemeClr val="bg1"/>
                </a:solidFill>
              </a:rPr>
              <a:t>загартованих</a:t>
            </a:r>
            <a:r>
              <a:rPr lang="ru-RU" sz="2000" dirty="0">
                <a:solidFill>
                  <a:schemeClr val="bg1"/>
                </a:solidFill>
              </a:rPr>
              <a:t> деталях (</a:t>
            </a:r>
            <a:r>
              <a:rPr lang="ru-RU" sz="2000" dirty="0" err="1">
                <a:solidFill>
                  <a:schemeClr val="bg1"/>
                </a:solidFill>
              </a:rPr>
              <a:t>наприклад</a:t>
            </a:r>
            <a:r>
              <a:rPr lang="ru-RU" sz="2000" dirty="0">
                <a:solidFill>
                  <a:schemeClr val="bg1"/>
                </a:solidFill>
              </a:rPr>
              <a:t>, у </a:t>
            </a:r>
            <a:r>
              <a:rPr lang="ru-RU" sz="2000" dirty="0" err="1">
                <a:solidFill>
                  <a:schemeClr val="bg1"/>
                </a:solidFill>
              </a:rPr>
              <a:t>циліндричних</a:t>
            </a:r>
            <a:r>
              <a:rPr lang="ru-RU" sz="2000" dirty="0">
                <a:solidFill>
                  <a:schemeClr val="bg1"/>
                </a:solidFill>
              </a:rPr>
              <a:t> і </a:t>
            </a:r>
            <a:r>
              <a:rPr lang="ru-RU" sz="2000" dirty="0" err="1">
                <a:solidFill>
                  <a:schemeClr val="bg1"/>
                </a:solidFill>
              </a:rPr>
              <a:t>конічних</a:t>
            </a:r>
            <a:r>
              <a:rPr lang="ru-RU" sz="2000" dirty="0">
                <a:solidFill>
                  <a:schemeClr val="bg1"/>
                </a:solidFill>
              </a:rPr>
              <a:t> </a:t>
            </a:r>
            <a:r>
              <a:rPr lang="ru-RU" sz="2000" dirty="0" err="1">
                <a:solidFill>
                  <a:schemeClr val="bg1"/>
                </a:solidFill>
              </a:rPr>
              <a:t>зубчас</a:t>
            </a:r>
            <a:r>
              <a:rPr lang="ru-RU" sz="2000" dirty="0">
                <a:solidFill>
                  <a:schemeClr val="bg1"/>
                </a:solidFill>
              </a:rPr>
              <a:t>-тих колесах, втулках </a:t>
            </a:r>
            <a:r>
              <a:rPr lang="ru-RU" sz="2000" dirty="0" err="1">
                <a:solidFill>
                  <a:schemeClr val="bg1"/>
                </a:solidFill>
              </a:rPr>
              <a:t>тощо</a:t>
            </a:r>
            <a:r>
              <a:rPr lang="ru-RU" sz="2000" dirty="0">
                <a:solidFill>
                  <a:schemeClr val="bg1"/>
                </a:solidFill>
              </a:rPr>
              <a:t>). При </a:t>
            </a:r>
            <a:r>
              <a:rPr lang="ru-RU" sz="2000" dirty="0" err="1">
                <a:solidFill>
                  <a:schemeClr val="bg1"/>
                </a:solidFill>
              </a:rPr>
              <a:t>цьому</a:t>
            </a:r>
            <a:r>
              <a:rPr lang="ru-RU" sz="2000" dirty="0">
                <a:solidFill>
                  <a:schemeClr val="bg1"/>
                </a:solidFill>
              </a:rPr>
              <a:t> </a:t>
            </a:r>
            <a:r>
              <a:rPr lang="ru-RU" sz="2000" dirty="0" err="1">
                <a:solidFill>
                  <a:schemeClr val="bg1"/>
                </a:solidFill>
              </a:rPr>
              <a:t>способі</a:t>
            </a:r>
            <a:r>
              <a:rPr lang="ru-RU" sz="2000" dirty="0">
                <a:solidFill>
                  <a:schemeClr val="bg1"/>
                </a:solidFill>
              </a:rPr>
              <a:t> </a:t>
            </a:r>
            <a:r>
              <a:rPr lang="uk-UA" sz="2000" dirty="0">
                <a:solidFill>
                  <a:schemeClr val="bg1"/>
                </a:solidFill>
              </a:rPr>
              <a:t>заготовка</a:t>
            </a:r>
            <a:r>
              <a:rPr lang="ru-RU" sz="2000" dirty="0">
                <a:solidFill>
                  <a:schemeClr val="bg1"/>
                </a:solidFill>
              </a:rPr>
              <a:t>, </a:t>
            </a:r>
            <a:r>
              <a:rPr lang="ru-RU" sz="2000" dirty="0" err="1">
                <a:solidFill>
                  <a:schemeClr val="bg1"/>
                </a:solidFill>
              </a:rPr>
              <a:t>що</a:t>
            </a:r>
            <a:r>
              <a:rPr lang="ru-RU" sz="2000" dirty="0">
                <a:solidFill>
                  <a:schemeClr val="bg1"/>
                </a:solidFill>
              </a:rPr>
              <a:t> </a:t>
            </a:r>
            <a:r>
              <a:rPr lang="ru-RU" sz="2000" dirty="0" err="1">
                <a:solidFill>
                  <a:schemeClr val="bg1"/>
                </a:solidFill>
              </a:rPr>
              <a:t>обробл</a:t>
            </a:r>
            <a:r>
              <a:rPr lang="uk-UA" sz="2000" dirty="0">
                <a:solidFill>
                  <a:schemeClr val="bg1"/>
                </a:solidFill>
              </a:rPr>
              <a:t>ю</a:t>
            </a:r>
            <a:r>
              <a:rPr lang="ru-RU" sz="2000" dirty="0" err="1">
                <a:solidFill>
                  <a:schemeClr val="bg1"/>
                </a:solidFill>
              </a:rPr>
              <a:t>ється</a:t>
            </a:r>
            <a:r>
              <a:rPr lang="ru-RU" sz="2000" dirty="0">
                <a:solidFill>
                  <a:schemeClr val="bg1"/>
                </a:solidFill>
              </a:rPr>
              <a:t>, </a:t>
            </a:r>
            <a:r>
              <a:rPr lang="ru-RU" sz="2000" dirty="0" err="1">
                <a:solidFill>
                  <a:schemeClr val="bg1"/>
                </a:solidFill>
              </a:rPr>
              <a:t>закріплюється</a:t>
            </a:r>
            <a:r>
              <a:rPr lang="ru-RU" sz="2000" dirty="0">
                <a:solidFill>
                  <a:schemeClr val="bg1"/>
                </a:solidFill>
              </a:rPr>
              <a:t> у </a:t>
            </a:r>
            <a:r>
              <a:rPr lang="ru-RU" sz="2000" dirty="0" err="1">
                <a:solidFill>
                  <a:schemeClr val="bg1"/>
                </a:solidFill>
              </a:rPr>
              <a:t>самоцентрівному</a:t>
            </a:r>
            <a:r>
              <a:rPr lang="ru-RU" sz="2000" dirty="0">
                <a:solidFill>
                  <a:schemeClr val="bg1"/>
                </a:solidFill>
              </a:rPr>
              <a:t> </a:t>
            </a:r>
            <a:r>
              <a:rPr lang="ru-RU" sz="2000" dirty="0" err="1">
                <a:solidFill>
                  <a:schemeClr val="bg1"/>
                </a:solidFill>
              </a:rPr>
              <a:t>патроні</a:t>
            </a:r>
            <a:r>
              <a:rPr lang="ru-RU" sz="2000" dirty="0">
                <a:solidFill>
                  <a:schemeClr val="bg1"/>
                </a:solidFill>
              </a:rPr>
              <a:t> з </a:t>
            </a:r>
            <a:r>
              <a:rPr lang="ru-RU" sz="2000" dirty="0" err="1">
                <a:solidFill>
                  <a:schemeClr val="bg1"/>
                </a:solidFill>
              </a:rPr>
              <a:t>регульованими</a:t>
            </a:r>
            <a:r>
              <a:rPr lang="ru-RU" sz="2000" dirty="0">
                <a:solidFill>
                  <a:schemeClr val="bg1"/>
                </a:solidFill>
              </a:rPr>
              <a:t> кулачками </a:t>
            </a:r>
            <a:r>
              <a:rPr lang="ru-RU" sz="2000" dirty="0" err="1">
                <a:solidFill>
                  <a:schemeClr val="bg1"/>
                </a:solidFill>
              </a:rPr>
              <a:t>або</a:t>
            </a:r>
            <a:r>
              <a:rPr lang="ru-RU" sz="2000" dirty="0">
                <a:solidFill>
                  <a:schemeClr val="bg1"/>
                </a:solidFill>
              </a:rPr>
              <a:t> у </a:t>
            </a:r>
            <a:r>
              <a:rPr lang="ru-RU" sz="2000" dirty="0" err="1">
                <a:solidFill>
                  <a:schemeClr val="bg1"/>
                </a:solidFill>
              </a:rPr>
              <a:t>спеціальному</a:t>
            </a:r>
            <a:r>
              <a:rPr lang="ru-RU" sz="2000" dirty="0">
                <a:solidFill>
                  <a:schemeClr val="bg1"/>
                </a:solidFill>
              </a:rPr>
              <a:t> </a:t>
            </a:r>
            <a:r>
              <a:rPr lang="ru-RU" sz="2000" dirty="0" err="1">
                <a:solidFill>
                  <a:schemeClr val="bg1"/>
                </a:solidFill>
              </a:rPr>
              <a:t>пристосуванні</a:t>
            </a:r>
            <a:r>
              <a:rPr lang="ru-RU" sz="2000" dirty="0">
                <a:solidFill>
                  <a:schemeClr val="bg1"/>
                </a:solidFill>
              </a:rPr>
              <a:t>, </a:t>
            </a:r>
            <a:r>
              <a:rPr lang="ru-RU" sz="2000" dirty="0" err="1">
                <a:solidFill>
                  <a:schemeClr val="bg1"/>
                </a:solidFill>
              </a:rPr>
              <a:t>що</a:t>
            </a:r>
            <a:r>
              <a:rPr lang="ru-RU" sz="2000" dirty="0">
                <a:solidFill>
                  <a:schemeClr val="bg1"/>
                </a:solidFill>
              </a:rPr>
              <a:t> </a:t>
            </a:r>
            <a:r>
              <a:rPr lang="ru-RU" sz="2000" dirty="0" err="1">
                <a:solidFill>
                  <a:schemeClr val="bg1"/>
                </a:solidFill>
              </a:rPr>
              <a:t>встановлюється</a:t>
            </a:r>
            <a:r>
              <a:rPr lang="ru-RU" sz="2000" dirty="0">
                <a:solidFill>
                  <a:schemeClr val="bg1"/>
                </a:solidFill>
              </a:rPr>
              <a:t> на </a:t>
            </a:r>
            <a:r>
              <a:rPr lang="ru-RU" sz="2000" dirty="0" err="1">
                <a:solidFill>
                  <a:schemeClr val="bg1"/>
                </a:solidFill>
              </a:rPr>
              <a:t>шпинделі</a:t>
            </a:r>
            <a:r>
              <a:rPr lang="ru-RU" sz="2000" dirty="0">
                <a:solidFill>
                  <a:schemeClr val="bg1"/>
                </a:solidFill>
              </a:rPr>
              <a:t> </a:t>
            </a:r>
            <a:r>
              <a:rPr lang="ru-RU" sz="2000" dirty="0" err="1">
                <a:solidFill>
                  <a:schemeClr val="bg1"/>
                </a:solidFill>
              </a:rPr>
              <a:t>верстата</a:t>
            </a:r>
            <a:r>
              <a:rPr lang="ru-RU" sz="2000" dirty="0">
                <a:solidFill>
                  <a:schemeClr val="bg1"/>
                </a:solidFill>
              </a:rPr>
              <a:t>. </a:t>
            </a:r>
            <a:r>
              <a:rPr lang="ru-RU" sz="2000" dirty="0" err="1">
                <a:solidFill>
                  <a:schemeClr val="bg1"/>
                </a:solidFill>
              </a:rPr>
              <a:t>Закріплена</a:t>
            </a:r>
            <a:r>
              <a:rPr lang="ru-RU" sz="2000" dirty="0">
                <a:solidFill>
                  <a:schemeClr val="bg1"/>
                </a:solidFill>
              </a:rPr>
              <a:t> таким способом деталь </a:t>
            </a:r>
            <a:r>
              <a:rPr lang="ru-RU" sz="2000" dirty="0" err="1">
                <a:solidFill>
                  <a:schemeClr val="bg1"/>
                </a:solidFill>
              </a:rPr>
              <a:t>обертається</a:t>
            </a:r>
            <a:r>
              <a:rPr lang="ru-RU" sz="2000" dirty="0">
                <a:solidFill>
                  <a:schemeClr val="bg1"/>
                </a:solidFill>
              </a:rPr>
              <a:t>, </a:t>
            </a:r>
            <a:r>
              <a:rPr lang="ru-RU" sz="2000" dirty="0" err="1">
                <a:solidFill>
                  <a:schemeClr val="bg1"/>
                </a:solidFill>
              </a:rPr>
              <a:t>шліфувальний</a:t>
            </a:r>
            <a:r>
              <a:rPr lang="ru-RU" sz="2000" dirty="0">
                <a:solidFill>
                  <a:schemeClr val="bg1"/>
                </a:solidFill>
              </a:rPr>
              <a:t> круг, </a:t>
            </a:r>
            <a:r>
              <a:rPr lang="ru-RU" sz="2000" dirty="0" err="1">
                <a:solidFill>
                  <a:schemeClr val="bg1"/>
                </a:solidFill>
              </a:rPr>
              <a:t>що</a:t>
            </a:r>
            <a:r>
              <a:rPr lang="ru-RU" sz="2000" dirty="0">
                <a:solidFill>
                  <a:schemeClr val="bg1"/>
                </a:solidFill>
              </a:rPr>
              <a:t> </a:t>
            </a:r>
            <a:r>
              <a:rPr lang="ru-RU" sz="2000" dirty="0" err="1">
                <a:solidFill>
                  <a:schemeClr val="bg1"/>
                </a:solidFill>
              </a:rPr>
              <a:t>обертається</a:t>
            </a:r>
            <a:r>
              <a:rPr lang="ru-RU" sz="2000" dirty="0">
                <a:solidFill>
                  <a:schemeClr val="bg1"/>
                </a:solidFill>
              </a:rPr>
              <a:t> </a:t>
            </a:r>
            <a:r>
              <a:rPr lang="ru-RU" sz="2000" dirty="0" err="1">
                <a:solidFill>
                  <a:schemeClr val="bg1"/>
                </a:solidFill>
              </a:rPr>
              <a:t>навколо</a:t>
            </a:r>
            <a:r>
              <a:rPr lang="ru-RU" sz="2000" dirty="0">
                <a:solidFill>
                  <a:schemeClr val="bg1"/>
                </a:solidFill>
              </a:rPr>
              <a:t> </a:t>
            </a:r>
            <a:r>
              <a:rPr lang="ru-RU" sz="2000" dirty="0" err="1">
                <a:solidFill>
                  <a:schemeClr val="bg1"/>
                </a:solidFill>
              </a:rPr>
              <a:t>своєї</a:t>
            </a:r>
            <a:r>
              <a:rPr lang="ru-RU" sz="2000" dirty="0">
                <a:solidFill>
                  <a:schemeClr val="bg1"/>
                </a:solidFill>
              </a:rPr>
              <a:t> </a:t>
            </a:r>
            <a:r>
              <a:rPr lang="ru-RU" sz="2000" dirty="0" err="1">
                <a:solidFill>
                  <a:schemeClr val="bg1"/>
                </a:solidFill>
              </a:rPr>
              <a:t>осі</a:t>
            </a:r>
            <a:r>
              <a:rPr lang="ru-RU" sz="2000" dirty="0">
                <a:solidFill>
                  <a:schemeClr val="bg1"/>
                </a:solidFill>
              </a:rPr>
              <a:t> з великою частотою, </a:t>
            </a:r>
            <a:r>
              <a:rPr lang="ru-RU" sz="2000" dirty="0" err="1">
                <a:solidFill>
                  <a:schemeClr val="bg1"/>
                </a:solidFill>
              </a:rPr>
              <a:t>здійснює</a:t>
            </a:r>
            <a:r>
              <a:rPr lang="ru-RU" sz="2000" dirty="0">
                <a:solidFill>
                  <a:schemeClr val="bg1"/>
                </a:solidFill>
              </a:rPr>
              <a:t> </a:t>
            </a:r>
            <a:r>
              <a:rPr lang="ru-RU" sz="2000" dirty="0" err="1">
                <a:solidFill>
                  <a:schemeClr val="bg1"/>
                </a:solidFill>
              </a:rPr>
              <a:t>подачі</a:t>
            </a:r>
            <a:r>
              <a:rPr lang="ru-RU" sz="2000" dirty="0">
                <a:solidFill>
                  <a:schemeClr val="bg1"/>
                </a:solidFill>
              </a:rPr>
              <a:t> та </a:t>
            </a:r>
            <a:r>
              <a:rPr lang="ru-RU" sz="2000" dirty="0" err="1">
                <a:solidFill>
                  <a:schemeClr val="bg1"/>
                </a:solidFill>
              </a:rPr>
              <a:t>видаляє</a:t>
            </a:r>
            <a:r>
              <a:rPr lang="ru-RU" sz="2000" dirty="0">
                <a:solidFill>
                  <a:schemeClr val="bg1"/>
                </a:solidFill>
              </a:rPr>
              <a:t> за </a:t>
            </a:r>
            <a:r>
              <a:rPr lang="ru-RU" sz="2000" dirty="0" err="1">
                <a:solidFill>
                  <a:schemeClr val="bg1"/>
                </a:solidFill>
              </a:rPr>
              <a:t>кожен</a:t>
            </a:r>
            <a:r>
              <a:rPr lang="ru-RU" sz="2000" dirty="0">
                <a:solidFill>
                  <a:schemeClr val="bg1"/>
                </a:solidFill>
              </a:rPr>
              <a:t> </a:t>
            </a:r>
            <a:r>
              <a:rPr lang="ru-RU" sz="2000" dirty="0" err="1">
                <a:solidFill>
                  <a:schemeClr val="bg1"/>
                </a:solidFill>
              </a:rPr>
              <a:t>робочий</a:t>
            </a:r>
            <a:r>
              <a:rPr lang="ru-RU" sz="2000" dirty="0">
                <a:solidFill>
                  <a:schemeClr val="bg1"/>
                </a:solidFill>
              </a:rPr>
              <a:t> </a:t>
            </a:r>
            <a:r>
              <a:rPr lang="ru-RU" sz="2000" dirty="0" err="1">
                <a:solidFill>
                  <a:schemeClr val="bg1"/>
                </a:solidFill>
              </a:rPr>
              <a:t>хід</a:t>
            </a:r>
            <a:r>
              <a:rPr lang="ru-RU" sz="2000" dirty="0">
                <a:solidFill>
                  <a:schemeClr val="bg1"/>
                </a:solidFill>
              </a:rPr>
              <a:t> тонкий шар </a:t>
            </a:r>
            <a:r>
              <a:rPr lang="ru-RU" sz="2000" dirty="0" err="1">
                <a:solidFill>
                  <a:schemeClr val="bg1"/>
                </a:solidFill>
              </a:rPr>
              <a:t>матеріалу</a:t>
            </a:r>
            <a:r>
              <a:rPr lang="ru-RU" sz="2000" dirty="0">
                <a:solidFill>
                  <a:schemeClr val="bg1"/>
                </a:solidFill>
              </a:rPr>
              <a:t> з </a:t>
            </a:r>
            <a:r>
              <a:rPr lang="ru-RU" sz="2000" dirty="0" err="1">
                <a:solidFill>
                  <a:schemeClr val="bg1"/>
                </a:solidFill>
              </a:rPr>
              <a:t>поверхні</a:t>
            </a:r>
            <a:r>
              <a:rPr lang="ru-RU" sz="2000" dirty="0">
                <a:solidFill>
                  <a:schemeClr val="bg1"/>
                </a:solidFill>
              </a:rPr>
              <a:t> </a:t>
            </a:r>
            <a:r>
              <a:rPr lang="ru-RU" sz="2000" dirty="0" err="1">
                <a:solidFill>
                  <a:schemeClr val="bg1"/>
                </a:solidFill>
              </a:rPr>
              <a:t>отвору</a:t>
            </a:r>
            <a:r>
              <a:rPr lang="uk-UA" sz="2000" dirty="0">
                <a:solidFill>
                  <a:schemeClr val="bg1"/>
                </a:solidFill>
              </a:rPr>
              <a:t> (</a:t>
            </a:r>
            <a:r>
              <a:rPr lang="uk-UA" sz="2000" b="1" dirty="0">
                <a:solidFill>
                  <a:schemeClr val="bg1"/>
                </a:solidFill>
              </a:rPr>
              <a:t>рисунок</a:t>
            </a:r>
            <a:r>
              <a:rPr lang="uk-UA" sz="2000" dirty="0">
                <a:solidFill>
                  <a:schemeClr val="bg1"/>
                </a:solidFill>
              </a:rPr>
              <a:t>).</a:t>
            </a:r>
            <a:endParaRPr lang="ru-RU" sz="2000" dirty="0">
              <a:solidFill>
                <a:schemeClr val="bg1"/>
              </a:solidFill>
            </a:endParaRPr>
          </a:p>
          <a:p>
            <a:pPr marL="0" indent="358775" algn="just">
              <a:buNone/>
            </a:pPr>
            <a:endParaRPr lang="ru-RU" sz="2000" dirty="0">
              <a:solidFill>
                <a:schemeClr val="bg1"/>
              </a:solidFill>
            </a:endParaRPr>
          </a:p>
          <a:p>
            <a:pPr marL="0" indent="358775" algn="just">
              <a:buNone/>
            </a:pPr>
            <a:endParaRPr lang="ru-RU" sz="1800" dirty="0">
              <a:solidFill>
                <a:schemeClr val="bg1"/>
              </a:solidFill>
            </a:endParaRPr>
          </a:p>
        </p:txBody>
      </p:sp>
    </p:spTree>
    <p:extLst>
      <p:ext uri="{BB962C8B-B14F-4D97-AF65-F5344CB8AC3E}">
        <p14:creationId xmlns:p14="http://schemas.microsoft.com/office/powerpoint/2010/main" val="10438486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p:nvPr/>
        </p:nvPicPr>
        <p:blipFill rotWithShape="1">
          <a:blip r:embed="rId2">
            <a:extLst>
              <a:ext uri="{28A0092B-C50C-407E-A947-70E740481C1C}">
                <a14:useLocalDpi xmlns:a14="http://schemas.microsoft.com/office/drawing/2010/main" val="0"/>
              </a:ext>
            </a:extLst>
          </a:blip>
          <a:srcRect b="4487"/>
          <a:stretch/>
        </p:blipFill>
        <p:spPr>
          <a:xfrm>
            <a:off x="1511660" y="193204"/>
            <a:ext cx="6192688" cy="3672407"/>
          </a:xfrm>
          <a:prstGeom prst="rect">
            <a:avLst/>
          </a:prstGeom>
        </p:spPr>
      </p:pic>
      <p:sp>
        <p:nvSpPr>
          <p:cNvPr id="2" name="Прямоугольник 1"/>
          <p:cNvSpPr/>
          <p:nvPr/>
        </p:nvSpPr>
        <p:spPr>
          <a:xfrm>
            <a:off x="395536" y="4081636"/>
            <a:ext cx="8136904" cy="1323439"/>
          </a:xfrm>
          <a:prstGeom prst="rect">
            <a:avLst/>
          </a:prstGeom>
        </p:spPr>
        <p:txBody>
          <a:bodyPr wrap="square">
            <a:spAutoFit/>
          </a:bodyPr>
          <a:lstStyle/>
          <a:p>
            <a:pPr indent="358775" algn="just"/>
            <a:r>
              <a:rPr lang="ru-RU" sz="2000" dirty="0">
                <a:solidFill>
                  <a:schemeClr val="bg1"/>
                </a:solidFill>
              </a:rPr>
              <a:t>На рисунку </a:t>
            </a:r>
            <a:r>
              <a:rPr lang="ru-RU" sz="2000" dirty="0" err="1">
                <a:solidFill>
                  <a:schemeClr val="bg1"/>
                </a:solidFill>
              </a:rPr>
              <a:t>зображене</a:t>
            </a:r>
            <a:r>
              <a:rPr lang="ru-RU" sz="2000" dirty="0">
                <a:solidFill>
                  <a:schemeClr val="bg1"/>
                </a:solidFill>
              </a:rPr>
              <a:t> </a:t>
            </a:r>
            <a:r>
              <a:rPr lang="ru-RU" sz="2000" dirty="0" err="1">
                <a:solidFill>
                  <a:schemeClr val="bg1"/>
                </a:solidFill>
              </a:rPr>
              <a:t>розташування</a:t>
            </a:r>
            <a:r>
              <a:rPr lang="ru-RU" sz="2000" dirty="0">
                <a:solidFill>
                  <a:schemeClr val="bg1"/>
                </a:solidFill>
              </a:rPr>
              <a:t> </a:t>
            </a:r>
            <a:r>
              <a:rPr lang="ru-RU" sz="2000" dirty="0" err="1">
                <a:solidFill>
                  <a:schemeClr val="bg1"/>
                </a:solidFill>
              </a:rPr>
              <a:t>шліфувального</a:t>
            </a:r>
            <a:r>
              <a:rPr lang="ru-RU" sz="2000" dirty="0">
                <a:solidFill>
                  <a:schemeClr val="bg1"/>
                </a:solidFill>
              </a:rPr>
              <a:t> круга 2 та заготовки 1 при </a:t>
            </a:r>
            <a:r>
              <a:rPr lang="ru-RU" sz="2000" dirty="0" err="1">
                <a:solidFill>
                  <a:schemeClr val="bg1"/>
                </a:solidFill>
              </a:rPr>
              <a:t>внутрішньому</a:t>
            </a:r>
            <a:r>
              <a:rPr lang="ru-RU" sz="2000" dirty="0">
                <a:solidFill>
                  <a:schemeClr val="bg1"/>
                </a:solidFill>
              </a:rPr>
              <a:t> </a:t>
            </a:r>
            <a:r>
              <a:rPr lang="ru-RU" sz="2000" dirty="0" err="1">
                <a:solidFill>
                  <a:schemeClr val="bg1"/>
                </a:solidFill>
              </a:rPr>
              <a:t>шліфуванні</a:t>
            </a:r>
            <a:r>
              <a:rPr lang="ru-RU" sz="2000" dirty="0">
                <a:solidFill>
                  <a:schemeClr val="bg1"/>
                </a:solidFill>
              </a:rPr>
              <a:t>. Напрямки </a:t>
            </a:r>
            <a:r>
              <a:rPr lang="ru-RU" sz="2000" dirty="0" err="1">
                <a:solidFill>
                  <a:schemeClr val="bg1"/>
                </a:solidFill>
              </a:rPr>
              <a:t>обертання</a:t>
            </a:r>
            <a:r>
              <a:rPr lang="ru-RU" sz="2000" dirty="0">
                <a:solidFill>
                  <a:schemeClr val="bg1"/>
                </a:solidFill>
              </a:rPr>
              <a:t> круга і </a:t>
            </a:r>
            <a:r>
              <a:rPr lang="ru-RU" sz="2000" dirty="0" err="1">
                <a:solidFill>
                  <a:schemeClr val="bg1"/>
                </a:solidFill>
              </a:rPr>
              <a:t>деталі</a:t>
            </a:r>
            <a:r>
              <a:rPr lang="ru-RU" sz="2000" dirty="0">
                <a:solidFill>
                  <a:schemeClr val="bg1"/>
                </a:solidFill>
              </a:rPr>
              <a:t> </a:t>
            </a:r>
            <a:r>
              <a:rPr lang="ru-RU" sz="2000" dirty="0" err="1">
                <a:solidFill>
                  <a:schemeClr val="bg1"/>
                </a:solidFill>
              </a:rPr>
              <a:t>повинні</a:t>
            </a:r>
            <a:r>
              <a:rPr lang="ru-RU" sz="2000" dirty="0">
                <a:solidFill>
                  <a:schemeClr val="bg1"/>
                </a:solidFill>
              </a:rPr>
              <a:t> бути </a:t>
            </a:r>
            <a:r>
              <a:rPr lang="ru-RU" sz="2000" dirty="0" err="1">
                <a:solidFill>
                  <a:schemeClr val="bg1"/>
                </a:solidFill>
              </a:rPr>
              <a:t>протилежними</a:t>
            </a:r>
            <a:r>
              <a:rPr lang="ru-RU" sz="2000" dirty="0">
                <a:solidFill>
                  <a:schemeClr val="bg1"/>
                </a:solidFill>
              </a:rPr>
              <a:t>. </a:t>
            </a:r>
            <a:r>
              <a:rPr lang="ru-RU" sz="2000" dirty="0" err="1">
                <a:solidFill>
                  <a:schemeClr val="bg1"/>
                </a:solidFill>
              </a:rPr>
              <a:t>Діаметр</a:t>
            </a:r>
            <a:r>
              <a:rPr lang="ru-RU" sz="2000" dirty="0">
                <a:solidFill>
                  <a:schemeClr val="bg1"/>
                </a:solidFill>
              </a:rPr>
              <a:t> </a:t>
            </a:r>
            <a:r>
              <a:rPr lang="ru-RU" sz="2000" dirty="0" err="1">
                <a:solidFill>
                  <a:schemeClr val="bg1"/>
                </a:solidFill>
              </a:rPr>
              <a:t>шліфувального</a:t>
            </a:r>
            <a:r>
              <a:rPr lang="ru-RU" sz="2000" dirty="0">
                <a:solidFill>
                  <a:schemeClr val="bg1"/>
                </a:solidFill>
              </a:rPr>
              <a:t> круга </a:t>
            </a:r>
            <a:r>
              <a:rPr lang="ru-RU" sz="2000" dirty="0" err="1">
                <a:solidFill>
                  <a:schemeClr val="bg1"/>
                </a:solidFill>
              </a:rPr>
              <a:t>зазвичай</a:t>
            </a:r>
            <a:r>
              <a:rPr lang="ru-RU" sz="2000" dirty="0">
                <a:solidFill>
                  <a:schemeClr val="bg1"/>
                </a:solidFill>
              </a:rPr>
              <a:t> </a:t>
            </a:r>
            <a:r>
              <a:rPr lang="ru-RU" sz="2000" dirty="0" err="1">
                <a:solidFill>
                  <a:schemeClr val="bg1"/>
                </a:solidFill>
              </a:rPr>
              <a:t>приймають</a:t>
            </a:r>
            <a:r>
              <a:rPr lang="ru-RU" sz="2000" dirty="0">
                <a:solidFill>
                  <a:schemeClr val="bg1"/>
                </a:solidFill>
              </a:rPr>
              <a:t> </a:t>
            </a:r>
            <a:r>
              <a:rPr lang="ru-RU" sz="2000" dirty="0" err="1">
                <a:solidFill>
                  <a:schemeClr val="bg1"/>
                </a:solidFill>
              </a:rPr>
              <a:t>рівним</a:t>
            </a:r>
            <a:r>
              <a:rPr lang="ru-RU" sz="2000" dirty="0">
                <a:solidFill>
                  <a:schemeClr val="bg1"/>
                </a:solidFill>
              </a:rPr>
              <a:t> 0,7–0,9 </a:t>
            </a:r>
            <a:r>
              <a:rPr lang="ru-RU" sz="2000" dirty="0" err="1">
                <a:solidFill>
                  <a:schemeClr val="bg1"/>
                </a:solidFill>
              </a:rPr>
              <a:t>діаметра</a:t>
            </a:r>
            <a:r>
              <a:rPr lang="ru-RU" sz="2000" dirty="0">
                <a:solidFill>
                  <a:schemeClr val="bg1"/>
                </a:solidFill>
              </a:rPr>
              <a:t> </a:t>
            </a:r>
            <a:r>
              <a:rPr lang="ru-RU" sz="2000" dirty="0" err="1">
                <a:solidFill>
                  <a:schemeClr val="bg1"/>
                </a:solidFill>
              </a:rPr>
              <a:t>отвору</a:t>
            </a:r>
            <a:r>
              <a:rPr lang="ru-RU" sz="2000" dirty="0">
                <a:solidFill>
                  <a:schemeClr val="bg1"/>
                </a:solidFill>
              </a:rPr>
              <a:t>.   </a:t>
            </a:r>
          </a:p>
        </p:txBody>
      </p:sp>
    </p:spTree>
    <p:extLst>
      <p:ext uri="{BB962C8B-B14F-4D97-AF65-F5344CB8AC3E}">
        <p14:creationId xmlns:p14="http://schemas.microsoft.com/office/powerpoint/2010/main" val="18588647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265212"/>
            <a:ext cx="8229600" cy="5040560"/>
          </a:xfrm>
        </p:spPr>
        <p:txBody>
          <a:bodyPr>
            <a:noAutofit/>
          </a:bodyPr>
          <a:lstStyle/>
          <a:p>
            <a:pPr marL="0" indent="358775" algn="just">
              <a:buNone/>
            </a:pPr>
            <a:r>
              <a:rPr lang="uk-UA" dirty="0"/>
              <a:t> </a:t>
            </a:r>
            <a:r>
              <a:rPr lang="uk-UA" sz="2000" dirty="0">
                <a:solidFill>
                  <a:schemeClr val="bg1"/>
                </a:solidFill>
              </a:rPr>
              <a:t>Довжина дуги дотику круга з поверхнею отвору при внутрішньому шліфуванні залежить від співвідношення діаметра круга і діаметра отвору. Операція має найбільшу продуктивність при якнайбільшому (</a:t>
            </a:r>
            <a:r>
              <a:rPr lang="uk-UA" sz="2000" dirty="0" err="1">
                <a:solidFill>
                  <a:schemeClr val="bg1"/>
                </a:solidFill>
              </a:rPr>
              <a:t>конструктивно</a:t>
            </a:r>
            <a:r>
              <a:rPr lang="uk-UA" sz="2000" dirty="0">
                <a:solidFill>
                  <a:schemeClr val="bg1"/>
                </a:solidFill>
              </a:rPr>
              <a:t> та технологічно) діаметрі круга. При цьому збільшується і радіальна сила, яка відтискає шпиндель, і знижується точність обробки.</a:t>
            </a:r>
          </a:p>
          <a:p>
            <a:pPr marL="0" indent="358775" algn="just">
              <a:buNone/>
            </a:pPr>
            <a:r>
              <a:rPr lang="uk-UA" sz="2000" dirty="0">
                <a:solidFill>
                  <a:schemeClr val="bg1"/>
                </a:solidFill>
              </a:rPr>
              <a:t>При шліфуванні отворів малих діаметрів круг повинен обертатись з дуже великою частотою для одержання необхідної швидкості різання при внутрішньому шліфування. Але шпиндель верстата для внутрішнього шліфування не завжди може забезпечити необхідну частоту обертання (підшипники тощо). Тому шліфування отворів малих діаметрів іноді виконується при порівняно невеликих швидкостях. Так, наприклад, при діаметрі шліфувального круга до </a:t>
            </a:r>
            <a:r>
              <a:rPr lang="uk-UA" sz="2000" b="1" dirty="0">
                <a:solidFill>
                  <a:schemeClr val="bg1"/>
                </a:solidFill>
              </a:rPr>
              <a:t>8</a:t>
            </a:r>
            <a:r>
              <a:rPr lang="uk-UA" sz="2000" dirty="0">
                <a:solidFill>
                  <a:schemeClr val="bg1"/>
                </a:solidFill>
              </a:rPr>
              <a:t> мм його середня лінійна швидкість при шліфуванні сталей та чавунів складає всього </a:t>
            </a:r>
            <a:r>
              <a:rPr lang="uk-UA" sz="2000" b="1" dirty="0">
                <a:solidFill>
                  <a:schemeClr val="bg1"/>
                </a:solidFill>
              </a:rPr>
              <a:t>10 - 12</a:t>
            </a:r>
            <a:r>
              <a:rPr lang="uk-UA" sz="2000" dirty="0">
                <a:solidFill>
                  <a:schemeClr val="bg1"/>
                </a:solidFill>
              </a:rPr>
              <a:t> м/с, у той час як звичайна швидкість різання при шліфуванні в межах </a:t>
            </a:r>
            <a:r>
              <a:rPr lang="uk-UA" sz="2000" b="1" dirty="0">
                <a:solidFill>
                  <a:schemeClr val="bg1"/>
                </a:solidFill>
              </a:rPr>
              <a:t>30–35</a:t>
            </a:r>
            <a:r>
              <a:rPr lang="uk-UA" sz="2000" dirty="0">
                <a:solidFill>
                  <a:schemeClr val="bg1"/>
                </a:solidFill>
              </a:rPr>
              <a:t> м/с.</a:t>
            </a:r>
          </a:p>
        </p:txBody>
      </p:sp>
    </p:spTree>
    <p:extLst>
      <p:ext uri="{BB962C8B-B14F-4D97-AF65-F5344CB8AC3E}">
        <p14:creationId xmlns:p14="http://schemas.microsoft.com/office/powerpoint/2010/main" val="30988751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265212"/>
            <a:ext cx="8229600" cy="5040560"/>
          </a:xfrm>
        </p:spPr>
        <p:txBody>
          <a:bodyPr>
            <a:noAutofit/>
          </a:bodyPr>
          <a:lstStyle/>
          <a:p>
            <a:pPr marL="0" indent="358775" algn="just">
              <a:buNone/>
            </a:pPr>
            <a:r>
              <a:rPr lang="uk-UA" sz="2000" dirty="0">
                <a:solidFill>
                  <a:schemeClr val="bg1"/>
                </a:solidFill>
              </a:rPr>
              <a:t> </a:t>
            </a:r>
            <a:endParaRPr lang="ru-RU" sz="2000" dirty="0">
              <a:solidFill>
                <a:schemeClr val="bg1"/>
              </a:solidFill>
            </a:endParaRPr>
          </a:p>
          <a:p>
            <a:pPr marL="0" indent="358775" algn="just">
              <a:buNone/>
            </a:pPr>
            <a:r>
              <a:rPr lang="uk-UA" sz="2000" dirty="0">
                <a:solidFill>
                  <a:schemeClr val="bg1"/>
                </a:solidFill>
              </a:rPr>
              <a:t>При чистовому внутрішньому шліфуванні поперечна подача (радіальна) в залежності від діаметра, необхідної точності та досяжної шорсткості оброблюваних поверхонь отворів коливається в межах </a:t>
            </a:r>
            <a:r>
              <a:rPr lang="uk-UA" sz="2000" b="1" dirty="0">
                <a:solidFill>
                  <a:schemeClr val="bg1"/>
                </a:solidFill>
              </a:rPr>
              <a:t>0,003–0,015</a:t>
            </a:r>
            <a:r>
              <a:rPr lang="uk-UA" sz="2000" dirty="0">
                <a:solidFill>
                  <a:schemeClr val="bg1"/>
                </a:solidFill>
              </a:rPr>
              <a:t> мм. Таким чином, чим менший діаметр отвору і чим вища необхідна його точність, тим меншою повинна бути величина подачі. </a:t>
            </a:r>
            <a:endParaRPr lang="ru-RU" sz="2000" dirty="0">
              <a:solidFill>
                <a:schemeClr val="bg1"/>
              </a:solidFill>
            </a:endParaRPr>
          </a:p>
          <a:p>
            <a:pPr marL="0" indent="358775" algn="just">
              <a:buNone/>
            </a:pPr>
            <a:endParaRPr lang="uk-UA" sz="2000" dirty="0">
              <a:solidFill>
                <a:schemeClr val="bg1"/>
              </a:solidFill>
            </a:endParaRPr>
          </a:p>
          <a:p>
            <a:pPr marL="0" indent="358775" algn="just">
              <a:buNone/>
            </a:pPr>
            <a:r>
              <a:rPr lang="uk-UA" sz="2000" dirty="0">
                <a:solidFill>
                  <a:schemeClr val="bg1"/>
                </a:solidFill>
              </a:rPr>
              <a:t>Поздовжня подача виражається в частках висоти круга і приймається при чистовому шліфуванні </a:t>
            </a:r>
            <a:r>
              <a:rPr lang="uk-UA" sz="2000" b="1" dirty="0">
                <a:solidFill>
                  <a:schemeClr val="bg1"/>
                </a:solidFill>
              </a:rPr>
              <a:t>0,2…0,3</a:t>
            </a:r>
            <a:r>
              <a:rPr lang="uk-UA" sz="2000" dirty="0">
                <a:solidFill>
                  <a:schemeClr val="bg1"/>
                </a:solidFill>
              </a:rPr>
              <a:t>, а при чорновому шліфуванні – </a:t>
            </a:r>
            <a:r>
              <a:rPr lang="uk-UA" sz="2000" b="1" dirty="0">
                <a:solidFill>
                  <a:schemeClr val="bg1"/>
                </a:solidFill>
              </a:rPr>
              <a:t>0,6…0,8</a:t>
            </a:r>
            <a:r>
              <a:rPr lang="uk-UA" sz="2000" dirty="0">
                <a:solidFill>
                  <a:schemeClr val="bg1"/>
                </a:solidFill>
              </a:rPr>
              <a:t> висоти круга на один оберт заготовки.</a:t>
            </a:r>
            <a:endParaRPr lang="ru-RU" sz="2000" dirty="0">
              <a:solidFill>
                <a:schemeClr val="bg1"/>
              </a:solidFill>
            </a:endParaRPr>
          </a:p>
          <a:p>
            <a:pPr marL="0" indent="358775" algn="just">
              <a:buNone/>
            </a:pPr>
            <a:endParaRPr lang="ru-RU" sz="2000" dirty="0">
              <a:solidFill>
                <a:schemeClr val="bg1"/>
              </a:solidFill>
            </a:endParaRPr>
          </a:p>
          <a:p>
            <a:pPr marL="0" indent="358775" algn="just">
              <a:buNone/>
            </a:pPr>
            <a:r>
              <a:rPr lang="uk-UA" sz="2000" dirty="0">
                <a:solidFill>
                  <a:schemeClr val="bg1"/>
                </a:solidFill>
              </a:rPr>
              <a:t>Найбільш продуктивними для </a:t>
            </a:r>
            <a:r>
              <a:rPr lang="uk-UA" sz="2000" dirty="0" err="1">
                <a:solidFill>
                  <a:schemeClr val="bg1"/>
                </a:solidFill>
              </a:rPr>
              <a:t>щліфування</a:t>
            </a:r>
            <a:r>
              <a:rPr lang="uk-UA" sz="2000" dirty="0">
                <a:solidFill>
                  <a:schemeClr val="bg1"/>
                </a:solidFill>
              </a:rPr>
              <a:t> отворів у заготовках  є </a:t>
            </a:r>
            <a:r>
              <a:rPr lang="uk-UA" sz="2000" dirty="0" err="1">
                <a:solidFill>
                  <a:schemeClr val="bg1"/>
                </a:solidFill>
              </a:rPr>
              <a:t>внутрішньошліфувальні</a:t>
            </a:r>
            <a:r>
              <a:rPr lang="uk-UA" sz="2000" dirty="0">
                <a:solidFill>
                  <a:schemeClr val="bg1"/>
                </a:solidFill>
              </a:rPr>
              <a:t> верстати-напівавтомати. На цих верстатах всі операції шліфування, за винятком встановлення заготовок, зняття деталей та пуску верстатів, виконуються автоматично.</a:t>
            </a:r>
            <a:endParaRPr lang="ru-RU" sz="2000" dirty="0">
              <a:solidFill>
                <a:schemeClr val="bg1"/>
              </a:solidFill>
            </a:endParaRPr>
          </a:p>
        </p:txBody>
      </p:sp>
    </p:spTree>
    <p:extLst>
      <p:ext uri="{BB962C8B-B14F-4D97-AF65-F5344CB8AC3E}">
        <p14:creationId xmlns:p14="http://schemas.microsoft.com/office/powerpoint/2010/main" val="30988751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921995"/>
            <a:ext cx="8229600" cy="4183141"/>
          </a:xfrm>
        </p:spPr>
        <p:txBody>
          <a:bodyPr>
            <a:noAutofit/>
          </a:bodyPr>
          <a:lstStyle/>
          <a:p>
            <a:pPr marL="0" indent="358775" algn="just">
              <a:buNone/>
            </a:pPr>
            <a:r>
              <a:rPr lang="uk-UA" sz="2000" dirty="0">
                <a:solidFill>
                  <a:schemeClr val="bg1"/>
                </a:solidFill>
              </a:rPr>
              <a:t>Принцип роботи таких верстатів полягає в наступному. Після закріплення заготовки в патроні та пуску верстата шліфувальний круг підходить до деталі на прискореній подачі, змінюючи її автоматично на подачу для чорнового шліфування, і шліфує заготовки доти, поки не залишиться припуск на чистове шліфування  </a:t>
            </a:r>
            <a:r>
              <a:rPr lang="uk-UA" sz="2000" b="1" dirty="0">
                <a:solidFill>
                  <a:schemeClr val="bg1"/>
                </a:solidFill>
              </a:rPr>
              <a:t>0,04–0,06</a:t>
            </a:r>
            <a:r>
              <a:rPr lang="uk-UA" sz="2000" dirty="0">
                <a:solidFill>
                  <a:schemeClr val="bg1"/>
                </a:solidFill>
              </a:rPr>
              <a:t> мм на діаметр. Після цього шліфувальний круг виходить із заготовки та автоматично правиться алмазом перед чистовим шліфуванням, яке проводиться при меншій подачі та більшій швидкості обертання заготовки. Після </a:t>
            </a:r>
            <a:r>
              <a:rPr lang="uk-UA" sz="2000" b="1" dirty="0">
                <a:solidFill>
                  <a:schemeClr val="bg1"/>
                </a:solidFill>
              </a:rPr>
              <a:t>8–10</a:t>
            </a:r>
            <a:r>
              <a:rPr lang="uk-UA" sz="2000" dirty="0">
                <a:solidFill>
                  <a:schemeClr val="bg1"/>
                </a:solidFill>
              </a:rPr>
              <a:t> ходів знімається весь припуск, отримується необхідний діаметр отвору і верстат зупиняється.</a:t>
            </a:r>
            <a:endParaRPr lang="ru-RU" sz="2000" dirty="0">
              <a:solidFill>
                <a:schemeClr val="bg1"/>
              </a:solidFill>
            </a:endParaRPr>
          </a:p>
        </p:txBody>
      </p:sp>
    </p:spTree>
    <p:extLst>
      <p:ext uri="{BB962C8B-B14F-4D97-AF65-F5344CB8AC3E}">
        <p14:creationId xmlns:p14="http://schemas.microsoft.com/office/powerpoint/2010/main" val="4016173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p:nvPr/>
        </p:nvPicPr>
        <p:blipFill rotWithShape="1">
          <a:blip r:embed="rId2"/>
          <a:srcRect t="5064" b="2420"/>
          <a:stretch/>
        </p:blipFill>
        <p:spPr>
          <a:xfrm>
            <a:off x="1043609" y="409228"/>
            <a:ext cx="7128792" cy="5040560"/>
          </a:xfrm>
          <a:prstGeom prst="rect">
            <a:avLst/>
          </a:prstGeom>
        </p:spPr>
      </p:pic>
    </p:spTree>
    <p:extLst>
      <p:ext uri="{BB962C8B-B14F-4D97-AF65-F5344CB8AC3E}">
        <p14:creationId xmlns:p14="http://schemas.microsoft.com/office/powerpoint/2010/main" val="25642322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769268"/>
            <a:ext cx="8229600" cy="4335868"/>
          </a:xfrm>
        </p:spPr>
        <p:txBody>
          <a:bodyPr>
            <a:normAutofit fontScale="77500" lnSpcReduction="20000"/>
          </a:bodyPr>
          <a:lstStyle/>
          <a:p>
            <a:pPr marL="0" indent="358775" algn="just">
              <a:buNone/>
            </a:pPr>
            <a:r>
              <a:rPr lang="uk-UA" dirty="0">
                <a:solidFill>
                  <a:schemeClr val="bg1"/>
                </a:solidFill>
              </a:rPr>
              <a:t>При шліфуванні на напівавтоматах наскрізних отворів вимірювання діаметрів отворів виконується іноді автоматично спеціальними калібрами, що вводяться з іншої сторони заготовки в отвір після кожного робочого ходу круга. Ці калібри придатні як для чорнового, так і чистового шліфування. Вони вставляються у шпиндель і, обертаючись разом з ним, рухаються зворотно-поступально разом з ним. Шліфування отвору начорно виконується доти, поки чорновий калібр не ввійде в отвір. Потім круг відводиться і правиться алмазом. Після закінчення правки отвір шліфується начисто в розмір чистового калібру. При досягненні потрібного розміру чистовий калібр входить в отвір і верстат зупиняється.</a:t>
            </a:r>
            <a:endParaRPr lang="ru-RU" dirty="0">
              <a:solidFill>
                <a:schemeClr val="bg1"/>
              </a:solidFill>
            </a:endParaRPr>
          </a:p>
        </p:txBody>
      </p:sp>
    </p:spTree>
    <p:extLst>
      <p:ext uri="{BB962C8B-B14F-4D97-AF65-F5344CB8AC3E}">
        <p14:creationId xmlns:p14="http://schemas.microsoft.com/office/powerpoint/2010/main" val="36901578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81236"/>
            <a:ext cx="8075240" cy="1584176"/>
          </a:xfrm>
        </p:spPr>
        <p:txBody>
          <a:bodyPr>
            <a:normAutofit fontScale="62500" lnSpcReduction="20000"/>
          </a:bodyPr>
          <a:lstStyle/>
          <a:p>
            <a:pPr marL="0" indent="358775" algn="just">
              <a:buNone/>
            </a:pPr>
            <a:r>
              <a:rPr lang="uk-UA" dirty="0">
                <a:solidFill>
                  <a:schemeClr val="bg1"/>
                </a:solidFill>
              </a:rPr>
              <a:t>Для шліфування торців деталей після шліфування в них отворів доцільно застосовувати верстати, які, крім круга </a:t>
            </a:r>
            <a:r>
              <a:rPr lang="uk-UA" b="1" dirty="0">
                <a:solidFill>
                  <a:schemeClr val="bg1"/>
                </a:solidFill>
              </a:rPr>
              <a:t>1</a:t>
            </a:r>
            <a:r>
              <a:rPr lang="uk-UA" dirty="0">
                <a:solidFill>
                  <a:schemeClr val="bg1"/>
                </a:solidFill>
              </a:rPr>
              <a:t> для шліфування отворів, мають другий круг </a:t>
            </a:r>
            <a:r>
              <a:rPr lang="uk-UA" b="1" dirty="0">
                <a:solidFill>
                  <a:schemeClr val="bg1"/>
                </a:solidFill>
              </a:rPr>
              <a:t>2</a:t>
            </a:r>
            <a:r>
              <a:rPr lang="uk-UA" dirty="0">
                <a:solidFill>
                  <a:schemeClr val="bg1"/>
                </a:solidFill>
              </a:rPr>
              <a:t> для шліфування торців (</a:t>
            </a:r>
            <a:r>
              <a:rPr lang="uk-UA" b="1" dirty="0">
                <a:solidFill>
                  <a:schemeClr val="bg1"/>
                </a:solidFill>
              </a:rPr>
              <a:t>рисунок</a:t>
            </a:r>
            <a:r>
              <a:rPr lang="uk-UA" dirty="0">
                <a:solidFill>
                  <a:schemeClr val="bg1"/>
                </a:solidFill>
              </a:rPr>
              <a:t>). Це забезпечує дотримання строгої перпендикулярності торцевої поверхні осі отвору деталі, оскільки шліфування виконується за одне встановлення деталі. Крім того, при цьому збільшується продуктивність.</a:t>
            </a:r>
            <a:endParaRPr lang="ru-RU" dirty="0">
              <a:solidFill>
                <a:schemeClr val="bg1"/>
              </a:solidFill>
            </a:endParaRPr>
          </a:p>
        </p:txBody>
      </p:sp>
      <p:pic>
        <p:nvPicPr>
          <p:cNvPr id="4" name="Рисунок 3"/>
          <p:cNvPicPr/>
          <p:nvPr/>
        </p:nvPicPr>
        <p:blipFill>
          <a:blip r:embed="rId2"/>
          <a:stretch>
            <a:fillRect/>
          </a:stretch>
        </p:blipFill>
        <p:spPr>
          <a:xfrm>
            <a:off x="1856395" y="2070974"/>
            <a:ext cx="5276850" cy="3343275"/>
          </a:xfrm>
          <a:prstGeom prst="rect">
            <a:avLst/>
          </a:prstGeom>
        </p:spPr>
      </p:pic>
    </p:spTree>
    <p:extLst>
      <p:ext uri="{BB962C8B-B14F-4D97-AF65-F5344CB8AC3E}">
        <p14:creationId xmlns:p14="http://schemas.microsoft.com/office/powerpoint/2010/main" val="41072255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199" y="337220"/>
            <a:ext cx="8229600" cy="2880320"/>
          </a:xfrm>
        </p:spPr>
        <p:txBody>
          <a:bodyPr>
            <a:normAutofit lnSpcReduction="10000"/>
          </a:bodyPr>
          <a:lstStyle/>
          <a:p>
            <a:pPr marL="0" indent="358775" algn="just">
              <a:spcBef>
                <a:spcPts val="0"/>
              </a:spcBef>
              <a:buNone/>
            </a:pPr>
            <a:r>
              <a:rPr lang="uk-UA" sz="2000" dirty="0">
                <a:solidFill>
                  <a:schemeClr val="bg1"/>
                </a:solidFill>
              </a:rPr>
              <a:t>За другим способом, тобто при нерухомій деталі, отвори шліфуються на горизонтальних або вертикальних верстатах із планетарним рухом шпинделя.</a:t>
            </a:r>
            <a:endParaRPr lang="ru-RU" sz="2000" dirty="0">
              <a:solidFill>
                <a:schemeClr val="bg1"/>
              </a:solidFill>
            </a:endParaRPr>
          </a:p>
          <a:p>
            <a:pPr marL="0" indent="358775" algn="just">
              <a:spcBef>
                <a:spcPts val="0"/>
              </a:spcBef>
              <a:buNone/>
            </a:pPr>
            <a:r>
              <a:rPr lang="uk-UA" sz="2000" dirty="0">
                <a:solidFill>
                  <a:schemeClr val="bg1"/>
                </a:solidFill>
              </a:rPr>
              <a:t>На рисунку (</a:t>
            </a:r>
            <a:r>
              <a:rPr lang="uk-UA" sz="2000" b="1" dirty="0">
                <a:solidFill>
                  <a:schemeClr val="bg1"/>
                </a:solidFill>
              </a:rPr>
              <a:t>а</a:t>
            </a:r>
            <a:r>
              <a:rPr lang="uk-UA" sz="2000" dirty="0">
                <a:solidFill>
                  <a:schemeClr val="bg1"/>
                </a:solidFill>
              </a:rPr>
              <a:t>) нижче показана схема руху шпинделя при шліфуванні отвору в нерухомій деталі. Шпиндель зі шліфувальним кругом </a:t>
            </a:r>
            <a:r>
              <a:rPr lang="uk-UA" sz="2000" b="1" dirty="0">
                <a:solidFill>
                  <a:schemeClr val="bg1"/>
                </a:solidFill>
              </a:rPr>
              <a:t>1</a:t>
            </a:r>
            <a:r>
              <a:rPr lang="uk-UA" sz="2000" dirty="0">
                <a:solidFill>
                  <a:schemeClr val="bg1"/>
                </a:solidFill>
              </a:rPr>
              <a:t> має чотири рухи:</a:t>
            </a:r>
          </a:p>
          <a:p>
            <a:pPr marL="0" indent="358775" algn="just">
              <a:spcBef>
                <a:spcPts val="0"/>
              </a:spcBef>
              <a:buNone/>
            </a:pPr>
            <a:r>
              <a:rPr lang="uk-UA" sz="2000" dirty="0">
                <a:solidFill>
                  <a:schemeClr val="bg1"/>
                </a:solidFill>
              </a:rPr>
              <a:t>І – обертання навколо своєї осі;</a:t>
            </a:r>
            <a:endParaRPr lang="ru-RU" sz="2000" dirty="0">
              <a:solidFill>
                <a:schemeClr val="bg1"/>
              </a:solidFill>
            </a:endParaRPr>
          </a:p>
          <a:p>
            <a:pPr marL="0" indent="358775" algn="just">
              <a:spcBef>
                <a:spcPts val="0"/>
              </a:spcBef>
              <a:buNone/>
            </a:pPr>
            <a:r>
              <a:rPr lang="uk-UA" sz="2000" dirty="0">
                <a:solidFill>
                  <a:schemeClr val="bg1"/>
                </a:solidFill>
              </a:rPr>
              <a:t>ІІ – планетарний рух по колу внутрішньої поверхні деталі</a:t>
            </a:r>
            <a:r>
              <a:rPr lang="uk-UA" sz="2000" b="1" dirty="0">
                <a:solidFill>
                  <a:schemeClr val="bg1"/>
                </a:solidFill>
              </a:rPr>
              <a:t> 2</a:t>
            </a:r>
            <a:r>
              <a:rPr lang="uk-UA" sz="2000" dirty="0">
                <a:solidFill>
                  <a:schemeClr val="bg1"/>
                </a:solidFill>
              </a:rPr>
              <a:t>;</a:t>
            </a:r>
            <a:endParaRPr lang="ru-RU" sz="2000" dirty="0">
              <a:solidFill>
                <a:schemeClr val="bg1"/>
              </a:solidFill>
            </a:endParaRPr>
          </a:p>
          <a:p>
            <a:pPr marL="0" indent="358775" algn="just">
              <a:spcBef>
                <a:spcPts val="0"/>
              </a:spcBef>
              <a:buNone/>
            </a:pPr>
            <a:r>
              <a:rPr lang="uk-UA" sz="2000" dirty="0">
                <a:solidFill>
                  <a:schemeClr val="bg1"/>
                </a:solidFill>
              </a:rPr>
              <a:t>ІІІ – зворотно-поступальний рух вздовж осі деталі;</a:t>
            </a:r>
            <a:endParaRPr lang="ru-RU" sz="2000" dirty="0">
              <a:solidFill>
                <a:schemeClr val="bg1"/>
              </a:solidFill>
            </a:endParaRPr>
          </a:p>
          <a:p>
            <a:pPr marL="0" indent="358775" algn="just">
              <a:spcBef>
                <a:spcPts val="0"/>
              </a:spcBef>
              <a:buNone/>
            </a:pPr>
            <a:r>
              <a:rPr lang="uk-UA" sz="2000" dirty="0">
                <a:solidFill>
                  <a:schemeClr val="bg1"/>
                </a:solidFill>
              </a:rPr>
              <a:t>VI – поперечне переміщення з поперечною подачею.</a:t>
            </a:r>
            <a:endParaRPr lang="ru-RU" sz="2000" dirty="0">
              <a:solidFill>
                <a:schemeClr val="bg1"/>
              </a:solidFill>
            </a:endParaRPr>
          </a:p>
        </p:txBody>
      </p:sp>
      <p:pic>
        <p:nvPicPr>
          <p:cNvPr id="2" name="Рисунок 1"/>
          <p:cNvPicPr>
            <a:picLocks noChangeAspect="1"/>
          </p:cNvPicPr>
          <p:nvPr/>
        </p:nvPicPr>
        <p:blipFill>
          <a:blip r:embed="rId2"/>
          <a:stretch>
            <a:fillRect/>
          </a:stretch>
        </p:blipFill>
        <p:spPr>
          <a:xfrm>
            <a:off x="2279705" y="3217540"/>
            <a:ext cx="4584589" cy="2267909"/>
          </a:xfrm>
          <a:prstGeom prst="rect">
            <a:avLst/>
          </a:prstGeom>
        </p:spPr>
      </p:pic>
    </p:spTree>
    <p:extLst>
      <p:ext uri="{BB962C8B-B14F-4D97-AF65-F5344CB8AC3E}">
        <p14:creationId xmlns:p14="http://schemas.microsoft.com/office/powerpoint/2010/main" val="29485009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9228"/>
            <a:ext cx="8229600" cy="4695908"/>
          </a:xfrm>
        </p:spPr>
        <p:txBody>
          <a:bodyPr>
            <a:normAutofit fontScale="62500" lnSpcReduction="20000"/>
          </a:bodyPr>
          <a:lstStyle/>
          <a:p>
            <a:pPr marL="0" indent="358775" algn="just">
              <a:buNone/>
            </a:pPr>
            <a:r>
              <a:rPr lang="uk-UA" dirty="0">
                <a:solidFill>
                  <a:schemeClr val="bg1"/>
                </a:solidFill>
              </a:rPr>
              <a:t>На таких верстатах можливе шліфування і зовнішніх циліндричних поверхонь деталей, які не можна шліфувати на звичайних круглошліфувальних верстатах. Через низьку продуктивність ці верстати застосовуються тільки для шліфування великих деталей, які на інших, більш продуктивних верстатах, шліфувати не можливо.</a:t>
            </a:r>
            <a:endParaRPr lang="ru-RU" dirty="0">
              <a:solidFill>
                <a:schemeClr val="bg1"/>
              </a:solidFill>
            </a:endParaRPr>
          </a:p>
          <a:p>
            <a:pPr marL="0" indent="358775" algn="just">
              <a:buNone/>
            </a:pPr>
            <a:r>
              <a:rPr lang="uk-UA" dirty="0">
                <a:solidFill>
                  <a:schemeClr val="bg1"/>
                </a:solidFill>
              </a:rPr>
              <a:t>Третій спосіб внутрішнього шліфування – </a:t>
            </a:r>
            <a:r>
              <a:rPr lang="uk-UA" b="1" dirty="0" err="1">
                <a:solidFill>
                  <a:schemeClr val="bg1"/>
                </a:solidFill>
              </a:rPr>
              <a:t>безцентрове</a:t>
            </a:r>
            <a:r>
              <a:rPr lang="uk-UA" b="1" dirty="0">
                <a:solidFill>
                  <a:schemeClr val="bg1"/>
                </a:solidFill>
              </a:rPr>
              <a:t> шліфування.</a:t>
            </a:r>
            <a:r>
              <a:rPr lang="uk-UA" dirty="0">
                <a:solidFill>
                  <a:schemeClr val="bg1"/>
                </a:solidFill>
              </a:rPr>
              <a:t> При цьому способі шліфується отвір у незакріпленій деталі, що обертається, за наступною схемою (</a:t>
            </a:r>
            <a:r>
              <a:rPr lang="uk-UA" b="1" dirty="0">
                <a:solidFill>
                  <a:schemeClr val="bg1"/>
                </a:solidFill>
              </a:rPr>
              <a:t>рисунок, б</a:t>
            </a:r>
            <a:r>
              <a:rPr lang="uk-UA" dirty="0">
                <a:solidFill>
                  <a:schemeClr val="bg1"/>
                </a:solidFill>
              </a:rPr>
              <a:t>). Заготовка, що попередньо прошліфована по зовнішньому діаметру, направляється і підтримується трьома роликами. Ролик </a:t>
            </a:r>
            <a:r>
              <a:rPr lang="uk-UA" b="1" dirty="0">
                <a:solidFill>
                  <a:schemeClr val="bg1"/>
                </a:solidFill>
              </a:rPr>
              <a:t>1</a:t>
            </a:r>
            <a:r>
              <a:rPr lang="uk-UA" dirty="0">
                <a:solidFill>
                  <a:schemeClr val="bg1"/>
                </a:solidFill>
              </a:rPr>
              <a:t> великого діаметра є ведучим. Він обертає заготовку </a:t>
            </a:r>
            <a:r>
              <a:rPr lang="uk-UA" b="1" dirty="0">
                <a:solidFill>
                  <a:schemeClr val="bg1"/>
                </a:solidFill>
              </a:rPr>
              <a:t>2</a:t>
            </a:r>
            <a:r>
              <a:rPr lang="uk-UA" dirty="0">
                <a:solidFill>
                  <a:schemeClr val="bg1"/>
                </a:solidFill>
              </a:rPr>
              <a:t> і в той же час утримує її від можливого обертання з великою швидкістю від шліфувального круга </a:t>
            </a:r>
            <a:r>
              <a:rPr lang="uk-UA" b="1" dirty="0">
                <a:solidFill>
                  <a:schemeClr val="bg1"/>
                </a:solidFill>
              </a:rPr>
              <a:t>3</a:t>
            </a:r>
            <a:r>
              <a:rPr lang="uk-UA" dirty="0">
                <a:solidFill>
                  <a:schemeClr val="bg1"/>
                </a:solidFill>
              </a:rPr>
              <a:t>.</a:t>
            </a:r>
            <a:endParaRPr lang="ru-RU" dirty="0">
              <a:solidFill>
                <a:schemeClr val="bg1"/>
              </a:solidFill>
            </a:endParaRPr>
          </a:p>
          <a:p>
            <a:pPr marL="0" indent="358775" algn="just">
              <a:buNone/>
            </a:pPr>
            <a:r>
              <a:rPr lang="uk-UA" dirty="0">
                <a:solidFill>
                  <a:schemeClr val="bg1"/>
                </a:solidFill>
              </a:rPr>
              <a:t>Верхній притискний ролик </a:t>
            </a:r>
            <a:r>
              <a:rPr lang="uk-UA" b="1" dirty="0">
                <a:solidFill>
                  <a:schemeClr val="bg1"/>
                </a:solidFill>
              </a:rPr>
              <a:t>5</a:t>
            </a:r>
            <a:r>
              <a:rPr lang="uk-UA" dirty="0">
                <a:solidFill>
                  <a:schemeClr val="bg1"/>
                </a:solidFill>
              </a:rPr>
              <a:t> притискає деталь до ведучого ролика </a:t>
            </a:r>
            <a:r>
              <a:rPr lang="uk-UA" b="1" dirty="0">
                <a:solidFill>
                  <a:schemeClr val="bg1"/>
                </a:solidFill>
              </a:rPr>
              <a:t>1 </a:t>
            </a:r>
            <a:r>
              <a:rPr lang="uk-UA" dirty="0">
                <a:solidFill>
                  <a:schemeClr val="bg1"/>
                </a:solidFill>
              </a:rPr>
              <a:t>та нижнього підтримуючого ролика </a:t>
            </a:r>
            <a:r>
              <a:rPr lang="uk-UA" b="1" dirty="0">
                <a:solidFill>
                  <a:schemeClr val="bg1"/>
                </a:solidFill>
              </a:rPr>
              <a:t>4</a:t>
            </a:r>
            <a:r>
              <a:rPr lang="uk-UA" dirty="0">
                <a:solidFill>
                  <a:schemeClr val="bg1"/>
                </a:solidFill>
              </a:rPr>
              <a:t>. Деталь, що затиснута між трьома роликами, має швидкість ведучого ролика </a:t>
            </a:r>
            <a:r>
              <a:rPr lang="uk-UA" b="1" dirty="0">
                <a:solidFill>
                  <a:schemeClr val="bg1"/>
                </a:solidFill>
              </a:rPr>
              <a:t>1</a:t>
            </a:r>
            <a:r>
              <a:rPr lang="uk-UA" dirty="0">
                <a:solidFill>
                  <a:schemeClr val="bg1"/>
                </a:solidFill>
              </a:rPr>
              <a:t>. При зміні деталей затискний ролик </a:t>
            </a:r>
            <a:r>
              <a:rPr lang="uk-UA" b="1" dirty="0">
                <a:solidFill>
                  <a:schemeClr val="bg1"/>
                </a:solidFill>
              </a:rPr>
              <a:t>5</a:t>
            </a:r>
            <a:r>
              <a:rPr lang="uk-UA" dirty="0">
                <a:solidFill>
                  <a:schemeClr val="bg1"/>
                </a:solidFill>
              </a:rPr>
              <a:t> відходить вліво і, звільняючи деталь, дозволяє встановити вручну або автоматично нову деталь.</a:t>
            </a:r>
            <a:endParaRPr lang="ru-RU" dirty="0">
              <a:solidFill>
                <a:schemeClr val="bg1"/>
              </a:solidFill>
            </a:endParaRPr>
          </a:p>
        </p:txBody>
      </p:sp>
    </p:spTree>
    <p:extLst>
      <p:ext uri="{BB962C8B-B14F-4D97-AF65-F5344CB8AC3E}">
        <p14:creationId xmlns:p14="http://schemas.microsoft.com/office/powerpoint/2010/main" val="11588826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53244"/>
            <a:ext cx="8229600" cy="4551892"/>
          </a:xfrm>
        </p:spPr>
        <p:txBody>
          <a:bodyPr>
            <a:normAutofit fontScale="70000" lnSpcReduction="20000"/>
          </a:bodyPr>
          <a:lstStyle/>
          <a:p>
            <a:pPr marL="0" indent="358775" algn="just">
              <a:buNone/>
            </a:pPr>
            <a:r>
              <a:rPr lang="uk-UA" dirty="0">
                <a:solidFill>
                  <a:schemeClr val="bg1"/>
                </a:solidFill>
              </a:rPr>
              <a:t>Можлива точність обробки при </a:t>
            </a:r>
            <a:r>
              <a:rPr lang="uk-UA" dirty="0" err="1">
                <a:solidFill>
                  <a:schemeClr val="bg1"/>
                </a:solidFill>
              </a:rPr>
              <a:t>безцентровому</a:t>
            </a:r>
            <a:r>
              <a:rPr lang="uk-UA" dirty="0">
                <a:solidFill>
                  <a:schemeClr val="bg1"/>
                </a:solidFill>
              </a:rPr>
              <a:t> шліфуванні по діаметру – </a:t>
            </a:r>
            <a:r>
              <a:rPr lang="uk-UA" b="1" dirty="0">
                <a:solidFill>
                  <a:schemeClr val="bg1"/>
                </a:solidFill>
              </a:rPr>
              <a:t>7</a:t>
            </a:r>
            <a:r>
              <a:rPr lang="uk-UA" dirty="0">
                <a:solidFill>
                  <a:schemeClr val="bg1"/>
                </a:solidFill>
              </a:rPr>
              <a:t>-го і навіть </a:t>
            </a:r>
            <a:r>
              <a:rPr lang="uk-UA" b="1" dirty="0">
                <a:solidFill>
                  <a:schemeClr val="bg1"/>
                </a:solidFill>
              </a:rPr>
              <a:t>6</a:t>
            </a:r>
            <a:r>
              <a:rPr lang="uk-UA" dirty="0">
                <a:solidFill>
                  <a:schemeClr val="bg1"/>
                </a:solidFill>
              </a:rPr>
              <a:t>-го квалітетів, а точність на концентричність та паралельність осей внутрішнього отвору і зовнішньої поверхні – до </a:t>
            </a:r>
            <a:r>
              <a:rPr lang="uk-UA" b="1" dirty="0">
                <a:solidFill>
                  <a:schemeClr val="bg1"/>
                </a:solidFill>
              </a:rPr>
              <a:t>0,003</a:t>
            </a:r>
            <a:r>
              <a:rPr lang="uk-UA" dirty="0">
                <a:solidFill>
                  <a:schemeClr val="bg1"/>
                </a:solidFill>
              </a:rPr>
              <a:t> мм. Цей спосіб застосовується в основному для внутрішнього шліфування деталей діаметром від </a:t>
            </a:r>
            <a:r>
              <a:rPr lang="uk-UA" b="1" dirty="0">
                <a:solidFill>
                  <a:schemeClr val="bg1"/>
                </a:solidFill>
              </a:rPr>
              <a:t>10</a:t>
            </a:r>
            <a:r>
              <a:rPr lang="uk-UA" dirty="0">
                <a:solidFill>
                  <a:schemeClr val="bg1"/>
                </a:solidFill>
              </a:rPr>
              <a:t> до </a:t>
            </a:r>
            <a:r>
              <a:rPr lang="uk-UA" b="1" dirty="0">
                <a:solidFill>
                  <a:schemeClr val="bg1"/>
                </a:solidFill>
              </a:rPr>
              <a:t>200</a:t>
            </a:r>
            <a:r>
              <a:rPr lang="uk-UA" dirty="0">
                <a:solidFill>
                  <a:schemeClr val="bg1"/>
                </a:solidFill>
              </a:rPr>
              <a:t> мм із наскрізними і глухими отворами, а також з конічними отворами.</a:t>
            </a:r>
            <a:endParaRPr lang="ru-RU" dirty="0">
              <a:solidFill>
                <a:schemeClr val="bg1"/>
              </a:solidFill>
            </a:endParaRPr>
          </a:p>
          <a:p>
            <a:pPr marL="0" indent="358775" algn="just">
              <a:buNone/>
            </a:pPr>
            <a:r>
              <a:rPr lang="uk-UA" dirty="0">
                <a:solidFill>
                  <a:schemeClr val="bg1"/>
                </a:solidFill>
              </a:rPr>
              <a:t> </a:t>
            </a:r>
            <a:endParaRPr lang="ru-RU" dirty="0">
              <a:solidFill>
                <a:schemeClr val="bg1"/>
              </a:solidFill>
            </a:endParaRPr>
          </a:p>
          <a:p>
            <a:pPr marL="0" indent="358775" algn="just">
              <a:buNone/>
            </a:pPr>
            <a:r>
              <a:rPr lang="uk-UA" dirty="0">
                <a:solidFill>
                  <a:schemeClr val="bg1"/>
                </a:solidFill>
              </a:rPr>
              <a:t>Можливе також шліфування отворів в деталях, що мають на зовнішній поверхні уступи та бурти. Цей спосіб широко застосовується для шліфування </a:t>
            </a:r>
            <a:r>
              <a:rPr lang="uk-UA" dirty="0" err="1">
                <a:solidFill>
                  <a:schemeClr val="bg1"/>
                </a:solidFill>
              </a:rPr>
              <a:t>кілець</a:t>
            </a:r>
            <a:r>
              <a:rPr lang="uk-UA" dirty="0">
                <a:solidFill>
                  <a:schemeClr val="bg1"/>
                </a:solidFill>
              </a:rPr>
              <a:t> підшипників кочення.</a:t>
            </a:r>
            <a:endParaRPr lang="ru-RU" dirty="0">
              <a:solidFill>
                <a:schemeClr val="bg1"/>
              </a:solidFill>
            </a:endParaRPr>
          </a:p>
          <a:p>
            <a:pPr marL="0" indent="358775" algn="just">
              <a:buNone/>
            </a:pPr>
            <a:r>
              <a:rPr lang="uk-UA" dirty="0">
                <a:solidFill>
                  <a:schemeClr val="bg1"/>
                </a:solidFill>
              </a:rPr>
              <a:t>             </a:t>
            </a:r>
            <a:endParaRPr lang="ru-RU" dirty="0">
              <a:solidFill>
                <a:schemeClr val="bg1"/>
              </a:solidFill>
            </a:endParaRPr>
          </a:p>
          <a:p>
            <a:pPr marL="0" indent="358775" algn="just">
              <a:buNone/>
            </a:pPr>
            <a:r>
              <a:rPr lang="uk-UA" dirty="0">
                <a:solidFill>
                  <a:schemeClr val="bg1"/>
                </a:solidFill>
              </a:rPr>
              <a:t>Вимірювання шліфованого отвору при </a:t>
            </a:r>
            <a:r>
              <a:rPr lang="uk-UA" dirty="0" err="1">
                <a:solidFill>
                  <a:schemeClr val="bg1"/>
                </a:solidFill>
              </a:rPr>
              <a:t>безцентровому</a:t>
            </a:r>
            <a:r>
              <a:rPr lang="uk-UA" dirty="0">
                <a:solidFill>
                  <a:schemeClr val="bg1"/>
                </a:solidFill>
              </a:rPr>
              <a:t> внутрішньому шліфуванні може виконуватись автоматично.</a:t>
            </a:r>
            <a:endParaRPr lang="ru-RU" dirty="0">
              <a:solidFill>
                <a:schemeClr val="bg1"/>
              </a:solidFill>
            </a:endParaRPr>
          </a:p>
        </p:txBody>
      </p:sp>
    </p:spTree>
    <p:extLst>
      <p:ext uri="{BB962C8B-B14F-4D97-AF65-F5344CB8AC3E}">
        <p14:creationId xmlns:p14="http://schemas.microsoft.com/office/powerpoint/2010/main" val="30378732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25252"/>
            <a:ext cx="8229600" cy="4479884"/>
          </a:xfrm>
        </p:spPr>
        <p:txBody>
          <a:bodyPr>
            <a:normAutofit fontScale="77500" lnSpcReduction="20000"/>
          </a:bodyPr>
          <a:lstStyle/>
          <a:p>
            <a:pPr marL="0" indent="358775" algn="just">
              <a:buNone/>
            </a:pPr>
            <a:r>
              <a:rPr lang="uk-UA" dirty="0">
                <a:solidFill>
                  <a:schemeClr val="bg1"/>
                </a:solidFill>
              </a:rPr>
              <a:t>Сутність </a:t>
            </a:r>
            <a:r>
              <a:rPr lang="uk-UA" b="1" dirty="0">
                <a:solidFill>
                  <a:schemeClr val="bg1"/>
                </a:solidFill>
              </a:rPr>
              <a:t>хонінгування</a:t>
            </a:r>
            <a:r>
              <a:rPr lang="uk-UA" dirty="0">
                <a:solidFill>
                  <a:schemeClr val="bg1"/>
                </a:solidFill>
              </a:rPr>
              <a:t> отворів (</a:t>
            </a:r>
            <a:r>
              <a:rPr lang="uk-UA" dirty="0" err="1">
                <a:solidFill>
                  <a:schemeClr val="bg1"/>
                </a:solidFill>
              </a:rPr>
              <a:t>хонінг</a:t>
            </a:r>
            <a:r>
              <a:rPr lang="uk-UA" dirty="0">
                <a:solidFill>
                  <a:schemeClr val="bg1"/>
                </a:solidFill>
              </a:rPr>
              <a:t>-процесу) полягає в механічному доведенні попередньо розвернутого, </a:t>
            </a:r>
            <a:r>
              <a:rPr lang="uk-UA" dirty="0" err="1">
                <a:solidFill>
                  <a:schemeClr val="bg1"/>
                </a:solidFill>
              </a:rPr>
              <a:t>розшліфованого</a:t>
            </a:r>
            <a:r>
              <a:rPr lang="uk-UA" dirty="0">
                <a:solidFill>
                  <a:schemeClr val="bg1"/>
                </a:solidFill>
              </a:rPr>
              <a:t> або розточеного отвору спеціальною головкою (</a:t>
            </a:r>
            <a:r>
              <a:rPr lang="uk-UA" b="1" dirty="0">
                <a:solidFill>
                  <a:schemeClr val="bg1"/>
                </a:solidFill>
              </a:rPr>
              <a:t>хоном</a:t>
            </a:r>
            <a:r>
              <a:rPr lang="uk-UA" dirty="0">
                <a:solidFill>
                  <a:schemeClr val="bg1"/>
                </a:solidFill>
              </a:rPr>
              <a:t>), яка обертається, із шістьма (іноді й більше) абразивними розсувними брусками. Крім того, хону надається зворотно-поступальний рух. Переміщення абразивних брусків у радіальному напрямку здійснюється механічними, гідравлічними або пневматичними пристроями.</a:t>
            </a:r>
            <a:endParaRPr lang="ru-RU" dirty="0">
              <a:solidFill>
                <a:schemeClr val="bg1"/>
              </a:solidFill>
            </a:endParaRPr>
          </a:p>
          <a:p>
            <a:pPr marL="0" indent="358775" algn="just">
              <a:buNone/>
            </a:pPr>
            <a:r>
              <a:rPr lang="uk-UA" dirty="0">
                <a:solidFill>
                  <a:schemeClr val="bg1"/>
                </a:solidFill>
              </a:rPr>
              <a:t>На рисунку </a:t>
            </a:r>
            <a:r>
              <a:rPr lang="uk-UA" b="1" dirty="0">
                <a:solidFill>
                  <a:schemeClr val="bg1"/>
                </a:solidFill>
              </a:rPr>
              <a:t>(а</a:t>
            </a:r>
            <a:r>
              <a:rPr lang="uk-UA" dirty="0">
                <a:solidFill>
                  <a:schemeClr val="bg1"/>
                </a:solidFill>
              </a:rPr>
              <a:t>) представлена конструкція хонінгувальної головки з механічним переміщенням абразивних брусків, на цьому ж рисунку (</a:t>
            </a:r>
            <a:r>
              <a:rPr lang="uk-UA" b="1" dirty="0">
                <a:solidFill>
                  <a:schemeClr val="bg1"/>
                </a:solidFill>
              </a:rPr>
              <a:t>б</a:t>
            </a:r>
            <a:r>
              <a:rPr lang="uk-UA" dirty="0">
                <a:solidFill>
                  <a:schemeClr val="bg1"/>
                </a:solidFill>
              </a:rPr>
              <a:t>) показана схема визначення довжини її переміщення. </a:t>
            </a:r>
            <a:endParaRPr lang="ru-RU" dirty="0">
              <a:solidFill>
                <a:schemeClr val="bg1"/>
              </a:solidFill>
            </a:endParaRPr>
          </a:p>
        </p:txBody>
      </p:sp>
    </p:spTree>
    <p:extLst>
      <p:ext uri="{BB962C8B-B14F-4D97-AF65-F5344CB8AC3E}">
        <p14:creationId xmlns:p14="http://schemas.microsoft.com/office/powerpoint/2010/main" val="7699230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p:nvPr/>
        </p:nvPicPr>
        <p:blipFill>
          <a:blip r:embed="rId2"/>
          <a:stretch>
            <a:fillRect/>
          </a:stretch>
        </p:blipFill>
        <p:spPr>
          <a:xfrm>
            <a:off x="1952625" y="161925"/>
            <a:ext cx="5238750" cy="5391150"/>
          </a:xfrm>
          <a:prstGeom prst="rect">
            <a:avLst/>
          </a:prstGeom>
        </p:spPr>
      </p:pic>
    </p:spTree>
    <p:extLst>
      <p:ext uri="{BB962C8B-B14F-4D97-AF65-F5344CB8AC3E}">
        <p14:creationId xmlns:p14="http://schemas.microsoft.com/office/powerpoint/2010/main" val="41040262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81236"/>
            <a:ext cx="8229600" cy="4623900"/>
          </a:xfrm>
        </p:spPr>
        <p:txBody>
          <a:bodyPr>
            <a:normAutofit fontScale="70000" lnSpcReduction="20000"/>
          </a:bodyPr>
          <a:lstStyle/>
          <a:p>
            <a:pPr marL="0" indent="358775" algn="just">
              <a:buNone/>
            </a:pPr>
            <a:r>
              <a:rPr lang="uk-UA" dirty="0">
                <a:solidFill>
                  <a:schemeClr val="bg1"/>
                </a:solidFill>
              </a:rPr>
              <a:t>Хонінгувальна головка (</a:t>
            </a:r>
            <a:r>
              <a:rPr lang="uk-UA" b="1" dirty="0">
                <a:solidFill>
                  <a:schemeClr val="bg1"/>
                </a:solidFill>
              </a:rPr>
              <a:t>рисунок, в</a:t>
            </a:r>
            <a:r>
              <a:rPr lang="uk-UA" dirty="0">
                <a:solidFill>
                  <a:schemeClr val="bg1"/>
                </a:solidFill>
              </a:rPr>
              <a:t>) для обробки отворів з переривчастими поверхнями, наприклад, отворів зі шпонковою канавкою або шліцьових отворів. Особливістю цієї головки є те, що абразивні бруски в ній розміщені не паралельно її осі, а під кутом </a:t>
            </a:r>
            <a:r>
              <a:rPr lang="uk-UA" b="1" dirty="0">
                <a:solidFill>
                  <a:schemeClr val="bg1"/>
                </a:solidFill>
              </a:rPr>
              <a:t>15°–30°.</a:t>
            </a:r>
            <a:r>
              <a:rPr lang="uk-UA" dirty="0">
                <a:solidFill>
                  <a:schemeClr val="bg1"/>
                </a:solidFill>
              </a:rPr>
              <a:t> Розташування абразивних брусків під кутом </a:t>
            </a:r>
            <a:r>
              <a:rPr lang="uk-UA" b="1" dirty="0">
                <a:solidFill>
                  <a:schemeClr val="bg1"/>
                </a:solidFill>
              </a:rPr>
              <a:t>15°–30°</a:t>
            </a:r>
            <a:r>
              <a:rPr lang="uk-UA" dirty="0">
                <a:solidFill>
                  <a:schemeClr val="bg1"/>
                </a:solidFill>
              </a:rPr>
              <a:t> забезпечує постійне перекриття шпонкових пазів якнайменше двома брусками одночасно.</a:t>
            </a:r>
            <a:endParaRPr lang="ru-RU" dirty="0">
              <a:solidFill>
                <a:schemeClr val="bg1"/>
              </a:solidFill>
            </a:endParaRPr>
          </a:p>
          <a:p>
            <a:pPr marL="0" indent="358775" algn="just">
              <a:buNone/>
            </a:pPr>
            <a:r>
              <a:rPr lang="uk-UA" dirty="0">
                <a:solidFill>
                  <a:schemeClr val="bg1"/>
                </a:solidFill>
              </a:rPr>
              <a:t>Після хонінгування гладка і з металевим блиском поверхня має шорсткість до 0,08 </a:t>
            </a:r>
            <a:r>
              <a:rPr lang="uk-UA" dirty="0" err="1">
                <a:solidFill>
                  <a:schemeClr val="bg1"/>
                </a:solidFill>
              </a:rPr>
              <a:t>мкм</a:t>
            </a:r>
            <a:r>
              <a:rPr lang="uk-UA" dirty="0">
                <a:solidFill>
                  <a:schemeClr val="bg1"/>
                </a:solidFill>
              </a:rPr>
              <a:t> по </a:t>
            </a:r>
            <a:r>
              <a:rPr lang="uk-UA" b="1" dirty="0" err="1">
                <a:solidFill>
                  <a:schemeClr val="bg1"/>
                </a:solidFill>
              </a:rPr>
              <a:t>Ra</a:t>
            </a:r>
            <a:r>
              <a:rPr lang="uk-UA" dirty="0">
                <a:solidFill>
                  <a:schemeClr val="bg1"/>
                </a:solidFill>
              </a:rPr>
              <a:t> та точність діаметрального розміру до</a:t>
            </a:r>
            <a:r>
              <a:rPr lang="uk-UA" b="1" dirty="0">
                <a:solidFill>
                  <a:schemeClr val="bg1"/>
                </a:solidFill>
              </a:rPr>
              <a:t> 6</a:t>
            </a:r>
            <a:r>
              <a:rPr lang="uk-UA" dirty="0">
                <a:solidFill>
                  <a:schemeClr val="bg1"/>
                </a:solidFill>
              </a:rPr>
              <a:t>-го квалітету. </a:t>
            </a:r>
            <a:endParaRPr lang="ru-RU" dirty="0">
              <a:solidFill>
                <a:schemeClr val="bg1"/>
              </a:solidFill>
            </a:endParaRPr>
          </a:p>
          <a:p>
            <a:pPr marL="0" indent="358775" algn="just">
              <a:buNone/>
            </a:pPr>
            <a:r>
              <a:rPr lang="uk-UA" dirty="0">
                <a:solidFill>
                  <a:schemeClr val="bg1"/>
                </a:solidFill>
              </a:rPr>
              <a:t> </a:t>
            </a:r>
            <a:endParaRPr lang="ru-RU" dirty="0">
              <a:solidFill>
                <a:schemeClr val="bg1"/>
              </a:solidFill>
            </a:endParaRPr>
          </a:p>
          <a:p>
            <a:pPr marL="0" indent="358775" algn="just">
              <a:buNone/>
            </a:pPr>
            <a:r>
              <a:rPr lang="uk-UA" dirty="0">
                <a:solidFill>
                  <a:schemeClr val="bg1"/>
                </a:solidFill>
              </a:rPr>
              <a:t>Охолодження проводиться в більшості випадків гасом, який сприяє видаленню абразивних </a:t>
            </a:r>
            <a:r>
              <a:rPr lang="uk-UA" dirty="0" err="1">
                <a:solidFill>
                  <a:schemeClr val="bg1"/>
                </a:solidFill>
              </a:rPr>
              <a:t>зерен</a:t>
            </a:r>
            <a:r>
              <a:rPr lang="uk-UA" dirty="0">
                <a:solidFill>
                  <a:schemeClr val="bg1"/>
                </a:solidFill>
              </a:rPr>
              <a:t>, що залишаються в порах матеріалу заготовок (особливо чавунів) та збільшують зношування отвору при експлуатації деталі. Вказане і визначає необхідність інтенсивного охолодження.</a:t>
            </a:r>
            <a:endParaRPr lang="ru-RU" dirty="0">
              <a:solidFill>
                <a:schemeClr val="bg1"/>
              </a:solidFill>
            </a:endParaRPr>
          </a:p>
        </p:txBody>
      </p:sp>
    </p:spTree>
    <p:extLst>
      <p:ext uri="{BB962C8B-B14F-4D97-AF65-F5344CB8AC3E}">
        <p14:creationId xmlns:p14="http://schemas.microsoft.com/office/powerpoint/2010/main" val="19954660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913284"/>
            <a:ext cx="8229600" cy="3975828"/>
          </a:xfrm>
        </p:spPr>
        <p:txBody>
          <a:bodyPr>
            <a:normAutofit fontScale="62500" lnSpcReduction="20000"/>
          </a:bodyPr>
          <a:lstStyle/>
          <a:p>
            <a:pPr marL="0" indent="358775" algn="just">
              <a:buNone/>
            </a:pPr>
            <a:r>
              <a:rPr lang="uk-UA" dirty="0">
                <a:solidFill>
                  <a:schemeClr val="bg1"/>
                </a:solidFill>
              </a:rPr>
              <a:t>Верстати для хонінгування виготовляються одно- та багатошпиндельні (до </a:t>
            </a:r>
            <a:r>
              <a:rPr lang="uk-UA" b="1" dirty="0">
                <a:solidFill>
                  <a:schemeClr val="bg1"/>
                </a:solidFill>
              </a:rPr>
              <a:t>6</a:t>
            </a:r>
            <a:r>
              <a:rPr lang="uk-UA" dirty="0">
                <a:solidFill>
                  <a:schemeClr val="bg1"/>
                </a:solidFill>
              </a:rPr>
              <a:t> шпинделів) з гідравлічною подачею. Хонінгування має в порівнянні з внутрішнім шліфуванням наступні переваги:</a:t>
            </a:r>
            <a:endParaRPr lang="ru-RU" dirty="0">
              <a:solidFill>
                <a:schemeClr val="bg1"/>
              </a:solidFill>
            </a:endParaRPr>
          </a:p>
          <a:p>
            <a:pPr marL="0" indent="358775" algn="just">
              <a:buNone/>
            </a:pPr>
            <a:r>
              <a:rPr lang="uk-UA" dirty="0">
                <a:solidFill>
                  <a:schemeClr val="bg1"/>
                </a:solidFill>
              </a:rPr>
              <a:t>1) забезпечення циліндричності поверхонь отворів з причини відсутності відтискання інструментів, що має місце при роботі на внутрішньо-шліфувальних верстатах;</a:t>
            </a:r>
            <a:endParaRPr lang="ru-RU" dirty="0">
              <a:solidFill>
                <a:schemeClr val="bg1"/>
              </a:solidFill>
            </a:endParaRPr>
          </a:p>
          <a:p>
            <a:pPr marL="0" indent="358775" algn="just">
              <a:buNone/>
            </a:pPr>
            <a:r>
              <a:rPr lang="uk-UA" dirty="0">
                <a:solidFill>
                  <a:schemeClr val="bg1"/>
                </a:solidFill>
              </a:rPr>
              <a:t>2) відсутність вібрацій, що часто спостерігаються у внутрішньо-шліфувальних верстатах;</a:t>
            </a:r>
            <a:endParaRPr lang="ru-RU" dirty="0">
              <a:solidFill>
                <a:schemeClr val="bg1"/>
              </a:solidFill>
            </a:endParaRPr>
          </a:p>
          <a:p>
            <a:pPr marL="0" indent="358775" algn="just">
              <a:buNone/>
            </a:pPr>
            <a:r>
              <a:rPr lang="uk-UA" dirty="0">
                <a:solidFill>
                  <a:schemeClr val="bg1"/>
                </a:solidFill>
              </a:rPr>
              <a:t>3) плавність ходу хонінгувальних головок, який досягається завдяки гідравлічній подачі.</a:t>
            </a:r>
            <a:endParaRPr lang="ru-RU" dirty="0">
              <a:solidFill>
                <a:schemeClr val="bg1"/>
              </a:solidFill>
            </a:endParaRPr>
          </a:p>
          <a:p>
            <a:pPr marL="0" indent="358775" algn="just">
              <a:buNone/>
            </a:pPr>
            <a:r>
              <a:rPr lang="uk-UA" dirty="0">
                <a:solidFill>
                  <a:schemeClr val="bg1"/>
                </a:solidFill>
              </a:rPr>
              <a:t> </a:t>
            </a:r>
            <a:endParaRPr lang="ru-RU" dirty="0">
              <a:solidFill>
                <a:schemeClr val="bg1"/>
              </a:solidFill>
            </a:endParaRPr>
          </a:p>
          <a:p>
            <a:pPr marL="0" indent="358775" algn="just">
              <a:buNone/>
            </a:pPr>
            <a:r>
              <a:rPr lang="uk-UA" dirty="0">
                <a:solidFill>
                  <a:schemeClr val="bg1"/>
                </a:solidFill>
              </a:rPr>
              <a:t>Припуск на хонінгування, що складає від </a:t>
            </a:r>
            <a:r>
              <a:rPr lang="uk-UA" b="1" dirty="0">
                <a:solidFill>
                  <a:schemeClr val="bg1"/>
                </a:solidFill>
              </a:rPr>
              <a:t>0,05</a:t>
            </a:r>
            <a:r>
              <a:rPr lang="uk-UA" dirty="0">
                <a:solidFill>
                  <a:schemeClr val="bg1"/>
                </a:solidFill>
              </a:rPr>
              <a:t> до </a:t>
            </a:r>
            <a:r>
              <a:rPr lang="uk-UA" b="1" dirty="0">
                <a:solidFill>
                  <a:schemeClr val="bg1"/>
                </a:solidFill>
              </a:rPr>
              <a:t>0,10</a:t>
            </a:r>
            <a:r>
              <a:rPr lang="uk-UA" dirty="0">
                <a:solidFill>
                  <a:schemeClr val="bg1"/>
                </a:solidFill>
              </a:rPr>
              <a:t> мм, може бути  знятий за </a:t>
            </a:r>
            <a:r>
              <a:rPr lang="uk-UA" b="1" dirty="0">
                <a:solidFill>
                  <a:schemeClr val="bg1"/>
                </a:solidFill>
              </a:rPr>
              <a:t>1–2</a:t>
            </a:r>
            <a:r>
              <a:rPr lang="uk-UA" dirty="0">
                <a:solidFill>
                  <a:schemeClr val="bg1"/>
                </a:solidFill>
              </a:rPr>
              <a:t> хв.</a:t>
            </a:r>
            <a:endParaRPr lang="ru-RU" dirty="0">
              <a:solidFill>
                <a:schemeClr val="bg1"/>
              </a:solidFill>
            </a:endParaRPr>
          </a:p>
        </p:txBody>
      </p:sp>
    </p:spTree>
    <p:extLst>
      <p:ext uri="{BB962C8B-B14F-4D97-AF65-F5344CB8AC3E}">
        <p14:creationId xmlns:p14="http://schemas.microsoft.com/office/powerpoint/2010/main" val="8667573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9228"/>
            <a:ext cx="8229600" cy="5112568"/>
          </a:xfrm>
        </p:spPr>
        <p:txBody>
          <a:bodyPr>
            <a:noAutofit/>
          </a:bodyPr>
          <a:lstStyle/>
          <a:p>
            <a:pPr marL="0" indent="358775" algn="just">
              <a:buNone/>
            </a:pPr>
            <a:r>
              <a:rPr lang="uk-UA" sz="2000" dirty="0">
                <a:solidFill>
                  <a:schemeClr val="bg1"/>
                </a:solidFill>
              </a:rPr>
              <a:t>Нові конструкції хонінгувальних головок із значно більшою площею поверхонь та твердістю абразивних брусків із застосуванням підвищених питомих тисків брусків на поверхню, що обробляється, дозволяють знімати великі припуски і скорочують час обробки в </a:t>
            </a:r>
            <a:r>
              <a:rPr lang="uk-UA" sz="2000" b="1" dirty="0">
                <a:solidFill>
                  <a:schemeClr val="bg1"/>
                </a:solidFill>
              </a:rPr>
              <a:t>2–3</a:t>
            </a:r>
            <a:r>
              <a:rPr lang="uk-UA" sz="2000" dirty="0">
                <a:solidFill>
                  <a:schemeClr val="bg1"/>
                </a:solidFill>
              </a:rPr>
              <a:t> рази порівняно зі звичайними конструкціями головок.</a:t>
            </a:r>
            <a:endParaRPr lang="ru-RU" sz="2000" dirty="0">
              <a:solidFill>
                <a:schemeClr val="bg1"/>
              </a:solidFill>
            </a:endParaRPr>
          </a:p>
          <a:p>
            <a:pPr marL="0" indent="358775" algn="just">
              <a:buNone/>
            </a:pPr>
            <a:r>
              <a:rPr lang="uk-UA" sz="2000" dirty="0">
                <a:solidFill>
                  <a:schemeClr val="bg1"/>
                </a:solidFill>
              </a:rPr>
              <a:t>Для виготовлення абразивних хонінгувальних брусків використовуються різні штучні абразивні матеріали: електрокорунд, карбід кремнію (карборунд), ельбор (кубічний нітрид бору) тощо. Алмазні бруски дають трохи кращі показники якості оброблених поверхонь. Головна їхня перевага – висока стійкість, що в десятки разів перевищує стійкість абразивних брусків.</a:t>
            </a:r>
          </a:p>
          <a:p>
            <a:pPr marL="0" indent="358775" algn="just">
              <a:buNone/>
            </a:pPr>
            <a:r>
              <a:rPr lang="uk-UA" sz="2000" dirty="0">
                <a:solidFill>
                  <a:schemeClr val="bg1"/>
                </a:solidFill>
              </a:rPr>
              <a:t>Для виготовлення алмазних брусків застосовуються також зерна природних та синтетичних (штучних) алмазів. Для хонінгувальних брусків застосовуються переважно синтетичні алмази, що мають високу стабільність властивостей, працездатність та мають в порівнянні з природними алмазами значно меншу вартість.</a:t>
            </a:r>
            <a:endParaRPr lang="ru-RU" sz="2000" dirty="0">
              <a:solidFill>
                <a:schemeClr val="bg1"/>
              </a:solidFill>
            </a:endParaRPr>
          </a:p>
        </p:txBody>
      </p:sp>
    </p:spTree>
    <p:extLst>
      <p:ext uri="{BB962C8B-B14F-4D97-AF65-F5344CB8AC3E}">
        <p14:creationId xmlns:p14="http://schemas.microsoft.com/office/powerpoint/2010/main" val="1821404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5212"/>
            <a:ext cx="8640960" cy="504056"/>
          </a:xfrm>
        </p:spPr>
        <p:txBody>
          <a:bodyPr>
            <a:noAutofit/>
          </a:bodyPr>
          <a:lstStyle/>
          <a:p>
            <a:r>
              <a:rPr lang="uk-UA" sz="3000" b="1" dirty="0">
                <a:solidFill>
                  <a:schemeClr val="bg1"/>
                </a:solidFill>
              </a:rPr>
              <a:t>12.1. Обробка отворів </a:t>
            </a:r>
            <a:r>
              <a:rPr lang="uk-UA" sz="3000" b="1" dirty="0" err="1">
                <a:solidFill>
                  <a:schemeClr val="bg1"/>
                </a:solidFill>
              </a:rPr>
              <a:t>лезовими</a:t>
            </a:r>
            <a:r>
              <a:rPr lang="uk-UA" sz="3000" b="1" dirty="0">
                <a:solidFill>
                  <a:schemeClr val="bg1"/>
                </a:solidFill>
              </a:rPr>
              <a:t> інструментами</a:t>
            </a:r>
            <a:endParaRPr lang="ru-RU" sz="3000" dirty="0">
              <a:solidFill>
                <a:schemeClr val="bg1"/>
              </a:solidFill>
            </a:endParaRPr>
          </a:p>
        </p:txBody>
      </p:sp>
      <p:sp>
        <p:nvSpPr>
          <p:cNvPr id="5" name="Объект 4"/>
          <p:cNvSpPr>
            <a:spLocks noGrp="1"/>
          </p:cNvSpPr>
          <p:nvPr>
            <p:ph idx="1"/>
          </p:nvPr>
        </p:nvSpPr>
        <p:spPr>
          <a:xfrm>
            <a:off x="529208" y="1273324"/>
            <a:ext cx="8229600" cy="3888432"/>
          </a:xfrm>
        </p:spPr>
        <p:txBody>
          <a:bodyPr>
            <a:noAutofit/>
          </a:bodyPr>
          <a:lstStyle/>
          <a:p>
            <a:pPr marL="0" indent="358775" algn="just">
              <a:buNone/>
            </a:pPr>
            <a:r>
              <a:rPr lang="uk-UA" sz="2000" dirty="0">
                <a:solidFill>
                  <a:schemeClr val="bg1"/>
                </a:solidFill>
              </a:rPr>
              <a:t>Утворення отворів у суцільному металі з точністю </a:t>
            </a:r>
            <a:r>
              <a:rPr lang="uk-UA" sz="2000" b="1" dirty="0">
                <a:solidFill>
                  <a:schemeClr val="bg1"/>
                </a:solidFill>
              </a:rPr>
              <a:t>11</a:t>
            </a:r>
            <a:r>
              <a:rPr lang="uk-UA" sz="2000" dirty="0">
                <a:solidFill>
                  <a:schemeClr val="bg1"/>
                </a:solidFill>
              </a:rPr>
              <a:t> та </a:t>
            </a:r>
            <a:r>
              <a:rPr lang="uk-UA" sz="2000" b="1" dirty="0">
                <a:solidFill>
                  <a:schemeClr val="bg1"/>
                </a:solidFill>
              </a:rPr>
              <a:t>12</a:t>
            </a:r>
            <a:r>
              <a:rPr lang="uk-UA" sz="2000" dirty="0">
                <a:solidFill>
                  <a:schemeClr val="bg1"/>
                </a:solidFill>
              </a:rPr>
              <a:t>-го квалітетів і шорсткістю поверхні </a:t>
            </a:r>
            <a:r>
              <a:rPr lang="uk-UA" sz="2000" b="1" dirty="0" err="1">
                <a:solidFill>
                  <a:schemeClr val="bg1"/>
                </a:solidFill>
              </a:rPr>
              <a:t>Rz</a:t>
            </a:r>
            <a:r>
              <a:rPr lang="uk-UA" sz="2000" b="1" dirty="0">
                <a:solidFill>
                  <a:schemeClr val="bg1"/>
                </a:solidFill>
              </a:rPr>
              <a:t> 80–160</a:t>
            </a:r>
            <a:r>
              <a:rPr lang="uk-UA" sz="2000" dirty="0">
                <a:solidFill>
                  <a:schemeClr val="bg1"/>
                </a:solidFill>
              </a:rPr>
              <a:t> </a:t>
            </a:r>
            <a:r>
              <a:rPr lang="uk-UA" sz="2000" dirty="0" err="1">
                <a:solidFill>
                  <a:schemeClr val="bg1"/>
                </a:solidFill>
              </a:rPr>
              <a:t>мкм</a:t>
            </a:r>
            <a:r>
              <a:rPr lang="uk-UA" sz="2000" dirty="0">
                <a:solidFill>
                  <a:schemeClr val="bg1"/>
                </a:solidFill>
              </a:rPr>
              <a:t> досягається свердлінням. Подальша обробка отриманого отвору в залежності від необхідної точності та класу шорсткості поверхні виконується зенкеруванням, розвертанням, розточуванням, протягуванням.</a:t>
            </a:r>
          </a:p>
          <a:p>
            <a:pPr marL="0" indent="358775" algn="just">
              <a:buNone/>
            </a:pPr>
            <a:endParaRPr lang="ru-RU" sz="2000" dirty="0">
              <a:solidFill>
                <a:schemeClr val="bg1"/>
              </a:solidFill>
            </a:endParaRPr>
          </a:p>
          <a:p>
            <a:pPr marL="0" indent="358775" algn="just">
              <a:buNone/>
            </a:pPr>
            <a:r>
              <a:rPr lang="uk-UA" sz="2000" dirty="0">
                <a:solidFill>
                  <a:schemeClr val="bg1"/>
                </a:solidFill>
              </a:rPr>
              <a:t>При свердлінні отворів на свердлильних верстатах обертається інструмент (свердло), при свердлінні на токарних верстатах (а також на верстатах для глибокого свердлування) зазвичай обертається оброблювана заготовка.</a:t>
            </a:r>
            <a:endParaRPr lang="ru-RU" sz="2000" dirty="0">
              <a:solidFill>
                <a:schemeClr val="bg1"/>
              </a:solidFill>
            </a:endParaRPr>
          </a:p>
        </p:txBody>
      </p:sp>
    </p:spTree>
    <p:extLst>
      <p:ext uri="{BB962C8B-B14F-4D97-AF65-F5344CB8AC3E}">
        <p14:creationId xmlns:p14="http://schemas.microsoft.com/office/powerpoint/2010/main" val="30816642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25252"/>
            <a:ext cx="8229600" cy="1440160"/>
          </a:xfrm>
        </p:spPr>
        <p:txBody>
          <a:bodyPr>
            <a:normAutofit fontScale="70000" lnSpcReduction="20000"/>
          </a:bodyPr>
          <a:lstStyle/>
          <a:p>
            <a:pPr marL="0" indent="358775" algn="just">
              <a:buNone/>
            </a:pPr>
            <a:r>
              <a:rPr lang="uk-UA" dirty="0">
                <a:solidFill>
                  <a:schemeClr val="bg1"/>
                </a:solidFill>
              </a:rPr>
              <a:t>Процес </a:t>
            </a:r>
            <a:r>
              <a:rPr lang="uk-UA" b="1" dirty="0">
                <a:solidFill>
                  <a:schemeClr val="bg1"/>
                </a:solidFill>
              </a:rPr>
              <a:t>притирання</a:t>
            </a:r>
            <a:r>
              <a:rPr lang="uk-UA" dirty="0">
                <a:solidFill>
                  <a:schemeClr val="bg1"/>
                </a:solidFill>
              </a:rPr>
              <a:t> отворів полягає у максимально можливому зменшенні параметрів шорсткості оброблених поверхонь отворів після чистової обробки. При цьому використовуються чавунні або мідні притири (</a:t>
            </a:r>
            <a:r>
              <a:rPr lang="uk-UA" b="1" dirty="0">
                <a:solidFill>
                  <a:schemeClr val="bg1"/>
                </a:solidFill>
              </a:rPr>
              <a:t>рисунок</a:t>
            </a:r>
            <a:r>
              <a:rPr lang="uk-UA" dirty="0">
                <a:solidFill>
                  <a:schemeClr val="bg1"/>
                </a:solidFill>
              </a:rPr>
              <a:t>), які створюють за допомогою пружин тиск на стінки отвору.</a:t>
            </a:r>
            <a:endParaRPr lang="ru-RU" dirty="0">
              <a:solidFill>
                <a:schemeClr val="bg1"/>
              </a:solidFill>
            </a:endParaRPr>
          </a:p>
        </p:txBody>
      </p:sp>
      <p:pic>
        <p:nvPicPr>
          <p:cNvPr id="4" name="Рисунок 3"/>
          <p:cNvPicPr/>
          <p:nvPr/>
        </p:nvPicPr>
        <p:blipFill>
          <a:blip r:embed="rId2"/>
          <a:stretch>
            <a:fillRect/>
          </a:stretch>
        </p:blipFill>
        <p:spPr>
          <a:xfrm>
            <a:off x="2900362" y="2065412"/>
            <a:ext cx="3343275" cy="2800350"/>
          </a:xfrm>
          <a:prstGeom prst="rect">
            <a:avLst/>
          </a:prstGeom>
        </p:spPr>
      </p:pic>
    </p:spTree>
    <p:extLst>
      <p:ext uri="{BB962C8B-B14F-4D97-AF65-F5344CB8AC3E}">
        <p14:creationId xmlns:p14="http://schemas.microsoft.com/office/powerpoint/2010/main" val="6640276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81236"/>
            <a:ext cx="8229600" cy="4623900"/>
          </a:xfrm>
        </p:spPr>
        <p:txBody>
          <a:bodyPr>
            <a:noAutofit/>
          </a:bodyPr>
          <a:lstStyle/>
          <a:p>
            <a:pPr marL="0" indent="358775" algn="just">
              <a:buNone/>
            </a:pPr>
            <a:r>
              <a:rPr lang="uk-UA" sz="2000" dirty="0">
                <a:solidFill>
                  <a:schemeClr val="bg1"/>
                </a:solidFill>
              </a:rPr>
              <a:t>Процес </a:t>
            </a:r>
            <a:r>
              <a:rPr lang="uk-UA" sz="2000" b="1" dirty="0">
                <a:solidFill>
                  <a:schemeClr val="bg1"/>
                </a:solidFill>
              </a:rPr>
              <a:t>притирання</a:t>
            </a:r>
            <a:r>
              <a:rPr lang="uk-UA" sz="2000" dirty="0">
                <a:solidFill>
                  <a:schemeClr val="bg1"/>
                </a:solidFill>
              </a:rPr>
              <a:t> виконується обертанням притирів позмінно в обох напрямках на півоберта з одночасним переміщенням їх вздовж осі оброблюваних отворів. Під час роботи притири поливаються гасом. Притиранням досягають шорсткість до 0,08 </a:t>
            </a:r>
            <a:r>
              <a:rPr lang="uk-UA" sz="2000" dirty="0" err="1">
                <a:solidFill>
                  <a:schemeClr val="bg1"/>
                </a:solidFill>
              </a:rPr>
              <a:t>мкм</a:t>
            </a:r>
            <a:r>
              <a:rPr lang="uk-UA" sz="2000" dirty="0">
                <a:solidFill>
                  <a:schemeClr val="bg1"/>
                </a:solidFill>
              </a:rPr>
              <a:t> за </a:t>
            </a:r>
            <a:r>
              <a:rPr lang="uk-UA" sz="2000" dirty="0" err="1">
                <a:solidFill>
                  <a:schemeClr val="bg1"/>
                </a:solidFill>
              </a:rPr>
              <a:t>Ra</a:t>
            </a:r>
            <a:r>
              <a:rPr lang="uk-UA" sz="2000" dirty="0">
                <a:solidFill>
                  <a:schemeClr val="bg1"/>
                </a:solidFill>
              </a:rPr>
              <a:t>. Негативною технологічною рисою притирання є слабке виправлення овальності та </a:t>
            </a:r>
            <a:r>
              <a:rPr lang="uk-UA" sz="2000" dirty="0" err="1">
                <a:solidFill>
                  <a:schemeClr val="bg1"/>
                </a:solidFill>
              </a:rPr>
              <a:t>конусності</a:t>
            </a:r>
            <a:r>
              <a:rPr lang="uk-UA" sz="2000" dirty="0">
                <a:solidFill>
                  <a:schemeClr val="bg1"/>
                </a:solidFill>
              </a:rPr>
              <a:t> отворів.</a:t>
            </a:r>
            <a:endParaRPr lang="ru-RU" sz="2000" dirty="0">
              <a:solidFill>
                <a:schemeClr val="bg1"/>
              </a:solidFill>
            </a:endParaRPr>
          </a:p>
          <a:p>
            <a:pPr marL="0" indent="358775" algn="just">
              <a:buNone/>
            </a:pPr>
            <a:r>
              <a:rPr lang="uk-UA" sz="2000" dirty="0">
                <a:solidFill>
                  <a:schemeClr val="bg1"/>
                </a:solidFill>
              </a:rPr>
              <a:t>Калібрування отворів з використанням способів ППД полягає </a:t>
            </a:r>
            <a:r>
              <a:rPr lang="uk-UA" sz="2000" dirty="0" err="1">
                <a:solidFill>
                  <a:schemeClr val="bg1"/>
                </a:solidFill>
              </a:rPr>
              <a:t>вдорнуванні</a:t>
            </a:r>
            <a:r>
              <a:rPr lang="uk-UA" sz="2000" dirty="0">
                <a:solidFill>
                  <a:schemeClr val="bg1"/>
                </a:solidFill>
              </a:rPr>
              <a:t> за допомогою прошивок-дорнів, шарів та різного роду кулькових та роликових розкаток (</a:t>
            </a:r>
            <a:r>
              <a:rPr lang="uk-UA" sz="2000" b="1" dirty="0">
                <a:solidFill>
                  <a:schemeClr val="bg1"/>
                </a:solidFill>
              </a:rPr>
              <a:t>рисунок</a:t>
            </a:r>
            <a:r>
              <a:rPr lang="uk-UA" sz="2000" dirty="0">
                <a:solidFill>
                  <a:schemeClr val="bg1"/>
                </a:solidFill>
              </a:rPr>
              <a:t>).</a:t>
            </a:r>
          </a:p>
          <a:p>
            <a:pPr marL="0" indent="358775" algn="just">
              <a:buNone/>
            </a:pPr>
            <a:r>
              <a:rPr lang="uk-UA" sz="2000" dirty="0">
                <a:solidFill>
                  <a:schemeClr val="bg1"/>
                </a:solidFill>
              </a:rPr>
              <a:t>Калібрування дорнами та кулями проводиться зі швидкістю від </a:t>
            </a:r>
            <a:r>
              <a:rPr lang="uk-UA" sz="2000" b="1" dirty="0">
                <a:solidFill>
                  <a:schemeClr val="bg1"/>
                </a:solidFill>
              </a:rPr>
              <a:t>0,3</a:t>
            </a:r>
            <a:r>
              <a:rPr lang="uk-UA" sz="2000" dirty="0">
                <a:solidFill>
                  <a:schemeClr val="bg1"/>
                </a:solidFill>
              </a:rPr>
              <a:t> до </a:t>
            </a:r>
            <a:r>
              <a:rPr lang="uk-UA" sz="2000" b="1" dirty="0">
                <a:solidFill>
                  <a:schemeClr val="bg1"/>
                </a:solidFill>
              </a:rPr>
              <a:t>7</a:t>
            </a:r>
            <a:r>
              <a:rPr lang="uk-UA" sz="2000" dirty="0">
                <a:solidFill>
                  <a:schemeClr val="bg1"/>
                </a:solidFill>
              </a:rPr>
              <a:t> м/хв, а </a:t>
            </a:r>
            <a:r>
              <a:rPr lang="uk-UA" sz="2000" dirty="0" err="1">
                <a:solidFill>
                  <a:schemeClr val="bg1"/>
                </a:solidFill>
              </a:rPr>
              <a:t>розкатування</a:t>
            </a:r>
            <a:r>
              <a:rPr lang="uk-UA" sz="2000" dirty="0">
                <a:solidFill>
                  <a:schemeClr val="bg1"/>
                </a:solidFill>
              </a:rPr>
              <a:t> здійснюється зі швидкістю головного руху до </a:t>
            </a:r>
            <a:r>
              <a:rPr lang="uk-UA" sz="2000" b="1" dirty="0">
                <a:solidFill>
                  <a:schemeClr val="bg1"/>
                </a:solidFill>
              </a:rPr>
              <a:t>200 </a:t>
            </a:r>
            <a:r>
              <a:rPr lang="uk-UA" sz="2000" dirty="0">
                <a:solidFill>
                  <a:schemeClr val="bg1"/>
                </a:solidFill>
              </a:rPr>
              <a:t>м/хв і подачею від </a:t>
            </a:r>
            <a:r>
              <a:rPr lang="uk-UA" sz="2000" b="1" dirty="0">
                <a:solidFill>
                  <a:schemeClr val="bg1"/>
                </a:solidFill>
              </a:rPr>
              <a:t>0,2</a:t>
            </a:r>
            <a:r>
              <a:rPr lang="uk-UA" sz="2000" dirty="0">
                <a:solidFill>
                  <a:schemeClr val="bg1"/>
                </a:solidFill>
              </a:rPr>
              <a:t> до</a:t>
            </a:r>
            <a:r>
              <a:rPr lang="uk-UA" sz="2000" b="1" dirty="0">
                <a:solidFill>
                  <a:schemeClr val="bg1"/>
                </a:solidFill>
              </a:rPr>
              <a:t> 3</a:t>
            </a:r>
            <a:r>
              <a:rPr lang="uk-UA" sz="2000" dirty="0">
                <a:solidFill>
                  <a:schemeClr val="bg1"/>
                </a:solidFill>
              </a:rPr>
              <a:t> мм/об.</a:t>
            </a:r>
            <a:endParaRPr lang="ru-RU" sz="2000" dirty="0">
              <a:solidFill>
                <a:schemeClr val="bg1"/>
              </a:solidFill>
            </a:endParaRPr>
          </a:p>
        </p:txBody>
      </p:sp>
    </p:spTree>
    <p:extLst>
      <p:ext uri="{BB962C8B-B14F-4D97-AF65-F5344CB8AC3E}">
        <p14:creationId xmlns:p14="http://schemas.microsoft.com/office/powerpoint/2010/main" val="1867330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899592" y="769268"/>
            <a:ext cx="7621628" cy="3935825"/>
          </a:xfrm>
          <a:prstGeom prst="rect">
            <a:avLst/>
          </a:prstGeom>
        </p:spPr>
      </p:pic>
    </p:spTree>
    <p:extLst>
      <p:ext uri="{BB962C8B-B14F-4D97-AF65-F5344CB8AC3E}">
        <p14:creationId xmlns:p14="http://schemas.microsoft.com/office/powerpoint/2010/main" val="22428933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lnSpcReduction="10000"/>
          </a:bodyPr>
          <a:lstStyle/>
          <a:p>
            <a:pPr marL="0" indent="358775" algn="just">
              <a:buNone/>
            </a:pPr>
            <a:r>
              <a:rPr lang="uk-UA" b="1" i="1" dirty="0">
                <a:solidFill>
                  <a:schemeClr val="bg1"/>
                </a:solidFill>
              </a:rPr>
              <a:t>Більш повно тема викладена в підручнику «Основи технологій обробки поверхонь деталей машин» (стор.36 - 61) авторів В.А. Кирилович, П.П. Мельничук, В.А. Яновський (Житомир, 2017), електронна версія якого викладена на освітньому порталі Державного університету «Житомирська політехніка»</a:t>
            </a:r>
            <a:endParaRPr lang="ru-RU" dirty="0">
              <a:solidFill>
                <a:schemeClr val="bg1"/>
              </a:solidFill>
            </a:endParaRPr>
          </a:p>
        </p:txBody>
      </p:sp>
    </p:spTree>
    <p:extLst>
      <p:ext uri="{BB962C8B-B14F-4D97-AF65-F5344CB8AC3E}">
        <p14:creationId xmlns:p14="http://schemas.microsoft.com/office/powerpoint/2010/main" val="1658869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865"/>
            <a:ext cx="8229600" cy="612411"/>
          </a:xfrm>
        </p:spPr>
        <p:txBody>
          <a:bodyPr>
            <a:normAutofit/>
          </a:bodyPr>
          <a:lstStyle/>
          <a:p>
            <a:r>
              <a:rPr lang="uk-UA" sz="3200" dirty="0">
                <a:solidFill>
                  <a:schemeClr val="bg1"/>
                </a:solidFill>
              </a:rPr>
              <a:t>ЗАПИТАННЯ ДЛЯ САМОКОНТРОЛЮ</a:t>
            </a:r>
            <a:endParaRPr lang="ru-RU" sz="3200" dirty="0">
              <a:solidFill>
                <a:schemeClr val="bg1"/>
              </a:solidFill>
            </a:endParaRPr>
          </a:p>
        </p:txBody>
      </p:sp>
      <p:sp>
        <p:nvSpPr>
          <p:cNvPr id="3" name="Объект 2"/>
          <p:cNvSpPr>
            <a:spLocks noGrp="1"/>
          </p:cNvSpPr>
          <p:nvPr>
            <p:ph idx="1"/>
          </p:nvPr>
        </p:nvSpPr>
        <p:spPr>
          <a:xfrm>
            <a:off x="251520" y="841276"/>
            <a:ext cx="8435280" cy="4608512"/>
          </a:xfrm>
        </p:spPr>
        <p:txBody>
          <a:bodyPr>
            <a:noAutofit/>
          </a:bodyPr>
          <a:lstStyle/>
          <a:p>
            <a:pPr marL="0" indent="0" algn="just">
              <a:buNone/>
            </a:pPr>
            <a:r>
              <a:rPr lang="uk-UA" sz="1800" dirty="0">
                <a:solidFill>
                  <a:schemeClr val="bg1"/>
                </a:solidFill>
              </a:rPr>
              <a:t>1. Загальна характеристика способів обробки отворів.</a:t>
            </a:r>
            <a:endParaRPr lang="ru-RU" sz="1800" dirty="0">
              <a:solidFill>
                <a:schemeClr val="bg1"/>
              </a:solidFill>
            </a:endParaRPr>
          </a:p>
          <a:p>
            <a:pPr marL="0" indent="0" algn="just">
              <a:buNone/>
            </a:pPr>
            <a:r>
              <a:rPr lang="uk-UA" sz="1800" dirty="0">
                <a:solidFill>
                  <a:schemeClr val="bg1"/>
                </a:solidFill>
              </a:rPr>
              <a:t>2. Обробка отворів стрижневими </a:t>
            </a:r>
            <a:r>
              <a:rPr lang="uk-UA" sz="1800" dirty="0" err="1">
                <a:solidFill>
                  <a:schemeClr val="bg1"/>
                </a:solidFill>
              </a:rPr>
              <a:t>лезовими</a:t>
            </a:r>
            <a:r>
              <a:rPr lang="uk-UA" sz="1800" dirty="0">
                <a:solidFill>
                  <a:schemeClr val="bg1"/>
                </a:solidFill>
              </a:rPr>
              <a:t> інструментами: схеми, обладнання, показники якості, основний час.</a:t>
            </a:r>
            <a:endParaRPr lang="ru-RU" sz="1800" dirty="0">
              <a:solidFill>
                <a:schemeClr val="bg1"/>
              </a:solidFill>
            </a:endParaRPr>
          </a:p>
          <a:p>
            <a:pPr marL="0" indent="0" algn="just">
              <a:buNone/>
            </a:pPr>
            <a:r>
              <a:rPr lang="uk-UA" sz="1800" dirty="0">
                <a:solidFill>
                  <a:schemeClr val="bg1"/>
                </a:solidFill>
              </a:rPr>
              <a:t>3. Порівняльна характеристика показників якості обробки внутрішніх циліндричних поверхонь стрижневими мірними </a:t>
            </a:r>
            <a:r>
              <a:rPr lang="uk-UA" sz="1800" dirty="0" err="1">
                <a:solidFill>
                  <a:schemeClr val="bg1"/>
                </a:solidFill>
              </a:rPr>
              <a:t>лезовими</a:t>
            </a:r>
            <a:r>
              <a:rPr lang="uk-UA" sz="1800" dirty="0">
                <a:solidFill>
                  <a:schemeClr val="bg1"/>
                </a:solidFill>
              </a:rPr>
              <a:t> інструментами.</a:t>
            </a:r>
            <a:endParaRPr lang="ru-RU" sz="1800" dirty="0">
              <a:solidFill>
                <a:schemeClr val="bg1"/>
              </a:solidFill>
            </a:endParaRPr>
          </a:p>
          <a:p>
            <a:pPr marL="0" indent="0" algn="just">
              <a:buNone/>
            </a:pPr>
            <a:r>
              <a:rPr lang="uk-UA" sz="1800" dirty="0">
                <a:solidFill>
                  <a:schemeClr val="bg1"/>
                </a:solidFill>
              </a:rPr>
              <a:t>4. Основні конструктивні особливості стрижневих різальних інструментів.</a:t>
            </a:r>
          </a:p>
          <a:p>
            <a:pPr marL="0" indent="0" algn="just">
              <a:buNone/>
            </a:pPr>
            <a:r>
              <a:rPr lang="uk-UA" sz="1800" dirty="0">
                <a:solidFill>
                  <a:schemeClr val="bg1"/>
                </a:solidFill>
              </a:rPr>
              <a:t>5. Металорізальне обладнання, що використовується при обробці внутрішніх циліндричних поверхонь.</a:t>
            </a:r>
            <a:endParaRPr lang="ru-RU" sz="1800" dirty="0">
              <a:solidFill>
                <a:schemeClr val="bg1"/>
              </a:solidFill>
            </a:endParaRPr>
          </a:p>
          <a:p>
            <a:pPr marL="0" indent="0" algn="just">
              <a:buNone/>
            </a:pPr>
            <a:r>
              <a:rPr lang="uk-UA" sz="1800" dirty="0">
                <a:solidFill>
                  <a:schemeClr val="bg1"/>
                </a:solidFill>
              </a:rPr>
              <a:t>6. Протягування та прошивання отворів: схеми, обладнання, інструменти, нормування.</a:t>
            </a:r>
            <a:endParaRPr lang="ru-RU" sz="1800" dirty="0">
              <a:solidFill>
                <a:schemeClr val="bg1"/>
              </a:solidFill>
            </a:endParaRPr>
          </a:p>
          <a:p>
            <a:pPr marL="0" indent="0" algn="just">
              <a:buNone/>
            </a:pPr>
            <a:r>
              <a:rPr lang="uk-UA" sz="1800" dirty="0">
                <a:solidFill>
                  <a:schemeClr val="bg1"/>
                </a:solidFill>
              </a:rPr>
              <a:t>7. Шліфування отворів: види, схеми, обладнання, інструменти, нормування.</a:t>
            </a:r>
            <a:endParaRPr lang="ru-RU" sz="1800" dirty="0">
              <a:solidFill>
                <a:schemeClr val="bg1"/>
              </a:solidFill>
            </a:endParaRPr>
          </a:p>
          <a:p>
            <a:pPr marL="0" indent="0" algn="just">
              <a:buNone/>
            </a:pPr>
            <a:r>
              <a:rPr lang="uk-UA" sz="1800" dirty="0">
                <a:solidFill>
                  <a:schemeClr val="bg1"/>
                </a:solidFill>
              </a:rPr>
              <a:t>8. Порівняльна характеристика показників якості обробки отворів шліфування.</a:t>
            </a:r>
            <a:endParaRPr lang="ru-RU" sz="1800" dirty="0">
              <a:solidFill>
                <a:schemeClr val="bg1"/>
              </a:solidFill>
            </a:endParaRPr>
          </a:p>
          <a:p>
            <a:pPr marL="0" indent="0" algn="just">
              <a:buNone/>
            </a:pPr>
            <a:r>
              <a:rPr lang="uk-UA" sz="1800" dirty="0">
                <a:solidFill>
                  <a:schemeClr val="bg1"/>
                </a:solidFill>
              </a:rPr>
              <a:t>9. Хонінгувальні операції отворів: інструменти, обладнання, нормування.</a:t>
            </a:r>
            <a:endParaRPr lang="ru-RU" sz="1800" dirty="0">
              <a:solidFill>
                <a:schemeClr val="bg1"/>
              </a:solidFill>
            </a:endParaRPr>
          </a:p>
          <a:p>
            <a:pPr marL="0" indent="0" algn="just">
              <a:buNone/>
            </a:pPr>
            <a:r>
              <a:rPr lang="uk-UA" sz="1800" dirty="0">
                <a:solidFill>
                  <a:schemeClr val="bg1"/>
                </a:solidFill>
              </a:rPr>
              <a:t>10. Інші способи викінчувальної обробки внутрішніх циліндричних поверхонь: схеми, показники якості.</a:t>
            </a:r>
            <a:endParaRPr lang="ru-RU" sz="1800" dirty="0">
              <a:solidFill>
                <a:schemeClr val="bg1"/>
              </a:solidFill>
            </a:endParaRPr>
          </a:p>
        </p:txBody>
      </p:sp>
    </p:spTree>
    <p:extLst>
      <p:ext uri="{BB962C8B-B14F-4D97-AF65-F5344CB8AC3E}">
        <p14:creationId xmlns:p14="http://schemas.microsoft.com/office/powerpoint/2010/main" val="3346908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337220"/>
            <a:ext cx="8229600" cy="1512168"/>
          </a:xfrm>
        </p:spPr>
        <p:txBody>
          <a:bodyPr>
            <a:normAutofit fontScale="70000" lnSpcReduction="20000"/>
          </a:bodyPr>
          <a:lstStyle/>
          <a:p>
            <a:pPr marL="0" indent="358775" algn="just">
              <a:buNone/>
            </a:pPr>
            <a:r>
              <a:rPr lang="uk-UA" dirty="0">
                <a:solidFill>
                  <a:schemeClr val="bg1"/>
                </a:solidFill>
              </a:rPr>
              <a:t>При свердлінні отворів з обертанням інструмента відхилення  свердла від потрібного напрямку осі отвору більше, ніж при свердлінні з обертанням деталі. Для меншого відведення свердла при обробці на свердлильних верстатах застосовуються кондуктори з напрямними (кондукторними) втулками (рисунок, </a:t>
            </a:r>
            <a:r>
              <a:rPr lang="uk-UA" b="1" dirty="0">
                <a:solidFill>
                  <a:schemeClr val="bg1"/>
                </a:solidFill>
              </a:rPr>
              <a:t>а</a:t>
            </a:r>
            <a:r>
              <a:rPr lang="uk-UA" dirty="0">
                <a:solidFill>
                  <a:schemeClr val="bg1"/>
                </a:solidFill>
              </a:rPr>
              <a:t>).</a:t>
            </a:r>
            <a:endParaRPr lang="ru-RU" dirty="0">
              <a:solidFill>
                <a:schemeClr val="bg1"/>
              </a:solidFill>
            </a:endParaRPr>
          </a:p>
        </p:txBody>
      </p:sp>
      <p:pic>
        <p:nvPicPr>
          <p:cNvPr id="5" name="Рисунок 4"/>
          <p:cNvPicPr/>
          <p:nvPr/>
        </p:nvPicPr>
        <p:blipFill>
          <a:blip r:embed="rId2"/>
          <a:stretch>
            <a:fillRect/>
          </a:stretch>
        </p:blipFill>
        <p:spPr>
          <a:xfrm>
            <a:off x="2030214" y="1849388"/>
            <a:ext cx="5248275" cy="3643511"/>
          </a:xfrm>
          <a:prstGeom prst="rect">
            <a:avLst/>
          </a:prstGeom>
        </p:spPr>
      </p:pic>
    </p:spTree>
    <p:extLst>
      <p:ext uri="{BB962C8B-B14F-4D97-AF65-F5344CB8AC3E}">
        <p14:creationId xmlns:p14="http://schemas.microsoft.com/office/powerpoint/2010/main" val="1617180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9228"/>
            <a:ext cx="8229600" cy="4695908"/>
          </a:xfrm>
        </p:spPr>
        <p:txBody>
          <a:bodyPr>
            <a:normAutofit fontScale="70000" lnSpcReduction="20000"/>
          </a:bodyPr>
          <a:lstStyle/>
          <a:p>
            <a:pPr marL="0" indent="358775" algn="just">
              <a:buNone/>
            </a:pPr>
            <a:r>
              <a:rPr lang="uk-UA" dirty="0">
                <a:solidFill>
                  <a:schemeClr val="bg1"/>
                </a:solidFill>
              </a:rPr>
              <a:t>Отвори діаметром більше </a:t>
            </a:r>
            <a:r>
              <a:rPr lang="uk-UA" b="1" dirty="0">
                <a:solidFill>
                  <a:schemeClr val="bg1"/>
                </a:solidFill>
              </a:rPr>
              <a:t>30</a:t>
            </a:r>
            <a:r>
              <a:rPr lang="uk-UA" dirty="0">
                <a:solidFill>
                  <a:schemeClr val="bg1"/>
                </a:solidFill>
              </a:rPr>
              <a:t> мм у суцільному матеріалі звичайно свердлять двома свердлами (свердла меншого та більшого діаметрів) з метою зменшення осьової сили і запобігання</a:t>
            </a:r>
            <a:r>
              <a:rPr lang="ru-RU" dirty="0">
                <a:solidFill>
                  <a:schemeClr val="bg1"/>
                </a:solidFill>
              </a:rPr>
              <a:t>  </a:t>
            </a:r>
            <a:r>
              <a:rPr lang="uk-UA" dirty="0">
                <a:solidFill>
                  <a:schemeClr val="bg1"/>
                </a:solidFill>
              </a:rPr>
              <a:t>значного відведення свердла.</a:t>
            </a:r>
            <a:endParaRPr lang="ru-RU" dirty="0">
              <a:solidFill>
                <a:schemeClr val="bg1"/>
              </a:solidFill>
            </a:endParaRPr>
          </a:p>
          <a:p>
            <a:pPr marL="0" indent="358775" algn="just">
              <a:buNone/>
            </a:pPr>
            <a:endParaRPr lang="uk-UA" dirty="0">
              <a:solidFill>
                <a:schemeClr val="bg1"/>
              </a:solidFill>
            </a:endParaRPr>
          </a:p>
          <a:p>
            <a:pPr marL="0" indent="358775" algn="just">
              <a:buNone/>
            </a:pPr>
            <a:r>
              <a:rPr lang="uk-UA" dirty="0">
                <a:solidFill>
                  <a:schemeClr val="bg1"/>
                </a:solidFill>
              </a:rPr>
              <a:t>Для утворення отворів діаметром понад </a:t>
            </a:r>
            <a:r>
              <a:rPr lang="uk-UA" b="1" dirty="0">
                <a:solidFill>
                  <a:schemeClr val="bg1"/>
                </a:solidFill>
              </a:rPr>
              <a:t>30</a:t>
            </a:r>
            <a:r>
              <a:rPr lang="uk-UA" dirty="0">
                <a:solidFill>
                  <a:schemeClr val="bg1"/>
                </a:solidFill>
              </a:rPr>
              <a:t> мм за</a:t>
            </a:r>
            <a:r>
              <a:rPr lang="uk-UA" b="1" dirty="0">
                <a:solidFill>
                  <a:schemeClr val="bg1"/>
                </a:solidFill>
              </a:rPr>
              <a:t> 8</a:t>
            </a:r>
            <a:r>
              <a:rPr lang="uk-UA" dirty="0">
                <a:solidFill>
                  <a:schemeClr val="bg1"/>
                </a:solidFill>
              </a:rPr>
              <a:t> та </a:t>
            </a:r>
            <a:r>
              <a:rPr lang="uk-UA" b="1" dirty="0">
                <a:solidFill>
                  <a:schemeClr val="bg1"/>
                </a:solidFill>
              </a:rPr>
              <a:t>9</a:t>
            </a:r>
            <a:r>
              <a:rPr lang="uk-UA" dirty="0">
                <a:solidFill>
                  <a:schemeClr val="bg1"/>
                </a:solidFill>
              </a:rPr>
              <a:t>-им квалітетами точності з шорсткістю поверхні </a:t>
            </a:r>
            <a:r>
              <a:rPr lang="uk-UA" b="1" dirty="0">
                <a:solidFill>
                  <a:schemeClr val="bg1"/>
                </a:solidFill>
              </a:rPr>
              <a:t>2,5</a:t>
            </a:r>
            <a:r>
              <a:rPr lang="uk-UA" dirty="0">
                <a:solidFill>
                  <a:schemeClr val="bg1"/>
                </a:solidFill>
              </a:rPr>
              <a:t>–</a:t>
            </a:r>
            <a:r>
              <a:rPr lang="uk-UA" b="1" dirty="0">
                <a:solidFill>
                  <a:schemeClr val="bg1"/>
                </a:solidFill>
              </a:rPr>
              <a:t>1,0</a:t>
            </a:r>
            <a:r>
              <a:rPr lang="uk-UA" dirty="0">
                <a:solidFill>
                  <a:schemeClr val="bg1"/>
                </a:solidFill>
              </a:rPr>
              <a:t> </a:t>
            </a:r>
            <a:r>
              <a:rPr lang="uk-UA" dirty="0" err="1">
                <a:solidFill>
                  <a:schemeClr val="bg1"/>
                </a:solidFill>
              </a:rPr>
              <a:t>мкм</a:t>
            </a:r>
            <a:r>
              <a:rPr lang="uk-UA" dirty="0">
                <a:solidFill>
                  <a:schemeClr val="bg1"/>
                </a:solidFill>
              </a:rPr>
              <a:t> за показником </a:t>
            </a:r>
            <a:r>
              <a:rPr lang="uk-UA" b="1" dirty="0" err="1">
                <a:solidFill>
                  <a:schemeClr val="bg1"/>
                </a:solidFill>
              </a:rPr>
              <a:t>Ra</a:t>
            </a:r>
            <a:r>
              <a:rPr lang="uk-UA" dirty="0">
                <a:solidFill>
                  <a:schemeClr val="bg1"/>
                </a:solidFill>
              </a:rPr>
              <a:t> після свердління застосовуються зенкери і розвертки, а для діаметрів до </a:t>
            </a:r>
            <a:r>
              <a:rPr lang="uk-UA" b="1" dirty="0">
                <a:solidFill>
                  <a:schemeClr val="bg1"/>
                </a:solidFill>
              </a:rPr>
              <a:t>30</a:t>
            </a:r>
            <a:r>
              <a:rPr lang="uk-UA" dirty="0">
                <a:solidFill>
                  <a:schemeClr val="bg1"/>
                </a:solidFill>
              </a:rPr>
              <a:t> мм після свердел – тільки розвертки. </a:t>
            </a:r>
            <a:endParaRPr lang="ru-RU" dirty="0">
              <a:solidFill>
                <a:schemeClr val="bg1"/>
              </a:solidFill>
            </a:endParaRPr>
          </a:p>
          <a:p>
            <a:pPr marL="0" indent="358775" algn="just">
              <a:buNone/>
            </a:pPr>
            <a:endParaRPr lang="uk-UA" dirty="0">
              <a:solidFill>
                <a:schemeClr val="bg1"/>
              </a:solidFill>
            </a:endParaRPr>
          </a:p>
          <a:p>
            <a:pPr marL="0" indent="358775" algn="just">
              <a:buNone/>
            </a:pPr>
            <a:r>
              <a:rPr lang="uk-UA" dirty="0">
                <a:solidFill>
                  <a:schemeClr val="bg1"/>
                </a:solidFill>
              </a:rPr>
              <a:t>Для утворення отворів діаметром від </a:t>
            </a:r>
            <a:r>
              <a:rPr lang="uk-UA" b="1" dirty="0">
                <a:solidFill>
                  <a:schemeClr val="bg1"/>
                </a:solidFill>
              </a:rPr>
              <a:t>15</a:t>
            </a:r>
            <a:r>
              <a:rPr lang="uk-UA" dirty="0">
                <a:solidFill>
                  <a:schemeClr val="bg1"/>
                </a:solidFill>
              </a:rPr>
              <a:t> до </a:t>
            </a:r>
            <a:r>
              <a:rPr lang="uk-UA" b="1" dirty="0">
                <a:solidFill>
                  <a:schemeClr val="bg1"/>
                </a:solidFill>
              </a:rPr>
              <a:t>20</a:t>
            </a:r>
            <a:r>
              <a:rPr lang="uk-UA" dirty="0">
                <a:solidFill>
                  <a:schemeClr val="bg1"/>
                </a:solidFill>
              </a:rPr>
              <a:t> мм за 7 та 8-им квалітетами точності та з шорсткістю від </a:t>
            </a:r>
            <a:r>
              <a:rPr lang="uk-UA" b="1" dirty="0">
                <a:solidFill>
                  <a:schemeClr val="bg1"/>
                </a:solidFill>
              </a:rPr>
              <a:t>1,25</a:t>
            </a:r>
            <a:r>
              <a:rPr lang="uk-UA" dirty="0">
                <a:solidFill>
                  <a:schemeClr val="bg1"/>
                </a:solidFill>
              </a:rPr>
              <a:t> до </a:t>
            </a:r>
            <a:r>
              <a:rPr lang="uk-UA" b="1" dirty="0">
                <a:solidFill>
                  <a:schemeClr val="bg1"/>
                </a:solidFill>
              </a:rPr>
              <a:t>0,32</a:t>
            </a:r>
            <a:r>
              <a:rPr lang="uk-UA" dirty="0">
                <a:solidFill>
                  <a:schemeClr val="bg1"/>
                </a:solidFill>
              </a:rPr>
              <a:t> </a:t>
            </a:r>
            <a:r>
              <a:rPr lang="uk-UA" dirty="0" err="1">
                <a:solidFill>
                  <a:schemeClr val="bg1"/>
                </a:solidFill>
              </a:rPr>
              <a:t>мкм</a:t>
            </a:r>
            <a:r>
              <a:rPr lang="uk-UA" dirty="0">
                <a:solidFill>
                  <a:schemeClr val="bg1"/>
                </a:solidFill>
              </a:rPr>
              <a:t> по </a:t>
            </a:r>
            <a:r>
              <a:rPr lang="uk-UA" b="1" dirty="0" err="1">
                <a:solidFill>
                  <a:schemeClr val="bg1"/>
                </a:solidFill>
              </a:rPr>
              <a:t>Ra</a:t>
            </a:r>
            <a:r>
              <a:rPr lang="uk-UA" dirty="0">
                <a:solidFill>
                  <a:schemeClr val="bg1"/>
                </a:solidFill>
              </a:rPr>
              <a:t> після свердел застосовують зенкери та розвертки, для діаметрів понад </a:t>
            </a:r>
            <a:r>
              <a:rPr lang="uk-UA" b="1" dirty="0">
                <a:solidFill>
                  <a:schemeClr val="bg1"/>
                </a:solidFill>
              </a:rPr>
              <a:t>20</a:t>
            </a:r>
            <a:r>
              <a:rPr lang="uk-UA" dirty="0">
                <a:solidFill>
                  <a:schemeClr val="bg1"/>
                </a:solidFill>
              </a:rPr>
              <a:t> мм після свердел та зенкерів застосовують одну або дві розвертки - чорнову і чистову  (</a:t>
            </a:r>
            <a:r>
              <a:rPr lang="uk-UA" b="1" dirty="0">
                <a:solidFill>
                  <a:schemeClr val="bg1"/>
                </a:solidFill>
              </a:rPr>
              <a:t>рисунок, б</a:t>
            </a:r>
            <a:r>
              <a:rPr lang="uk-UA" dirty="0">
                <a:solidFill>
                  <a:schemeClr val="bg1"/>
                </a:solidFill>
              </a:rPr>
              <a:t>).</a:t>
            </a:r>
            <a:endParaRPr lang="ru-RU" dirty="0">
              <a:solidFill>
                <a:schemeClr val="bg1"/>
              </a:solidFill>
            </a:endParaRPr>
          </a:p>
        </p:txBody>
      </p:sp>
    </p:spTree>
    <p:extLst>
      <p:ext uri="{BB962C8B-B14F-4D97-AF65-F5344CB8AC3E}">
        <p14:creationId xmlns:p14="http://schemas.microsoft.com/office/powerpoint/2010/main" val="1125746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81236"/>
            <a:ext cx="8229600" cy="2160240"/>
          </a:xfrm>
        </p:spPr>
        <p:txBody>
          <a:bodyPr>
            <a:normAutofit fontScale="62500" lnSpcReduction="20000"/>
          </a:bodyPr>
          <a:lstStyle/>
          <a:p>
            <a:pPr marL="0" indent="358775" algn="just">
              <a:buNone/>
            </a:pPr>
            <a:r>
              <a:rPr lang="uk-UA" dirty="0">
                <a:solidFill>
                  <a:schemeClr val="bg1"/>
                </a:solidFill>
              </a:rPr>
              <a:t>На наведеному вище рисунку (</a:t>
            </a:r>
            <a:r>
              <a:rPr lang="uk-UA" b="1" dirty="0">
                <a:solidFill>
                  <a:schemeClr val="bg1"/>
                </a:solidFill>
              </a:rPr>
              <a:t>б</a:t>
            </a:r>
            <a:r>
              <a:rPr lang="uk-UA" dirty="0">
                <a:solidFill>
                  <a:schemeClr val="bg1"/>
                </a:solidFill>
              </a:rPr>
              <a:t>) показані схеми обробки отворів на вертикально - свердлильному верстаті із вказанням розмірів, що визначають припуск під інструмент. Кожний інструмент повинен бути спрямований втулкою кондуктора. У противному випадку напрямок і точність будуть істотно відрізнятись від заданих.</a:t>
            </a:r>
            <a:endParaRPr lang="ru-RU" dirty="0">
              <a:solidFill>
                <a:schemeClr val="bg1"/>
              </a:solidFill>
            </a:endParaRPr>
          </a:p>
          <a:p>
            <a:pPr marL="0" indent="358775" algn="just">
              <a:buNone/>
            </a:pPr>
            <a:r>
              <a:rPr lang="uk-UA" dirty="0">
                <a:solidFill>
                  <a:schemeClr val="bg1"/>
                </a:solidFill>
              </a:rPr>
              <a:t>При свердлінні отворів під різь діаметр </a:t>
            </a:r>
            <a:r>
              <a:rPr lang="uk-UA" b="1" dirty="0">
                <a:solidFill>
                  <a:schemeClr val="bg1"/>
                </a:solidFill>
              </a:rPr>
              <a:t>D</a:t>
            </a:r>
            <a:r>
              <a:rPr lang="uk-UA" dirty="0">
                <a:solidFill>
                  <a:schemeClr val="bg1"/>
                </a:solidFill>
              </a:rPr>
              <a:t> свердла приймається більшим внутрішнього діаметра різі d на величину  </a:t>
            </a:r>
            <a:r>
              <a:rPr lang="uk-UA" b="1" dirty="0">
                <a:solidFill>
                  <a:schemeClr val="bg1"/>
                </a:solidFill>
              </a:rPr>
              <a:t>а = 0,3–0,4</a:t>
            </a:r>
            <a:r>
              <a:rPr lang="uk-UA" dirty="0">
                <a:solidFill>
                  <a:schemeClr val="bg1"/>
                </a:solidFill>
              </a:rPr>
              <a:t> кроку різі (</a:t>
            </a:r>
            <a:r>
              <a:rPr lang="uk-UA" b="1" dirty="0">
                <a:solidFill>
                  <a:schemeClr val="bg1"/>
                </a:solidFill>
              </a:rPr>
              <a:t>рисунок</a:t>
            </a:r>
            <a:r>
              <a:rPr lang="uk-UA" dirty="0">
                <a:solidFill>
                  <a:schemeClr val="bg1"/>
                </a:solidFill>
              </a:rPr>
              <a:t>).</a:t>
            </a:r>
            <a:endParaRPr lang="ru-RU" dirty="0">
              <a:solidFill>
                <a:schemeClr val="bg1"/>
              </a:solidFill>
            </a:endParaRPr>
          </a:p>
        </p:txBody>
      </p:sp>
      <p:pic>
        <p:nvPicPr>
          <p:cNvPr id="2" name="Рисунок 1"/>
          <p:cNvPicPr>
            <a:picLocks noChangeAspect="1"/>
          </p:cNvPicPr>
          <p:nvPr/>
        </p:nvPicPr>
        <p:blipFill>
          <a:blip r:embed="rId2"/>
          <a:stretch>
            <a:fillRect/>
          </a:stretch>
        </p:blipFill>
        <p:spPr>
          <a:xfrm>
            <a:off x="2999095" y="2641476"/>
            <a:ext cx="3145809" cy="2706859"/>
          </a:xfrm>
          <a:prstGeom prst="rect">
            <a:avLst/>
          </a:prstGeom>
        </p:spPr>
      </p:pic>
    </p:spTree>
    <p:extLst>
      <p:ext uri="{BB962C8B-B14F-4D97-AF65-F5344CB8AC3E}">
        <p14:creationId xmlns:p14="http://schemas.microsoft.com/office/powerpoint/2010/main" val="1971878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9228"/>
            <a:ext cx="8229600" cy="1656184"/>
          </a:xfrm>
        </p:spPr>
        <p:txBody>
          <a:bodyPr>
            <a:normAutofit fontScale="70000" lnSpcReduction="20000"/>
          </a:bodyPr>
          <a:lstStyle/>
          <a:p>
            <a:pPr marL="0" indent="358775" algn="just">
              <a:buNone/>
            </a:pPr>
            <a:r>
              <a:rPr lang="uk-UA" dirty="0">
                <a:solidFill>
                  <a:schemeClr val="bg1"/>
                </a:solidFill>
              </a:rPr>
              <a:t>До нормальних відносяться свердла </a:t>
            </a:r>
            <a:r>
              <a:rPr lang="uk-UA" b="1" dirty="0">
                <a:solidFill>
                  <a:schemeClr val="bg1"/>
                </a:solidFill>
              </a:rPr>
              <a:t>спіральні</a:t>
            </a:r>
            <a:r>
              <a:rPr lang="uk-UA" dirty="0">
                <a:solidFill>
                  <a:schemeClr val="bg1"/>
                </a:solidFill>
              </a:rPr>
              <a:t>, </a:t>
            </a:r>
            <a:r>
              <a:rPr lang="uk-UA" b="1" dirty="0">
                <a:solidFill>
                  <a:schemeClr val="bg1"/>
                </a:solidFill>
              </a:rPr>
              <a:t>перові</a:t>
            </a:r>
            <a:r>
              <a:rPr lang="uk-UA" dirty="0">
                <a:solidFill>
                  <a:schemeClr val="bg1"/>
                </a:solidFill>
              </a:rPr>
              <a:t> та </a:t>
            </a:r>
            <a:r>
              <a:rPr lang="uk-UA" b="1" dirty="0">
                <a:solidFill>
                  <a:schemeClr val="bg1"/>
                </a:solidFill>
              </a:rPr>
              <a:t>центрувальні</a:t>
            </a:r>
            <a:r>
              <a:rPr lang="uk-UA" dirty="0">
                <a:solidFill>
                  <a:schemeClr val="bg1"/>
                </a:solidFill>
              </a:rPr>
              <a:t>. </a:t>
            </a:r>
            <a:endParaRPr lang="ru-RU" dirty="0">
              <a:solidFill>
                <a:schemeClr val="bg1"/>
              </a:solidFill>
            </a:endParaRPr>
          </a:p>
          <a:p>
            <a:pPr marL="0" indent="358775" algn="just">
              <a:buNone/>
            </a:pPr>
            <a:r>
              <a:rPr lang="uk-UA" dirty="0">
                <a:solidFill>
                  <a:schemeClr val="bg1"/>
                </a:solidFill>
              </a:rPr>
              <a:t>Для глибокого свердління застосовуються свердла особливої конструкції. Конструкції двох з таких свердел показані на рисунку нижче.</a:t>
            </a:r>
            <a:endParaRPr lang="ru-RU" dirty="0">
              <a:solidFill>
                <a:schemeClr val="bg1"/>
              </a:solidFill>
            </a:endParaRPr>
          </a:p>
        </p:txBody>
      </p:sp>
      <p:pic>
        <p:nvPicPr>
          <p:cNvPr id="5" name="Рисунок 4"/>
          <p:cNvPicPr/>
          <p:nvPr/>
        </p:nvPicPr>
        <p:blipFill>
          <a:blip r:embed="rId2"/>
          <a:stretch>
            <a:fillRect/>
          </a:stretch>
        </p:blipFill>
        <p:spPr>
          <a:xfrm>
            <a:off x="1762125" y="2065412"/>
            <a:ext cx="5619750" cy="3171825"/>
          </a:xfrm>
          <a:prstGeom prst="rect">
            <a:avLst/>
          </a:prstGeom>
        </p:spPr>
      </p:pic>
    </p:spTree>
    <p:extLst>
      <p:ext uri="{BB962C8B-B14F-4D97-AF65-F5344CB8AC3E}">
        <p14:creationId xmlns:p14="http://schemas.microsoft.com/office/powerpoint/2010/main" val="245362473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722</TotalTime>
  <Words>4552</Words>
  <Application>Microsoft Office PowerPoint</Application>
  <PresentationFormat>Экран (16:10)</PresentationFormat>
  <Paragraphs>164</Paragraphs>
  <Slides>54</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54</vt:i4>
      </vt:variant>
    </vt:vector>
  </HeadingPairs>
  <TitlesOfParts>
    <vt:vector size="57" baseType="lpstr">
      <vt:lpstr>Arial</vt:lpstr>
      <vt:lpstr>Calibri</vt:lpstr>
      <vt:lpstr>Тема Office</vt:lpstr>
      <vt:lpstr>Лекція 9</vt:lpstr>
      <vt:lpstr>Презентация PowerPoint</vt:lpstr>
      <vt:lpstr>Презентация PowerPoint</vt:lpstr>
      <vt:lpstr>Презентация PowerPoint</vt:lpstr>
      <vt:lpstr>12.1. Обробка отворів лезовими інструментами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12.2. Обробка отворів абразивними інструментами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ЗАПИТАННЯ ДЛЯ САМОКОНТРОЛЮ</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5</dc:title>
  <dc:creator>Глембоцька Лариса Євгеніївна</dc:creator>
  <cp:lastModifiedBy>kovalenkoyana50@gmail.com</cp:lastModifiedBy>
  <cp:revision>78</cp:revision>
  <dcterms:created xsi:type="dcterms:W3CDTF">2020-03-11T11:07:26Z</dcterms:created>
  <dcterms:modified xsi:type="dcterms:W3CDTF">2026-02-20T10:51:05Z</dcterms:modified>
</cp:coreProperties>
</file>