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2.png" ContentType="image/png"/>
  <Override PartName="/ppt/media/image3.jpeg" ContentType="image/jpe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  <p:sldId id="267" r:id="rId24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slide" Target="slides/slide7.xml"/><Relationship Id="rId20" Type="http://schemas.openxmlformats.org/officeDocument/2006/relationships/slide" Target="slides/slide8.xml"/><Relationship Id="rId21" Type="http://schemas.openxmlformats.org/officeDocument/2006/relationships/slide" Target="slides/slide9.xml"/><Relationship Id="rId22" Type="http://schemas.openxmlformats.org/officeDocument/2006/relationships/slide" Target="slides/slide10.xml"/><Relationship Id="rId23" Type="http://schemas.openxmlformats.org/officeDocument/2006/relationships/slide" Target="slides/slide11.xml"/><Relationship Id="rId24" Type="http://schemas.openxmlformats.org/officeDocument/2006/relationships/slide" Target="slides/slide12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7952DCE-60F6-4CF6-83A3-2C765A4EEE2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51E4CC35-E46A-4F57-984D-BDF41ABC2F4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91678EBF-BC12-4535-B3CD-84A507610B8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C0F751F-37C8-4D0F-B968-CCC7F990DB7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0937AC3-CC5D-46D3-A2CF-DF80A91034F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7338414D-5025-4ECB-8B57-282EAF7A4EA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08540798-76E0-43BF-A719-6402AC66D31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15DB447C-99BD-45EE-A71F-EDDB041B2FF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F4B93924-4589-4D5E-BE0C-B5CD470AB1D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046EE483-05DC-4EE4-BA1C-2A6C4CF7E25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E1DC97FA-045F-485C-A85A-5F1454AF15E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&lt;дата/час&gt;</a:t>
            </a:r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D8CA081-50C2-41FC-B89A-C807434B00B0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Для редагування структури клацніть мишею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trike="noStrike" u="none">
                <a:solidFill>
                  <a:schemeClr val="dk1"/>
                </a:solidFill>
                <a:uFillTx/>
                <a:latin typeface="Calibri"/>
              </a:rPr>
              <a:t>Другий рівень структури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Третій рівень структури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Четвертий рівень структури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П'ятий рівень структури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Шостий рівень структури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Сьомий рівень структури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2000" strike="noStrike" u="none">
                <a:solidFill>
                  <a:schemeClr val="dk1"/>
                </a:solidFill>
                <a:uFillTx/>
                <a:latin typeface="Calibri"/>
              </a:rPr>
              <a:t>Образец заголовка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1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&lt;дата/час&gt;</a:t>
            </a:r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E268F96-6F3A-4DB7-891C-5FFDD8E44546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2000" strike="noStrike" u="none">
                <a:solidFill>
                  <a:schemeClr val="dk1"/>
                </a:solidFill>
                <a:uFillTx/>
                <a:latin typeface="Calibri"/>
              </a:rPr>
              <a:t>Образец заголовка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Для редагування структури клацніть мишею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Другий рівень структури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Третій рівень структури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Четвертий рівень структури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П'ятий рівень структури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Шостий рівень структури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Сьомий рівень структури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1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&lt;дата/час&gt;</a:t>
            </a:r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4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5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7A4EE85-0C57-4279-9AB5-4313AD7A34E2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&lt;дата/час&gt;</a:t>
            </a:r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35B25DC-CB00-45EE-873D-E792B53E25B3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&lt;дата/час&gt;</a:t>
            </a:r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ED26155-1224-4FA5-AFAF-55889912B91D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&lt;дата/час&gt;</a:t>
            </a:r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FA58E91-9260-41A6-9FE6-F8E872D23BC8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4000" strike="noStrike" u="none" cap="all">
                <a:solidFill>
                  <a:schemeClr val="dk1"/>
                </a:solidFill>
                <a:uFillTx/>
                <a:latin typeface="Calibri"/>
              </a:rPr>
              <a:t>Образец заголовка</a:t>
            </a:r>
            <a:endParaRPr b="0" lang="ru-RU" sz="4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20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Образец текста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&lt;дата/час&gt;</a:t>
            </a:r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59F96EC-5FEA-4920-9448-C42257E412B7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4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4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&lt;дата/час&gt;</a:t>
            </a:r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4E7CCAF-595A-4F57-865C-ED3EBE06BE7F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ru-RU" sz="24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600" strike="noStrike" u="non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  <a:endParaRPr b="0" lang="ru-RU" sz="16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600" strike="noStrike" u="non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  <a:endParaRPr b="0" lang="ru-RU" sz="16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ru-RU" sz="24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600" strike="noStrike" u="non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  <a:endParaRPr b="0" lang="ru-RU" sz="16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600" strike="noStrike" u="non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  <a:endParaRPr b="0" lang="ru-RU" sz="16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&lt;дата/час&gt;</a:t>
            </a:r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5" name="PlaceHolder 8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DF7E9FE-C75A-4F87-BDAF-6A96A00622C5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&lt;дата/час&gt;</a:t>
            </a:r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B7FEC7B-E666-4D5F-A5C2-1201940A0852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&lt;дата/час&gt;</a:t>
            </a:r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03F8BE6-48FF-4DD1-93B1-C7BEB2D5D064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286160" y="714240"/>
            <a:ext cx="45572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85000" lnSpcReduction="1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uk-UA" sz="4400" strike="noStrike" u="none">
                <a:solidFill>
                  <a:schemeClr val="dk1"/>
                </a:solidFill>
                <a:uFillTx/>
                <a:latin typeface="Calibri"/>
              </a:rPr>
              <a:t>Тема: </a:t>
            </a:r>
            <a:br>
              <a:rPr sz="4400"/>
            </a:br>
            <a:r>
              <a:rPr b="1" lang="uk-UA" sz="4400" strike="noStrike" u="none">
                <a:solidFill>
                  <a:schemeClr val="dk1"/>
                </a:solidFill>
                <a:uFillTx/>
                <a:latin typeface="Calibri"/>
              </a:rPr>
              <a:t>ПОХІДНІ ЦІННІ ПАПЕРИ (Ф</a:t>
            </a:r>
            <a:r>
              <a:rPr b="1" lang="en-US" sz="4400" strike="noStrike" u="none">
                <a:solidFill>
                  <a:schemeClr val="dk1"/>
                </a:solidFill>
                <a:uFillTx/>
                <a:latin typeface="Calibri"/>
              </a:rPr>
              <a:t>’</a:t>
            </a:r>
            <a:r>
              <a:rPr b="1" lang="ru-RU" sz="4400" strike="noStrike" u="none">
                <a:solidFill>
                  <a:schemeClr val="dk1"/>
                </a:solidFill>
                <a:uFillTx/>
                <a:latin typeface="Calibri"/>
              </a:rPr>
              <a:t>ю</a:t>
            </a:r>
            <a:r>
              <a:rPr b="1" lang="uk-UA" sz="4400" strike="noStrike" u="none">
                <a:solidFill>
                  <a:schemeClr val="dk1"/>
                </a:solidFill>
                <a:uFillTx/>
                <a:latin typeface="Calibri"/>
              </a:rPr>
              <a:t>черс)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subTitle"/>
          </p:nvPr>
        </p:nvSpPr>
        <p:spPr>
          <a:xfrm>
            <a:off x="928800" y="3571920"/>
            <a:ext cx="7286400" cy="278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0000" lnSpcReduction="19999"/>
          </a:bodyPr>
          <a:p>
            <a:pPr indent="0" algn="ctr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uk-UA" sz="3200" strike="noStrike" u="none">
                <a:solidFill>
                  <a:schemeClr val="dk2">
                    <a:lumMod val="60000"/>
                    <a:lumOff val="40000"/>
                  </a:schemeClr>
                </a:solidFill>
                <a:uFillTx/>
                <a:latin typeface="Calibri"/>
              </a:rPr>
              <a:t>Що таке ф’ючерс? 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uk-UA" sz="3200" strike="noStrike" u="none">
                <a:solidFill>
                  <a:schemeClr val="dk2">
                    <a:lumMod val="60000"/>
                    <a:lumOff val="40000"/>
                  </a:schemeClr>
                </a:solidFill>
                <a:uFillTx/>
                <a:latin typeface="Calibri"/>
              </a:rPr>
              <a:t>Де ними торгують?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uk-UA" sz="3200" strike="noStrike" u="none">
                <a:solidFill>
                  <a:schemeClr val="dk2">
                    <a:lumMod val="60000"/>
                    <a:lumOff val="40000"/>
                  </a:schemeClr>
                </a:solidFill>
                <a:uFillTx/>
                <a:latin typeface="Calibri"/>
              </a:rPr>
              <a:t>Що таке ф’ючерсний контракт? 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uk-UA" sz="3200" strike="noStrike" u="none">
                <a:solidFill>
                  <a:schemeClr val="dk2">
                    <a:lumMod val="60000"/>
                    <a:lumOff val="40000"/>
                  </a:schemeClr>
                </a:solidFill>
                <a:uFillTx/>
                <a:latin typeface="Calibri"/>
              </a:rPr>
              <a:t>Які основні типи таких контрактів сьогодні використовують біржі?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uk-UA" sz="3200" strike="noStrike" u="none">
                <a:solidFill>
                  <a:schemeClr val="dk2">
                    <a:lumMod val="60000"/>
                    <a:lumOff val="40000"/>
                  </a:schemeClr>
                </a:solidFill>
                <a:uFillTx/>
                <a:latin typeface="Calibri"/>
              </a:rPr>
              <a:t>Як зробити успішними операції з ф’ючерсними контрактами?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uk-UA" sz="3200" strike="noStrike" u="none">
                <a:solidFill>
                  <a:schemeClr val="dk2">
                    <a:lumMod val="60000"/>
                    <a:lumOff val="40000"/>
                  </a:schemeClr>
                </a:solidFill>
                <a:uFillTx/>
                <a:latin typeface="Calibri"/>
              </a:rPr>
              <a:t>Якими є переваги ф’ючерсної торгівлі?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8" name="Picture 2" descr="https://www.dsnews.ua/static/storage/thumbs/414x290/2/db/3a0317db-bbbb6e4ffc8d5ea2091d4e6a2c1b9db2.jpg?v=3585_1"/>
          <p:cNvPicPr/>
          <p:nvPr/>
        </p:nvPicPr>
        <p:blipFill>
          <a:blip r:embed="rId1"/>
          <a:stretch/>
        </p:blipFill>
        <p:spPr>
          <a:xfrm>
            <a:off x="0" y="0"/>
            <a:ext cx="4500360" cy="3152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uk-UA" sz="4400" strike="noStrike" u="none">
                <a:solidFill>
                  <a:schemeClr val="dk1"/>
                </a:solidFill>
                <a:uFillTx/>
                <a:latin typeface="Calibri"/>
              </a:rPr>
              <a:t>Також ф'ючерси бувають класичні та без постачання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uk-UA" sz="3200" strike="noStrike" u="none">
                <a:solidFill>
                  <a:schemeClr val="dk1"/>
                </a:solidFill>
                <a:uFillTx/>
                <a:latin typeface="Calibri"/>
              </a:rPr>
              <a:t>Класичний ф'ючерс </a:t>
            </a: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— контракт на продаж активу за визначеною ціною з відстрочкою платежу.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uk-UA" sz="3200" strike="noStrike" u="none">
                <a:solidFill>
                  <a:schemeClr val="dk1"/>
                </a:solidFill>
                <a:uFillTx/>
                <a:latin typeface="Calibri"/>
              </a:rPr>
              <a:t>Ф'ючерс без постачання </a:t>
            </a: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– контракт, який передбачає лише грошові розрахунки, тобто продавець не зобов'язаний постачати актив в день виконання контракту, а покупець не зобов'язаний його купувати.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</a:pP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Picture 2" descr=""/>
          <p:cNvPicPr/>
          <p:nvPr/>
        </p:nvPicPr>
        <p:blipFill>
          <a:blip r:embed="rId1"/>
          <a:stretch/>
        </p:blipFill>
        <p:spPr>
          <a:xfrm>
            <a:off x="0" y="1928880"/>
            <a:ext cx="9084240" cy="342864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uk-UA" sz="4400" strike="noStrike" u="none">
                <a:solidFill>
                  <a:schemeClr val="dk1"/>
                </a:solidFill>
                <a:uFillTx/>
                <a:latin typeface="Calibri"/>
              </a:rPr>
              <a:t>Типи ф’ючерсних контрактів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62500" lnSpcReduction="19999"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uk-UA" sz="3200" strike="noStrike" u="none">
                <a:solidFill>
                  <a:schemeClr val="dk1"/>
                </a:solidFill>
                <a:uFillTx/>
                <a:latin typeface="Calibri"/>
              </a:rPr>
              <a:t>Постачальні ф’ючерсні контракти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Після закінчення останнього дня торгівлі за такими контрактами і настання дати їх виконання за всіма позиціями відбувається перехід активу від продавця до покупця, а отже, коштів від покупця до продавця.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 </a:t>
            </a: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Існують постачальні ф’ючерсні контракти на товари (нафтопродукти, сільгосппродукція, продукти харчування тощо) і на фінансові активи (облігації, акції тощо).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uk-UA" sz="3200" strike="noStrike" u="none">
                <a:solidFill>
                  <a:schemeClr val="dk1"/>
                </a:solidFill>
                <a:uFillTx/>
                <a:latin typeface="Calibri"/>
              </a:rPr>
              <a:t>Розрахункові ф’ючерсні контракти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Після закінчення останнього дня торгівлі за розрахунковим контрактом і настанням дати виконання контракту за всіма відкритими позиціями доставлення продукції не виконується — діє лише грошовий розрахунок.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Це більш спекулятивний інструмент, оскільки різниця між ціною на момент відкриття та закриття угоди є прибутком (або збитком) трейдера.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uk-UA" sz="4400" strike="noStrike" u="none">
                <a:solidFill>
                  <a:srgbClr val="ff0000"/>
                </a:solidFill>
                <a:uFillTx/>
                <a:latin typeface="Calibri"/>
              </a:rPr>
              <a:t>Ф’ючерс — прибуток з майбутнього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68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uk-UA" sz="3200" strike="noStrike" u="none">
                <a:solidFill>
                  <a:schemeClr val="dk1"/>
                </a:solidFill>
                <a:uFillTx/>
                <a:latin typeface="Calibri"/>
              </a:rPr>
              <a:t>Ф'ючерс, він же ф'ючерсний контракт</a:t>
            </a: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 (англ. </a:t>
            </a:r>
            <a:r>
              <a:rPr b="0" lang="en-US" sz="3200" strike="noStrike" u="none">
                <a:solidFill>
                  <a:schemeClr val="dk1"/>
                </a:solidFill>
                <a:uFillTx/>
                <a:latin typeface="Calibri"/>
              </a:rPr>
              <a:t>Futures, futures contract) — </a:t>
            </a: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це цінний папір, що закріплює зобов'язання вчинити купівлю-продаж певного товару в майбутньому за заздалегідь обумовленою ціною.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Той, хто його купує, — </a:t>
            </a:r>
            <a:r>
              <a:rPr b="1" lang="uk-UA" sz="3200" strike="noStrike" u="none">
                <a:solidFill>
                  <a:schemeClr val="dk1"/>
                </a:solidFill>
                <a:uFillTx/>
                <a:latin typeface="Calibri"/>
              </a:rPr>
              <a:t>купує не саме актив </a:t>
            </a: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(акції, валюту, нафту, енергію, зерно, метал і т.д.), а </a:t>
            </a:r>
            <a:r>
              <a:rPr b="1" lang="uk-UA" sz="3200" strike="noStrike" u="none">
                <a:solidFill>
                  <a:schemeClr val="dk1"/>
                </a:solidFill>
                <a:uFillTx/>
                <a:latin typeface="Calibri"/>
              </a:rPr>
              <a:t>можливість купити або продати його в майбутньому за фіксованою ціною</a:t>
            </a: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.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uk-UA" sz="4400" strike="noStrike" u="none">
                <a:solidFill>
                  <a:schemeClr val="dk1"/>
                </a:solidFill>
                <a:uFillTx/>
                <a:latin typeface="Calibri"/>
              </a:rPr>
              <a:t>Схема укладання ф</a:t>
            </a:r>
            <a:r>
              <a:rPr b="1" lang="en-US" sz="4400" strike="noStrike" u="none">
                <a:solidFill>
                  <a:schemeClr val="dk1"/>
                </a:solidFill>
                <a:uFillTx/>
                <a:latin typeface="Calibri"/>
              </a:rPr>
              <a:t>’</a:t>
            </a:r>
            <a:r>
              <a:rPr b="1" lang="uk-UA" sz="4400" strike="noStrike" u="none">
                <a:solidFill>
                  <a:schemeClr val="dk1"/>
                </a:solidFill>
                <a:uFillTx/>
                <a:latin typeface="Calibri"/>
              </a:rPr>
              <a:t>ючерсного контракту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pic>
        <p:nvPicPr>
          <p:cNvPr id="72" name="Picture 2" descr=""/>
          <p:cNvPicPr/>
          <p:nvPr/>
        </p:nvPicPr>
        <p:blipFill>
          <a:blip r:embed="rId1"/>
          <a:stretch/>
        </p:blipFill>
        <p:spPr>
          <a:xfrm>
            <a:off x="0" y="2071800"/>
            <a:ext cx="8725320" cy="321444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27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9999"/>
          </a:bodyPr>
          <a:p>
            <a:pPr indent="0" algn="just" defTabSz="914400">
              <a:lnSpc>
                <a:spcPct val="100000"/>
              </a:lnSpc>
              <a:buNone/>
            </a:pPr>
            <a:r>
              <a:rPr b="0" lang="uk-UA" sz="3000" strike="noStrike" u="none">
                <a:solidFill>
                  <a:schemeClr val="dk1"/>
                </a:solidFill>
                <a:uFillTx/>
                <a:latin typeface="Calibri"/>
              </a:rPr>
              <a:t>Учасник, який узяв на себе зобов’язання прийняти базові інструменти згідно з умовами контракту, займає </a:t>
            </a:r>
            <a:r>
              <a:rPr b="1" lang="uk-UA" sz="3000" strike="noStrike" u="none">
                <a:solidFill>
                  <a:schemeClr val="dk1"/>
                </a:solidFill>
                <a:uFillTx/>
                <a:latin typeface="Calibri"/>
              </a:rPr>
              <a:t>довгу позицію</a:t>
            </a:r>
            <a:r>
              <a:rPr b="0" lang="uk-UA" sz="3000" strike="noStrike" u="none">
                <a:solidFill>
                  <a:schemeClr val="dk1"/>
                </a:solidFill>
                <a:uFillTx/>
                <a:latin typeface="Calibri"/>
              </a:rPr>
              <a:t>, тобто </a:t>
            </a:r>
            <a:r>
              <a:rPr b="1" lang="uk-UA" sz="3000" strike="noStrike" u="none">
                <a:solidFill>
                  <a:schemeClr val="dk1"/>
                </a:solidFill>
                <a:uFillTx/>
                <a:latin typeface="Calibri"/>
              </a:rPr>
              <a:t>купує ф’ючерси. </a:t>
            </a:r>
            <a:br>
              <a:rPr sz="3000"/>
            </a:br>
            <a:br>
              <a:rPr sz="3000"/>
            </a:br>
            <a:r>
              <a:rPr b="0" lang="uk-UA" sz="3000" strike="noStrike" u="none">
                <a:solidFill>
                  <a:schemeClr val="dk1"/>
                </a:solidFill>
                <a:uFillTx/>
                <a:latin typeface="Calibri"/>
              </a:rPr>
              <a:t>Учасник, який узяв зобов’язання здійснити поставку, займає </a:t>
            </a:r>
            <a:r>
              <a:rPr b="1" lang="uk-UA" sz="3000" strike="noStrike" u="none">
                <a:solidFill>
                  <a:schemeClr val="dk1"/>
                </a:solidFill>
                <a:uFillTx/>
                <a:latin typeface="Calibri"/>
              </a:rPr>
              <a:t>коротку позицію</a:t>
            </a:r>
            <a:r>
              <a:rPr b="0" lang="uk-UA" sz="3000" strike="noStrike" u="none">
                <a:solidFill>
                  <a:schemeClr val="dk1"/>
                </a:solidFill>
                <a:uFillTx/>
                <a:latin typeface="Calibri"/>
              </a:rPr>
              <a:t>, тобто </a:t>
            </a:r>
            <a:r>
              <a:rPr b="1" lang="uk-UA" sz="3000" strike="noStrike" u="none">
                <a:solidFill>
                  <a:schemeClr val="dk1"/>
                </a:solidFill>
                <a:uFillTx/>
                <a:latin typeface="Calibri"/>
              </a:rPr>
              <a:t>продає ф’ючерси</a:t>
            </a:r>
            <a:r>
              <a:rPr b="0" lang="uk-UA" sz="4400" strike="noStrike" u="none">
                <a:solidFill>
                  <a:schemeClr val="dk1"/>
                </a:solidFill>
                <a:uFillTx/>
                <a:latin typeface="Calibri"/>
              </a:rPr>
              <a:t>.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457200" y="3929040"/>
            <a:ext cx="8229240" cy="2196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uk-UA" sz="3200" strike="noStrike" u="none">
                <a:solidFill>
                  <a:schemeClr val="dk1"/>
                </a:solidFill>
                <a:uFillTx/>
                <a:latin typeface="Calibri"/>
              </a:rPr>
              <a:t>Мета укладання ф’ючерсного контракту </a:t>
            </a:r>
            <a:r>
              <a:rPr b="0" i="1" lang="uk-UA" sz="3200" strike="noStrike" u="none">
                <a:solidFill>
                  <a:schemeClr val="dk1"/>
                </a:solidFill>
                <a:uFillTx/>
                <a:latin typeface="Calibri"/>
              </a:rPr>
              <a:t>полягає в тому, щоб зафіксувати в даний момент ціну, за якою відбудеться операція продажу або купівлі базових інструментів у майбутньому.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972200" cy="58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85000" lnSpcReduction="1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uk-UA" sz="4400" strike="noStrike" u="none">
                <a:solidFill>
                  <a:schemeClr val="dk1"/>
                </a:solidFill>
                <a:uFillTx/>
                <a:latin typeface="Calibri"/>
              </a:rPr>
              <a:t>приклад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500040" y="1000080"/>
            <a:ext cx="8229240" cy="5357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9999"/>
          </a:bodyPr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i="1" lang="ru-RU" sz="3200" strike="noStrike" u="none">
                <a:solidFill>
                  <a:schemeClr val="dk1"/>
                </a:solidFill>
                <a:uFillTx/>
                <a:latin typeface="Calibri"/>
              </a:rPr>
              <a:t>Фермер в </a:t>
            </a:r>
            <a:r>
              <a:rPr b="0" i="1" lang="uk-UA" sz="3200" strike="noStrike" u="none">
                <a:solidFill>
                  <a:schemeClr val="dk1"/>
                </a:solidFill>
                <a:uFillTx/>
                <a:latin typeface="Calibri"/>
              </a:rPr>
              <a:t>Житомирській області посадив кукурудзу.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i="1" lang="uk-UA" sz="3200" strike="noStrike" u="none">
                <a:solidFill>
                  <a:schemeClr val="dk1"/>
                </a:solidFill>
                <a:uFillTx/>
                <a:latin typeface="Calibri"/>
              </a:rPr>
              <a:t>Зараз весна, і ціна зерна (пшениця, ячменю, кукурудзи) на ринку становить 6200 грн. за тонну.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i="1" lang="uk-UA" sz="3200" strike="noStrike" u="none">
                <a:solidFill>
                  <a:schemeClr val="dk1"/>
                </a:solidFill>
                <a:uFillTx/>
                <a:latin typeface="Calibri"/>
              </a:rPr>
              <a:t>При цьому прогнози говорять, що літо буде нормальним і не посушливим, так що урожай восени — хорошим, через що зросте пропозиція на ринку, а ціни — впадуть.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i="1" lang="uk-UA" sz="3200" strike="noStrike" u="none">
                <a:solidFill>
                  <a:schemeClr val="dk1"/>
                </a:solidFill>
                <a:uFillTx/>
                <a:latin typeface="Calibri"/>
              </a:rPr>
              <a:t>Фермер не хоче продавати зерно восени по 5200 грн./т, тому він домовляється з покупцем, що гарантовано поставить йому 100 т зерна кукурудзи через півроку, але за нинішньою ціною в 6200 грн./т.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428760"/>
            <a:ext cx="8229240" cy="57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55000" lnSpcReduction="1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uk-UA" sz="3000" strike="noStrike" u="none">
                <a:solidFill>
                  <a:schemeClr val="dk1"/>
                </a:solidFill>
                <a:uFillTx/>
                <a:latin typeface="Calibri"/>
              </a:rPr>
              <a:t>Основні характеристики ф’ючерсного контракту:</a:t>
            </a:r>
            <a:br>
              <a:rPr sz="3000"/>
            </a:br>
            <a:endParaRPr b="0" lang="ru-RU" sz="3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1143000"/>
            <a:ext cx="8229240" cy="498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19999"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біржовий характер торгівлі;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стандартні умови контрактів (крім ціни);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гарантія клірингової палати виконання всіх контрактів;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висока ліквідність, зумовлена існуванням активно діючого вторинного ринку;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низька вартість укладання угоди;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доступність (саме цей принцип є основним в організації біржі);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можливість, але не обов’язковість, реального постачання (прийняття) базових інструментів за укладеними угодами.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</a:pP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uk-UA" sz="4400" strike="noStrike" u="none">
                <a:solidFill>
                  <a:schemeClr val="dk1"/>
                </a:solidFill>
                <a:uFillTx/>
                <a:latin typeface="Calibri"/>
              </a:rPr>
              <a:t>Предмет фінансового ф’ючерсного контракту 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7500" lnSpcReduction="19999"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іноземна валюта,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депозитні сертифікати,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банківські депозити,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акції,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облігації,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векселі,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довгострокові казначейські зобов’язання,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фондові індекси.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Обсяги поставок цих фінансових інструментів стандартні (як лоти), що є особливістю ф’ючерсних контрактів.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0040" y="0"/>
            <a:ext cx="8229240" cy="845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uk-UA" sz="4400" strike="noStrike" u="none">
                <a:solidFill>
                  <a:schemeClr val="dk1"/>
                </a:solidFill>
                <a:uFillTx/>
                <a:latin typeface="Calibri"/>
              </a:rPr>
              <a:t>Світовий ринок ф</a:t>
            </a:r>
            <a:r>
              <a:rPr b="1" lang="en-US" sz="4400" strike="noStrike" u="none">
                <a:solidFill>
                  <a:schemeClr val="dk1"/>
                </a:solidFill>
                <a:uFillTx/>
                <a:latin typeface="Calibri"/>
              </a:rPr>
              <a:t>’</a:t>
            </a:r>
            <a:r>
              <a:rPr b="1" lang="ru-RU" sz="4400" strike="noStrike" u="none">
                <a:solidFill>
                  <a:schemeClr val="dk1"/>
                </a:solidFill>
                <a:uFillTx/>
                <a:latin typeface="Calibri"/>
              </a:rPr>
              <a:t>ючерс</a:t>
            </a:r>
            <a:r>
              <a:rPr b="1" lang="uk-UA" sz="4400" strike="noStrike" u="none">
                <a:solidFill>
                  <a:schemeClr val="dk1"/>
                </a:solidFill>
                <a:uFillTx/>
                <a:latin typeface="Calibri"/>
              </a:rPr>
              <a:t>ів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457200" y="857160"/>
            <a:ext cx="8229240" cy="578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0000" lnSpcReduction="19999"/>
          </a:bodyPr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uk-UA" sz="3200" strike="noStrike" u="none">
                <a:solidFill>
                  <a:schemeClr val="dk1"/>
                </a:solidFill>
                <a:uFillTx/>
                <a:latin typeface="Calibri"/>
              </a:rPr>
              <a:t>1972 р. - </a:t>
            </a: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перша торгівля фінансовими ф’ючерсами на Міжнародному валютному ринку (IMM) в Чикаго.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uk-UA" sz="3200" strike="noStrike" u="none">
                <a:solidFill>
                  <a:schemeClr val="dk1"/>
                </a:solidFill>
                <a:uFillTx/>
                <a:latin typeface="Calibri"/>
              </a:rPr>
              <a:t>1983 р. </a:t>
            </a: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- на IMM щоденно укладалося понад 40 000 угод, а обсяги угод за найбільш популярними строковими контрактами значно перевищили аналогічні показники на основних ринках спот.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uk-UA" sz="3200" strike="noStrike" u="none">
                <a:solidFill>
                  <a:schemeClr val="dk1"/>
                </a:solidFill>
                <a:uFillTx/>
                <a:latin typeface="Calibri"/>
              </a:rPr>
              <a:t>30 вересня 1982 р. – </a:t>
            </a: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поява фінансового ф’ючерса</a:t>
            </a:r>
            <a:r>
              <a:rPr b="1" lang="uk-UA" sz="3200" strike="noStrike" u="none">
                <a:solidFill>
                  <a:schemeClr val="dk1"/>
                </a:solidFill>
                <a:uFillTx/>
                <a:latin typeface="Calibri"/>
              </a:rPr>
              <a:t> </a:t>
            </a: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на європейській</a:t>
            </a:r>
            <a:r>
              <a:rPr b="1" lang="uk-UA" sz="3200" strike="noStrike" u="none">
                <a:solidFill>
                  <a:schemeClr val="dk1"/>
                </a:solidFill>
                <a:uFillTx/>
                <a:latin typeface="Calibri"/>
              </a:rPr>
              <a:t> </a:t>
            </a: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біржі LIFFE.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algn="ctr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uk-UA" sz="3200" strike="noStrike" u="none">
                <a:solidFill>
                  <a:schemeClr val="dk1"/>
                </a:solidFill>
                <a:uFillTx/>
                <a:latin typeface="Calibri"/>
              </a:rPr>
              <a:t>НАЙБІЛЬШІ У СВІТІ Ф’ЮЧЕРСНІ БІРЖІ: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Лондонська міжнародна біржа фінансових ф’ючерсних угод (LIFFE);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Чиказька товарна біржа (СМЕ);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Нью-Йоркська ф’ючерсна біржа;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Токійська міжнародна фінансова ф’ючерсна біржа (ТІFFЕ);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Ф’ючерсна біржа Торонто; 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uk-UA" sz="3200" strike="noStrike" u="none">
                <a:solidFill>
                  <a:schemeClr val="dk1"/>
                </a:solidFill>
                <a:uFillTx/>
                <a:latin typeface="Calibri"/>
              </a:rPr>
              <a:t>Сингапурська міжнародна валютна біржа (SIMEX).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653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uk-UA" sz="4400" strike="noStrike" u="none">
                <a:solidFill>
                  <a:schemeClr val="dk1"/>
                </a:solidFill>
                <a:uFillTx/>
                <a:latin typeface="Calibri"/>
              </a:rPr>
              <a:t>Види ф</a:t>
            </a:r>
            <a:r>
              <a:rPr b="1" lang="en-US" sz="4400" strike="noStrike" u="none">
                <a:solidFill>
                  <a:schemeClr val="dk1"/>
                </a:solidFill>
                <a:uFillTx/>
                <a:latin typeface="Calibri"/>
              </a:rPr>
              <a:t>’</a:t>
            </a:r>
            <a:r>
              <a:rPr b="1" lang="uk-UA" sz="4400" strike="noStrike" u="none">
                <a:solidFill>
                  <a:schemeClr val="dk1"/>
                </a:solidFill>
                <a:uFillTx/>
                <a:latin typeface="Calibri"/>
              </a:rPr>
              <a:t>ючерсів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57200" y="928800"/>
            <a:ext cx="8229240" cy="5196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b="0" lang="uk-UA" sz="3500" strike="noStrike" u="none">
                <a:solidFill>
                  <a:schemeClr val="dk1"/>
                </a:solidFill>
                <a:uFillTx/>
                <a:latin typeface="Calibri"/>
              </a:rPr>
              <a:t>Товарні ф</a:t>
            </a:r>
            <a:r>
              <a:rPr b="0" lang="en-US" sz="3500" strike="noStrike" u="none">
                <a:solidFill>
                  <a:schemeClr val="dk1"/>
                </a:solidFill>
                <a:uFillTx/>
                <a:latin typeface="Calibri"/>
              </a:rPr>
              <a:t>’</a:t>
            </a:r>
            <a:r>
              <a:rPr b="0" lang="ru-RU" sz="3500" strike="noStrike" u="none">
                <a:solidFill>
                  <a:schemeClr val="dk1"/>
                </a:solidFill>
                <a:uFillTx/>
                <a:latin typeface="Calibri"/>
              </a:rPr>
              <a:t>ючерси</a:t>
            </a:r>
            <a:endParaRPr b="0" lang="ru-RU" sz="35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b="0" lang="uk-UA" sz="3500" strike="noStrike" u="none">
                <a:solidFill>
                  <a:schemeClr val="dk1"/>
                </a:solidFill>
                <a:uFillTx/>
                <a:latin typeface="Calibri"/>
              </a:rPr>
              <a:t>Фінансові ф</a:t>
            </a:r>
            <a:r>
              <a:rPr b="0" lang="en-US" sz="3500" strike="noStrike" u="none">
                <a:solidFill>
                  <a:schemeClr val="dk1"/>
                </a:solidFill>
                <a:uFillTx/>
                <a:latin typeface="Calibri"/>
              </a:rPr>
              <a:t>’</a:t>
            </a:r>
            <a:r>
              <a:rPr b="0" lang="ru-RU" sz="3500" strike="noStrike" u="none">
                <a:solidFill>
                  <a:schemeClr val="dk1"/>
                </a:solidFill>
                <a:uFillTx/>
                <a:latin typeface="Calibri"/>
              </a:rPr>
              <a:t>ючерси</a:t>
            </a:r>
            <a:r>
              <a:rPr b="0" lang="uk-UA" sz="3500" strike="noStrike" u="none">
                <a:solidFill>
                  <a:schemeClr val="dk1"/>
                </a:solidFill>
                <a:uFillTx/>
                <a:latin typeface="Calibri"/>
              </a:rPr>
              <a:t>: валютні, процентні, </a:t>
            </a:r>
            <a:r>
              <a:rPr b="0" lang="ru-RU" sz="3500" strike="noStrike" u="none">
                <a:solidFill>
                  <a:schemeClr val="dk1"/>
                </a:solidFill>
                <a:uFillTx/>
                <a:latin typeface="Calibri"/>
              </a:rPr>
              <a:t>н</a:t>
            </a:r>
            <a:r>
              <a:rPr b="0" lang="uk-UA" sz="3500" strike="noStrike" u="none">
                <a:solidFill>
                  <a:schemeClr val="dk1"/>
                </a:solidFill>
                <a:uFillTx/>
                <a:latin typeface="Calibri"/>
              </a:rPr>
              <a:t>а акції, індексні</a:t>
            </a:r>
            <a:endParaRPr b="0" lang="ru-RU" sz="35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pic>
        <p:nvPicPr>
          <p:cNvPr id="85" name="Рисунок 3" descr="https://e.fin-ua.com/sites/default/files/styles/popup/public/images/jK3mYqFy093s5RE7JZ43JKXRZqHcUqGb5wrVuRVDqFCGu4Sqi2.jpg?itok=qDXNNYmD"/>
          <p:cNvPicPr/>
          <p:nvPr/>
        </p:nvPicPr>
        <p:blipFill>
          <a:blip r:embed="rId1"/>
          <a:stretch/>
        </p:blipFill>
        <p:spPr>
          <a:xfrm>
            <a:off x="0" y="3429000"/>
            <a:ext cx="9143640" cy="314280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Application>LibreOffice/24.8.0.3$Windows_X86_64 LibreOffice_project/0bdf1299c94fe897b119f97f3c613e9dca6be583</Application>
  <AppVersion>15.0000</AppVersion>
  <Words>559</Words>
  <Paragraphs>63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2023-02-16T19:35:34Z</dcterms:created>
  <dc:creator>User</dc:creator>
  <dc:description/>
  <dc:language>uk-UA</dc:language>
  <cp:lastModifiedBy>User</cp:lastModifiedBy>
  <dcterms:modified xsi:type="dcterms:W3CDTF">2023-02-17T07:50:18Z</dcterms:modified>
  <cp:revision>5</cp:revision>
  <dc:subject/>
  <dc:title>Тема:  ПОХІДНІ ЦІННІ ПАПЕРИ (Ф’ючерс)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12</vt:i4>
  </property>
</Properties>
</file>