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
  </p:notesMasterIdLst>
  <p:sldIdLst>
    <p:sldId id="256" r:id="rId2"/>
    <p:sldId id="310" r:id="rId3"/>
    <p:sldId id="302" r:id="rId4"/>
    <p:sldId id="311" r:id="rId5"/>
    <p:sldId id="312" r:id="rId6"/>
    <p:sldId id="308" r:id="rId7"/>
    <p:sldId id="309" r:id="rId8"/>
    <p:sldId id="313" r:id="rId9"/>
    <p:sldId id="279" r:id="rId10"/>
    <p:sldId id="314" r:id="rId11"/>
    <p:sldId id="315" r:id="rId12"/>
    <p:sldId id="287" r:id="rId13"/>
    <p:sldId id="291" r:id="rId14"/>
    <p:sldId id="316" r:id="rId15"/>
    <p:sldId id="317" r:id="rId16"/>
    <p:sldId id="318"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15" autoAdjust="0"/>
    <p:restoredTop sz="94660"/>
  </p:normalViewPr>
  <p:slideViewPr>
    <p:cSldViewPr>
      <p:cViewPr varScale="1">
        <p:scale>
          <a:sx n="108" d="100"/>
          <a:sy n="108" d="100"/>
        </p:scale>
        <p:origin x="-102"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3EF9C5-A8F6-489F-A573-4229EB6F4E52}" type="datetimeFigureOut">
              <a:rPr lang="uk-UA" smtClean="0"/>
              <a:t>29.04.2024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0E4DD-C4EE-4E53-940C-B7330333AD45}" type="slidenum">
              <a:rPr lang="uk-UA" smtClean="0"/>
              <a:t>‹#›</a:t>
            </a:fld>
            <a:endParaRPr lang="uk-UA"/>
          </a:p>
        </p:txBody>
      </p:sp>
    </p:spTree>
    <p:extLst>
      <p:ext uri="{BB962C8B-B14F-4D97-AF65-F5344CB8AC3E}">
        <p14:creationId xmlns:p14="http://schemas.microsoft.com/office/powerpoint/2010/main" val="762991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A9D0E4DD-C4EE-4E53-940C-B7330333AD45}" type="slidenum">
              <a:rPr lang="uk-UA" smtClean="0"/>
              <a:t>9</a:t>
            </a:fld>
            <a:endParaRPr lang="uk-UA"/>
          </a:p>
        </p:txBody>
      </p:sp>
    </p:spTree>
    <p:extLst>
      <p:ext uri="{BB962C8B-B14F-4D97-AF65-F5344CB8AC3E}">
        <p14:creationId xmlns:p14="http://schemas.microsoft.com/office/powerpoint/2010/main" val="1731669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A9D0E4DD-C4EE-4E53-940C-B7330333AD45}" type="slidenum">
              <a:rPr lang="uk-UA" smtClean="0"/>
              <a:t>10</a:t>
            </a:fld>
            <a:endParaRPr lang="uk-UA"/>
          </a:p>
        </p:txBody>
      </p:sp>
    </p:spTree>
    <p:extLst>
      <p:ext uri="{BB962C8B-B14F-4D97-AF65-F5344CB8AC3E}">
        <p14:creationId xmlns:p14="http://schemas.microsoft.com/office/powerpoint/2010/main" val="1731669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A9D0E4DD-C4EE-4E53-940C-B7330333AD45}" type="slidenum">
              <a:rPr lang="uk-UA" smtClean="0"/>
              <a:t>11</a:t>
            </a:fld>
            <a:endParaRPr lang="uk-UA"/>
          </a:p>
        </p:txBody>
      </p:sp>
    </p:spTree>
    <p:extLst>
      <p:ext uri="{BB962C8B-B14F-4D97-AF65-F5344CB8AC3E}">
        <p14:creationId xmlns:p14="http://schemas.microsoft.com/office/powerpoint/2010/main" val="173166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29.04.2024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29.04.2024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29.04.2024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29.04.2024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29.04.2024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29.04.2024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29.04.2024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29.04.2024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29.04.2024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29.04.2024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29.04.2024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29.04.2024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solidFill>
                  <a:srgbClr val="0070C0"/>
                </a:solidFill>
              </a:rPr>
              <a:t>НАЦІОНАЛЬНА ЕКОНОМІКА</a:t>
            </a:r>
            <a:endParaRPr lang="uk-UA" b="1" dirty="0">
              <a:solidFill>
                <a:srgbClr val="0070C0"/>
              </a:solidFill>
            </a:endParaRPr>
          </a:p>
        </p:txBody>
      </p:sp>
    </p:spTree>
    <p:extLst>
      <p:ext uri="{BB962C8B-B14F-4D97-AF65-F5344CB8AC3E}">
        <p14:creationId xmlns:p14="http://schemas.microsoft.com/office/powerpoint/2010/main" val="3368531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60648"/>
            <a:ext cx="8784977" cy="6480720"/>
          </a:xfrm>
        </p:spPr>
        <p:txBody>
          <a:bodyPr>
            <a:normAutofit lnSpcReduction="10000"/>
          </a:bodyPr>
          <a:lstStyle/>
          <a:p>
            <a:pPr>
              <a:buFont typeface="Wingdings" panose="05000000000000000000" pitchFamily="2" charset="2"/>
              <a:buChar char="v"/>
            </a:pPr>
            <a:r>
              <a:rPr lang="uk-UA" sz="2800" dirty="0"/>
              <a:t>Другим за значенням є </a:t>
            </a:r>
            <a:r>
              <a:rPr lang="uk-UA" sz="2800" dirty="0">
                <a:effectLst>
                  <a:outerShdw blurRad="38100" dist="38100" dir="2700000" algn="tl">
                    <a:srgbClr val="000000">
                      <a:alpha val="43137"/>
                    </a:srgbClr>
                  </a:outerShdw>
                </a:effectLst>
              </a:rPr>
              <a:t>принцип ретроспективного </a:t>
            </a:r>
            <a:r>
              <a:rPr lang="uk-UA" sz="2800" dirty="0" smtClean="0">
                <a:effectLst>
                  <a:outerShdw blurRad="38100" dist="38100" dir="2700000" algn="tl">
                    <a:srgbClr val="000000">
                      <a:alpha val="43137"/>
                    </a:srgbClr>
                  </a:outerShdw>
                </a:effectLst>
              </a:rPr>
              <a:t>аналізу</a:t>
            </a:r>
            <a:r>
              <a:rPr lang="uk-UA" sz="2800" i="1" dirty="0" smtClean="0"/>
              <a:t>. </a:t>
            </a:r>
            <a:r>
              <a:rPr lang="uk-UA" sz="2800" dirty="0" smtClean="0"/>
              <a:t>Прогноз</a:t>
            </a:r>
            <a:r>
              <a:rPr lang="uk-UA" sz="2800" dirty="0"/>
              <a:t>, особливо коли він має прикладний характер, має передбачати </a:t>
            </a:r>
            <a:r>
              <a:rPr lang="uk-UA" sz="2800" i="1" dirty="0"/>
              <a:t>можливість коригування </a:t>
            </a:r>
            <a:r>
              <a:rPr lang="uk-UA" sz="2800" dirty="0"/>
              <a:t>в процесі його реалізації</a:t>
            </a:r>
            <a:r>
              <a:rPr lang="uk-UA" sz="2800" dirty="0" smtClean="0"/>
              <a:t>.</a:t>
            </a:r>
          </a:p>
          <a:p>
            <a:pPr>
              <a:buFont typeface="Wingdings" panose="05000000000000000000" pitchFamily="2" charset="2"/>
              <a:buChar char="v"/>
            </a:pPr>
            <a:r>
              <a:rPr lang="uk-UA" sz="2800" dirty="0">
                <a:effectLst>
                  <a:outerShdw blurRad="38100" dist="38100" dir="2700000" algn="tl">
                    <a:srgbClr val="000000">
                      <a:alpha val="43137"/>
                    </a:srgbClr>
                  </a:outerShdw>
                </a:effectLst>
              </a:rPr>
              <a:t>Принцип цілеспрямованості </a:t>
            </a:r>
            <a:r>
              <a:rPr lang="uk-UA" sz="2800" dirty="0"/>
              <a:t>надає прогнозуванню активного характеру, обґрунтовує перехід від сталих тенденцій розвитку до тенденцій, які відповідають стратегічним економічним цілям.</a:t>
            </a:r>
          </a:p>
          <a:p>
            <a:pPr>
              <a:buFont typeface="Wingdings" panose="05000000000000000000" pitchFamily="2" charset="2"/>
              <a:buChar char="v"/>
            </a:pPr>
            <a:r>
              <a:rPr lang="uk-UA" sz="2800" dirty="0" smtClean="0">
                <a:effectLst>
                  <a:outerShdw blurRad="38100" dist="38100" dir="2700000" algn="tl">
                    <a:srgbClr val="000000">
                      <a:alpha val="43137"/>
                    </a:srgbClr>
                  </a:outerShdw>
                </a:effectLst>
              </a:rPr>
              <a:t>Принцип </a:t>
            </a:r>
            <a:r>
              <a:rPr lang="uk-UA" sz="2800" dirty="0">
                <a:effectLst>
                  <a:outerShdw blurRad="38100" dist="38100" dir="2700000" algn="tl">
                    <a:srgbClr val="000000">
                      <a:alpha val="43137"/>
                    </a:srgbClr>
                  </a:outerShdw>
                </a:effectLst>
              </a:rPr>
              <a:t>наукової обґрунтованості </a:t>
            </a:r>
            <a:r>
              <a:rPr lang="uk-UA" sz="2800" dirty="0"/>
              <a:t>прогнозів передбачає врахування дії об’єктивних економічних законів та законів розвитку суспільства, світового та вітчизняного досвіду, використання сучасних прогностичних методів</a:t>
            </a:r>
            <a:r>
              <a:rPr lang="uk-UA" dirty="0"/>
              <a:t>. </a:t>
            </a:r>
          </a:p>
          <a:p>
            <a:pPr marL="0" indent="0">
              <a:buNone/>
            </a:pPr>
            <a:endParaRPr lang="uk-UA" dirty="0" smtClean="0"/>
          </a:p>
          <a:p>
            <a:pPr marL="0" indent="0">
              <a:buNone/>
            </a:pPr>
            <a:endParaRPr lang="uk-UA" dirty="0" smtClean="0"/>
          </a:p>
          <a:p>
            <a:pPr marL="0" indent="0">
              <a:buNone/>
            </a:pPr>
            <a:r>
              <a:rPr lang="uk-UA" dirty="0" smtClean="0"/>
              <a:t> </a:t>
            </a:r>
            <a:endParaRPr lang="uk-UA" i="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2375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60648"/>
            <a:ext cx="8784977" cy="6480720"/>
          </a:xfrm>
        </p:spPr>
        <p:txBody>
          <a:bodyPr>
            <a:normAutofit/>
          </a:bodyPr>
          <a:lstStyle/>
          <a:p>
            <a:r>
              <a:rPr lang="uk-UA" sz="2800" dirty="0">
                <a:effectLst>
                  <a:outerShdw blurRad="38100" dist="38100" dir="2700000" algn="tl">
                    <a:srgbClr val="000000">
                      <a:alpha val="43137"/>
                    </a:srgbClr>
                  </a:outerShdw>
                </a:effectLst>
              </a:rPr>
              <a:t>Принцип адекватності </a:t>
            </a:r>
            <a:r>
              <a:rPr lang="uk-UA" sz="2800" dirty="0"/>
              <a:t>означає максимальне наближення теоретичної моделі до сталих, суттєвих закономірностей і тенденцій розвитку. </a:t>
            </a:r>
            <a:r>
              <a:rPr lang="uk-UA" sz="2800" b="1" i="1" dirty="0"/>
              <a:t>Теоретична модель прогнозу</a:t>
            </a:r>
            <a:r>
              <a:rPr lang="uk-UA" sz="2800" dirty="0"/>
              <a:t> –  модель, яка має практичну реалізацію і є формою наукового відображення дійсності. Перед тим як стати інструментом передбачення методи й моделі прогнозування мають стати інструментом пізнання.</a:t>
            </a:r>
          </a:p>
          <a:p>
            <a:r>
              <a:rPr lang="uk-UA" sz="2800" dirty="0">
                <a:effectLst>
                  <a:outerShdw blurRad="38100" dist="38100" dir="2700000" algn="tl">
                    <a:srgbClr val="000000">
                      <a:alpha val="43137"/>
                    </a:srgbClr>
                  </a:outerShdw>
                </a:effectLst>
              </a:rPr>
              <a:t>Принцип </a:t>
            </a:r>
            <a:r>
              <a:rPr lang="uk-UA" sz="2800" dirty="0">
                <a:effectLst>
                  <a:outerShdw blurRad="38100" dist="38100" dir="2700000" algn="tl">
                    <a:srgbClr val="000000">
                      <a:alpha val="43137"/>
                    </a:srgbClr>
                  </a:outerShdw>
                </a:effectLst>
              </a:rPr>
              <a:t>альтернативності </a:t>
            </a:r>
            <a:r>
              <a:rPr lang="uk-UA" sz="2800" dirty="0"/>
              <a:t>прогнозування випливає з можливості розвитку економіки та соціально-економічних процесів у різних напрямках</a:t>
            </a:r>
            <a:r>
              <a:rPr lang="uk-UA" sz="2800" dirty="0" smtClean="0"/>
              <a:t>. </a:t>
            </a:r>
            <a:endParaRPr lang="uk-UA" sz="2800" dirty="0"/>
          </a:p>
          <a:p>
            <a:pPr marL="0" indent="0">
              <a:buNone/>
            </a:pPr>
            <a:endParaRPr lang="uk-UA" dirty="0" smtClean="0"/>
          </a:p>
          <a:p>
            <a:pPr marL="0" indent="0">
              <a:buNone/>
            </a:pPr>
            <a:endParaRPr lang="uk-UA" dirty="0" smtClean="0"/>
          </a:p>
          <a:p>
            <a:pPr marL="0" indent="0">
              <a:buNone/>
            </a:pPr>
            <a:r>
              <a:rPr lang="uk-UA" dirty="0" smtClean="0"/>
              <a:t> </a:t>
            </a:r>
            <a:endParaRPr lang="uk-UA" i="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10047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5"/>
          </a:xfrm>
        </p:spPr>
        <p:txBody>
          <a:bodyPr>
            <a:normAutofit/>
          </a:bodyPr>
          <a:lstStyle/>
          <a:p>
            <a:pPr marL="457200" indent="-342900">
              <a:buFont typeface="Wingdings" panose="05000000000000000000" pitchFamily="2" charset="2"/>
              <a:buChar char="q"/>
            </a:pPr>
            <a:r>
              <a:rPr lang="uk-UA" b="1" dirty="0"/>
              <a:t>Система комплексного прогнозування </a:t>
            </a:r>
            <a:r>
              <a:rPr lang="uk-UA" dirty="0"/>
              <a:t>поєднує у собі </a:t>
            </a:r>
            <a:r>
              <a:rPr lang="uk-UA" dirty="0"/>
              <a:t>нормативний та генетичний (пошуковий) прогнози.</a:t>
            </a:r>
          </a:p>
          <a:p>
            <a:pPr marL="457200" indent="-342900">
              <a:buFont typeface="Wingdings" panose="05000000000000000000" pitchFamily="2" charset="2"/>
              <a:buChar char="q"/>
            </a:pPr>
            <a:r>
              <a:rPr lang="uk-UA" dirty="0" smtClean="0"/>
              <a:t>В </a:t>
            </a:r>
            <a:r>
              <a:rPr lang="uk-UA" dirty="0"/>
              <a:t>основі </a:t>
            </a:r>
            <a:r>
              <a:rPr lang="uk-UA" b="1" dirty="0"/>
              <a:t>пошукового прогнозу</a:t>
            </a:r>
            <a:r>
              <a:rPr lang="uk-UA" dirty="0"/>
              <a:t> є </a:t>
            </a:r>
            <a:r>
              <a:rPr lang="uk-UA" i="1" dirty="0"/>
              <a:t>гіпотеза інерційності тенденцій розвитку об’єкту</a:t>
            </a:r>
            <a:r>
              <a:rPr lang="uk-UA" dirty="0"/>
              <a:t>, відносної стійкості форм внутрішньої та зовнішньої взаємодії між його складовими частинами та зовнішнім середовищем. Він </a:t>
            </a:r>
            <a:r>
              <a:rPr lang="uk-UA" i="1" dirty="0">
                <a:effectLst>
                  <a:outerShdw blurRad="38100" dist="38100" dir="2700000" algn="tl">
                    <a:srgbClr val="000000">
                      <a:alpha val="43137"/>
                    </a:srgbClr>
                  </a:outerShdw>
                </a:effectLst>
              </a:rPr>
              <a:t>не враховує цілеспрямованих дій з боку суб’єктів </a:t>
            </a:r>
            <a:r>
              <a:rPr lang="uk-UA" i="1" dirty="0" smtClean="0">
                <a:effectLst>
                  <a:outerShdw blurRad="38100" dist="38100" dir="2700000" algn="tl">
                    <a:srgbClr val="000000">
                      <a:alpha val="43137"/>
                    </a:srgbClr>
                  </a:outerShdw>
                </a:effectLst>
              </a:rPr>
              <a:t>управління</a:t>
            </a:r>
            <a:r>
              <a:rPr lang="uk-UA" dirty="0" smtClean="0"/>
              <a:t>.</a:t>
            </a:r>
          </a:p>
          <a:p>
            <a:pPr marL="457200" indent="-342900">
              <a:buFont typeface="Wingdings" panose="05000000000000000000" pitchFamily="2" charset="2"/>
              <a:buChar char="q"/>
            </a:pPr>
            <a:r>
              <a:rPr lang="uk-UA" b="1" dirty="0" smtClean="0"/>
              <a:t>Нормативний </a:t>
            </a:r>
            <a:r>
              <a:rPr lang="uk-UA" b="1" dirty="0"/>
              <a:t>прогноз</a:t>
            </a:r>
            <a:r>
              <a:rPr lang="uk-UA" dirty="0"/>
              <a:t> передбачає втілення управлінських рішень на підставі генетичного прогнозу, який можна розглядати як перший етап прогнозування. Врахування граничних індикаторів дозволяє коригувати методи державного регулювання, методи грошово-кредитної, структурної і фіскальної політики. Такі зміни є вихідним пунктом другого етапу прогнозування під час якого нормативи стійкого розвитку набувають вирішального </a:t>
            </a:r>
            <a:r>
              <a:rPr lang="uk-UA" dirty="0" smtClean="0"/>
              <a:t>значення.</a:t>
            </a:r>
            <a:endParaRPr lang="uk-UA" dirty="0" smtClean="0"/>
          </a:p>
        </p:txBody>
      </p:sp>
    </p:spTree>
    <p:extLst>
      <p:ext uri="{BB962C8B-B14F-4D97-AF65-F5344CB8AC3E}">
        <p14:creationId xmlns:p14="http://schemas.microsoft.com/office/powerpoint/2010/main" val="2782848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59" y="260648"/>
            <a:ext cx="8928992" cy="936104"/>
          </a:xfrm>
        </p:spPr>
        <p:txBody>
          <a:bodyPr vert="horz" lIns="91440" tIns="45720" rIns="91440" bIns="45720" rtlCol="0" anchor="ctr">
            <a:noAutofit/>
          </a:bodyPr>
          <a:lstStyle/>
          <a:p>
            <a:r>
              <a:rPr lang="uk-UA" sz="3600" dirty="0">
                <a:solidFill>
                  <a:srgbClr val="FFFF00"/>
                </a:solidFill>
              </a:rPr>
              <a:t/>
            </a:r>
            <a:br>
              <a:rPr lang="uk-UA" sz="3600" dirty="0">
                <a:solidFill>
                  <a:srgbClr val="FFFF00"/>
                </a:solidFill>
              </a:rPr>
            </a:br>
            <a:r>
              <a:rPr lang="uk-UA" sz="3600" dirty="0">
                <a:solidFill>
                  <a:srgbClr val="FFFF00"/>
                </a:solidFill>
              </a:rPr>
              <a:t>7.3. Загальна характеристика методів і моделей прогнозування</a:t>
            </a:r>
            <a:r>
              <a:rPr lang="uk-UA" sz="3600" dirty="0">
                <a:solidFill>
                  <a:srgbClr val="FFFF00"/>
                </a:solidFill>
              </a:rPr>
              <a:t/>
            </a:r>
            <a:br>
              <a:rPr lang="uk-UA" sz="3600" dirty="0">
                <a:solidFill>
                  <a:srgbClr val="FFFF00"/>
                </a:solidFill>
              </a:rPr>
            </a:br>
            <a:endParaRPr lang="uk-UA" sz="3600" dirty="0">
              <a:solidFill>
                <a:srgbClr val="FFFF00"/>
              </a:solidFill>
            </a:endParaRPr>
          </a:p>
        </p:txBody>
      </p:sp>
      <p:sp>
        <p:nvSpPr>
          <p:cNvPr id="3" name="Объект 2"/>
          <p:cNvSpPr>
            <a:spLocks noGrp="1"/>
          </p:cNvSpPr>
          <p:nvPr>
            <p:ph idx="1"/>
          </p:nvPr>
        </p:nvSpPr>
        <p:spPr>
          <a:xfrm>
            <a:off x="35496" y="1412776"/>
            <a:ext cx="8856984" cy="5328592"/>
          </a:xfrm>
        </p:spPr>
        <p:txBody>
          <a:bodyPr>
            <a:normAutofit/>
          </a:bodyPr>
          <a:lstStyle/>
          <a:p>
            <a:r>
              <a:rPr lang="uk-UA" sz="2800" dirty="0" smtClean="0"/>
              <a:t> </a:t>
            </a:r>
            <a:r>
              <a:rPr lang="uk-UA" sz="2800" b="1" i="1" dirty="0"/>
              <a:t>Методи прогнозування</a:t>
            </a:r>
            <a:r>
              <a:rPr lang="uk-UA" sz="2800" dirty="0"/>
              <a:t> – сукупність прийомів і оцінок, що дозволяють на підставі ретроспективного аналізу внутрішніх і зовнішніх зв’язків, притаманних об’єкту, а також їхніх змін окреслити з достатнім рівнем ймовірності його параметри у майбутньому.</a:t>
            </a:r>
          </a:p>
          <a:p>
            <a:r>
              <a:rPr lang="uk-UA" sz="2800" b="1" i="1" dirty="0"/>
              <a:t>Вибір методів прогнозування </a:t>
            </a:r>
            <a:r>
              <a:rPr lang="uk-UA" sz="2800" dirty="0"/>
              <a:t>здійснюється згідно з характером об’єкта та вимогами, які пред’являються до інформаційного забезпечення прогнозів.</a:t>
            </a:r>
          </a:p>
          <a:p>
            <a:r>
              <a:rPr lang="uk-UA" sz="2800" dirty="0"/>
              <a:t>Сучасна прогностика методи прогнозування в залежності від рівня формалізації об’єднує в дві групи: </a:t>
            </a:r>
            <a:r>
              <a:rPr lang="uk-UA" sz="2800" dirty="0">
                <a:effectLst>
                  <a:outerShdw blurRad="38100" dist="38100" dir="2700000" algn="tl">
                    <a:srgbClr val="000000">
                      <a:alpha val="43137"/>
                    </a:srgbClr>
                  </a:outerShdw>
                </a:effectLst>
              </a:rPr>
              <a:t>інтуїтивні й формалізовані</a:t>
            </a:r>
            <a:r>
              <a:rPr lang="uk-UA" sz="2800" dirty="0"/>
              <a:t>.</a:t>
            </a:r>
            <a:r>
              <a:rPr lang="uk-UA" sz="2600" i="1" dirty="0" smtClean="0">
                <a:solidFill>
                  <a:srgbClr val="00B050"/>
                </a:solidFill>
              </a:rPr>
              <a:t> </a:t>
            </a:r>
            <a:endParaRPr lang="uk-UA" sz="2600" i="1" dirty="0">
              <a:solidFill>
                <a:srgbClr val="00B050"/>
              </a:solidFill>
            </a:endParaRPr>
          </a:p>
        </p:txBody>
      </p:sp>
    </p:spTree>
    <p:extLst>
      <p:ext uri="{BB962C8B-B14F-4D97-AF65-F5344CB8AC3E}">
        <p14:creationId xmlns:p14="http://schemas.microsoft.com/office/powerpoint/2010/main" val="375659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1412776"/>
            <a:ext cx="8712968" cy="5112568"/>
          </a:xfrm>
        </p:spPr>
        <p:txBody>
          <a:bodyPr>
            <a:normAutofit/>
          </a:bodyPr>
          <a:lstStyle/>
          <a:p>
            <a:r>
              <a:rPr lang="uk-UA" b="1" dirty="0"/>
              <a:t>Інтуїтивні (експертні) методи</a:t>
            </a:r>
            <a:r>
              <a:rPr lang="uk-UA" i="1" dirty="0"/>
              <a:t> </a:t>
            </a:r>
            <a:r>
              <a:rPr lang="uk-UA" dirty="0"/>
              <a:t>використовуються за відсутності даних щодо тенденцій розвитку об’єкта, коли прогнозуються процеси, які не мають історичних аналогів та неможливо формалізувати вплив на розвиток об’єкта багатьох факторів за допомогою інших методів. </a:t>
            </a:r>
          </a:p>
          <a:p>
            <a:r>
              <a:rPr lang="uk-UA" b="1" dirty="0">
                <a:effectLst>
                  <a:outerShdw blurRad="38100" dist="38100" dir="2700000" algn="tl">
                    <a:srgbClr val="000000">
                      <a:alpha val="43137"/>
                    </a:srgbClr>
                  </a:outerShdw>
                </a:effectLst>
              </a:rPr>
              <a:t>Експертні оцінки</a:t>
            </a:r>
            <a:r>
              <a:rPr lang="uk-UA" dirty="0"/>
              <a:t>:</a:t>
            </a:r>
          </a:p>
          <a:p>
            <a:pPr marL="457200" lvl="0" indent="-457200">
              <a:buFont typeface="+mj-lt"/>
              <a:buAutoNum type="alphaLcParenR"/>
            </a:pPr>
            <a:r>
              <a:rPr lang="uk-UA" dirty="0"/>
              <a:t>встановлюють ступінь складності й актуальності проблеми,</a:t>
            </a:r>
          </a:p>
          <a:p>
            <a:pPr marL="457200" lvl="0" indent="-457200">
              <a:buFont typeface="+mj-lt"/>
              <a:buAutoNum type="alphaLcParenR"/>
            </a:pPr>
            <a:r>
              <a:rPr lang="uk-UA" dirty="0"/>
              <a:t> визначають основні цілі і критерії,</a:t>
            </a:r>
          </a:p>
          <a:p>
            <a:pPr marL="457200" lvl="0" indent="-457200">
              <a:buFont typeface="+mj-lt"/>
              <a:buAutoNum type="alphaLcParenR"/>
            </a:pPr>
            <a:r>
              <a:rPr lang="uk-UA" dirty="0"/>
              <a:t> виявляють фактори і взаємозв’язки між ними,</a:t>
            </a:r>
          </a:p>
          <a:p>
            <a:pPr marL="457200" lvl="0" indent="-457200">
              <a:buFont typeface="+mj-lt"/>
              <a:buAutoNum type="alphaLcParenR"/>
            </a:pPr>
            <a:r>
              <a:rPr lang="uk-UA" dirty="0"/>
              <a:t> обґрунтовують альтернативи розвитку.</a:t>
            </a:r>
          </a:p>
          <a:p>
            <a:endParaRPr lang="uk-UA" dirty="0"/>
          </a:p>
        </p:txBody>
      </p:sp>
      <p:sp>
        <p:nvSpPr>
          <p:cNvPr id="3" name="Заголовок 2"/>
          <p:cNvSpPr>
            <a:spLocks noGrp="1"/>
          </p:cNvSpPr>
          <p:nvPr>
            <p:ph type="title"/>
          </p:nvPr>
        </p:nvSpPr>
        <p:spPr>
          <a:xfrm>
            <a:off x="323528" y="116632"/>
            <a:ext cx="8553128" cy="858424"/>
          </a:xfrm>
        </p:spPr>
        <p:txBody>
          <a:bodyPr/>
          <a:lstStyle/>
          <a:p>
            <a:r>
              <a:rPr lang="uk-UA" sz="2800" dirty="0" smtClean="0">
                <a:solidFill>
                  <a:srgbClr val="FFFF00"/>
                </a:solidFill>
                <a:effectLst>
                  <a:outerShdw blurRad="38100" dist="38100" dir="2700000" algn="tl">
                    <a:srgbClr val="000000">
                      <a:alpha val="43137"/>
                    </a:srgbClr>
                  </a:outerShdw>
                </a:effectLst>
              </a:rPr>
              <a:t>Інтуїтивні (експертні) методи</a:t>
            </a:r>
            <a:endParaRPr lang="uk-UA" sz="2800" dirty="0"/>
          </a:p>
        </p:txBody>
      </p:sp>
    </p:spTree>
    <p:extLst>
      <p:ext uri="{BB962C8B-B14F-4D97-AF65-F5344CB8AC3E}">
        <p14:creationId xmlns:p14="http://schemas.microsoft.com/office/powerpoint/2010/main" val="3724293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1412776"/>
            <a:ext cx="8712968" cy="5112568"/>
          </a:xfrm>
        </p:spPr>
        <p:txBody>
          <a:bodyPr>
            <a:normAutofit/>
          </a:bodyPr>
          <a:lstStyle/>
          <a:p>
            <a:r>
              <a:rPr lang="uk-UA" b="1" dirty="0"/>
              <a:t>Формалізовані методи </a:t>
            </a:r>
            <a:r>
              <a:rPr lang="uk-UA" dirty="0"/>
              <a:t>прогнозування</a:t>
            </a:r>
            <a:r>
              <a:rPr lang="uk-UA" dirty="0"/>
              <a:t> – це  методи </a:t>
            </a:r>
            <a:r>
              <a:rPr lang="uk-UA" i="1" dirty="0"/>
              <a:t>прогнозної екстраполяції та моделювання.</a:t>
            </a:r>
            <a:r>
              <a:rPr lang="uk-UA" dirty="0"/>
              <a:t> Вони використовуються коли достатньо інформації і є достовірні дані щодо тенденції розвитку об’єкта прог­нозування.</a:t>
            </a:r>
          </a:p>
          <a:p>
            <a:r>
              <a:rPr lang="uk-UA" b="1" i="1" dirty="0"/>
              <a:t>Метод екстраполяції</a:t>
            </a:r>
            <a:r>
              <a:rPr lang="uk-UA" dirty="0"/>
              <a:t> переносить закономірності (тенденції) розвитку об’єкта в минулому і теперішньому на майбутнє. Враховуючи, що тенденції розвитку можуть змінюватися, то такі прогнозні результати мають імовірнісний характер.</a:t>
            </a:r>
          </a:p>
          <a:p>
            <a:r>
              <a:rPr lang="uk-UA" b="1" i="1" dirty="0"/>
              <a:t>Методи багатофакторного моделювання</a:t>
            </a:r>
            <a:r>
              <a:rPr lang="uk-UA" dirty="0"/>
              <a:t> — логічного, інформаційного, статистичного</a:t>
            </a:r>
            <a:r>
              <a:rPr lang="uk-UA" dirty="0" smtClean="0"/>
              <a:t>.</a:t>
            </a:r>
            <a:endParaRPr lang="uk-UA" dirty="0"/>
          </a:p>
        </p:txBody>
      </p:sp>
      <p:sp>
        <p:nvSpPr>
          <p:cNvPr id="3" name="Заголовок 2"/>
          <p:cNvSpPr>
            <a:spLocks noGrp="1"/>
          </p:cNvSpPr>
          <p:nvPr>
            <p:ph type="title"/>
          </p:nvPr>
        </p:nvSpPr>
        <p:spPr>
          <a:xfrm>
            <a:off x="323528" y="116632"/>
            <a:ext cx="8553128" cy="858424"/>
          </a:xfrm>
        </p:spPr>
        <p:txBody>
          <a:bodyPr/>
          <a:lstStyle/>
          <a:p>
            <a:r>
              <a:rPr lang="uk-UA" sz="2800" dirty="0" smtClean="0">
                <a:solidFill>
                  <a:srgbClr val="FFFF00"/>
                </a:solidFill>
                <a:effectLst>
                  <a:outerShdw blurRad="38100" dist="38100" dir="2700000" algn="tl">
                    <a:srgbClr val="000000">
                      <a:alpha val="43137"/>
                    </a:srgbClr>
                  </a:outerShdw>
                </a:effectLst>
              </a:rPr>
              <a:t>Формалізовані методи</a:t>
            </a:r>
            <a:endParaRPr lang="uk-UA" sz="2800" dirty="0"/>
          </a:p>
        </p:txBody>
      </p:sp>
    </p:spTree>
    <p:extLst>
      <p:ext uri="{BB962C8B-B14F-4D97-AF65-F5344CB8AC3E}">
        <p14:creationId xmlns:p14="http://schemas.microsoft.com/office/powerpoint/2010/main" val="3914699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556792"/>
            <a:ext cx="8568951" cy="4896544"/>
          </a:xfrm>
        </p:spPr>
        <p:txBody>
          <a:bodyPr>
            <a:normAutofit fontScale="92500"/>
          </a:bodyPr>
          <a:lstStyle/>
          <a:p>
            <a:r>
              <a:rPr lang="uk-UA" b="1" i="1" dirty="0"/>
              <a:t>А.</a:t>
            </a:r>
            <a:r>
              <a:rPr lang="uk-UA" dirty="0"/>
              <a:t> До </a:t>
            </a:r>
            <a:r>
              <a:rPr lang="uk-UA" i="1" dirty="0">
                <a:effectLst>
                  <a:outerShdw blurRad="38100" dist="38100" dir="2700000" algn="tl">
                    <a:srgbClr val="000000">
                      <a:alpha val="43137"/>
                    </a:srgbClr>
                  </a:outerShdw>
                </a:effectLst>
              </a:rPr>
              <a:t>логічного моделювання</a:t>
            </a:r>
            <a:r>
              <a:rPr lang="uk-UA" dirty="0">
                <a:effectLst>
                  <a:outerShdw blurRad="38100" dist="38100" dir="2700000" algn="tl">
                    <a:srgbClr val="000000">
                      <a:alpha val="43137"/>
                    </a:srgbClr>
                  </a:outerShdw>
                </a:effectLst>
              </a:rPr>
              <a:t> </a:t>
            </a:r>
            <a:r>
              <a:rPr lang="uk-UA" dirty="0"/>
              <a:t>належать методи прогнозування за історичною аналогією, побудовою сценарію, дерева </a:t>
            </a:r>
            <a:r>
              <a:rPr lang="uk-UA" dirty="0" smtClean="0"/>
              <a:t>цілей</a:t>
            </a:r>
          </a:p>
          <a:p>
            <a:r>
              <a:rPr lang="uk-UA" b="1" i="1" dirty="0"/>
              <a:t>Б.</a:t>
            </a:r>
            <a:r>
              <a:rPr lang="uk-UA" dirty="0"/>
              <a:t> </a:t>
            </a:r>
            <a:r>
              <a:rPr lang="uk-UA" i="1" dirty="0">
                <a:effectLst>
                  <a:outerShdw blurRad="38100" dist="38100" dir="2700000" algn="tl">
                    <a:srgbClr val="000000">
                      <a:alpha val="43137"/>
                    </a:srgbClr>
                  </a:outerShdw>
                </a:effectLst>
              </a:rPr>
              <a:t>Методи інформаційного моделювання </a:t>
            </a:r>
            <a:r>
              <a:rPr lang="uk-UA" dirty="0"/>
              <a:t>побудовані на вивченні характерних властивостей інформаційних потоків (певна спрямованість, інтенсивність, прискорення або уповільнення, структура) створюють передумови для прогнозування розвитку на підставі вивчення джерел масової інформації, які містять певні необхідні, логічно впорядковані гіпотези.</a:t>
            </a:r>
          </a:p>
          <a:p>
            <a:r>
              <a:rPr lang="uk-UA" b="1" i="1" dirty="0"/>
              <a:t>В</a:t>
            </a:r>
            <a:r>
              <a:rPr lang="uk-UA" dirty="0"/>
              <a:t>. Найпоширенішими є </a:t>
            </a:r>
            <a:r>
              <a:rPr lang="uk-UA" i="1" dirty="0">
                <a:effectLst>
                  <a:outerShdw blurRad="38100" dist="38100" dir="2700000" algn="tl">
                    <a:srgbClr val="000000">
                      <a:alpha val="43137"/>
                    </a:srgbClr>
                  </a:outerShdw>
                </a:effectLst>
              </a:rPr>
              <a:t>методи статистичного </a:t>
            </a:r>
            <a:r>
              <a:rPr lang="uk-UA" i="1" dirty="0" smtClean="0">
                <a:effectLst>
                  <a:outerShdw blurRad="38100" dist="38100" dir="2700000" algn="tl">
                    <a:srgbClr val="000000">
                      <a:alpha val="43137"/>
                    </a:srgbClr>
                  </a:outerShdw>
                </a:effectLst>
              </a:rPr>
              <a:t>моделювання</a:t>
            </a:r>
            <a:r>
              <a:rPr lang="uk-UA" i="1" dirty="0">
                <a:effectLst>
                  <a:outerShdw blurRad="38100" dist="38100" dir="2700000" algn="tl">
                    <a:srgbClr val="000000">
                      <a:alpha val="43137"/>
                    </a:srgbClr>
                  </a:outerShdw>
                </a:effectLst>
              </a:rPr>
              <a:t>.</a:t>
            </a:r>
            <a:r>
              <a:rPr lang="uk-UA" dirty="0" smtClean="0"/>
              <a:t> Вони поділяються </a:t>
            </a:r>
            <a:r>
              <a:rPr lang="uk-UA" dirty="0"/>
              <a:t>на дві </a:t>
            </a:r>
            <a:r>
              <a:rPr lang="uk-UA" dirty="0" smtClean="0"/>
              <a:t>групи:</a:t>
            </a:r>
          </a:p>
          <a:p>
            <a:pPr marL="0" indent="0">
              <a:buNone/>
            </a:pPr>
            <a:r>
              <a:rPr lang="uk-UA" dirty="0"/>
              <a:t>1. </a:t>
            </a:r>
            <a:r>
              <a:rPr lang="uk-UA" i="1" dirty="0"/>
              <a:t>Метод прогнозування на підставі одиничних рівнянь регресії</a:t>
            </a:r>
            <a:r>
              <a:rPr lang="uk-UA" i="1" dirty="0" smtClean="0"/>
              <a:t>.</a:t>
            </a:r>
          </a:p>
          <a:p>
            <a:pPr marL="0" indent="0">
              <a:buNone/>
            </a:pPr>
            <a:r>
              <a:rPr lang="uk-UA" dirty="0"/>
              <a:t>2. </a:t>
            </a:r>
            <a:r>
              <a:rPr lang="uk-UA" i="1" dirty="0"/>
              <a:t>Метод прогнозування на підставі системи рівнянь взаємозв’язаних рядів динаміки.</a:t>
            </a:r>
            <a:endParaRPr lang="uk-UA" dirty="0"/>
          </a:p>
        </p:txBody>
      </p:sp>
      <p:sp>
        <p:nvSpPr>
          <p:cNvPr id="3" name="Заголовок 2"/>
          <p:cNvSpPr>
            <a:spLocks noGrp="1"/>
          </p:cNvSpPr>
          <p:nvPr>
            <p:ph type="title"/>
          </p:nvPr>
        </p:nvSpPr>
        <p:spPr/>
        <p:txBody>
          <a:bodyPr>
            <a:normAutofit/>
          </a:bodyPr>
          <a:lstStyle/>
          <a:p>
            <a:r>
              <a:rPr lang="uk-UA" sz="2800" dirty="0">
                <a:solidFill>
                  <a:srgbClr val="FFFF00"/>
                </a:solidFill>
                <a:effectLst>
                  <a:outerShdw blurRad="38100" dist="38100" dir="2700000" algn="tl">
                    <a:srgbClr val="000000">
                      <a:alpha val="43137"/>
                    </a:srgbClr>
                  </a:outerShdw>
                </a:effectLst>
              </a:rPr>
              <a:t>Методи багатофакторного моделювання</a:t>
            </a:r>
          </a:p>
        </p:txBody>
      </p:sp>
    </p:spTree>
    <p:extLst>
      <p:ext uri="{BB962C8B-B14F-4D97-AF65-F5344CB8AC3E}">
        <p14:creationId xmlns:p14="http://schemas.microsoft.com/office/powerpoint/2010/main" val="698329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uk-UA" dirty="0"/>
              <a:t>7.1 </a:t>
            </a:r>
            <a:r>
              <a:rPr lang="uk-UA" dirty="0"/>
              <a:t>Соціально-економічна стратегія</a:t>
            </a:r>
            <a:r>
              <a:rPr lang="uk-UA" dirty="0" smtClean="0"/>
              <a:t>.</a:t>
            </a:r>
            <a:r>
              <a:rPr lang="uk-UA" dirty="0"/>
              <a:t> Модель прийняття економічних рішень Яна </a:t>
            </a:r>
            <a:r>
              <a:rPr lang="uk-UA" dirty="0" err="1"/>
              <a:t>Тінбергена</a:t>
            </a:r>
            <a:r>
              <a:rPr lang="uk-UA" dirty="0"/>
              <a:t>.</a:t>
            </a:r>
          </a:p>
          <a:p>
            <a:r>
              <a:rPr lang="uk-UA" dirty="0"/>
              <a:t>7.2.</a:t>
            </a:r>
            <a:r>
              <a:rPr lang="uk-UA" dirty="0"/>
              <a:t> Сутність, функції і головні принципи соціально-економічного </a:t>
            </a:r>
            <a:r>
              <a:rPr lang="uk-UA" dirty="0"/>
              <a:t>прогнозування.</a:t>
            </a:r>
          </a:p>
          <a:p>
            <a:r>
              <a:rPr lang="uk-UA" dirty="0"/>
              <a:t>7.3. </a:t>
            </a:r>
            <a:r>
              <a:rPr lang="uk-UA" dirty="0" smtClean="0"/>
              <a:t>Загальна характеристика методів і моделей прогнозування.  </a:t>
            </a:r>
            <a:endParaRPr lang="uk-UA" dirty="0"/>
          </a:p>
        </p:txBody>
      </p:sp>
      <p:sp>
        <p:nvSpPr>
          <p:cNvPr id="3" name="Заголовок 2"/>
          <p:cNvSpPr>
            <a:spLocks noGrp="1"/>
          </p:cNvSpPr>
          <p:nvPr>
            <p:ph type="title"/>
          </p:nvPr>
        </p:nvSpPr>
        <p:spPr>
          <a:xfrm>
            <a:off x="251520" y="188640"/>
            <a:ext cx="8640960" cy="1728192"/>
          </a:xfrm>
        </p:spPr>
        <p:txBody>
          <a:bodyPr>
            <a:normAutofit fontScale="90000"/>
          </a:bodyPr>
          <a:lstStyle/>
          <a:p>
            <a:r>
              <a:rPr lang="uk-UA" sz="4000" b="1" dirty="0" smtClean="0"/>
              <a:t/>
            </a:r>
            <a:br>
              <a:rPr lang="uk-UA" sz="4000" b="1" dirty="0" smtClean="0"/>
            </a:br>
            <a:r>
              <a:rPr lang="uk-UA" sz="4000" b="1" dirty="0" smtClean="0">
                <a:solidFill>
                  <a:srgbClr val="FFFF00"/>
                </a:solidFill>
              </a:rPr>
              <a:t>Тема </a:t>
            </a:r>
            <a:r>
              <a:rPr lang="uk-UA" sz="4000" b="1" dirty="0">
                <a:solidFill>
                  <a:srgbClr val="FFFF00"/>
                </a:solidFill>
              </a:rPr>
              <a:t>7. Соціально-економічне прогнозування та макроекономічне планування</a:t>
            </a:r>
            <a:r>
              <a:rPr lang="uk-UA" dirty="0">
                <a:solidFill>
                  <a:srgbClr val="FFFF00"/>
                </a:solidFill>
              </a:rPr>
              <a:t/>
            </a:r>
            <a:br>
              <a:rPr lang="uk-UA" dirty="0">
                <a:solidFill>
                  <a:srgbClr val="FFFF00"/>
                </a:solidFill>
              </a:rPr>
            </a:br>
            <a:endParaRPr lang="uk-UA" dirty="0">
              <a:solidFill>
                <a:srgbClr val="FFFF00"/>
              </a:solidFill>
            </a:endParaRPr>
          </a:p>
        </p:txBody>
      </p:sp>
    </p:spTree>
    <p:extLst>
      <p:ext uri="{BB962C8B-B14F-4D97-AF65-F5344CB8AC3E}">
        <p14:creationId xmlns:p14="http://schemas.microsoft.com/office/powerpoint/2010/main" val="138295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060848"/>
            <a:ext cx="8928992" cy="4680520"/>
          </a:xfrm>
        </p:spPr>
        <p:txBody>
          <a:bodyPr>
            <a:normAutofit fontScale="92500"/>
          </a:bodyPr>
          <a:lstStyle/>
          <a:p>
            <a:r>
              <a:rPr lang="uk-UA" sz="2800" dirty="0" smtClean="0"/>
              <a:t>Вагомий </a:t>
            </a:r>
            <a:r>
              <a:rPr lang="uk-UA" sz="2800" dirty="0"/>
              <a:t>внесок у розвиток сучасної теорії економічної політики здійснив голландський економіст </a:t>
            </a:r>
            <a:r>
              <a:rPr lang="uk-UA" sz="2800" dirty="0">
                <a:solidFill>
                  <a:srgbClr val="00B050"/>
                </a:solidFill>
                <a:effectLst>
                  <a:outerShdw blurRad="38100" dist="38100" dir="2700000" algn="tl">
                    <a:srgbClr val="000000">
                      <a:alpha val="43137"/>
                    </a:srgbClr>
                  </a:outerShdw>
                </a:effectLst>
              </a:rPr>
              <a:t>Ян </a:t>
            </a:r>
            <a:r>
              <a:rPr lang="uk-UA" sz="2800" dirty="0" err="1">
                <a:solidFill>
                  <a:srgbClr val="00B050"/>
                </a:solidFill>
                <a:effectLst>
                  <a:outerShdw blurRad="38100" dist="38100" dir="2700000" algn="tl">
                    <a:srgbClr val="000000">
                      <a:alpha val="43137"/>
                    </a:srgbClr>
                  </a:outerShdw>
                </a:effectLst>
              </a:rPr>
              <a:t>Тінберген</a:t>
            </a:r>
            <a:r>
              <a:rPr lang="uk-UA" sz="2800" dirty="0">
                <a:solidFill>
                  <a:srgbClr val="00B050"/>
                </a:solidFill>
                <a:effectLst>
                  <a:outerShdw blurRad="38100" dist="38100" dir="2700000" algn="tl">
                    <a:srgbClr val="000000">
                      <a:alpha val="43137"/>
                    </a:srgbClr>
                  </a:outerShdw>
                </a:effectLst>
              </a:rPr>
              <a:t> </a:t>
            </a:r>
            <a:r>
              <a:rPr lang="uk-UA" sz="2800" dirty="0"/>
              <a:t>у працях</a:t>
            </a:r>
            <a:r>
              <a:rPr lang="uk-UA" sz="2800" dirty="0" smtClean="0"/>
              <a:t>: </a:t>
            </a:r>
            <a:r>
              <a:rPr lang="uk-UA" sz="2800" i="1" dirty="0" smtClean="0">
                <a:solidFill>
                  <a:srgbClr val="00B050"/>
                </a:solidFill>
              </a:rPr>
              <a:t>«Теорія </a:t>
            </a:r>
            <a:r>
              <a:rPr lang="uk-UA" sz="2800" i="1" dirty="0">
                <a:solidFill>
                  <a:srgbClr val="00B050"/>
                </a:solidFill>
              </a:rPr>
              <a:t>економічної </a:t>
            </a:r>
            <a:r>
              <a:rPr lang="uk-UA" sz="2800" i="1" dirty="0" smtClean="0">
                <a:solidFill>
                  <a:srgbClr val="00B050"/>
                </a:solidFill>
              </a:rPr>
              <a:t>політики»(</a:t>
            </a:r>
            <a:r>
              <a:rPr lang="uk-UA" sz="2800" i="1" dirty="0">
                <a:solidFill>
                  <a:srgbClr val="00B050"/>
                </a:solidFill>
              </a:rPr>
              <a:t>1952</a:t>
            </a:r>
            <a:r>
              <a:rPr lang="uk-UA" sz="2800" i="1" dirty="0" smtClean="0">
                <a:solidFill>
                  <a:srgbClr val="00B050"/>
                </a:solidFill>
              </a:rPr>
              <a:t>), «Економічна </a:t>
            </a:r>
            <a:r>
              <a:rPr lang="uk-UA" sz="2800" i="1" dirty="0">
                <a:solidFill>
                  <a:srgbClr val="00B050"/>
                </a:solidFill>
              </a:rPr>
              <a:t>політика: принципи та </a:t>
            </a:r>
            <a:r>
              <a:rPr lang="uk-UA" sz="2800" i="1" dirty="0" smtClean="0">
                <a:solidFill>
                  <a:srgbClr val="00B050"/>
                </a:solidFill>
              </a:rPr>
              <a:t>мета» </a:t>
            </a:r>
            <a:r>
              <a:rPr lang="uk-UA" sz="2800" i="1" dirty="0">
                <a:solidFill>
                  <a:srgbClr val="00B050"/>
                </a:solidFill>
              </a:rPr>
              <a:t>(1956).</a:t>
            </a:r>
          </a:p>
          <a:p>
            <a:r>
              <a:rPr lang="uk-UA" sz="2800" dirty="0" smtClean="0"/>
              <a:t>На його думку, впровадження </a:t>
            </a:r>
            <a:r>
              <a:rPr lang="uk-UA" sz="2800" dirty="0"/>
              <a:t>економічної політики </a:t>
            </a:r>
            <a:r>
              <a:rPr lang="uk-UA" sz="2800" dirty="0" smtClean="0"/>
              <a:t>повинне базуватися на дотриманні  двох теорем: </a:t>
            </a:r>
          </a:p>
          <a:p>
            <a:r>
              <a:rPr lang="uk-UA" sz="2800" dirty="0" smtClean="0">
                <a:solidFill>
                  <a:srgbClr val="C00000"/>
                </a:solidFill>
                <a:effectLst>
                  <a:outerShdw blurRad="38100" dist="38100" dir="2700000" algn="tl">
                    <a:srgbClr val="000000">
                      <a:alpha val="43137"/>
                    </a:srgbClr>
                  </a:outerShdw>
                </a:effectLst>
              </a:rPr>
              <a:t>Теорема </a:t>
            </a:r>
            <a:r>
              <a:rPr lang="uk-UA" sz="2800" dirty="0">
                <a:solidFill>
                  <a:srgbClr val="C00000"/>
                </a:solidFill>
                <a:effectLst>
                  <a:outerShdw blurRad="38100" dist="38100" dir="2700000" algn="tl">
                    <a:srgbClr val="000000">
                      <a:alpha val="43137"/>
                    </a:srgbClr>
                  </a:outerShdw>
                </a:effectLst>
              </a:rPr>
              <a:t>І.</a:t>
            </a:r>
            <a:r>
              <a:rPr lang="uk-UA" sz="2800" dirty="0"/>
              <a:t> </a:t>
            </a:r>
            <a:r>
              <a:rPr lang="uk-UA" sz="2800" i="1" dirty="0"/>
              <a:t>Кількість інструментів економічної політики повинна відповідати кількості поставлених цілей.</a:t>
            </a:r>
            <a:endParaRPr lang="uk-UA" sz="2800" dirty="0"/>
          </a:p>
          <a:p>
            <a:r>
              <a:rPr lang="uk-UA" sz="2800" dirty="0">
                <a:solidFill>
                  <a:srgbClr val="C00000"/>
                </a:solidFill>
                <a:effectLst>
                  <a:outerShdw blurRad="38100" dist="38100" dir="2700000" algn="tl">
                    <a:srgbClr val="000000">
                      <a:alpha val="43137"/>
                    </a:srgbClr>
                  </a:outerShdw>
                </a:effectLst>
              </a:rPr>
              <a:t>Теорема ІІ. </a:t>
            </a:r>
            <a:r>
              <a:rPr lang="uk-UA" sz="2800" i="1" dirty="0"/>
              <a:t>Для досягнення мети необхідно </a:t>
            </a:r>
            <a:r>
              <a:rPr lang="uk-UA" sz="2800" i="1" dirty="0" smtClean="0"/>
              <a:t>обирати </a:t>
            </a:r>
            <a:r>
              <a:rPr lang="uk-UA" sz="2800" i="1" dirty="0"/>
              <a:t>відносно найбільш ефективні </a:t>
            </a:r>
            <a:r>
              <a:rPr lang="uk-UA" sz="2800" i="1" dirty="0" smtClean="0"/>
              <a:t>інструменти.</a:t>
            </a:r>
            <a:endParaRPr lang="uk-UA" sz="2800" dirty="0"/>
          </a:p>
          <a:p>
            <a:pPr marL="0" indent="0">
              <a:buNone/>
            </a:pPr>
            <a:endParaRPr lang="uk-UA" dirty="0"/>
          </a:p>
        </p:txBody>
      </p:sp>
      <p:sp>
        <p:nvSpPr>
          <p:cNvPr id="3" name="Заголовок 2"/>
          <p:cNvSpPr>
            <a:spLocks noGrp="1"/>
          </p:cNvSpPr>
          <p:nvPr>
            <p:ph type="title"/>
          </p:nvPr>
        </p:nvSpPr>
        <p:spPr>
          <a:xfrm>
            <a:off x="251520" y="260648"/>
            <a:ext cx="8445624" cy="1252728"/>
          </a:xfrm>
        </p:spPr>
        <p:txBody>
          <a:bodyPr>
            <a:normAutofit fontScale="90000"/>
          </a:bodyPr>
          <a:lstStyle/>
          <a:p>
            <a:r>
              <a:rPr lang="uk-UA" sz="3600" dirty="0" smtClean="0">
                <a:solidFill>
                  <a:srgbClr val="FFFF00"/>
                </a:solidFill>
                <a:effectLst>
                  <a:outerShdw blurRad="38100" dist="38100" dir="2700000" algn="tl">
                    <a:srgbClr val="000000">
                      <a:alpha val="43137"/>
                    </a:srgbClr>
                  </a:outerShdw>
                </a:effectLst>
              </a:rPr>
              <a:t>7.1 </a:t>
            </a:r>
            <a:r>
              <a:rPr lang="uk-UA" sz="3600" dirty="0">
                <a:solidFill>
                  <a:srgbClr val="FFFF00"/>
                </a:solidFill>
                <a:effectLst>
                  <a:outerShdw blurRad="38100" dist="38100" dir="2700000" algn="tl">
                    <a:srgbClr val="000000">
                      <a:alpha val="43137"/>
                    </a:srgbClr>
                  </a:outerShdw>
                </a:effectLst>
              </a:rPr>
              <a:t>Соціально-економічна стратегія. </a:t>
            </a:r>
            <a:r>
              <a:rPr lang="uk-UA" sz="3600" dirty="0" smtClean="0">
                <a:solidFill>
                  <a:srgbClr val="FFFF00"/>
                </a:solidFill>
                <a:effectLst>
                  <a:outerShdw blurRad="38100" dist="38100" dir="2700000" algn="tl">
                    <a:srgbClr val="000000">
                      <a:alpha val="43137"/>
                    </a:srgbClr>
                  </a:outerShdw>
                </a:effectLst>
              </a:rPr>
              <a:t/>
            </a:r>
            <a:br>
              <a:rPr lang="uk-UA" sz="3600" dirty="0" smtClean="0">
                <a:solidFill>
                  <a:srgbClr val="FFFF00"/>
                </a:solidFill>
                <a:effectLst>
                  <a:outerShdw blurRad="38100" dist="38100" dir="2700000" algn="tl">
                    <a:srgbClr val="000000">
                      <a:alpha val="43137"/>
                    </a:srgbClr>
                  </a:outerShdw>
                </a:effectLst>
              </a:rPr>
            </a:br>
            <a:r>
              <a:rPr lang="uk-UA" sz="3600" dirty="0" smtClean="0">
                <a:solidFill>
                  <a:srgbClr val="FFFF00"/>
                </a:solidFill>
                <a:effectLst>
                  <a:outerShdw blurRad="38100" dist="38100" dir="2700000" algn="tl">
                    <a:srgbClr val="000000">
                      <a:alpha val="43137"/>
                    </a:srgbClr>
                  </a:outerShdw>
                </a:effectLst>
              </a:rPr>
              <a:t>Модель </a:t>
            </a:r>
            <a:r>
              <a:rPr lang="uk-UA" sz="3600" dirty="0">
                <a:solidFill>
                  <a:srgbClr val="FFFF00"/>
                </a:solidFill>
                <a:effectLst>
                  <a:outerShdw blurRad="38100" dist="38100" dir="2700000" algn="tl">
                    <a:srgbClr val="000000">
                      <a:alpha val="43137"/>
                    </a:srgbClr>
                  </a:outerShdw>
                </a:effectLst>
              </a:rPr>
              <a:t>прийняття економічних рішень Яна </a:t>
            </a:r>
            <a:r>
              <a:rPr lang="uk-UA" sz="3600" dirty="0" err="1">
                <a:solidFill>
                  <a:srgbClr val="FFFF00"/>
                </a:solidFill>
                <a:effectLst>
                  <a:outerShdw blurRad="38100" dist="38100" dir="2700000" algn="tl">
                    <a:srgbClr val="000000">
                      <a:alpha val="43137"/>
                    </a:srgbClr>
                  </a:outerShdw>
                </a:effectLst>
              </a:rPr>
              <a:t>Тінбергена</a:t>
            </a:r>
            <a:endParaRPr lang="uk-UA" sz="36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794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uk-UA" sz="3600" dirty="0" smtClean="0">
                <a:solidFill>
                  <a:srgbClr val="FFFF00"/>
                </a:solidFill>
              </a:rPr>
              <a:t>Механізм економічної політики за Яном </a:t>
            </a:r>
            <a:r>
              <a:rPr lang="uk-UA" sz="3600" dirty="0" err="1" smtClean="0">
                <a:solidFill>
                  <a:srgbClr val="FFFF00"/>
                </a:solidFill>
              </a:rPr>
              <a:t>Тінбергеном</a:t>
            </a:r>
            <a:endParaRPr lang="uk-UA" sz="3600" dirty="0">
              <a:solidFill>
                <a:srgbClr val="FFFF00"/>
              </a:solidFill>
            </a:endParaRPr>
          </a:p>
        </p:txBody>
      </p:sp>
      <p:pic>
        <p:nvPicPr>
          <p:cNvPr id="2071"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916832"/>
            <a:ext cx="8200171"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2764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916832"/>
            <a:ext cx="8568951" cy="4752528"/>
          </a:xfrm>
        </p:spPr>
        <p:txBody>
          <a:bodyPr>
            <a:normAutofit/>
          </a:bodyPr>
          <a:lstStyle/>
          <a:p>
            <a:r>
              <a:rPr lang="uk-UA" dirty="0" smtClean="0"/>
              <a:t>Розгорнуті </a:t>
            </a:r>
            <a:r>
              <a:rPr lang="uk-UA" dirty="0"/>
              <a:t>прогнози господарської кон’юнктури на основі так званого </a:t>
            </a:r>
            <a:r>
              <a:rPr lang="ru-RU" i="1" dirty="0">
                <a:effectLst>
                  <a:outerShdw blurRad="38100" dist="38100" dir="2700000" algn="tl">
                    <a:srgbClr val="000000">
                      <a:alpha val="43137"/>
                    </a:srgbClr>
                  </a:outerShdw>
                </a:effectLst>
              </a:rPr>
              <a:t>Гарвардского барометра </a:t>
            </a:r>
            <a:r>
              <a:rPr lang="uk-UA" dirty="0"/>
              <a:t>на початку ХХ ст. з’явилися в США, а згодом поширилися у країнах Західної Європи. </a:t>
            </a:r>
            <a:endParaRPr lang="uk-UA" dirty="0" smtClean="0"/>
          </a:p>
          <a:p>
            <a:r>
              <a:rPr lang="uk-UA" dirty="0" smtClean="0"/>
              <a:t>Поступово </a:t>
            </a:r>
            <a:r>
              <a:rPr lang="uk-UA" dirty="0"/>
              <a:t>сфера економічного прогнозування розширилася: з’явилася </a:t>
            </a:r>
            <a:r>
              <a:rPr lang="uk-UA" dirty="0">
                <a:effectLst>
                  <a:outerShdw blurRad="38100" dist="38100" dir="2700000" algn="tl">
                    <a:srgbClr val="000000">
                      <a:alpha val="43137"/>
                    </a:srgbClr>
                  </a:outerShdw>
                </a:effectLst>
              </a:rPr>
              <a:t>прогностика</a:t>
            </a:r>
            <a:r>
              <a:rPr lang="uk-UA" dirty="0"/>
              <a:t> – наука щодо закономірностей розробки прогнозів.</a:t>
            </a:r>
          </a:p>
          <a:p>
            <a:r>
              <a:rPr lang="uk-UA" dirty="0">
                <a:effectLst>
                  <a:outerShdw blurRad="38100" dist="38100" dir="2700000" algn="tl">
                    <a:srgbClr val="000000">
                      <a:alpha val="43137"/>
                    </a:srgbClr>
                  </a:outerShdw>
                </a:effectLst>
              </a:rPr>
              <a:t>Прогноз</a:t>
            </a:r>
            <a:r>
              <a:rPr lang="uk-UA" dirty="0"/>
              <a:t> (</a:t>
            </a:r>
            <a:r>
              <a:rPr lang="uk-UA" dirty="0" err="1"/>
              <a:t>грец</a:t>
            </a:r>
            <a:r>
              <a:rPr lang="uk-UA" dirty="0"/>
              <a:t>. </a:t>
            </a:r>
            <a:r>
              <a:rPr lang="uk-UA" dirty="0" smtClean="0"/>
              <a:t>- </a:t>
            </a:r>
            <a:r>
              <a:rPr lang="uk-UA" dirty="0"/>
              <a:t>передбачення) </a:t>
            </a:r>
            <a:r>
              <a:rPr lang="uk-UA" dirty="0" smtClean="0"/>
              <a:t>- це </a:t>
            </a:r>
            <a:r>
              <a:rPr lang="uk-UA" dirty="0"/>
              <a:t>науково обґрунтоване передбачення характеру і динаміки явищ і процесів в майбутньому, а також їхніх можливих альтернатив. Процес розробки прогнозів називається </a:t>
            </a:r>
            <a:r>
              <a:rPr lang="uk-UA" dirty="0" smtClean="0">
                <a:effectLst>
                  <a:outerShdw blurRad="38100" dist="38100" dir="2700000" algn="tl">
                    <a:srgbClr val="000000">
                      <a:alpha val="43137"/>
                    </a:srgbClr>
                  </a:outerShdw>
                </a:effectLst>
              </a:rPr>
              <a:t>прогнозуванням.</a:t>
            </a:r>
            <a:endParaRPr lang="uk-UA"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p:txBody>
          <a:bodyPr>
            <a:normAutofit/>
          </a:bodyPr>
          <a:lstStyle/>
          <a:p>
            <a:r>
              <a:rPr lang="uk-UA" sz="3200" dirty="0">
                <a:solidFill>
                  <a:srgbClr val="FFFF00"/>
                </a:solidFill>
                <a:effectLst>
                  <a:outerShdw blurRad="38100" dist="38100" dir="2700000" algn="tl">
                    <a:srgbClr val="000000">
                      <a:alpha val="43137"/>
                    </a:srgbClr>
                  </a:outerShdw>
                </a:effectLst>
              </a:rPr>
              <a:t>7.2. Сутність, функції і головні принципи соціально-економічного прогнозування</a:t>
            </a:r>
          </a:p>
        </p:txBody>
      </p:sp>
    </p:spTree>
    <p:extLst>
      <p:ext uri="{BB962C8B-B14F-4D97-AF65-F5344CB8AC3E}">
        <p14:creationId xmlns:p14="http://schemas.microsoft.com/office/powerpoint/2010/main" val="34570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idx="1"/>
          </p:nvPr>
        </p:nvSpPr>
        <p:spPr>
          <a:xfrm>
            <a:off x="251520" y="260648"/>
            <a:ext cx="8640960" cy="6408712"/>
          </a:xfrm>
        </p:spPr>
        <p:txBody>
          <a:bodyPr>
            <a:normAutofit lnSpcReduction="10000"/>
          </a:bodyPr>
          <a:lstStyle/>
          <a:p>
            <a:pPr marL="0" indent="0">
              <a:buNone/>
            </a:pPr>
            <a:r>
              <a:rPr lang="uk-UA" dirty="0" smtClean="0">
                <a:solidFill>
                  <a:srgbClr val="FFFF00"/>
                </a:solidFill>
                <a:effectLst>
                  <a:outerShdw blurRad="38100" dist="38100" dir="2700000" algn="tl">
                    <a:srgbClr val="000000">
                      <a:alpha val="43137"/>
                    </a:srgbClr>
                  </a:outerShdw>
                </a:effectLst>
              </a:rPr>
              <a:t>Соціально-економічне прогнозування </a:t>
            </a:r>
            <a:r>
              <a:rPr lang="uk-UA" dirty="0" smtClean="0">
                <a:solidFill>
                  <a:srgbClr val="FFFF00"/>
                </a:solidFill>
              </a:rPr>
              <a:t>має на меті </a:t>
            </a:r>
            <a:r>
              <a:rPr lang="uk-UA" dirty="0" smtClean="0"/>
              <a:t>– </a:t>
            </a:r>
            <a:r>
              <a:rPr lang="uk-UA" dirty="0"/>
              <a:t>покращення якості стратегічних і тактичних рішень в галузі економічної політики. Ринкова економіка </a:t>
            </a:r>
            <a:r>
              <a:rPr lang="uk-UA" dirty="0" smtClean="0"/>
              <a:t>повинна </a:t>
            </a:r>
            <a:r>
              <a:rPr lang="uk-UA" dirty="0"/>
              <a:t>врахувати можливі </a:t>
            </a:r>
            <a:r>
              <a:rPr lang="uk-UA" dirty="0">
                <a:effectLst>
                  <a:outerShdw blurRad="38100" dist="38100" dir="2700000" algn="tl">
                    <a:srgbClr val="000000">
                      <a:alpha val="43137"/>
                    </a:srgbClr>
                  </a:outerShdw>
                </a:effectLst>
              </a:rPr>
              <a:t>фактори ризику</a:t>
            </a:r>
            <a:r>
              <a:rPr lang="uk-UA" dirty="0"/>
              <a:t>, аналізувати </a:t>
            </a:r>
            <a:r>
              <a:rPr lang="uk-UA" dirty="0">
                <a:effectLst>
                  <a:outerShdw blurRad="38100" dist="38100" dir="2700000" algn="tl">
                    <a:srgbClr val="000000">
                      <a:alpha val="43137"/>
                    </a:srgbClr>
                  </a:outerShdw>
                </a:effectLst>
              </a:rPr>
              <a:t>варіанти динаміки </a:t>
            </a:r>
            <a:r>
              <a:rPr lang="uk-UA" dirty="0"/>
              <a:t>економічних структур у всіх сферах національної </a:t>
            </a:r>
            <a:r>
              <a:rPr lang="uk-UA" dirty="0" smtClean="0"/>
              <a:t>економіки.</a:t>
            </a:r>
            <a:endParaRPr lang="uk-UA" dirty="0" smtClean="0"/>
          </a:p>
          <a:p>
            <a:pPr>
              <a:buFont typeface="Wingdings" panose="05000000000000000000" pitchFamily="2" charset="2"/>
              <a:buChar char="v"/>
            </a:pPr>
            <a:r>
              <a:rPr lang="uk-UA" dirty="0">
                <a:solidFill>
                  <a:srgbClr val="C00000"/>
                </a:solidFill>
                <a:effectLst>
                  <a:outerShdw blurRad="38100" dist="38100" dir="2700000" algn="tl">
                    <a:srgbClr val="000000">
                      <a:alpha val="43137"/>
                    </a:srgbClr>
                  </a:outerShdw>
                </a:effectLst>
              </a:rPr>
              <a:t>Прогнозування</a:t>
            </a:r>
            <a:r>
              <a:rPr lang="uk-UA" dirty="0"/>
              <a:t> має </a:t>
            </a:r>
            <a:r>
              <a:rPr lang="uk-UA" i="1" dirty="0">
                <a:effectLst>
                  <a:outerShdw blurRad="38100" dist="38100" dir="2700000" algn="tl">
                    <a:srgbClr val="000000">
                      <a:alpha val="43137"/>
                    </a:srgbClr>
                  </a:outerShdw>
                </a:effectLst>
              </a:rPr>
              <a:t>альтернативний</a:t>
            </a:r>
            <a:r>
              <a:rPr lang="uk-UA" i="1" dirty="0"/>
              <a:t> та </a:t>
            </a:r>
            <a:r>
              <a:rPr lang="uk-UA" i="1" dirty="0">
                <a:effectLst>
                  <a:outerShdw blurRad="38100" dist="38100" dir="2700000" algn="tl">
                    <a:srgbClr val="000000">
                      <a:alpha val="43137"/>
                    </a:srgbClr>
                  </a:outerShdw>
                </a:effectLst>
              </a:rPr>
              <a:t>й</a:t>
            </a:r>
            <a:r>
              <a:rPr lang="uk-UA" i="1" dirty="0" smtClean="0">
                <a:effectLst>
                  <a:outerShdw blurRad="38100" dist="38100" dir="2700000" algn="tl">
                    <a:srgbClr val="000000">
                      <a:alpha val="43137"/>
                    </a:srgbClr>
                  </a:outerShdw>
                </a:effectLst>
              </a:rPr>
              <a:t>мовірнісний </a:t>
            </a:r>
            <a:r>
              <a:rPr lang="uk-UA" i="1" dirty="0">
                <a:effectLst>
                  <a:outerShdw blurRad="38100" dist="38100" dir="2700000" algn="tl">
                    <a:srgbClr val="000000">
                      <a:alpha val="43137"/>
                    </a:srgbClr>
                  </a:outerShdw>
                </a:effectLst>
              </a:rPr>
              <a:t>характер</a:t>
            </a:r>
            <a:r>
              <a:rPr lang="uk-UA" dirty="0"/>
              <a:t>, тісно пов’язане із стратегічним та індикативним плануванням, програмним регулюванням економічного розвитку. </a:t>
            </a:r>
            <a:endParaRPr lang="uk-UA" dirty="0" smtClean="0"/>
          </a:p>
          <a:p>
            <a:pPr>
              <a:buFont typeface="Wingdings" panose="05000000000000000000" pitchFamily="2" charset="2"/>
              <a:buChar char="v"/>
            </a:pPr>
            <a:r>
              <a:rPr lang="uk-UA" dirty="0" smtClean="0">
                <a:solidFill>
                  <a:srgbClr val="0070C0"/>
                </a:solidFill>
                <a:effectLst>
                  <a:outerShdw blurRad="38100" dist="38100" dir="2700000" algn="tl">
                    <a:srgbClr val="000000">
                      <a:alpha val="43137"/>
                    </a:srgbClr>
                  </a:outerShdw>
                </a:effectLst>
              </a:rPr>
              <a:t>Прогнози </a:t>
            </a:r>
            <a:r>
              <a:rPr lang="uk-UA" dirty="0"/>
              <a:t>повинні не тільки передувати складанню планів і програм, але й відстежувати можливість їхньої подальшої реалізації на різних етапах; бути </a:t>
            </a:r>
            <a:r>
              <a:rPr lang="uk-UA" i="1" dirty="0">
                <a:effectLst>
                  <a:outerShdw blurRad="38100" dist="38100" dir="2700000" algn="tl">
                    <a:srgbClr val="000000">
                      <a:alpha val="43137"/>
                    </a:srgbClr>
                  </a:outerShdw>
                </a:effectLst>
              </a:rPr>
              <a:t>відправним моментом </a:t>
            </a:r>
            <a:r>
              <a:rPr lang="uk-UA" dirty="0"/>
              <a:t>у розробці державного й місцевих бюджетів, принципів економічної політики</a:t>
            </a:r>
            <a:r>
              <a:rPr lang="uk-UA" dirty="0" smtClean="0"/>
              <a:t>.</a:t>
            </a:r>
          </a:p>
          <a:p>
            <a:pPr>
              <a:buFont typeface="Wingdings" panose="05000000000000000000" pitchFamily="2" charset="2"/>
              <a:buChar char="v"/>
            </a:pPr>
            <a:r>
              <a:rPr lang="uk-UA" dirty="0">
                <a:solidFill>
                  <a:srgbClr val="C00000"/>
                </a:solidFill>
                <a:effectLst>
                  <a:outerShdw blurRad="38100" dist="38100" dir="2700000" algn="tl">
                    <a:srgbClr val="000000">
                      <a:alpha val="43137"/>
                    </a:srgbClr>
                  </a:outerShdw>
                </a:effectLst>
              </a:rPr>
              <a:t>Економічне прогнозування </a:t>
            </a:r>
            <a:r>
              <a:rPr lang="uk-UA" dirty="0" smtClean="0">
                <a:solidFill>
                  <a:srgbClr val="C00000"/>
                </a:solidFill>
                <a:effectLst>
                  <a:outerShdw blurRad="38100" dist="38100" dir="2700000" algn="tl">
                    <a:srgbClr val="000000">
                      <a:alpha val="43137"/>
                    </a:srgbClr>
                  </a:outerShdw>
                </a:effectLst>
              </a:rPr>
              <a:t> </a:t>
            </a:r>
            <a:r>
              <a:rPr lang="uk-UA" dirty="0" smtClean="0"/>
              <a:t>- </a:t>
            </a:r>
            <a:r>
              <a:rPr lang="uk-UA" dirty="0"/>
              <a:t>це обґрунтування динаміки або ж оцінка параметрів національної економіки в наближеному чи віддаленому майбутньому. </a:t>
            </a:r>
          </a:p>
          <a:p>
            <a:pPr>
              <a:buFont typeface="Wingdings" panose="05000000000000000000" pitchFamily="2" charset="2"/>
              <a:buChar char="v"/>
            </a:pPr>
            <a:endParaRPr lang="uk-UA" dirty="0"/>
          </a:p>
          <a:p>
            <a:endParaRPr lang="uk-UA" dirty="0"/>
          </a:p>
        </p:txBody>
      </p:sp>
    </p:spTree>
    <p:extLst>
      <p:ext uri="{BB962C8B-B14F-4D97-AF65-F5344CB8AC3E}">
        <p14:creationId xmlns:p14="http://schemas.microsoft.com/office/powerpoint/2010/main" val="2300152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484784"/>
            <a:ext cx="8712967" cy="5112568"/>
          </a:xfrm>
        </p:spPr>
        <p:txBody>
          <a:bodyPr>
            <a:normAutofit/>
          </a:bodyPr>
          <a:lstStyle/>
          <a:p>
            <a:pPr lvl="0"/>
            <a:r>
              <a:rPr lang="uk-UA" sz="2800" dirty="0" smtClean="0">
                <a:effectLst>
                  <a:outerShdw blurRad="38100" dist="38100" dir="2700000" algn="tl">
                    <a:srgbClr val="000000">
                      <a:alpha val="43137"/>
                    </a:srgbClr>
                  </a:outerShdw>
                </a:effectLst>
              </a:rPr>
              <a:t>обсяг </a:t>
            </a:r>
            <a:r>
              <a:rPr lang="uk-UA" sz="2800" dirty="0">
                <a:effectLst>
                  <a:outerShdw blurRad="38100" dist="38100" dir="2700000" algn="tl">
                    <a:srgbClr val="000000">
                      <a:alpha val="43137"/>
                    </a:srgbClr>
                  </a:outerShdw>
                </a:effectLst>
              </a:rPr>
              <a:t>національного продукту;</a:t>
            </a:r>
          </a:p>
          <a:p>
            <a:pPr lvl="0"/>
            <a:r>
              <a:rPr lang="uk-UA" sz="2800" dirty="0">
                <a:effectLst>
                  <a:outerShdw blurRad="38100" dist="38100" dir="2700000" algn="tl">
                    <a:srgbClr val="000000">
                      <a:alpha val="43137"/>
                    </a:srgbClr>
                  </a:outerShdw>
                </a:effectLst>
              </a:rPr>
              <a:t>рівень зайнятості;</a:t>
            </a:r>
          </a:p>
          <a:p>
            <a:pPr lvl="0"/>
            <a:r>
              <a:rPr lang="uk-UA" sz="2800" dirty="0">
                <a:effectLst>
                  <a:outerShdw blurRad="38100" dist="38100" dir="2700000" algn="tl">
                    <a:srgbClr val="000000">
                      <a:alpha val="43137"/>
                    </a:srgbClr>
                  </a:outerShdw>
                </a:effectLst>
              </a:rPr>
              <a:t>рівень доходів та заощаджень населення;</a:t>
            </a:r>
          </a:p>
          <a:p>
            <a:pPr lvl="0"/>
            <a:r>
              <a:rPr lang="uk-UA" sz="2800" dirty="0">
                <a:effectLst>
                  <a:outerShdw blurRad="38100" dist="38100" dir="2700000" algn="tl">
                    <a:srgbClr val="000000">
                      <a:alpha val="43137"/>
                    </a:srgbClr>
                  </a:outerShdw>
                </a:effectLst>
              </a:rPr>
              <a:t>темпи інфляції;</a:t>
            </a:r>
          </a:p>
          <a:p>
            <a:pPr lvl="0"/>
            <a:r>
              <a:rPr lang="uk-UA" sz="2800" dirty="0">
                <a:effectLst>
                  <a:outerShdw blurRad="38100" dist="38100" dir="2700000" algn="tl">
                    <a:srgbClr val="000000">
                      <a:alpha val="43137"/>
                    </a:srgbClr>
                  </a:outerShdw>
                </a:effectLst>
              </a:rPr>
              <a:t>обсяги реальних інвестицій;</a:t>
            </a:r>
          </a:p>
          <a:p>
            <a:pPr lvl="0"/>
            <a:r>
              <a:rPr lang="uk-UA" sz="2800" dirty="0">
                <a:effectLst>
                  <a:outerShdw blurRad="38100" dist="38100" dir="2700000" algn="tl">
                    <a:srgbClr val="000000">
                      <a:alpha val="43137"/>
                    </a:srgbClr>
                  </a:outerShdw>
                </a:effectLst>
              </a:rPr>
              <a:t>обсяги державних доходів і видатків;</a:t>
            </a:r>
          </a:p>
          <a:p>
            <a:pPr lvl="0"/>
            <a:r>
              <a:rPr lang="uk-UA" sz="2800" dirty="0">
                <a:effectLst>
                  <a:outerShdw blurRad="38100" dist="38100" dir="2700000" algn="tl">
                    <a:srgbClr val="000000">
                      <a:alpha val="43137"/>
                    </a:srgbClr>
                  </a:outerShdw>
                </a:effectLst>
              </a:rPr>
              <a:t>сальдо бюджету;</a:t>
            </a:r>
          </a:p>
          <a:p>
            <a:pPr lvl="0"/>
            <a:r>
              <a:rPr lang="uk-UA" sz="2800" dirty="0">
                <a:effectLst>
                  <a:outerShdw blurRad="38100" dist="38100" dir="2700000" algn="tl">
                    <a:srgbClr val="000000">
                      <a:alpha val="43137"/>
                    </a:srgbClr>
                  </a:outerShdw>
                </a:effectLst>
              </a:rPr>
              <a:t>стан платіжного балансу;</a:t>
            </a:r>
          </a:p>
          <a:p>
            <a:r>
              <a:rPr lang="uk-UA" sz="2800" dirty="0">
                <a:effectLst>
                  <a:outerShdw blurRad="38100" dist="38100" dir="2700000" algn="tl">
                    <a:srgbClr val="000000">
                      <a:alpha val="43137"/>
                    </a:srgbClr>
                  </a:outerShdw>
                </a:effectLst>
              </a:rPr>
              <a:t>розмір зовнішнього і внутрішнього державного боргу</a:t>
            </a:r>
            <a:endParaRPr lang="uk-UA" sz="2800"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457200" y="338328"/>
            <a:ext cx="8229600" cy="786416"/>
          </a:xfrm>
        </p:spPr>
        <p:txBody>
          <a:bodyPr>
            <a:normAutofit/>
          </a:bodyPr>
          <a:lstStyle/>
          <a:p>
            <a:r>
              <a:rPr lang="uk-UA" sz="3200" dirty="0" smtClean="0">
                <a:solidFill>
                  <a:srgbClr val="FFFF00"/>
                </a:solidFill>
              </a:rPr>
              <a:t>Об'єкти макроекономічного прогнозування </a:t>
            </a:r>
            <a:endParaRPr lang="uk-UA" sz="3200" dirty="0">
              <a:solidFill>
                <a:srgbClr val="FFFF00"/>
              </a:solidFill>
            </a:endParaRPr>
          </a:p>
        </p:txBody>
      </p:sp>
    </p:spTree>
    <p:extLst>
      <p:ext uri="{BB962C8B-B14F-4D97-AF65-F5344CB8AC3E}">
        <p14:creationId xmlns:p14="http://schemas.microsoft.com/office/powerpoint/2010/main" val="2677358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772816"/>
            <a:ext cx="8712967" cy="4824536"/>
          </a:xfrm>
        </p:spPr>
        <p:txBody>
          <a:bodyPr>
            <a:normAutofit/>
          </a:bodyPr>
          <a:lstStyle/>
          <a:p>
            <a:pPr lvl="0"/>
            <a:r>
              <a:rPr lang="uk-UA" sz="2800" dirty="0">
                <a:effectLst>
                  <a:outerShdw blurRad="38100" dist="38100" dir="2700000" algn="tl">
                    <a:srgbClr val="000000">
                      <a:alpha val="43137"/>
                    </a:srgbClr>
                  </a:outerShdw>
                </a:effectLst>
              </a:rPr>
              <a:t>системності</a:t>
            </a:r>
            <a:r>
              <a:rPr lang="uk-UA" sz="2800" dirty="0" smtClean="0">
                <a:effectLst>
                  <a:outerShdw blurRad="38100" dist="38100" dir="2700000" algn="tl">
                    <a:srgbClr val="000000">
                      <a:alpha val="43137"/>
                    </a:srgbClr>
                  </a:outerShdw>
                </a:effectLst>
              </a:rPr>
              <a:t>,</a:t>
            </a:r>
          </a:p>
          <a:p>
            <a:pPr lvl="0"/>
            <a:r>
              <a:rPr lang="uk-UA" sz="2800" dirty="0" smtClean="0">
                <a:effectLst>
                  <a:outerShdw blurRad="38100" dist="38100" dir="2700000" algn="tl">
                    <a:srgbClr val="000000">
                      <a:alpha val="43137"/>
                    </a:srgbClr>
                  </a:outerShdw>
                </a:effectLst>
              </a:rPr>
              <a:t>ретроспективності,</a:t>
            </a:r>
          </a:p>
          <a:p>
            <a:pPr lvl="0"/>
            <a:r>
              <a:rPr lang="uk-UA" sz="2800" dirty="0" smtClean="0">
                <a:effectLst>
                  <a:outerShdw blurRad="38100" dist="38100" dir="2700000" algn="tl">
                    <a:srgbClr val="000000">
                      <a:alpha val="43137"/>
                    </a:srgbClr>
                  </a:outerShdw>
                </a:effectLst>
              </a:rPr>
              <a:t>цілеспрямованості,</a:t>
            </a:r>
          </a:p>
          <a:p>
            <a:pPr lvl="0"/>
            <a:r>
              <a:rPr lang="uk-UA" sz="2800" dirty="0" smtClean="0">
                <a:effectLst>
                  <a:outerShdw blurRad="38100" dist="38100" dir="2700000" algn="tl">
                    <a:srgbClr val="000000">
                      <a:alpha val="43137"/>
                    </a:srgbClr>
                  </a:outerShdw>
                </a:effectLst>
              </a:rPr>
              <a:t>наукової </a:t>
            </a:r>
            <a:r>
              <a:rPr lang="uk-UA" sz="2800" dirty="0">
                <a:effectLst>
                  <a:outerShdw blurRad="38100" dist="38100" dir="2700000" algn="tl">
                    <a:srgbClr val="000000">
                      <a:alpha val="43137"/>
                    </a:srgbClr>
                  </a:outerShdw>
                </a:effectLst>
              </a:rPr>
              <a:t>обґрунтованості</a:t>
            </a:r>
            <a:r>
              <a:rPr lang="uk-UA" sz="2800" dirty="0" smtClean="0">
                <a:effectLst>
                  <a:outerShdw blurRad="38100" dist="38100" dir="2700000" algn="tl">
                    <a:srgbClr val="000000">
                      <a:alpha val="43137"/>
                    </a:srgbClr>
                  </a:outerShdw>
                </a:effectLst>
              </a:rPr>
              <a:t>,</a:t>
            </a:r>
          </a:p>
          <a:p>
            <a:pPr lvl="0"/>
            <a:r>
              <a:rPr lang="uk-UA" sz="2800" dirty="0" smtClean="0">
                <a:effectLst>
                  <a:outerShdw blurRad="38100" dist="38100" dir="2700000" algn="tl">
                    <a:srgbClr val="000000">
                      <a:alpha val="43137"/>
                    </a:srgbClr>
                  </a:outerShdw>
                </a:effectLst>
              </a:rPr>
              <a:t>адекватності</a:t>
            </a:r>
            <a:r>
              <a:rPr lang="uk-UA" sz="2800" dirty="0">
                <a:effectLst>
                  <a:outerShdw blurRad="38100" dist="38100" dir="2700000" algn="tl">
                    <a:srgbClr val="000000">
                      <a:alpha val="43137"/>
                    </a:srgbClr>
                  </a:outerShdw>
                </a:effectLst>
              </a:rPr>
              <a:t>, </a:t>
            </a:r>
            <a:endParaRPr lang="uk-UA" sz="2800" dirty="0" smtClean="0">
              <a:effectLst>
                <a:outerShdw blurRad="38100" dist="38100" dir="2700000" algn="tl">
                  <a:srgbClr val="000000">
                    <a:alpha val="43137"/>
                  </a:srgbClr>
                </a:outerShdw>
              </a:effectLst>
            </a:endParaRPr>
          </a:p>
          <a:p>
            <a:pPr lvl="0"/>
            <a:r>
              <a:rPr lang="uk-UA" sz="2800" dirty="0" smtClean="0">
                <a:effectLst>
                  <a:outerShdw blurRad="38100" dist="38100" dir="2700000" algn="tl">
                    <a:srgbClr val="000000">
                      <a:alpha val="43137"/>
                    </a:srgbClr>
                  </a:outerShdw>
                </a:effectLst>
              </a:rPr>
              <a:t>Альтернативності.</a:t>
            </a:r>
            <a:endParaRPr lang="uk-UA" sz="2800" dirty="0">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457200" y="338328"/>
            <a:ext cx="8229600" cy="786416"/>
          </a:xfrm>
        </p:spPr>
        <p:txBody>
          <a:bodyPr>
            <a:normAutofit fontScale="90000"/>
          </a:bodyPr>
          <a:lstStyle/>
          <a:p>
            <a:r>
              <a:rPr lang="uk-UA" sz="3200" dirty="0" smtClean="0">
                <a:solidFill>
                  <a:srgbClr val="FFFF00"/>
                </a:solidFill>
              </a:rPr>
              <a:t>Основні принципи соціально-економічного прогнозування </a:t>
            </a:r>
            <a:endParaRPr lang="uk-UA" sz="3200" dirty="0">
              <a:solidFill>
                <a:srgbClr val="FFFF00"/>
              </a:solidFill>
            </a:endParaRPr>
          </a:p>
        </p:txBody>
      </p:sp>
    </p:spTree>
    <p:extLst>
      <p:ext uri="{BB962C8B-B14F-4D97-AF65-F5344CB8AC3E}">
        <p14:creationId xmlns:p14="http://schemas.microsoft.com/office/powerpoint/2010/main" val="2565386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96752"/>
            <a:ext cx="8640961" cy="5544616"/>
          </a:xfrm>
        </p:spPr>
        <p:txBody>
          <a:bodyPr>
            <a:normAutofit fontScale="92500"/>
          </a:bodyPr>
          <a:lstStyle/>
          <a:p>
            <a:pPr marL="0" indent="0">
              <a:buNone/>
            </a:pPr>
            <a:r>
              <a:rPr lang="uk-UA" dirty="0">
                <a:effectLst>
                  <a:outerShdw blurRad="38100" dist="38100" dir="2700000" algn="tl">
                    <a:srgbClr val="000000">
                      <a:alpha val="43137"/>
                    </a:srgbClr>
                  </a:outerShdw>
                </a:effectLst>
              </a:rPr>
              <a:t>Принцип системності </a:t>
            </a:r>
            <a:r>
              <a:rPr lang="uk-UA" dirty="0" smtClean="0">
                <a:effectLst>
                  <a:outerShdw blurRad="38100" dist="38100" dir="2700000" algn="tl">
                    <a:srgbClr val="000000">
                      <a:alpha val="43137"/>
                    </a:srgbClr>
                  </a:outerShdw>
                </a:effectLst>
              </a:rPr>
              <a:t> </a:t>
            </a:r>
            <a:r>
              <a:rPr lang="uk-UA" dirty="0"/>
              <a:t>досліджує</a:t>
            </a:r>
            <a:r>
              <a:rPr lang="uk-UA" dirty="0" smtClean="0">
                <a:effectLst>
                  <a:outerShdw blurRad="38100" dist="38100" dir="2700000" algn="tl">
                    <a:srgbClr val="000000">
                      <a:alpha val="43137"/>
                    </a:srgbClr>
                  </a:outerShdw>
                </a:effectLst>
              </a:rPr>
              <a:t> </a:t>
            </a:r>
            <a:r>
              <a:rPr lang="uk-UA" dirty="0" smtClean="0"/>
              <a:t>економіку як </a:t>
            </a:r>
            <a:r>
              <a:rPr lang="uk-UA" i="1" dirty="0"/>
              <a:t>єдиний об’єкт </a:t>
            </a:r>
            <a:r>
              <a:rPr lang="uk-UA" dirty="0"/>
              <a:t>прогнозування </a:t>
            </a:r>
            <a:r>
              <a:rPr lang="uk-UA" dirty="0" smtClean="0"/>
              <a:t>і, </a:t>
            </a:r>
            <a:r>
              <a:rPr lang="uk-UA" dirty="0"/>
              <a:t>водночас, як сукупність відносно самостійних напрямків (блоків) прогнозування. Він передбачає доцільність використання </a:t>
            </a:r>
            <a:r>
              <a:rPr lang="uk-UA" b="1" i="1" dirty="0"/>
              <a:t>блочного методу побудови прогнозу</a:t>
            </a:r>
            <a:r>
              <a:rPr lang="uk-UA" dirty="0"/>
              <a:t> економіки як системи, </a:t>
            </a:r>
            <a:r>
              <a:rPr lang="uk-UA" dirty="0" smtClean="0"/>
              <a:t>що містить </a:t>
            </a:r>
            <a:r>
              <a:rPr lang="uk-UA" dirty="0"/>
              <a:t>опис взаємозв’язків між окремими блоками за допомогою системи показників </a:t>
            </a:r>
            <a:r>
              <a:rPr lang="uk-UA" dirty="0" smtClean="0"/>
              <a:t>та певною методикою : </a:t>
            </a:r>
            <a:endParaRPr lang="uk-UA" dirty="0"/>
          </a:p>
          <a:p>
            <a:pPr marL="0" indent="0">
              <a:buNone/>
            </a:pPr>
            <a:r>
              <a:rPr lang="uk-UA" dirty="0"/>
              <a:t>а) </a:t>
            </a:r>
            <a:r>
              <a:rPr lang="uk-UA" dirty="0">
                <a:effectLst>
                  <a:outerShdw blurRad="38100" dist="38100" dir="2700000" algn="tl">
                    <a:srgbClr val="000000">
                      <a:alpha val="43137"/>
                    </a:srgbClr>
                  </a:outerShdw>
                </a:effectLst>
              </a:rPr>
              <a:t>визначення переліку екзогенних та ендогенних показників </a:t>
            </a:r>
            <a:r>
              <a:rPr lang="uk-UA" dirty="0" smtClean="0">
                <a:effectLst>
                  <a:outerShdw blurRad="38100" dist="38100" dir="2700000" algn="tl">
                    <a:srgbClr val="000000">
                      <a:alpha val="43137"/>
                    </a:srgbClr>
                  </a:outerShdw>
                </a:effectLst>
              </a:rPr>
              <a:t> </a:t>
            </a:r>
            <a:r>
              <a:rPr lang="uk-UA" dirty="0" smtClean="0"/>
              <a:t>для </a:t>
            </a:r>
            <a:r>
              <a:rPr lang="uk-UA" dirty="0"/>
              <a:t>кожного </a:t>
            </a:r>
            <a:r>
              <a:rPr lang="uk-UA" dirty="0" smtClean="0"/>
              <a:t>блоку. </a:t>
            </a:r>
            <a:r>
              <a:rPr lang="uk-UA" dirty="0"/>
              <a:t>Екзогенні показники </a:t>
            </a:r>
            <a:r>
              <a:rPr lang="uk-UA" dirty="0" smtClean="0"/>
              <a:t>- </a:t>
            </a:r>
            <a:r>
              <a:rPr lang="uk-UA" dirty="0"/>
              <a:t>це результат прогнозування в межах відповідного блоку. Ендогенні показники </a:t>
            </a:r>
            <a:r>
              <a:rPr lang="uk-UA" dirty="0" smtClean="0"/>
              <a:t>- це </a:t>
            </a:r>
            <a:r>
              <a:rPr lang="uk-UA" dirty="0"/>
              <a:t>показники, які формують інформаційну базу прогнозних розрахунків (результат прогнозування інших блоків);</a:t>
            </a:r>
          </a:p>
          <a:p>
            <a:pPr marL="0" indent="0">
              <a:buNone/>
            </a:pPr>
            <a:r>
              <a:rPr lang="uk-UA" dirty="0"/>
              <a:t>б) </a:t>
            </a:r>
            <a:r>
              <a:rPr lang="uk-UA" dirty="0"/>
              <a:t>визначення послідовності </a:t>
            </a:r>
            <a:r>
              <a:rPr lang="uk-UA" dirty="0">
                <a:effectLst>
                  <a:outerShdw blurRad="38100" dist="38100" dir="2700000" algn="tl">
                    <a:srgbClr val="000000">
                      <a:alpha val="43137"/>
                    </a:srgbClr>
                  </a:outerShdw>
                </a:effectLst>
              </a:rPr>
              <a:t>прогнозних розрахунків</a:t>
            </a:r>
            <a:r>
              <a:rPr lang="uk-UA" dirty="0"/>
              <a:t>;</a:t>
            </a:r>
          </a:p>
          <a:p>
            <a:pPr marL="0" indent="0">
              <a:buNone/>
            </a:pPr>
            <a:r>
              <a:rPr lang="uk-UA" dirty="0"/>
              <a:t>в) визначення послідовності уточнення </a:t>
            </a:r>
            <a:r>
              <a:rPr lang="uk-UA" dirty="0">
                <a:effectLst>
                  <a:outerShdw blurRad="38100" dist="38100" dir="2700000" algn="tl">
                    <a:srgbClr val="000000">
                      <a:alpha val="43137"/>
                    </a:srgbClr>
                  </a:outerShdw>
                </a:effectLst>
              </a:rPr>
              <a:t>проміжних результатів</a:t>
            </a:r>
            <a:r>
              <a:rPr lang="uk-UA" dirty="0"/>
              <a:t>; </a:t>
            </a:r>
          </a:p>
          <a:p>
            <a:pPr marL="0" indent="0">
              <a:buNone/>
            </a:pPr>
            <a:r>
              <a:rPr lang="uk-UA" dirty="0"/>
              <a:t>г) забезпечити можливість </a:t>
            </a:r>
            <a:r>
              <a:rPr lang="uk-UA" dirty="0">
                <a:effectLst>
                  <a:outerShdw blurRad="38100" dist="38100" dir="2700000" algn="tl">
                    <a:srgbClr val="000000">
                      <a:alpha val="43137"/>
                    </a:srgbClr>
                  </a:outerShdw>
                </a:effectLst>
              </a:rPr>
              <a:t>порівняння показників </a:t>
            </a:r>
            <a:r>
              <a:rPr lang="uk-UA" dirty="0"/>
              <a:t>прогнозів з показниками статистичної звітності</a:t>
            </a:r>
            <a:r>
              <a:rPr lang="uk-UA" dirty="0" smtClean="0"/>
              <a:t>.</a:t>
            </a:r>
            <a:endParaRPr lang="uk-UA" dirty="0"/>
          </a:p>
          <a:p>
            <a:pPr>
              <a:buFont typeface="Wingdings" panose="05000000000000000000" pitchFamily="2" charset="2"/>
              <a:buChar char="Ø"/>
            </a:pPr>
            <a:endParaRPr lang="uk-UA" dirty="0"/>
          </a:p>
          <a:p>
            <a:pPr marL="0" indent="0">
              <a:buNone/>
            </a:pPr>
            <a:endParaRPr lang="uk-UA" i="1" dirty="0">
              <a:solidFill>
                <a:srgbClr val="00B0F0"/>
              </a:solidFill>
              <a:effectLst>
                <a:outerShdw blurRad="38100" dist="38100" dir="2700000" algn="tl">
                  <a:srgbClr val="000000">
                    <a:alpha val="43137"/>
                  </a:srgbClr>
                </a:outerShdw>
              </a:effectLst>
            </a:endParaRPr>
          </a:p>
        </p:txBody>
      </p:sp>
      <p:sp>
        <p:nvSpPr>
          <p:cNvPr id="3" name="Заголовок 2"/>
          <p:cNvSpPr>
            <a:spLocks noGrp="1"/>
          </p:cNvSpPr>
          <p:nvPr>
            <p:ph type="title"/>
          </p:nvPr>
        </p:nvSpPr>
        <p:spPr>
          <a:xfrm>
            <a:off x="179512" y="116632"/>
            <a:ext cx="8712968" cy="1008112"/>
          </a:xfrm>
        </p:spPr>
        <p:txBody>
          <a:bodyPr>
            <a:noAutofit/>
          </a:bodyPr>
          <a:lstStyle/>
          <a:p>
            <a:r>
              <a:rPr lang="uk-UA" sz="3600" dirty="0" smtClean="0">
                <a:solidFill>
                  <a:srgbClr val="FFFF00"/>
                </a:solidFill>
              </a:rPr>
              <a:t/>
            </a:r>
            <a:br>
              <a:rPr lang="uk-UA" sz="3600" dirty="0" smtClean="0">
                <a:solidFill>
                  <a:srgbClr val="FFFF00"/>
                </a:solidFill>
              </a:rPr>
            </a:br>
            <a:r>
              <a:rPr lang="uk-UA" sz="2800" dirty="0" smtClean="0">
                <a:solidFill>
                  <a:srgbClr val="FFFF00"/>
                </a:solidFill>
                <a:effectLst>
                  <a:outerShdw blurRad="38100" dist="38100" dir="2700000" algn="tl">
                    <a:srgbClr val="000000">
                      <a:alpha val="43137"/>
                    </a:srgbClr>
                  </a:outerShdw>
                </a:effectLst>
              </a:rPr>
              <a:t>Принцип системного підходу</a:t>
            </a:r>
            <a:r>
              <a:rPr lang="uk-UA" sz="3600" dirty="0">
                <a:solidFill>
                  <a:srgbClr val="FFFF00"/>
                </a:solidFill>
                <a:effectLst>
                  <a:outerShdw blurRad="38100" dist="38100" dir="2700000" algn="tl">
                    <a:srgbClr val="000000">
                      <a:alpha val="43137"/>
                    </a:srgbClr>
                  </a:outerShdw>
                </a:effectLst>
              </a:rPr>
              <a:t/>
            </a:r>
            <a:br>
              <a:rPr lang="uk-UA" sz="3600" dirty="0">
                <a:solidFill>
                  <a:srgbClr val="FFFF00"/>
                </a:solidFill>
                <a:effectLst>
                  <a:outerShdw blurRad="38100" dist="38100" dir="2700000" algn="tl">
                    <a:srgbClr val="000000">
                      <a:alpha val="43137"/>
                    </a:srgbClr>
                  </a:outerShdw>
                </a:effectLst>
              </a:rPr>
            </a:br>
            <a:endParaRPr lang="uk-UA" sz="36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29901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1422</TotalTime>
  <Words>900</Words>
  <Application>Microsoft Office PowerPoint</Application>
  <PresentationFormat>Экран (4:3)</PresentationFormat>
  <Paragraphs>80</Paragraphs>
  <Slides>16</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Волна</vt:lpstr>
      <vt:lpstr>НАЦІОНАЛЬНА ЕКОНОМІКА</vt:lpstr>
      <vt:lpstr> Тема 7. Соціально-економічне прогнозування та макроекономічне планування </vt:lpstr>
      <vt:lpstr>7.1 Соціально-економічна стратегія.  Модель прийняття економічних рішень Яна Тінбергена</vt:lpstr>
      <vt:lpstr>Механізм економічної політики за Яном Тінбергеном</vt:lpstr>
      <vt:lpstr>7.2. Сутність, функції і головні принципи соціально-економічного прогнозування</vt:lpstr>
      <vt:lpstr>Презентация PowerPoint</vt:lpstr>
      <vt:lpstr>Об'єкти макроекономічного прогнозування </vt:lpstr>
      <vt:lpstr>Основні принципи соціально-економічного прогнозування </vt:lpstr>
      <vt:lpstr> Принцип системного підходу </vt:lpstr>
      <vt:lpstr>Презентация PowerPoint</vt:lpstr>
      <vt:lpstr>Презентация PowerPoint</vt:lpstr>
      <vt:lpstr>Презентация PowerPoint</vt:lpstr>
      <vt:lpstr> 7.3. Загальна характеристика методів і моделей прогнозування </vt:lpstr>
      <vt:lpstr>Інтуїтивні (експертні) методи</vt:lpstr>
      <vt:lpstr>Формалізовані методи</vt:lpstr>
      <vt:lpstr>Методи багатофакторного моделювання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НАЦІОНАЛЬНА ЕКОНОМІКА</dc:title>
  <dc:creator>Юрій У</dc:creator>
  <cp:lastModifiedBy>Юрій У</cp:lastModifiedBy>
  <cp:revision>115</cp:revision>
  <dcterms:created xsi:type="dcterms:W3CDTF">2024-02-06T12:37:37Z</dcterms:created>
  <dcterms:modified xsi:type="dcterms:W3CDTF">2024-04-29T08:14:07Z</dcterms:modified>
</cp:coreProperties>
</file>