
<file path=[Content_Types].xml><?xml version="1.0" encoding="utf-8"?>
<Types xmlns="http://schemas.openxmlformats.org/package/2006/content-types">
  <Default Extension="png" ContentType="image/png"/>
  <Default Extension="jpeg" ContentType="image/jpeg"/>
  <Default Extension="webp" ContentType="image/webp"/>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3" r:id="rId1"/>
  </p:sldMasterIdLst>
  <p:sldIdLst>
    <p:sldId id="256" r:id="rId2"/>
    <p:sldId id="257" r:id="rId3"/>
    <p:sldId id="258" r:id="rId4"/>
    <p:sldId id="259" r:id="rId5"/>
    <p:sldId id="263" r:id="rId6"/>
    <p:sldId id="265" r:id="rId7"/>
    <p:sldId id="264" r:id="rId8"/>
    <p:sldId id="266" r:id="rId9"/>
    <p:sldId id="267" r:id="rId10"/>
    <p:sldId id="268" r:id="rId11"/>
    <p:sldId id="26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1" autoAdjust="0"/>
    <p:restoredTop sz="93271" autoAdjust="0"/>
  </p:normalViewPr>
  <p:slideViewPr>
    <p:cSldViewPr snapToGrid="0">
      <p:cViewPr varScale="1">
        <p:scale>
          <a:sx n="108" d="100"/>
          <a:sy n="108"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E9462EF3-3C4F-43EE-ACEE-D4B806740EA3}" type="datetimeFigureOut">
              <a:rPr lang="en-US" smtClean="0"/>
              <a:pPr/>
              <a:t>12/3/2023</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3663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dirty="0"/>
              <a:t>Вставка рисунка</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36343B39-165A-4B68-AA5C-581F5336313C}" type="datetimeFigureOut">
              <a:rPr lang="en-US" smtClean="0"/>
              <a:t>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81371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Заголовок и подпись">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ru-RU"/>
              <a:t>Образец заголовка</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942C8C57-33F9-4259-AC4F-0E3F5BEC9B94}" type="datetimeFigureOut">
              <a:rPr lang="en-US" smtClean="0"/>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4359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с подписью">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ru-RU"/>
              <a:t>Образец заголовка</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90786BE5-D2A3-4BF0-8B30-D7403E61B3DC}" type="datetimeFigureOut">
              <a:rPr lang="en-US" smtClean="0"/>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1031552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очка имени">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3DD5BDE-5A90-4611-82E9-0FC5746D30C5}" type="datetimeFigureOut">
              <a:rPr lang="en-US" smtClean="0"/>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66717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ru-RU"/>
              <a:t>Образец заголовка</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ADDA17D-0BEA-4E76-A7FC-F7C188BC48D1}" type="datetimeFigureOut">
              <a:rPr lang="en-US" smtClean="0"/>
              <a:t>12/3/2023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830572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ru-RU"/>
              <a:t>Образец заголовка</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dirty="0"/>
              <a:t>Вставка рисунка</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dirty="0"/>
              <a:t>Вставка рисунка</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dirty="0"/>
              <a:t>Вставка рисунка</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909AC7D-18CA-4236-82B9-D75EB1D66EAE}" type="datetimeFigureOut">
              <a:rPr lang="en-US" smtClean="0"/>
              <a:t>12/3/2023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494470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568300E-C023-45CD-A0BE-EDB7A8C6EA8B}" type="datetimeFigureOut">
              <a:rPr lang="en-US" smtClean="0"/>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18327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ru-RU"/>
              <a:t>Образец заголовка</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B620EAD-E369-4933-8469-ED7764B56A1B}" type="datetimeFigureOut">
              <a:rPr lang="en-US" smtClean="0"/>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70498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76C0EF2-9919-473B-8215-8616BAF10692}" type="datetimeFigureOut">
              <a:rPr lang="en-US" smtClean="0"/>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76742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09472EB-AC54-4713-BFC2-BEB621108C63}" type="datetimeFigureOut">
              <a:rPr lang="en-US" smtClean="0"/>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0350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99455A0C-791E-4545-B787-F98AD45CD761}" type="datetimeFigureOut">
              <a:rPr lang="en-US" smtClean="0"/>
              <a:t>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3063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2536B77-F4F4-4427-AC4F-9A623798AD82}" type="datetimeFigureOut">
              <a:rPr lang="en-US" smtClean="0"/>
              <a:t>12/3/2023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6459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D8BE790C-34EB-4565-8437-CACF4CDB7822}" type="datetimeFigureOut">
              <a:rPr lang="en-US" smtClean="0"/>
              <a:t>12/3/2023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198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A4C11-22B8-4A4E-8126-B3AF6B948A8E}" type="datetimeFigureOut">
              <a:rPr lang="en-US" smtClean="0"/>
              <a:t>12/3/2023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02488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16ED06B6-C816-4861-964D-15A98395707D}" type="datetimeFigureOut">
              <a:rPr lang="en-US" smtClean="0"/>
              <a:t>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121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dirty="0"/>
              <a:t>Вставка рисунка</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0B1A8AB-EA7C-4B1B-9D73-E2551851FABE}" type="datetimeFigureOut">
              <a:rPr lang="en-US" smtClean="0"/>
              <a:t>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05034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ru-RU"/>
              <a:t>Образец заголовка</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90786BE5-D2A3-4BF0-8B30-D7403E61B3DC}" type="datetimeFigureOut">
              <a:rPr lang="en-US" smtClean="0"/>
              <a:t>12/3/2023</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dirty="0"/>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3238853"/>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 id="2147483760"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webp"/><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2.xml"/><Relationship Id="rId4" Type="http://schemas.openxmlformats.org/officeDocument/2006/relationships/image" Target="../media/image1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C5AA5C2-B8CB-F282-D48C-558A026AA6E8}"/>
              </a:ext>
            </a:extLst>
          </p:cNvPr>
          <p:cNvSpPr>
            <a:spLocks noGrp="1"/>
          </p:cNvSpPr>
          <p:nvPr>
            <p:ph type="ctrTitle"/>
          </p:nvPr>
        </p:nvSpPr>
        <p:spPr>
          <a:xfrm>
            <a:off x="1529027" y="1983355"/>
            <a:ext cx="8825658" cy="2677648"/>
          </a:xfrm>
        </p:spPr>
        <p:txBody>
          <a:bodyPr/>
          <a:lstStyle/>
          <a:p>
            <a:pPr algn="ctr"/>
            <a:r>
              <a:rPr lang="ru-RU" dirty="0">
                <a:latin typeface="Times New Roman" panose="02020603050405020304" pitchFamily="18" charset="0"/>
                <a:cs typeface="Times New Roman" panose="02020603050405020304" pitchFamily="18" charset="0"/>
              </a:rPr>
              <a:t>Генеза формування української національної ідентичності</a:t>
            </a:r>
          </a:p>
        </p:txBody>
      </p:sp>
    </p:spTree>
    <p:extLst>
      <p:ext uri="{BB962C8B-B14F-4D97-AF65-F5344CB8AC3E}">
        <p14:creationId xmlns:p14="http://schemas.microsoft.com/office/powerpoint/2010/main" val="2130244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BA8FA16-E15D-2DEB-48B5-58D428893FD7}"/>
              </a:ext>
            </a:extLst>
          </p:cNvPr>
          <p:cNvSpPr>
            <a:spLocks noGrp="1"/>
          </p:cNvSpPr>
          <p:nvPr>
            <p:ph idx="1"/>
          </p:nvPr>
        </p:nvSpPr>
        <p:spPr>
          <a:xfrm>
            <a:off x="275209" y="2300970"/>
            <a:ext cx="8253650" cy="4312894"/>
          </a:xfrm>
        </p:spPr>
        <p:txBody>
          <a:bodyPr>
            <a:noAutofit/>
          </a:bodyPr>
          <a:lstStyle/>
          <a:p>
            <a:pPr algn="just"/>
            <a:r>
              <a:rPr lang="uk-UA" dirty="0" smtClean="0">
                <a:solidFill>
                  <a:schemeClr val="tx1"/>
                </a:solidFill>
                <a:latin typeface="Times New Roman" panose="02020603050405020304" pitchFamily="18" charset="0"/>
                <a:cs typeface="Times New Roman" panose="02020603050405020304" pitchFamily="18" charset="0"/>
              </a:rPr>
              <a:t>Так, обґрунтовуючи незначну підтримку Народного руху України на Донеччині, один із засновників обласної організації краю В. Білецький у своїй монографії вказує на те, що «система цінностей мешканців Східної України, зокрема Донбасу, суттєво відрізняється від системи цінностей Заходу і Центру України. На Сході (Донбасі) люди мислять і діють не з міркувань етнічних, релігійних, культурницьких потреб, а швидше утилітарно, практично і прагматично».</a:t>
            </a:r>
          </a:p>
          <a:p>
            <a:pPr algn="just"/>
            <a:r>
              <a:rPr lang="uk-UA" dirty="0" smtClean="0">
                <a:solidFill>
                  <a:schemeClr val="tx1"/>
                </a:solidFill>
                <a:latin typeface="Times New Roman" panose="02020603050405020304" pitchFamily="18" charset="0"/>
                <a:cs typeface="Times New Roman" panose="02020603050405020304" pitchFamily="18" charset="0"/>
              </a:rPr>
              <a:t>Сам факт підтримки прокомуністичною більшістю Верховної Ради України 24 серпня 1991 р. Акту проголошення незалежності України обумовлений інстинктом самозбереження. Розкриття правди про жертви голодомору 1932–1933 рр., масові розстріли </a:t>
            </a:r>
            <a:r>
              <a:rPr lang="uk-UA" dirty="0" err="1" smtClean="0">
                <a:solidFill>
                  <a:schemeClr val="tx1"/>
                </a:solidFill>
                <a:latin typeface="Times New Roman" panose="02020603050405020304" pitchFamily="18" charset="0"/>
                <a:cs typeface="Times New Roman" panose="02020603050405020304" pitchFamily="18" charset="0"/>
              </a:rPr>
              <a:t>НКВС</a:t>
            </a:r>
            <a:r>
              <a:rPr lang="uk-UA" dirty="0" smtClean="0">
                <a:solidFill>
                  <a:schemeClr val="tx1"/>
                </a:solidFill>
                <a:latin typeface="Times New Roman" panose="02020603050405020304" pitchFamily="18" charset="0"/>
                <a:cs typeface="Times New Roman" panose="02020603050405020304" pitchFamily="18" charset="0"/>
              </a:rPr>
              <a:t> у 20–30-х рр. на Східній та 40–50-х рр. на Західній Україні спонукало до переосмислення частиною комуністів своїх ідеологічних переконань. Подібно до того, як Гітлер був «найпотужнішим важелем у становленні єврейської держави», так і Сталін став потужним аргументом у проголошенні незалежності України.</a:t>
            </a:r>
            <a:endParaRPr lang="uk-UA" dirty="0">
              <a:solidFill>
                <a:schemeClr val="tx1"/>
              </a:solidFill>
              <a:latin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A527C9E0-7052-C3DF-740F-F58C4BDC402F}"/>
              </a:ext>
            </a:extLst>
          </p:cNvPr>
          <p:cNvPicPr>
            <a:picLocks noChangeAspect="1"/>
          </p:cNvPicPr>
          <p:nvPr/>
        </p:nvPicPr>
        <p:blipFill>
          <a:blip r:embed="rId2"/>
          <a:stretch>
            <a:fillRect/>
          </a:stretch>
        </p:blipFill>
        <p:spPr>
          <a:xfrm>
            <a:off x="8607569" y="2370820"/>
            <a:ext cx="2790825" cy="1638300"/>
          </a:xfrm>
          <a:prstGeom prst="rect">
            <a:avLst/>
          </a:prstGeom>
          <a:ln>
            <a:noFill/>
          </a:ln>
          <a:effectLst>
            <a:outerShdw blurRad="292100" dist="139700" dir="2700000" algn="tl" rotWithShape="0">
              <a:srgbClr val="333333">
                <a:alpha val="65000"/>
              </a:srgbClr>
            </a:outerShdw>
          </a:effectLst>
        </p:spPr>
      </p:pic>
      <p:pic>
        <p:nvPicPr>
          <p:cNvPr id="10" name="Рисунок 9">
            <a:extLst>
              <a:ext uri="{FF2B5EF4-FFF2-40B4-BE49-F238E27FC236}">
                <a16:creationId xmlns:a16="http://schemas.microsoft.com/office/drawing/2014/main" id="{2408FCD6-ACF6-B564-E533-C6C5A601C9A8}"/>
              </a:ext>
            </a:extLst>
          </p:cNvPr>
          <p:cNvPicPr>
            <a:picLocks noChangeAspect="1"/>
          </p:cNvPicPr>
          <p:nvPr/>
        </p:nvPicPr>
        <p:blipFill>
          <a:blip r:embed="rId3"/>
          <a:stretch>
            <a:fillRect/>
          </a:stretch>
        </p:blipFill>
        <p:spPr>
          <a:xfrm>
            <a:off x="9035757" y="4441074"/>
            <a:ext cx="2857500" cy="16002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079294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a:extLst>
              <a:ext uri="{FF2B5EF4-FFF2-40B4-BE49-F238E27FC236}">
                <a16:creationId xmlns:a16="http://schemas.microsoft.com/office/drawing/2014/main" id="{95ACAE20-AE21-C900-2EB5-35AA56414EF1}"/>
              </a:ext>
            </a:extLst>
          </p:cNvPr>
          <p:cNvSpPr>
            <a:spLocks noGrp="1"/>
          </p:cNvSpPr>
          <p:nvPr>
            <p:ph type="body" sz="half" idx="2"/>
          </p:nvPr>
        </p:nvSpPr>
        <p:spPr>
          <a:xfrm flipH="1">
            <a:off x="6107835" y="1367161"/>
            <a:ext cx="5379870" cy="4456590"/>
          </a:xfrm>
        </p:spPr>
        <p:txBody>
          <a:bodyPr>
            <a:noAutofit/>
          </a:bodyPr>
          <a:lstStyle/>
          <a:p>
            <a:pPr indent="457200" algn="just">
              <a:spcBef>
                <a:spcPts val="0"/>
              </a:spcBef>
            </a:pPr>
            <a:r>
              <a:rPr lang="uk-UA" sz="1800" dirty="0" smtClean="0">
                <a:solidFill>
                  <a:schemeClr val="tx1"/>
                </a:solidFill>
                <a:latin typeface="Times New Roman" panose="02020603050405020304" pitchFamily="18" charset="0"/>
                <a:cs typeface="Times New Roman" panose="02020603050405020304" pitchFamily="18" charset="0"/>
              </a:rPr>
              <a:t>Отже, </a:t>
            </a:r>
            <a:r>
              <a:rPr lang="uk-UA" sz="1800" b="1" dirty="0" smtClean="0">
                <a:solidFill>
                  <a:schemeClr val="tx1"/>
                </a:solidFill>
                <a:latin typeface="Times New Roman" panose="02020603050405020304" pitchFamily="18" charset="0"/>
                <a:cs typeface="Times New Roman" panose="02020603050405020304" pitchFamily="18" charset="0"/>
              </a:rPr>
              <a:t>формування національної ідентичності </a:t>
            </a:r>
            <a:r>
              <a:rPr lang="uk-UA" sz="1800" dirty="0" smtClean="0">
                <a:solidFill>
                  <a:schemeClr val="tx1"/>
                </a:solidFill>
                <a:latin typeface="Times New Roman" panose="02020603050405020304" pitchFamily="18" charset="0"/>
                <a:cs typeface="Times New Roman" panose="02020603050405020304" pitchFamily="18" charset="0"/>
              </a:rPr>
              <a:t>після завоювання Київської Русі монголо-татарами відбувалося під </a:t>
            </a:r>
            <a:r>
              <a:rPr lang="uk-UA" sz="1800" b="1" dirty="0" smtClean="0">
                <a:solidFill>
                  <a:schemeClr val="tx1"/>
                </a:solidFill>
                <a:latin typeface="Times New Roman" panose="02020603050405020304" pitchFamily="18" charset="0"/>
                <a:cs typeface="Times New Roman" panose="02020603050405020304" pitchFamily="18" charset="0"/>
              </a:rPr>
              <a:t>впливом суспільно-політичних подій у Східній Європі</a:t>
            </a:r>
            <a:r>
              <a:rPr lang="uk-UA" sz="1800" dirty="0" smtClean="0">
                <a:solidFill>
                  <a:schemeClr val="tx1"/>
                </a:solidFill>
                <a:latin typeface="Times New Roman" panose="02020603050405020304" pitchFamily="18" charset="0"/>
                <a:cs typeface="Times New Roman" panose="02020603050405020304" pitchFamily="18" charset="0"/>
              </a:rPr>
              <a:t> та українського </a:t>
            </a:r>
            <a:r>
              <a:rPr lang="uk-UA" sz="1800" b="1" dirty="0" smtClean="0">
                <a:solidFill>
                  <a:schemeClr val="tx1"/>
                </a:solidFill>
                <a:latin typeface="Times New Roman" panose="02020603050405020304" pitchFamily="18" charset="0"/>
                <a:cs typeface="Times New Roman" panose="02020603050405020304" pitchFamily="18" charset="0"/>
              </a:rPr>
              <a:t>народного християнства</a:t>
            </a:r>
            <a:r>
              <a:rPr lang="uk-UA" sz="1800" dirty="0" smtClean="0">
                <a:solidFill>
                  <a:schemeClr val="tx1"/>
                </a:solidFill>
                <a:latin typeface="Times New Roman" panose="02020603050405020304" pitchFamily="18" charset="0"/>
                <a:cs typeface="Times New Roman" panose="02020603050405020304" pitchFamily="18" charset="0"/>
              </a:rPr>
              <a:t>. </a:t>
            </a:r>
          </a:p>
          <a:p>
            <a:pPr indent="457200" algn="just">
              <a:spcBef>
                <a:spcPts val="0"/>
              </a:spcBef>
            </a:pPr>
            <a:r>
              <a:rPr lang="uk-UA" sz="1800" dirty="0" smtClean="0">
                <a:solidFill>
                  <a:schemeClr val="tx1"/>
                </a:solidFill>
                <a:latin typeface="Times New Roman" panose="02020603050405020304" pitchFamily="18" charset="0"/>
                <a:cs typeface="Times New Roman" panose="02020603050405020304" pitchFamily="18" charset="0"/>
              </a:rPr>
              <a:t>Український народ зумів зберегти свою самобутність завдяки опору насадження католицизму, постійних соціальних і моральних утисків поневолювачів та міфу про славне минуле часів Київської Русі. </a:t>
            </a:r>
          </a:p>
          <a:p>
            <a:pPr indent="457200" algn="just">
              <a:spcBef>
                <a:spcPts val="0"/>
              </a:spcBef>
            </a:pPr>
            <a:r>
              <a:rPr lang="uk-UA" sz="1800" dirty="0" smtClean="0">
                <a:solidFill>
                  <a:schemeClr val="tx1"/>
                </a:solidFill>
                <a:latin typeface="Times New Roman" panose="02020603050405020304" pitchFamily="18" charset="0"/>
                <a:cs typeface="Times New Roman" panose="02020603050405020304" pitchFamily="18" charset="0"/>
              </a:rPr>
              <a:t>Після ліквідації козацької держави російським царизмом український народ зберіг свою національну ідентичність під впливом ідей Гердера та Великої французької революції завдяки опору русифікації, закріпачення селянства, а також міфу про славне минуле часів Козаччини.</a:t>
            </a:r>
            <a:endParaRPr lang="uk-UA" sz="1800" dirty="0">
              <a:solidFill>
                <a:schemeClr val="tx1"/>
              </a:solidFill>
              <a:latin typeface="Times New Roman" panose="02020603050405020304" pitchFamily="18" charset="0"/>
              <a:cs typeface="Times New Roman" panose="02020603050405020304" pitchFamily="18" charset="0"/>
            </a:endParaRPr>
          </a:p>
        </p:txBody>
      </p:sp>
      <p:pic>
        <p:nvPicPr>
          <p:cNvPr id="3" name="Рисунок 2">
            <a:extLst>
              <a:ext uri="{FF2B5EF4-FFF2-40B4-BE49-F238E27FC236}">
                <a16:creationId xmlns:a16="http://schemas.microsoft.com/office/drawing/2014/main" id="{78CA7119-D5AD-96DA-A2AB-5594DEAAE6AF}"/>
              </a:ext>
            </a:extLst>
          </p:cNvPr>
          <p:cNvPicPr>
            <a:picLocks noChangeAspect="1"/>
          </p:cNvPicPr>
          <p:nvPr/>
        </p:nvPicPr>
        <p:blipFill>
          <a:blip r:embed="rId2"/>
          <a:stretch>
            <a:fillRect/>
          </a:stretch>
        </p:blipFill>
        <p:spPr>
          <a:xfrm>
            <a:off x="833854" y="1305017"/>
            <a:ext cx="4562025" cy="3612155"/>
          </a:xfrm>
          <a:prstGeom prst="rect">
            <a:avLst/>
          </a:prstGeom>
        </p:spPr>
      </p:pic>
    </p:spTree>
    <p:extLst>
      <p:ext uri="{BB962C8B-B14F-4D97-AF65-F5344CB8AC3E}">
        <p14:creationId xmlns:p14="http://schemas.microsoft.com/office/powerpoint/2010/main" val="710588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BA8FA16-E15D-2DEB-48B5-58D428893FD7}"/>
              </a:ext>
            </a:extLst>
          </p:cNvPr>
          <p:cNvSpPr>
            <a:spLocks noGrp="1"/>
          </p:cNvSpPr>
          <p:nvPr>
            <p:ph idx="1"/>
          </p:nvPr>
        </p:nvSpPr>
        <p:spPr>
          <a:xfrm>
            <a:off x="165740" y="2586875"/>
            <a:ext cx="8825659" cy="3416300"/>
          </a:xfrm>
        </p:spPr>
        <p:txBody>
          <a:bodyPr>
            <a:normAutofit lnSpcReduction="10000"/>
          </a:bodyPr>
          <a:lstStyle/>
          <a:p>
            <a:pPr algn="just"/>
            <a:r>
              <a:rPr lang="uk-UA" sz="2800" b="1" dirty="0" smtClean="0">
                <a:solidFill>
                  <a:schemeClr val="tx1"/>
                </a:solidFill>
                <a:latin typeface="Times New Roman" panose="02020603050405020304" pitchFamily="18" charset="0"/>
                <a:cs typeface="Times New Roman" panose="02020603050405020304" pitchFamily="18" charset="0"/>
              </a:rPr>
              <a:t>Національна ідентичність</a:t>
            </a:r>
            <a:r>
              <a:rPr lang="uk-UA" sz="2800" dirty="0" smtClean="0">
                <a:solidFill>
                  <a:schemeClr val="tx1"/>
                </a:solidFill>
                <a:latin typeface="Times New Roman" panose="02020603050405020304" pitchFamily="18" charset="0"/>
                <a:cs typeface="Times New Roman" panose="02020603050405020304" pitchFamily="18" charset="0"/>
              </a:rPr>
              <a:t> — це персональна ідентичність або відчуття належності до певної держави чи нації. Це сенс «нації як цілісного цілого, представленої самобутніми традиціями, культурою та мовою». Національна ідентичність може означати суб'єктивне відчуття, яке людина поділяє з групою людей про націю, незалежно від законного статусу громадянства. </a:t>
            </a:r>
          </a:p>
          <a:p>
            <a:endParaRPr lang="ru-RU" dirty="0"/>
          </a:p>
        </p:txBody>
      </p:sp>
      <p:pic>
        <p:nvPicPr>
          <p:cNvPr id="9" name="Рисунок 8">
            <a:extLst>
              <a:ext uri="{FF2B5EF4-FFF2-40B4-BE49-F238E27FC236}">
                <a16:creationId xmlns:a16="http://schemas.microsoft.com/office/drawing/2014/main" id="{888A7604-2A8B-2108-BEF9-175FF34531F3}"/>
              </a:ext>
            </a:extLst>
          </p:cNvPr>
          <p:cNvPicPr>
            <a:picLocks noChangeAspect="1"/>
          </p:cNvPicPr>
          <p:nvPr/>
        </p:nvPicPr>
        <p:blipFill>
          <a:blip r:embed="rId2"/>
          <a:stretch>
            <a:fillRect/>
          </a:stretch>
        </p:blipFill>
        <p:spPr>
          <a:xfrm>
            <a:off x="8991399" y="2294311"/>
            <a:ext cx="2752161" cy="13979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Рисунок 10">
            <a:extLst>
              <a:ext uri="{FF2B5EF4-FFF2-40B4-BE49-F238E27FC236}">
                <a16:creationId xmlns:a16="http://schemas.microsoft.com/office/drawing/2014/main" id="{6190F02B-2698-FE0A-C0A4-3CF9D0DD0CFF}"/>
              </a:ext>
            </a:extLst>
          </p:cNvPr>
          <p:cNvPicPr>
            <a:picLocks noChangeAspect="1"/>
          </p:cNvPicPr>
          <p:nvPr/>
        </p:nvPicPr>
        <p:blipFill>
          <a:blip r:embed="rId3"/>
          <a:stretch>
            <a:fillRect/>
          </a:stretch>
        </p:blipFill>
        <p:spPr>
          <a:xfrm>
            <a:off x="9024454" y="4494493"/>
            <a:ext cx="2686050" cy="17049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044570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F773FA0-87E4-8542-632A-FE350582D72F}"/>
              </a:ext>
            </a:extLst>
          </p:cNvPr>
          <p:cNvSpPr>
            <a:spLocks noGrp="1"/>
          </p:cNvSpPr>
          <p:nvPr>
            <p:ph idx="1"/>
          </p:nvPr>
        </p:nvSpPr>
        <p:spPr>
          <a:xfrm>
            <a:off x="5270269" y="2386631"/>
            <a:ext cx="6608618" cy="4121496"/>
          </a:xfrm>
        </p:spPr>
        <p:txBody>
          <a:bodyPr>
            <a:normAutofit/>
          </a:bodyPr>
          <a:lstStyle/>
          <a:p>
            <a:pPr algn="just"/>
            <a:r>
              <a:rPr lang="uk-UA" dirty="0" smtClean="0">
                <a:solidFill>
                  <a:schemeClr val="tx1"/>
                </a:solidFill>
                <a:latin typeface="Times New Roman" panose="02020603050405020304" pitchFamily="18" charset="0"/>
                <a:cs typeface="Times New Roman" panose="02020603050405020304" pitchFamily="18" charset="0"/>
              </a:rPr>
              <a:t>Ф</a:t>
            </a:r>
            <a:r>
              <a:rPr lang="uk-UA" dirty="0" smtClean="0">
                <a:solidFill>
                  <a:schemeClr val="tx1"/>
                </a:solidFill>
                <a:latin typeface="Times New Roman" panose="02020603050405020304" pitchFamily="18" charset="0"/>
                <a:cs typeface="Times New Roman" panose="02020603050405020304" pitchFamily="18" charset="0"/>
              </a:rPr>
              <a:t>ормування українського етносу відбувалося в Середній Наддніпрянщині в період </a:t>
            </a:r>
            <a:r>
              <a:rPr lang="uk-UA" dirty="0" err="1" smtClean="0">
                <a:solidFill>
                  <a:schemeClr val="tx1"/>
                </a:solidFill>
                <a:latin typeface="Times New Roman" panose="02020603050405020304" pitchFamily="18" charset="0"/>
                <a:cs typeface="Times New Roman" panose="02020603050405020304" pitchFamily="18" charset="0"/>
              </a:rPr>
              <a:t>ІХ</a:t>
            </a:r>
            <a:r>
              <a:rPr lang="uk-UA" dirty="0" smtClean="0">
                <a:solidFill>
                  <a:schemeClr val="tx1"/>
                </a:solidFill>
                <a:latin typeface="Times New Roman" panose="02020603050405020304" pitchFamily="18" charset="0"/>
                <a:cs typeface="Times New Roman" panose="02020603050405020304" pitchFamily="18" charset="0"/>
              </a:rPr>
              <a:t>–V століття. Однак, на думку </a:t>
            </a:r>
            <a:r>
              <a:rPr lang="uk-UA" b="1" dirty="0" smtClean="0">
                <a:solidFill>
                  <a:schemeClr val="tx1"/>
                </a:solidFill>
                <a:latin typeface="Times New Roman" panose="02020603050405020304" pitchFamily="18" charset="0"/>
                <a:cs typeface="Times New Roman" panose="02020603050405020304" pitchFamily="18" charset="0"/>
              </a:rPr>
              <a:t>І. </a:t>
            </a:r>
            <a:r>
              <a:rPr lang="uk-UA" b="1" dirty="0" err="1" smtClean="0">
                <a:solidFill>
                  <a:schemeClr val="tx1"/>
                </a:solidFill>
                <a:latin typeface="Times New Roman" panose="02020603050405020304" pitchFamily="18" charset="0"/>
                <a:cs typeface="Times New Roman" panose="02020603050405020304" pitchFamily="18" charset="0"/>
              </a:rPr>
              <a:t>Лисяка</a:t>
            </a:r>
            <a:r>
              <a:rPr lang="uk-UA" b="1" dirty="0" smtClean="0">
                <a:solidFill>
                  <a:schemeClr val="tx1"/>
                </a:solidFill>
                <a:latin typeface="Times New Roman" panose="02020603050405020304" pitchFamily="18" charset="0"/>
                <a:cs typeface="Times New Roman" panose="02020603050405020304" pitchFamily="18" charset="0"/>
              </a:rPr>
              <a:t>-Рудницького</a:t>
            </a:r>
            <a:r>
              <a:rPr lang="uk-UA" dirty="0" smtClean="0">
                <a:solidFill>
                  <a:schemeClr val="tx1"/>
                </a:solidFill>
                <a:latin typeface="Times New Roman" panose="02020603050405020304" pitchFamily="18" charset="0"/>
                <a:cs typeface="Times New Roman" panose="02020603050405020304" pitchFamily="18" charset="0"/>
              </a:rPr>
              <a:t> (політолога), «початків формування української нації треба шукати в період розпаду Київської держави», проте вона викристалізувалась у Галицько-Волинському королівстві та Великому князівстві Литовському.</a:t>
            </a:r>
          </a:p>
          <a:p>
            <a:pPr algn="just"/>
            <a:r>
              <a:rPr lang="uk-UA" dirty="0" smtClean="0">
                <a:solidFill>
                  <a:schemeClr val="tx1"/>
                </a:solidFill>
                <a:latin typeface="Times New Roman" panose="02020603050405020304" pitchFamily="18" charset="0"/>
                <a:cs typeface="Times New Roman" panose="02020603050405020304" pitchFamily="18" charset="0"/>
              </a:rPr>
              <a:t>Після Люблінської унії в умовах насадження католицизму, соціального та національного гніту український етнос зберіг свою самобутність завдяки народному християнству, яке увібрало в себе релігійні ідеї </a:t>
            </a:r>
            <a:r>
              <a:rPr lang="uk-UA" dirty="0" err="1" smtClean="0">
                <a:solidFill>
                  <a:schemeClr val="tx1"/>
                </a:solidFill>
                <a:latin typeface="Times New Roman" panose="02020603050405020304" pitchFamily="18" charset="0"/>
                <a:cs typeface="Times New Roman" panose="02020603050405020304" pitchFamily="18" charset="0"/>
              </a:rPr>
              <a:t>праукраїнського</a:t>
            </a:r>
            <a:r>
              <a:rPr lang="uk-UA" dirty="0" smtClean="0">
                <a:solidFill>
                  <a:schemeClr val="tx1"/>
                </a:solidFill>
                <a:latin typeface="Times New Roman" panose="02020603050405020304" pitchFamily="18" charset="0"/>
                <a:cs typeface="Times New Roman" panose="02020603050405020304" pitchFamily="18" charset="0"/>
              </a:rPr>
              <a:t> етносу. М. Грушевський у своїх працях стверджував, що сільськогосподарська праця й зумовила специфіку релігії українського етносу.</a:t>
            </a:r>
          </a:p>
          <a:p>
            <a:endParaRPr lang="ru-RU" dirty="0"/>
          </a:p>
          <a:p>
            <a:endParaRPr lang="ru-RU" dirty="0"/>
          </a:p>
        </p:txBody>
      </p:sp>
      <p:sp>
        <p:nvSpPr>
          <p:cNvPr id="6" name="Заголовок 5">
            <a:extLst>
              <a:ext uri="{FF2B5EF4-FFF2-40B4-BE49-F238E27FC236}">
                <a16:creationId xmlns:a16="http://schemas.microsoft.com/office/drawing/2014/main" id="{0F54911B-D894-B238-4567-2EFF709CE495}"/>
              </a:ext>
            </a:extLst>
          </p:cNvPr>
          <p:cNvSpPr>
            <a:spLocks noGrp="1"/>
          </p:cNvSpPr>
          <p:nvPr>
            <p:ph type="title"/>
          </p:nvPr>
        </p:nvSpPr>
        <p:spPr>
          <a:xfrm>
            <a:off x="1404851" y="1040170"/>
            <a:ext cx="9168221" cy="706964"/>
          </a:xfrm>
        </p:spPr>
        <p:txBody>
          <a:bodyPr/>
          <a:lstStyle/>
          <a:p>
            <a:r>
              <a:rPr lang="uk-UA" dirty="0"/>
              <a:t>Формування національної ідентичності</a:t>
            </a:r>
            <a:endParaRPr lang="ru-RU" dirty="0"/>
          </a:p>
        </p:txBody>
      </p:sp>
      <p:pic>
        <p:nvPicPr>
          <p:cNvPr id="9" name="Рисунок 8">
            <a:extLst>
              <a:ext uri="{FF2B5EF4-FFF2-40B4-BE49-F238E27FC236}">
                <a16:creationId xmlns:a16="http://schemas.microsoft.com/office/drawing/2014/main" id="{1C691952-74BA-EA73-516B-4771AC144187}"/>
              </a:ext>
            </a:extLst>
          </p:cNvPr>
          <p:cNvPicPr>
            <a:picLocks noChangeAspect="1"/>
          </p:cNvPicPr>
          <p:nvPr/>
        </p:nvPicPr>
        <p:blipFill>
          <a:blip r:embed="rId2"/>
          <a:stretch>
            <a:fillRect/>
          </a:stretch>
        </p:blipFill>
        <p:spPr>
          <a:xfrm rot="21307801">
            <a:off x="517033" y="2581275"/>
            <a:ext cx="2695575" cy="169545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11" name="Рисунок 10">
            <a:extLst>
              <a:ext uri="{FF2B5EF4-FFF2-40B4-BE49-F238E27FC236}">
                <a16:creationId xmlns:a16="http://schemas.microsoft.com/office/drawing/2014/main" id="{9B71FFC5-3AA1-1907-EAC6-8BABF76FF607}"/>
              </a:ext>
            </a:extLst>
          </p:cNvPr>
          <p:cNvPicPr>
            <a:picLocks noChangeAspect="1"/>
          </p:cNvPicPr>
          <p:nvPr/>
        </p:nvPicPr>
        <p:blipFill>
          <a:blip r:embed="rId3"/>
          <a:stretch>
            <a:fillRect/>
          </a:stretch>
        </p:blipFill>
        <p:spPr>
          <a:xfrm rot="356598">
            <a:off x="1798318" y="4829608"/>
            <a:ext cx="3190875" cy="1438275"/>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699241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55B072B-FEA0-95CF-01B5-40FE93660509}"/>
              </a:ext>
            </a:extLst>
          </p:cNvPr>
          <p:cNvSpPr>
            <a:spLocks noGrp="1"/>
          </p:cNvSpPr>
          <p:nvPr>
            <p:ph idx="1"/>
          </p:nvPr>
        </p:nvSpPr>
        <p:spPr>
          <a:xfrm>
            <a:off x="239697" y="2378704"/>
            <a:ext cx="8243004" cy="3933319"/>
          </a:xfrm>
        </p:spPr>
        <p:txBody>
          <a:bodyPr>
            <a:normAutofit fontScale="55000" lnSpcReduction="20000"/>
          </a:bodyPr>
          <a:lstStyle/>
          <a:p>
            <a:pPr algn="just"/>
            <a:r>
              <a:rPr lang="uk-UA" sz="2600" dirty="0" smtClean="0">
                <a:solidFill>
                  <a:schemeClr val="tx1"/>
                </a:solidFill>
                <a:latin typeface="Times New Roman" panose="02020603050405020304" pitchFamily="18" charset="0"/>
                <a:cs typeface="Times New Roman" panose="02020603050405020304" pitchFamily="18" charset="0"/>
              </a:rPr>
              <a:t>Із середини XVI ст. починається активна національно-визвольна боротьба проти магнатського панування. Ця боротьба козацтва, що раз у раз переростала в збройні конфлікти, знайшла своє завершення в часи </a:t>
            </a:r>
            <a:r>
              <a:rPr lang="uk-UA" sz="2600" b="1" dirty="0" smtClean="0">
                <a:solidFill>
                  <a:schemeClr val="tx1"/>
                </a:solidFill>
                <a:latin typeface="Times New Roman" panose="02020603050405020304" pitchFamily="18" charset="0"/>
                <a:cs typeface="Times New Roman" panose="02020603050405020304" pitchFamily="18" charset="0"/>
              </a:rPr>
              <a:t>Б. Хмельницького</a:t>
            </a:r>
            <a:r>
              <a:rPr lang="uk-UA" sz="2600" dirty="0" smtClean="0">
                <a:solidFill>
                  <a:schemeClr val="tx1"/>
                </a:solidFill>
                <a:latin typeface="Times New Roman" panose="02020603050405020304" pitchFamily="18" charset="0"/>
                <a:cs typeface="Times New Roman" panose="02020603050405020304" pitchFamily="18" charset="0"/>
              </a:rPr>
              <a:t>. Козацька республіка в середині </a:t>
            </a:r>
            <a:r>
              <a:rPr lang="uk-UA" sz="2600" dirty="0" err="1" smtClean="0">
                <a:solidFill>
                  <a:schemeClr val="tx1"/>
                </a:solidFill>
                <a:latin typeface="Times New Roman" panose="02020603050405020304" pitchFamily="18" charset="0"/>
                <a:cs typeface="Times New Roman" panose="02020603050405020304" pitchFamily="18" charset="0"/>
              </a:rPr>
              <a:t>XVIІ</a:t>
            </a:r>
            <a:r>
              <a:rPr lang="uk-UA" sz="2600" dirty="0" smtClean="0">
                <a:solidFill>
                  <a:schemeClr val="tx1"/>
                </a:solidFill>
                <a:latin typeface="Times New Roman" panose="02020603050405020304" pitchFamily="18" charset="0"/>
                <a:cs typeface="Times New Roman" panose="02020603050405020304" pitchFamily="18" charset="0"/>
              </a:rPr>
              <a:t> ст. остаточно сформувалася як демократична держава з республіканським методом правління (</a:t>
            </a:r>
            <a:r>
              <a:rPr lang="uk-UA" sz="2600" b="1" dirty="0" smtClean="0">
                <a:solidFill>
                  <a:schemeClr val="tx1"/>
                </a:solidFill>
                <a:latin typeface="Times New Roman" panose="02020603050405020304" pitchFamily="18" charset="0"/>
                <a:cs typeface="Times New Roman" panose="02020603050405020304" pitchFamily="18" charset="0"/>
              </a:rPr>
              <a:t>Гетьманщина</a:t>
            </a:r>
            <a:r>
              <a:rPr lang="uk-UA" sz="2600" dirty="0" smtClean="0">
                <a:solidFill>
                  <a:schemeClr val="tx1"/>
                </a:solidFill>
                <a:latin typeface="Times New Roman" panose="02020603050405020304" pitchFamily="18" charset="0"/>
                <a:cs typeface="Times New Roman" panose="02020603050405020304" pitchFamily="18" charset="0"/>
              </a:rPr>
              <a:t>).</a:t>
            </a:r>
          </a:p>
          <a:p>
            <a:pPr algn="just"/>
            <a:r>
              <a:rPr lang="uk-UA" sz="2600" b="1" dirty="0" smtClean="0">
                <a:solidFill>
                  <a:schemeClr val="tx1"/>
                </a:solidFill>
                <a:latin typeface="Times New Roman" panose="02020603050405020304" pitchFamily="18" charset="0"/>
                <a:cs typeface="Times New Roman" panose="02020603050405020304" pitchFamily="18" charset="0"/>
              </a:rPr>
              <a:t>Козацтво</a:t>
            </a:r>
            <a:r>
              <a:rPr lang="uk-UA" sz="2600" dirty="0" smtClean="0">
                <a:solidFill>
                  <a:schemeClr val="tx1"/>
                </a:solidFill>
                <a:latin typeface="Times New Roman" panose="02020603050405020304" pitchFamily="18" charset="0"/>
                <a:cs typeface="Times New Roman" panose="02020603050405020304" pitchFamily="18" charset="0"/>
              </a:rPr>
              <a:t> середини XVI ст. об’єднало українське суспільство в справі релігійно-національної боротьби. Упродовж століття козак став ключовою постаттю в національній свідомості українців. Ще майже століття Гетьманщина була центром політичного життя українців, які в нових умовах відстоювали свою самобутність.</a:t>
            </a:r>
          </a:p>
          <a:p>
            <a:pPr algn="just"/>
            <a:r>
              <a:rPr lang="uk-UA" sz="2600" dirty="0" smtClean="0">
                <a:solidFill>
                  <a:schemeClr val="tx1"/>
                </a:solidFill>
                <a:latin typeface="Times New Roman" panose="02020603050405020304" pitchFamily="18" charset="0"/>
                <a:cs typeface="Times New Roman" panose="02020603050405020304" pitchFamily="18" charset="0"/>
              </a:rPr>
              <a:t>Після </a:t>
            </a:r>
            <a:r>
              <a:rPr lang="uk-UA" sz="2600" b="1" dirty="0" smtClean="0">
                <a:solidFill>
                  <a:schemeClr val="tx1"/>
                </a:solidFill>
                <a:latin typeface="Times New Roman" panose="02020603050405020304" pitchFamily="18" charset="0"/>
                <a:cs typeface="Times New Roman" panose="02020603050405020304" pitchFamily="18" charset="0"/>
              </a:rPr>
              <a:t>Переяславських угод </a:t>
            </a:r>
            <a:r>
              <a:rPr lang="uk-UA" sz="2600" dirty="0" smtClean="0">
                <a:solidFill>
                  <a:schemeClr val="tx1"/>
                </a:solidFill>
                <a:latin typeface="Times New Roman" panose="02020603050405020304" pitchFamily="18" charset="0"/>
                <a:cs typeface="Times New Roman" panose="02020603050405020304" pitchFamily="18" charset="0"/>
              </a:rPr>
              <a:t>поступове поглинання Гетьманщини Московським царизмом призвело до закріпачення українських селян російським дворянством та козацькою старшиною. Великі зміни відбувалися також у релігійно-культурному житті народу.</a:t>
            </a:r>
          </a:p>
          <a:p>
            <a:pPr algn="just"/>
            <a:r>
              <a:rPr lang="uk-UA" sz="2600" dirty="0" smtClean="0">
                <a:solidFill>
                  <a:schemeClr val="tx1"/>
                </a:solidFill>
                <a:latin typeface="Times New Roman" panose="02020603050405020304" pitchFamily="18" charset="0"/>
                <a:cs typeface="Times New Roman" panose="02020603050405020304" pitchFamily="18" charset="0"/>
              </a:rPr>
              <a:t>Новостворені російські навчальні заклади переманювали викладачів і випускників Києво-Могилянської академії, Чернігівської, Переяславської та Харківської колегій. Добре освічені священики Української православної церкви направлялися на службу у віддалені райони імперії. </a:t>
            </a:r>
          </a:p>
          <a:p>
            <a:pPr algn="just"/>
            <a:r>
              <a:rPr lang="uk-UA" sz="2600" dirty="0" smtClean="0">
                <a:solidFill>
                  <a:schemeClr val="tx1"/>
                </a:solidFill>
                <a:latin typeface="Times New Roman" panose="02020603050405020304" pitchFamily="18" charset="0"/>
                <a:cs typeface="Times New Roman" panose="02020603050405020304" pitchFamily="18" charset="0"/>
              </a:rPr>
              <a:t>Отже, українське християнство, що впродовж століть захищало національну самобутність у боротьбі з католицизмом, у нових умовах поступово перетворювалося в засіб поширення російської імперської культури. Воднораз таке поглинання української інтелектуальної еліти, яка впродовж століть формувалася під впливом європейської цивілізації, сприяло транзиту культурних цінностей на обширну територію Російської імперії.</a:t>
            </a:r>
            <a:endParaRPr lang="uk-UA" sz="2600" dirty="0">
              <a:solidFill>
                <a:schemeClr val="tx1"/>
              </a:solidFill>
              <a:latin typeface="Times New Roman" panose="02020603050405020304" pitchFamily="18" charset="0"/>
              <a:cs typeface="Times New Roman" panose="02020603050405020304" pitchFamily="18" charset="0"/>
            </a:endParaRPr>
          </a:p>
        </p:txBody>
      </p:sp>
      <p:pic>
        <p:nvPicPr>
          <p:cNvPr id="12" name="Рисунок 11">
            <a:extLst>
              <a:ext uri="{FF2B5EF4-FFF2-40B4-BE49-F238E27FC236}">
                <a16:creationId xmlns:a16="http://schemas.microsoft.com/office/drawing/2014/main" id="{C3B437A5-EA99-D45C-CAFA-193751940BA6}"/>
              </a:ext>
            </a:extLst>
          </p:cNvPr>
          <p:cNvPicPr>
            <a:picLocks noChangeAspect="1"/>
          </p:cNvPicPr>
          <p:nvPr/>
        </p:nvPicPr>
        <p:blipFill>
          <a:blip r:embed="rId2"/>
          <a:stretch>
            <a:fillRect/>
          </a:stretch>
        </p:blipFill>
        <p:spPr>
          <a:xfrm>
            <a:off x="8931589" y="4675908"/>
            <a:ext cx="2656353" cy="15525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4" name="Рисунок 13">
            <a:extLst>
              <a:ext uri="{FF2B5EF4-FFF2-40B4-BE49-F238E27FC236}">
                <a16:creationId xmlns:a16="http://schemas.microsoft.com/office/drawing/2014/main" id="{A77BB503-876E-9071-B3EA-CDA423A617E0}"/>
              </a:ext>
            </a:extLst>
          </p:cNvPr>
          <p:cNvPicPr>
            <a:picLocks noChangeAspect="1"/>
          </p:cNvPicPr>
          <p:nvPr/>
        </p:nvPicPr>
        <p:blipFill>
          <a:blip r:embed="rId3"/>
          <a:stretch>
            <a:fillRect/>
          </a:stretch>
        </p:blipFill>
        <p:spPr>
          <a:xfrm>
            <a:off x="8646885" y="2378704"/>
            <a:ext cx="3225759" cy="176968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112297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55B072B-FEA0-95CF-01B5-40FE93660509}"/>
              </a:ext>
            </a:extLst>
          </p:cNvPr>
          <p:cNvSpPr>
            <a:spLocks noGrp="1"/>
          </p:cNvSpPr>
          <p:nvPr>
            <p:ph idx="1"/>
          </p:nvPr>
        </p:nvSpPr>
        <p:spPr>
          <a:xfrm>
            <a:off x="243062" y="2470495"/>
            <a:ext cx="6982690" cy="4254500"/>
          </a:xfrm>
        </p:spPr>
        <p:txBody>
          <a:bodyPr>
            <a:normAutofit/>
          </a:bodyPr>
          <a:lstStyle/>
          <a:p>
            <a:pPr algn="just"/>
            <a:r>
              <a:rPr lang="ru-RU" dirty="0">
                <a:solidFill>
                  <a:schemeClr val="tx1"/>
                </a:solidFill>
                <a:latin typeface="Times New Roman" panose="02020603050405020304" pitchFamily="18" charset="0"/>
                <a:cs typeface="Times New Roman" panose="02020603050405020304" pitchFamily="18" charset="0"/>
              </a:rPr>
              <a:t>Національне відродження кінця </a:t>
            </a:r>
            <a:r>
              <a:rPr lang="en-US" dirty="0">
                <a:solidFill>
                  <a:schemeClr val="tx1"/>
                </a:solidFill>
                <a:latin typeface="Times New Roman" panose="02020603050405020304" pitchFamily="18" charset="0"/>
                <a:cs typeface="Times New Roman" panose="02020603050405020304" pitchFamily="18" charset="0"/>
              </a:rPr>
              <a:t>XVIII </a:t>
            </a:r>
            <a:r>
              <a:rPr lang="ru-RU" dirty="0">
                <a:solidFill>
                  <a:schemeClr val="tx1"/>
                </a:solidFill>
                <a:latin typeface="Times New Roman" panose="02020603050405020304" pitchFamily="18" charset="0"/>
                <a:cs typeface="Times New Roman" panose="02020603050405020304" pitchFamily="18" charset="0"/>
              </a:rPr>
              <a:t>ст. відбувалося під впливом </a:t>
            </a:r>
            <a:r>
              <a:rPr lang="ru-RU" b="1" dirty="0">
                <a:solidFill>
                  <a:schemeClr val="tx1"/>
                </a:solidFill>
                <a:latin typeface="Times New Roman" panose="02020603050405020304" pitchFamily="18" charset="0"/>
                <a:cs typeface="Times New Roman" panose="02020603050405020304" pitchFamily="18" charset="0"/>
              </a:rPr>
              <a:t>Великої французької революції </a:t>
            </a:r>
            <a:r>
              <a:rPr lang="ru-RU" dirty="0">
                <a:solidFill>
                  <a:schemeClr val="tx1"/>
                </a:solidFill>
                <a:latin typeface="Times New Roman" panose="02020603050405020304" pitchFamily="18" charset="0"/>
                <a:cs typeface="Times New Roman" panose="02020603050405020304" pitchFamily="18" charset="0"/>
              </a:rPr>
              <a:t>та ідей німецького філософа </a:t>
            </a:r>
            <a:r>
              <a:rPr lang="ru-RU" b="1" dirty="0">
                <a:solidFill>
                  <a:schemeClr val="tx1"/>
                </a:solidFill>
                <a:latin typeface="Times New Roman" panose="02020603050405020304" pitchFamily="18" charset="0"/>
                <a:cs typeface="Times New Roman" panose="02020603050405020304" pitchFamily="18" charset="0"/>
              </a:rPr>
              <a:t>Гердера</a:t>
            </a:r>
            <a:r>
              <a:rPr lang="ru-RU" dirty="0">
                <a:solidFill>
                  <a:schemeClr val="tx1"/>
                </a:solidFill>
                <a:latin typeface="Times New Roman" panose="02020603050405020304" pitchFamily="18" charset="0"/>
                <a:cs typeface="Times New Roman" panose="02020603050405020304" pitchFamily="18" charset="0"/>
              </a:rPr>
              <a:t>. Французька революція сприяла поширенню ідей про права особи й про те, що носієм суверенітету є народ; водночас завойовували визнання народна мова, звичаї, традиції.</a:t>
            </a:r>
          </a:p>
          <a:p>
            <a:pPr algn="just"/>
            <a:r>
              <a:rPr lang="ru-RU" dirty="0">
                <a:solidFill>
                  <a:schemeClr val="tx1"/>
                </a:solidFill>
                <a:latin typeface="Times New Roman" panose="02020603050405020304" pitchFamily="18" charset="0"/>
                <a:cs typeface="Times New Roman" panose="02020603050405020304" pitchFamily="18" charset="0"/>
              </a:rPr>
              <a:t> У своїх працях Гердер стверджував, що людська цивілізація існує не в загальних, а в конкретних національних проявах. Виявляючи складники національної ідентичності, тогочасна українська інтелігенція зосередила свою увагу на вивченні історії, мови та фольклору свого народу. </a:t>
            </a:r>
          </a:p>
          <a:p>
            <a:pPr algn="just"/>
            <a:r>
              <a:rPr lang="ru-RU" dirty="0">
                <a:solidFill>
                  <a:schemeClr val="tx1"/>
                </a:solidFill>
                <a:latin typeface="Times New Roman" panose="02020603050405020304" pitchFamily="18" charset="0"/>
                <a:cs typeface="Times New Roman" panose="02020603050405020304" pitchFamily="18" charset="0"/>
              </a:rPr>
              <a:t>Наприкінці </a:t>
            </a:r>
            <a:r>
              <a:rPr lang="en-US" dirty="0">
                <a:solidFill>
                  <a:schemeClr val="tx1"/>
                </a:solidFill>
                <a:latin typeface="Times New Roman" panose="02020603050405020304" pitchFamily="18" charset="0"/>
                <a:cs typeface="Times New Roman" panose="02020603050405020304" pitchFamily="18" charset="0"/>
              </a:rPr>
              <a:t>XVIII </a:t>
            </a:r>
            <a:r>
              <a:rPr lang="ru-RU" dirty="0">
                <a:solidFill>
                  <a:schemeClr val="tx1"/>
                </a:solidFill>
                <a:latin typeface="Times New Roman" panose="02020603050405020304" pitchFamily="18" charset="0"/>
                <a:cs typeface="Times New Roman" panose="02020603050405020304" pitchFamily="18" charset="0"/>
              </a:rPr>
              <a:t>ст. серед українського дворянства Лівобережжя посилюється зацікавленість історією, особливо історією козацтва. </a:t>
            </a:r>
          </a:p>
          <a:p>
            <a:endParaRPr lang="ru-RU" dirty="0">
              <a:latin typeface="Times New Roman" panose="02020603050405020304" pitchFamily="18" charset="0"/>
              <a:cs typeface="Times New Roman" panose="02020603050405020304" pitchFamily="18" charset="0"/>
            </a:endParaRPr>
          </a:p>
        </p:txBody>
      </p:sp>
      <p:pic>
        <p:nvPicPr>
          <p:cNvPr id="10" name="Рисунок 9">
            <a:extLst>
              <a:ext uri="{FF2B5EF4-FFF2-40B4-BE49-F238E27FC236}">
                <a16:creationId xmlns:a16="http://schemas.microsoft.com/office/drawing/2014/main" id="{275CB439-B942-DEB5-D7D1-DA0DE0CC277E}"/>
              </a:ext>
            </a:extLst>
          </p:cNvPr>
          <p:cNvPicPr>
            <a:picLocks noChangeAspect="1"/>
          </p:cNvPicPr>
          <p:nvPr/>
        </p:nvPicPr>
        <p:blipFill>
          <a:blip r:embed="rId2"/>
          <a:stretch>
            <a:fillRect/>
          </a:stretch>
        </p:blipFill>
        <p:spPr>
          <a:xfrm>
            <a:off x="7537825" y="2470495"/>
            <a:ext cx="2619375" cy="1743075"/>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12" name="Рисунок 11">
            <a:extLst>
              <a:ext uri="{FF2B5EF4-FFF2-40B4-BE49-F238E27FC236}">
                <a16:creationId xmlns:a16="http://schemas.microsoft.com/office/drawing/2014/main" id="{F88803F0-2F63-697D-FDC6-D34E39939EDD}"/>
              </a:ext>
            </a:extLst>
          </p:cNvPr>
          <p:cNvPicPr>
            <a:picLocks noChangeAspect="1"/>
          </p:cNvPicPr>
          <p:nvPr/>
        </p:nvPicPr>
        <p:blipFill>
          <a:blip r:embed="rId3"/>
          <a:stretch>
            <a:fillRect/>
          </a:stretch>
        </p:blipFill>
        <p:spPr>
          <a:xfrm>
            <a:off x="9610119" y="3727912"/>
            <a:ext cx="1666875" cy="20955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12758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BA8FA16-E15D-2DEB-48B5-58D428893FD7}"/>
              </a:ext>
            </a:extLst>
          </p:cNvPr>
          <p:cNvSpPr>
            <a:spLocks noGrp="1"/>
          </p:cNvSpPr>
          <p:nvPr>
            <p:ph idx="1"/>
          </p:nvPr>
        </p:nvSpPr>
        <p:spPr>
          <a:xfrm>
            <a:off x="284085" y="2409035"/>
            <a:ext cx="8244773" cy="4169318"/>
          </a:xfrm>
        </p:spPr>
        <p:txBody>
          <a:bodyPr>
            <a:noAutofit/>
          </a:bodyPr>
          <a:lstStyle/>
          <a:p>
            <a:pPr algn="just"/>
            <a:r>
              <a:rPr lang="uk-UA" dirty="0" smtClean="0">
                <a:solidFill>
                  <a:schemeClr val="tx1"/>
                </a:solidFill>
                <a:latin typeface="Times New Roman" panose="02020603050405020304" pitchFamily="18" charset="0"/>
                <a:cs typeface="Times New Roman" panose="02020603050405020304" pitchFamily="18" charset="0"/>
              </a:rPr>
              <a:t>Першим твором, написаним мовою селян, була «</a:t>
            </a:r>
            <a:r>
              <a:rPr lang="uk-UA" b="1" dirty="0" smtClean="0">
                <a:solidFill>
                  <a:schemeClr val="tx1"/>
                </a:solidFill>
                <a:latin typeface="Times New Roman" panose="02020603050405020304" pitchFamily="18" charset="0"/>
                <a:cs typeface="Times New Roman" panose="02020603050405020304" pitchFamily="18" charset="0"/>
              </a:rPr>
              <a:t>Енеїда</a:t>
            </a:r>
            <a:r>
              <a:rPr lang="uk-UA" dirty="0" smtClean="0">
                <a:solidFill>
                  <a:schemeClr val="tx1"/>
                </a:solidFill>
                <a:latin typeface="Times New Roman" panose="02020603050405020304" pitchFamily="18" charset="0"/>
                <a:cs typeface="Times New Roman" panose="02020603050405020304" pitchFamily="18" charset="0"/>
              </a:rPr>
              <a:t>» І. Котляревського. Публікація </a:t>
            </a:r>
            <a:r>
              <a:rPr lang="uk-UA" b="1" dirty="0" smtClean="0">
                <a:solidFill>
                  <a:schemeClr val="tx1"/>
                </a:solidFill>
                <a:latin typeface="Times New Roman" panose="02020603050405020304" pitchFamily="18" charset="0"/>
                <a:cs typeface="Times New Roman" panose="02020603050405020304" pitchFamily="18" charset="0"/>
              </a:rPr>
              <a:t>1798</a:t>
            </a:r>
            <a:r>
              <a:rPr lang="uk-UA" dirty="0" smtClean="0">
                <a:solidFill>
                  <a:schemeClr val="tx1"/>
                </a:solidFill>
                <a:latin typeface="Times New Roman" panose="02020603050405020304" pitchFamily="18" charset="0"/>
                <a:cs typeface="Times New Roman" panose="02020603050405020304" pitchFamily="18" charset="0"/>
              </a:rPr>
              <a:t> р. цього твору знаменувала появу української мови як літературної. Провідна роль у поширенні літературної української мови й становленні національної ідентичності на початку ХІХ ст. належить харківським романтикам. Більшість цих молодих українських інтелектуалів проживала в Слобідській Україні та була пов’язана з Харківським університетом. </a:t>
            </a:r>
          </a:p>
          <a:p>
            <a:pPr algn="just"/>
            <a:r>
              <a:rPr lang="uk-UA" dirty="0" smtClean="0">
                <a:solidFill>
                  <a:schemeClr val="tx1"/>
                </a:solidFill>
                <a:latin typeface="Times New Roman" panose="02020603050405020304" pitchFamily="18" charset="0"/>
                <a:cs typeface="Times New Roman" panose="02020603050405020304" pitchFamily="18" charset="0"/>
              </a:rPr>
              <a:t>Незважаючи на те, що в ХІХ ст. українська інтелектуальна еліта була малочисельною, однак її вплив у суспільстві був досить вагомим. Захоплена ідеями </a:t>
            </a:r>
            <a:r>
              <a:rPr lang="uk-UA" b="1" dirty="0" smtClean="0">
                <a:solidFill>
                  <a:schemeClr val="tx1"/>
                </a:solidFill>
                <a:latin typeface="Times New Roman" panose="02020603050405020304" pitchFamily="18" charset="0"/>
                <a:cs typeface="Times New Roman" panose="02020603050405020304" pitchFamily="18" charset="0"/>
              </a:rPr>
              <a:t>Гердера</a:t>
            </a:r>
            <a:r>
              <a:rPr lang="uk-UA" dirty="0" smtClean="0">
                <a:solidFill>
                  <a:schemeClr val="tx1"/>
                </a:solidFill>
                <a:latin typeface="Times New Roman" panose="02020603050405020304" pitchFamily="18" charset="0"/>
                <a:cs typeface="Times New Roman" panose="02020603050405020304" pitchFamily="18" charset="0"/>
              </a:rPr>
              <a:t> українська інтелігенція ставила собі за мету пробудження національної свідомості шляхом поширення освіти та розвиток української літературної мови.</a:t>
            </a:r>
          </a:p>
          <a:p>
            <a:pPr algn="just"/>
            <a:r>
              <a:rPr lang="uk-UA" dirty="0" smtClean="0">
                <a:solidFill>
                  <a:schemeClr val="tx1"/>
                </a:solidFill>
                <a:latin typeface="Times New Roman" panose="02020603050405020304" pitchFamily="18" charset="0"/>
                <a:cs typeface="Times New Roman" panose="02020603050405020304" pitchFamily="18" charset="0"/>
              </a:rPr>
              <a:t>Проголошення </a:t>
            </a:r>
            <a:r>
              <a:rPr lang="uk-UA" b="1" dirty="0" smtClean="0">
                <a:solidFill>
                  <a:schemeClr val="tx1"/>
                </a:solidFill>
                <a:latin typeface="Times New Roman" panose="02020603050405020304" pitchFamily="18" charset="0"/>
                <a:cs typeface="Times New Roman" panose="02020603050405020304" pitchFamily="18" charset="0"/>
              </a:rPr>
              <a:t>Української Народної Республіки </a:t>
            </a:r>
            <a:r>
              <a:rPr lang="uk-UA" dirty="0" smtClean="0">
                <a:solidFill>
                  <a:schemeClr val="tx1"/>
                </a:solidFill>
                <a:latin typeface="Times New Roman" panose="02020603050405020304" pitchFamily="18" charset="0"/>
                <a:cs typeface="Times New Roman" panose="02020603050405020304" pitchFamily="18" charset="0"/>
              </a:rPr>
              <a:t>стало результатом діяльності, передусім української інтелігенції попередніх поколінь.</a:t>
            </a:r>
          </a:p>
          <a:p>
            <a:pPr marL="0" indent="0">
              <a:buNone/>
            </a:pPr>
            <a:endParaRPr lang="ru-RU" dirty="0">
              <a:solidFill>
                <a:schemeClr val="tx1"/>
              </a:solidFill>
              <a:latin typeface="Times New Roman" panose="02020603050405020304" pitchFamily="18" charset="0"/>
              <a:cs typeface="Times New Roman" panose="02020603050405020304" pitchFamily="18" charset="0"/>
            </a:endParaRPr>
          </a:p>
        </p:txBody>
      </p:sp>
      <p:pic>
        <p:nvPicPr>
          <p:cNvPr id="4" name="Рисунок 3">
            <a:extLst>
              <a:ext uri="{FF2B5EF4-FFF2-40B4-BE49-F238E27FC236}">
                <a16:creationId xmlns:a16="http://schemas.microsoft.com/office/drawing/2014/main" id="{7DF3445F-3B81-7796-5C6D-9EDFDE456C3A}"/>
              </a:ext>
            </a:extLst>
          </p:cNvPr>
          <p:cNvPicPr>
            <a:picLocks noChangeAspect="1"/>
          </p:cNvPicPr>
          <p:nvPr/>
        </p:nvPicPr>
        <p:blipFill>
          <a:blip r:embed="rId2"/>
          <a:stretch>
            <a:fillRect/>
          </a:stretch>
        </p:blipFill>
        <p:spPr>
          <a:xfrm>
            <a:off x="8445817" y="2409035"/>
            <a:ext cx="3316692" cy="1680671"/>
          </a:xfrm>
          <a:prstGeom prst="rect">
            <a:avLst/>
          </a:prstGeom>
          <a:ln>
            <a:noFill/>
          </a:ln>
          <a:effectLst>
            <a:softEdge rad="112500"/>
          </a:effectLst>
        </p:spPr>
      </p:pic>
      <p:pic>
        <p:nvPicPr>
          <p:cNvPr id="6" name="Рисунок 5">
            <a:extLst>
              <a:ext uri="{FF2B5EF4-FFF2-40B4-BE49-F238E27FC236}">
                <a16:creationId xmlns:a16="http://schemas.microsoft.com/office/drawing/2014/main" id="{30EADE3D-F3AB-0244-7F1D-0250A1B4160E}"/>
              </a:ext>
            </a:extLst>
          </p:cNvPr>
          <p:cNvPicPr>
            <a:picLocks noChangeAspect="1"/>
          </p:cNvPicPr>
          <p:nvPr/>
        </p:nvPicPr>
        <p:blipFill>
          <a:blip r:embed="rId3"/>
          <a:stretch>
            <a:fillRect/>
          </a:stretch>
        </p:blipFill>
        <p:spPr>
          <a:xfrm>
            <a:off x="8445817" y="4415714"/>
            <a:ext cx="3316692" cy="1910271"/>
          </a:xfrm>
          <a:prstGeom prst="rect">
            <a:avLst/>
          </a:prstGeom>
          <a:ln>
            <a:noFill/>
          </a:ln>
          <a:effectLst>
            <a:softEdge rad="112500"/>
          </a:effectLst>
        </p:spPr>
      </p:pic>
    </p:spTree>
    <p:extLst>
      <p:ext uri="{BB962C8B-B14F-4D97-AF65-F5344CB8AC3E}">
        <p14:creationId xmlns:p14="http://schemas.microsoft.com/office/powerpoint/2010/main" val="3819746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0C967B8-E787-EAE7-57B1-A2BC2B469794}"/>
              </a:ext>
            </a:extLst>
          </p:cNvPr>
          <p:cNvSpPr>
            <a:spLocks noGrp="1"/>
          </p:cNvSpPr>
          <p:nvPr>
            <p:ph idx="1"/>
          </p:nvPr>
        </p:nvSpPr>
        <p:spPr>
          <a:xfrm>
            <a:off x="282633" y="2520373"/>
            <a:ext cx="11446626" cy="4096558"/>
          </a:xfrm>
        </p:spPr>
        <p:txBody>
          <a:bodyPr>
            <a:normAutofit fontScale="92500" lnSpcReduction="20000"/>
          </a:bodyPr>
          <a:lstStyle/>
          <a:p>
            <a:pPr algn="just"/>
            <a:r>
              <a:rPr lang="uk-UA" dirty="0" smtClean="0">
                <a:solidFill>
                  <a:schemeClr val="tx1"/>
                </a:solidFill>
                <a:latin typeface="Times New Roman" panose="02020603050405020304" pitchFamily="18" charset="0"/>
                <a:cs typeface="Times New Roman" panose="02020603050405020304" pitchFamily="18" charset="0"/>
              </a:rPr>
              <a:t>В умовах громадянської війни в Російській імперії УНР була приречена через надмірний зовнішній тиск та внутрішні протистояння, насамперед прихильників соціалістичної і націоналістичної ідеологій. На думку американського історика Р. </a:t>
            </a:r>
            <a:r>
              <a:rPr lang="uk-UA" dirty="0" err="1" smtClean="0">
                <a:solidFill>
                  <a:schemeClr val="tx1"/>
                </a:solidFill>
                <a:latin typeface="Times New Roman" panose="02020603050405020304" pitchFamily="18" charset="0"/>
                <a:cs typeface="Times New Roman" panose="02020603050405020304" pitchFamily="18" charset="0"/>
              </a:rPr>
              <a:t>Шпорлюка</a:t>
            </a:r>
            <a:r>
              <a:rPr lang="uk-UA" dirty="0" smtClean="0">
                <a:solidFill>
                  <a:schemeClr val="tx1"/>
                </a:solidFill>
                <a:latin typeface="Times New Roman" panose="02020603050405020304" pitchFamily="18" charset="0"/>
                <a:cs typeface="Times New Roman" panose="02020603050405020304" pitchFamily="18" charset="0"/>
              </a:rPr>
              <a:t>, саме боротьба комунізму й націоналізму визначила долю України на початку ХХ століття. </a:t>
            </a:r>
          </a:p>
          <a:p>
            <a:pPr algn="just"/>
            <a:r>
              <a:rPr lang="uk-UA" dirty="0" smtClean="0">
                <a:solidFill>
                  <a:schemeClr val="tx1"/>
                </a:solidFill>
                <a:latin typeface="Times New Roman" panose="02020603050405020304" pitchFamily="18" charset="0"/>
                <a:cs typeface="Times New Roman" panose="02020603050405020304" pitchFamily="18" charset="0"/>
              </a:rPr>
              <a:t> Активний учасник української революції 20-х рр. Д. Дорошенко, аналізуючи події того часу, робить до висновок, що, «незважаючи на біль і розчарування за втраченою самостійністю вони ще більше укріпили українське національне почуття, а ідеї самостійності стали ідеалом і життєвим заповітом».</a:t>
            </a:r>
          </a:p>
          <a:p>
            <a:pPr algn="just"/>
            <a:r>
              <a:rPr lang="uk-UA" dirty="0" smtClean="0">
                <a:solidFill>
                  <a:schemeClr val="tx1"/>
                </a:solidFill>
                <a:latin typeface="Times New Roman" panose="02020603050405020304" pitchFamily="18" charset="0"/>
                <a:cs typeface="Times New Roman" panose="02020603050405020304" pitchFamily="18" charset="0"/>
              </a:rPr>
              <a:t>Підтвердженням висновків Д. Дорошенка став відчайдушний збройний опір комуністичній системі в 40–50-х рр. на Західній Україні. Учасники національно-визвольних змагань, усвідомлюючи свою культурну відмінність від тих, проти кого вони боролися, і відчуваючи свій зв'язок з усім українством, добре розуміли, що сталінський режим розправиться з ними таким же чином, як він це зробив у 20–30-х рр. на Східній Україні, а тому боролися до останнього.</a:t>
            </a:r>
          </a:p>
          <a:p>
            <a:pPr algn="just"/>
            <a:r>
              <a:rPr lang="uk-UA" dirty="0" smtClean="0">
                <a:solidFill>
                  <a:schemeClr val="tx1"/>
                </a:solidFill>
                <a:latin typeface="Times New Roman" panose="02020603050405020304" pitchFamily="18" charset="0"/>
                <a:cs typeface="Times New Roman" panose="02020603050405020304" pitchFamily="18" charset="0"/>
              </a:rPr>
              <a:t>Національне відродження другої половини 80-х – початку було добре підготовлене зусиллями української інтелектуальної еліти попередніх років. Важлива роль у процесі національного відродження належить українському дисидентському руху. «</a:t>
            </a:r>
            <a:r>
              <a:rPr lang="uk-UA" b="1" dirty="0" smtClean="0">
                <a:solidFill>
                  <a:schemeClr val="tx1"/>
                </a:solidFill>
                <a:latin typeface="Times New Roman" panose="02020603050405020304" pitchFamily="18" charset="0"/>
                <a:cs typeface="Times New Roman" panose="02020603050405020304" pitchFamily="18" charset="0"/>
              </a:rPr>
              <a:t>Шестидесятники</a:t>
            </a:r>
            <a:r>
              <a:rPr lang="uk-UA" dirty="0" smtClean="0">
                <a:solidFill>
                  <a:schemeClr val="tx1"/>
                </a:solidFill>
                <a:latin typeface="Times New Roman" panose="02020603050405020304" pitchFamily="18" charset="0"/>
                <a:cs typeface="Times New Roman" panose="02020603050405020304" pitchFamily="18" charset="0"/>
              </a:rPr>
              <a:t>» як осередок українського </a:t>
            </a:r>
            <a:r>
              <a:rPr lang="uk-UA" b="1" dirty="0" err="1" smtClean="0">
                <a:solidFill>
                  <a:schemeClr val="tx1"/>
                </a:solidFill>
                <a:latin typeface="Times New Roman" panose="02020603050405020304" pitchFamily="18" charset="0"/>
                <a:cs typeface="Times New Roman" panose="02020603050405020304" pitchFamily="18" charset="0"/>
              </a:rPr>
              <a:t>дисиденства</a:t>
            </a:r>
            <a:r>
              <a:rPr lang="uk-UA" dirty="0" smtClean="0">
                <a:solidFill>
                  <a:schemeClr val="tx1"/>
                </a:solidFill>
                <a:latin typeface="Times New Roman" panose="02020603050405020304" pitchFamily="18" charset="0"/>
                <a:cs typeface="Times New Roman" panose="02020603050405020304" pitchFamily="18" charset="0"/>
              </a:rPr>
              <a:t> однаково прагнули і здобуття громадських свобод, і національних прав. Скориставшись нагодою, яка виникла в другій половині 80-х рр., українська інтелектуальна еліта розпочала процес національного відродження з формування опозиційних структур.</a:t>
            </a:r>
            <a:endParaRPr lang="uk-UA" dirty="0">
              <a:solidFill>
                <a:schemeClr val="tx1"/>
              </a:solidFill>
              <a:latin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46C57DE6-841B-E3E1-EBA5-DE6E90E2628C}"/>
              </a:ext>
            </a:extLst>
          </p:cNvPr>
          <p:cNvPicPr>
            <a:picLocks noChangeAspect="1"/>
          </p:cNvPicPr>
          <p:nvPr/>
        </p:nvPicPr>
        <p:blipFill>
          <a:blip r:embed="rId2"/>
          <a:stretch>
            <a:fillRect/>
          </a:stretch>
        </p:blipFill>
        <p:spPr>
          <a:xfrm>
            <a:off x="8296102" y="669607"/>
            <a:ext cx="3048000" cy="1495425"/>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222086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F773FA0-87E4-8542-632A-FE350582D72F}"/>
              </a:ext>
            </a:extLst>
          </p:cNvPr>
          <p:cNvSpPr>
            <a:spLocks noGrp="1"/>
          </p:cNvSpPr>
          <p:nvPr>
            <p:ph idx="1"/>
          </p:nvPr>
        </p:nvSpPr>
        <p:spPr>
          <a:xfrm>
            <a:off x="5270269" y="2386631"/>
            <a:ext cx="6608618" cy="4121496"/>
          </a:xfrm>
        </p:spPr>
        <p:txBody>
          <a:bodyPr>
            <a:normAutofit/>
          </a:bodyPr>
          <a:lstStyle/>
          <a:p>
            <a:pPr algn="just"/>
            <a:r>
              <a:rPr lang="uk-UA" dirty="0" smtClean="0">
                <a:solidFill>
                  <a:schemeClr val="tx1"/>
                </a:solidFill>
                <a:latin typeface="Times New Roman" panose="02020603050405020304" pitchFamily="18" charset="0"/>
                <a:cs typeface="Times New Roman" panose="02020603050405020304" pitchFamily="18" charset="0"/>
              </a:rPr>
              <a:t>Наприкінці 1988 р. в Україні намітилася тенденція до формування двох політичних течій. Більш радикальна, що виступала як спадкоємниця ідей національно-визвольних змагань 40–50-х рр., була представлена </a:t>
            </a:r>
            <a:r>
              <a:rPr lang="uk-UA" b="1" dirty="0" smtClean="0">
                <a:solidFill>
                  <a:schemeClr val="tx1"/>
                </a:solidFill>
                <a:latin typeface="Times New Roman" panose="02020603050405020304" pitchFamily="18" charset="0"/>
                <a:cs typeface="Times New Roman" panose="02020603050405020304" pitchFamily="18" charset="0"/>
              </a:rPr>
              <a:t>Українською </a:t>
            </a:r>
            <a:r>
              <a:rPr lang="uk-UA" b="1" dirty="0" smtClean="0">
                <a:solidFill>
                  <a:schemeClr val="tx1"/>
                </a:solidFill>
                <a:latin typeface="Times New Roman" panose="02020603050405020304" pitchFamily="18" charset="0"/>
                <a:cs typeface="Times New Roman" panose="02020603050405020304" pitchFamily="18" charset="0"/>
              </a:rPr>
              <a:t>Г</a:t>
            </a:r>
            <a:r>
              <a:rPr lang="uk-UA" b="1" dirty="0" smtClean="0">
                <a:solidFill>
                  <a:schemeClr val="tx1"/>
                </a:solidFill>
                <a:latin typeface="Times New Roman" panose="02020603050405020304" pitchFamily="18" charset="0"/>
                <a:cs typeface="Times New Roman" panose="02020603050405020304" pitchFamily="18" charset="0"/>
              </a:rPr>
              <a:t>ельсінською спілкою</a:t>
            </a:r>
            <a:r>
              <a:rPr lang="uk-UA" dirty="0" smtClean="0">
                <a:solidFill>
                  <a:schemeClr val="tx1"/>
                </a:solidFill>
                <a:latin typeface="Times New Roman" panose="02020603050405020304" pitchFamily="18" charset="0"/>
                <a:cs typeface="Times New Roman" panose="02020603050405020304" pitchFamily="18" charset="0"/>
              </a:rPr>
              <a:t> й мала значну підтримку на західноукраїнських землях. Інша, що зароджувалась у середовищі Спілки письменників України, була виразником частини партійно-радянського керівництва та прагнула більшої автономії, відродження мови й культури народу.</a:t>
            </a:r>
          </a:p>
          <a:p>
            <a:pPr algn="just"/>
            <a:r>
              <a:rPr lang="uk-UA" dirty="0" smtClean="0">
                <a:solidFill>
                  <a:schemeClr val="tx1"/>
                </a:solidFill>
                <a:latin typeface="Times New Roman" panose="02020603050405020304" pitchFamily="18" charset="0"/>
                <a:cs typeface="Times New Roman" panose="02020603050405020304" pitchFamily="18" charset="0"/>
              </a:rPr>
              <a:t> У вересні </a:t>
            </a:r>
            <a:r>
              <a:rPr lang="uk-UA" b="1" dirty="0" smtClean="0">
                <a:solidFill>
                  <a:schemeClr val="tx1"/>
                </a:solidFill>
                <a:latin typeface="Times New Roman" panose="02020603050405020304" pitchFamily="18" charset="0"/>
                <a:cs typeface="Times New Roman" panose="02020603050405020304" pitchFamily="18" charset="0"/>
              </a:rPr>
              <a:t>1989 р. </a:t>
            </a:r>
            <a:r>
              <a:rPr lang="uk-UA" dirty="0" smtClean="0">
                <a:solidFill>
                  <a:schemeClr val="tx1"/>
                </a:solidFill>
                <a:latin typeface="Times New Roman" panose="02020603050405020304" pitchFamily="18" charset="0"/>
                <a:cs typeface="Times New Roman" panose="02020603050405020304" pitchFamily="18" charset="0"/>
              </a:rPr>
              <a:t>на основі розрізнених громадських організацій створений </a:t>
            </a:r>
            <a:r>
              <a:rPr lang="uk-UA" b="1" dirty="0" smtClean="0">
                <a:solidFill>
                  <a:schemeClr val="tx1"/>
                </a:solidFill>
                <a:latin typeface="Times New Roman" panose="02020603050405020304" pitchFamily="18" charset="0"/>
                <a:cs typeface="Times New Roman" panose="02020603050405020304" pitchFamily="18" charset="0"/>
              </a:rPr>
              <a:t>Народний рух України </a:t>
            </a:r>
            <a:r>
              <a:rPr lang="uk-UA" dirty="0" smtClean="0">
                <a:solidFill>
                  <a:schemeClr val="tx1"/>
                </a:solidFill>
                <a:latin typeface="Times New Roman" panose="02020603050405020304" pitchFamily="18" charset="0"/>
                <a:cs typeface="Times New Roman" panose="02020603050405020304" pitchFamily="18" charset="0"/>
              </a:rPr>
              <a:t>за перебудову, який об’єднав усі національні сили України. У своїй програмі Рух передусім обстоював суверенітет української республіки, відродження мови та культури народу.</a:t>
            </a:r>
          </a:p>
          <a:p>
            <a:endParaRPr lang="ru-RU" dirty="0">
              <a:solidFill>
                <a:schemeClr val="tx1"/>
              </a:solidFill>
              <a:latin typeface="Times New Roman" panose="02020603050405020304" pitchFamily="18" charset="0"/>
              <a:cs typeface="Times New Roman" panose="02020603050405020304" pitchFamily="18" charset="0"/>
            </a:endParaRPr>
          </a:p>
          <a:p>
            <a:endParaRPr lang="ru-RU" dirty="0"/>
          </a:p>
        </p:txBody>
      </p:sp>
      <p:pic>
        <p:nvPicPr>
          <p:cNvPr id="7" name="Рисунок 6">
            <a:extLst>
              <a:ext uri="{FF2B5EF4-FFF2-40B4-BE49-F238E27FC236}">
                <a16:creationId xmlns:a16="http://schemas.microsoft.com/office/drawing/2014/main" id="{3E9C9BF9-920B-3948-589E-71BBE8378044}"/>
              </a:ext>
            </a:extLst>
          </p:cNvPr>
          <p:cNvPicPr>
            <a:picLocks noChangeAspect="1"/>
          </p:cNvPicPr>
          <p:nvPr/>
        </p:nvPicPr>
        <p:blipFill>
          <a:blip r:embed="rId2"/>
          <a:stretch>
            <a:fillRect/>
          </a:stretch>
        </p:blipFill>
        <p:spPr>
          <a:xfrm>
            <a:off x="782868" y="3276081"/>
            <a:ext cx="3730851" cy="213550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57746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55B072B-FEA0-95CF-01B5-40FE93660509}"/>
              </a:ext>
            </a:extLst>
          </p:cNvPr>
          <p:cNvSpPr>
            <a:spLocks noGrp="1"/>
          </p:cNvSpPr>
          <p:nvPr>
            <p:ph idx="1"/>
          </p:nvPr>
        </p:nvSpPr>
        <p:spPr>
          <a:xfrm>
            <a:off x="243062" y="2470495"/>
            <a:ext cx="6982690" cy="4254500"/>
          </a:xfrm>
        </p:spPr>
        <p:txBody>
          <a:bodyPr>
            <a:normAutofit fontScale="92500" lnSpcReduction="20000"/>
          </a:bodyPr>
          <a:lstStyle/>
          <a:p>
            <a:pPr algn="just"/>
            <a:r>
              <a:rPr lang="uk-UA" dirty="0" smtClean="0">
                <a:solidFill>
                  <a:schemeClr val="tx1"/>
                </a:solidFill>
                <a:latin typeface="Times New Roman" panose="02020603050405020304" pitchFamily="18" charset="0"/>
                <a:cs typeface="Times New Roman" panose="02020603050405020304" pitchFamily="18" charset="0"/>
              </a:rPr>
              <a:t>У своїй практичній діяльності НРУ займався просвітницькою та пропагандистською роботою задля відродження національної свідомості. Народні університети, просвітницькі центри при обласних організаціях Народного руху ставили собі за мету збудити інтерес до справжньої історії України. На Західній Україні особливий інтерес проявлявся до сторінок недавньої історії збройної боротьби Української повстанської армії в 40–50-х рр. ХХ ст. </a:t>
            </a:r>
          </a:p>
          <a:p>
            <a:pPr algn="just"/>
            <a:r>
              <a:rPr lang="uk-UA" dirty="0" smtClean="0">
                <a:solidFill>
                  <a:schemeClr val="tx1"/>
                </a:solidFill>
                <a:latin typeface="Times New Roman" panose="02020603050405020304" pitchFamily="18" charset="0"/>
                <a:cs typeface="Times New Roman" panose="02020603050405020304" pitchFamily="18" charset="0"/>
              </a:rPr>
              <a:t>Попри шалений опір партійно-радянської номенклатури, результати діяльності Народного руху були вражаючими. Так, якщо на березневих 1990 року виборах у ради різних рівнів за кандидатів у депутати від НРУ на Галичині, Волині та в м. Києві віддали свої голоси від 40 до 60 % виборців, то вже на референдумі 1 грудня 1991 рр. більше 90 % українців підтримали програмові засади Руху. </a:t>
            </a:r>
          </a:p>
          <a:p>
            <a:pPr algn="just"/>
            <a:r>
              <a:rPr lang="uk-UA" dirty="0" smtClean="0">
                <a:solidFill>
                  <a:schemeClr val="tx1"/>
                </a:solidFill>
                <a:latin typeface="Times New Roman" panose="02020603050405020304" pitchFamily="18" charset="0"/>
                <a:cs typeface="Times New Roman" panose="02020603050405020304" pitchFamily="18" charset="0"/>
              </a:rPr>
              <a:t>Водночас результати виборів 1990 р. засвідчили той факт, що національна свідомість українців була глибоко вкорінена в усіх верствах українського суспільства, переважно на території Західної та Центральної України, однак в інших регіонах – лише на рівні інтелектуальної еліти.</a:t>
            </a:r>
            <a:endParaRPr lang="uk-UA" dirty="0">
              <a:solidFill>
                <a:schemeClr val="tx1"/>
              </a:solidFill>
              <a:latin typeface="Times New Roman" panose="02020603050405020304" pitchFamily="18" charset="0"/>
              <a:cs typeface="Times New Roman" panose="02020603050405020304" pitchFamily="18" charset="0"/>
            </a:endParaRPr>
          </a:p>
        </p:txBody>
      </p:sp>
      <p:pic>
        <p:nvPicPr>
          <p:cNvPr id="4" name="Рисунок 3">
            <a:extLst>
              <a:ext uri="{FF2B5EF4-FFF2-40B4-BE49-F238E27FC236}">
                <a16:creationId xmlns:a16="http://schemas.microsoft.com/office/drawing/2014/main" id="{6CBBE155-BFBE-C079-A7CA-89FEA185695E}"/>
              </a:ext>
            </a:extLst>
          </p:cNvPr>
          <p:cNvPicPr>
            <a:picLocks noChangeAspect="1"/>
          </p:cNvPicPr>
          <p:nvPr/>
        </p:nvPicPr>
        <p:blipFill>
          <a:blip r:embed="rId2"/>
          <a:stretch>
            <a:fillRect/>
          </a:stretch>
        </p:blipFill>
        <p:spPr>
          <a:xfrm>
            <a:off x="7672647" y="2387181"/>
            <a:ext cx="2702243" cy="1461869"/>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6" name="Рисунок 5">
            <a:extLst>
              <a:ext uri="{FF2B5EF4-FFF2-40B4-BE49-F238E27FC236}">
                <a16:creationId xmlns:a16="http://schemas.microsoft.com/office/drawing/2014/main" id="{40D19A2A-C455-BC2A-C34C-C1FD3E4742F5}"/>
              </a:ext>
            </a:extLst>
          </p:cNvPr>
          <p:cNvPicPr>
            <a:picLocks noChangeAspect="1"/>
          </p:cNvPicPr>
          <p:nvPr/>
        </p:nvPicPr>
        <p:blipFill>
          <a:blip r:embed="rId3"/>
          <a:stretch>
            <a:fillRect/>
          </a:stretch>
        </p:blipFill>
        <p:spPr>
          <a:xfrm>
            <a:off x="9371215" y="3680026"/>
            <a:ext cx="2424546" cy="1613425"/>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8" name="Рисунок 7">
            <a:extLst>
              <a:ext uri="{FF2B5EF4-FFF2-40B4-BE49-F238E27FC236}">
                <a16:creationId xmlns:a16="http://schemas.microsoft.com/office/drawing/2014/main" id="{E486C94E-7044-458E-7FA4-F71B86FE7E00}"/>
              </a:ext>
            </a:extLst>
          </p:cNvPr>
          <p:cNvPicPr>
            <a:picLocks noChangeAspect="1"/>
          </p:cNvPicPr>
          <p:nvPr/>
        </p:nvPicPr>
        <p:blipFill>
          <a:blip r:embed="rId4"/>
          <a:stretch>
            <a:fillRect/>
          </a:stretch>
        </p:blipFill>
        <p:spPr>
          <a:xfrm>
            <a:off x="7358236" y="4951162"/>
            <a:ext cx="2625350" cy="1493886"/>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7312840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вет директоров">
  <a:themeElements>
    <a:clrScheme name="Совет директоров">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Совет директоров">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овет директоров">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105</TotalTime>
  <Words>1294</Words>
  <Application>Microsoft Office PowerPoint</Application>
  <PresentationFormat>Широкоэкранный</PresentationFormat>
  <Paragraphs>30</Paragraphs>
  <Slides>11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Arial</vt:lpstr>
      <vt:lpstr>Century Gothic</vt:lpstr>
      <vt:lpstr>Times New Roman</vt:lpstr>
      <vt:lpstr>Wingdings 3</vt:lpstr>
      <vt:lpstr>Совет директоров</vt:lpstr>
      <vt:lpstr>Генеза формування української національної ідентичності</vt:lpstr>
      <vt:lpstr>Презентация PowerPoint</vt:lpstr>
      <vt:lpstr>Формування національної ідентичності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Перший закон логіки</dc:title>
  <dc:creator>Карина</dc:creator>
  <cp:lastModifiedBy>Пользователь</cp:lastModifiedBy>
  <cp:revision>7</cp:revision>
  <dcterms:created xsi:type="dcterms:W3CDTF">2023-04-10T19:18:33Z</dcterms:created>
  <dcterms:modified xsi:type="dcterms:W3CDTF">2023-12-03T13:59:29Z</dcterms:modified>
</cp:coreProperties>
</file>