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5143500" cx="9144000"/>
  <p:notesSz cx="6858000" cy="9144000"/>
  <p:embeddedFontLst>
    <p:embeddedFont>
      <p:font typeface="Roboto"/>
      <p:regular r:id="rId33"/>
      <p:bold r:id="rId34"/>
      <p:italic r:id="rId35"/>
      <p:boldItalic r:id="rId36"/>
    </p:embeddedFont>
    <p:embeddedFont>
      <p:font typeface="Montserrat"/>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Montserrat-boldItalic.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Roboto-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italic.fntdata"/><Relationship Id="rId12" Type="http://schemas.openxmlformats.org/officeDocument/2006/relationships/slide" Target="slides/slide7.xml"/><Relationship Id="rId34" Type="http://schemas.openxmlformats.org/officeDocument/2006/relationships/font" Target="fonts/Roboto-bold.fntdata"/><Relationship Id="rId15" Type="http://schemas.openxmlformats.org/officeDocument/2006/relationships/slide" Target="slides/slide10.xml"/><Relationship Id="rId37" Type="http://schemas.openxmlformats.org/officeDocument/2006/relationships/font" Target="fonts/Montserrat-regular.fntdata"/><Relationship Id="rId14" Type="http://schemas.openxmlformats.org/officeDocument/2006/relationships/slide" Target="slides/slide9.xml"/><Relationship Id="rId36" Type="http://schemas.openxmlformats.org/officeDocument/2006/relationships/font" Target="fonts/Roboto-boldItalic.fntdata"/><Relationship Id="rId17" Type="http://schemas.openxmlformats.org/officeDocument/2006/relationships/slide" Target="slides/slide12.xml"/><Relationship Id="rId39" Type="http://schemas.openxmlformats.org/officeDocument/2006/relationships/font" Target="fonts/Montserrat-italic.fntdata"/><Relationship Id="rId16" Type="http://schemas.openxmlformats.org/officeDocument/2006/relationships/slide" Target="slides/slide11.xml"/><Relationship Id="rId38" Type="http://schemas.openxmlformats.org/officeDocument/2006/relationships/font" Target="fonts/Montserrat-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c8a9a69a3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c8a9a69a3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d06fae6957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d06fae6957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d06fae6957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d06fae6957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d06fae6957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d06fae6957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d06fae6957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d06fae6957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d06fae6957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d06fae695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d06fae695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d06fae695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d06fae6957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d06fae6957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d06fae6957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d06fae6957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d06fae6957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d06fae6957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d06fae6957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d06fae6957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c8a9a69a3b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c8a9a69a3b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d06fae6957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d06fae6957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d06fae6957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d06fae6957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d06fae6957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d06fae6957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d06fae695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d06fae695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d06fae6957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d06fae6957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d06fae6957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d06fae6957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d06fae6957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d06fae695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d06fae6957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d06fae6957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c8a9a69a3b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c8a9a69a3b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d06fae695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d06fae695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d06fae6957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d06fae6957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d06fae69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d06fae69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d06fae695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d06fae695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d06fae6957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d06fae6957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d06fae6957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d06fae6957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rfc-editor.org/" TargetMode="External"/><Relationship Id="rId4" Type="http://schemas.openxmlformats.org/officeDocument/2006/relationships/hyperlink" Target="https://www.rfc-editor.org/" TargetMode="External"/><Relationship Id="rId9" Type="http://schemas.openxmlformats.org/officeDocument/2006/relationships/hyperlink" Target="https://peps.python.org/" TargetMode="External"/><Relationship Id="rId5" Type="http://schemas.openxmlformats.org/officeDocument/2006/relationships/hyperlink" Target="https://www.w3.org/" TargetMode="External"/><Relationship Id="rId6" Type="http://schemas.openxmlformats.org/officeDocument/2006/relationships/hyperlink" Target="https://www.w3.org/" TargetMode="External"/><Relationship Id="rId7" Type="http://schemas.openxmlformats.org/officeDocument/2006/relationships/hyperlink" Target="https://www.ecma-international.org/" TargetMode="External"/><Relationship Id="rId8" Type="http://schemas.openxmlformats.org/officeDocument/2006/relationships/hyperlink" Target="https://www.ecma-international.org/" TargetMode="External"/><Relationship Id="rId11" Type="http://schemas.openxmlformats.org/officeDocument/2006/relationships/hyperlink" Target="https://isocpp.org/" TargetMode="External"/><Relationship Id="rId10" Type="http://schemas.openxmlformats.org/officeDocument/2006/relationships/hyperlink" Target="https://peps.python.org/" TargetMode="External"/><Relationship Id="rId13" Type="http://schemas.openxmlformats.org/officeDocument/2006/relationships/hyperlink" Target="https://www.w3.org/html" TargetMode="External"/><Relationship Id="rId12" Type="http://schemas.openxmlformats.org/officeDocument/2006/relationships/hyperlink" Target="https://isocpp.org/" TargetMode="External"/><Relationship Id="rId15" Type="http://schemas.openxmlformats.org/officeDocument/2006/relationships/hyperlink" Target="https://www.w3.org/Style/CSS/" TargetMode="External"/><Relationship Id="rId14" Type="http://schemas.openxmlformats.org/officeDocument/2006/relationships/hyperlink" Target="https://www.w3.org/html" TargetMode="External"/><Relationship Id="rId16" Type="http://schemas.openxmlformats.org/officeDocument/2006/relationships/hyperlink" Target="https://www.w3.org/Style/CS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opensource.org/" TargetMode="External"/><Relationship Id="rId4" Type="http://schemas.openxmlformats.org/officeDocument/2006/relationships/hyperlink" Target="https://opensource.org/" TargetMode="External"/><Relationship Id="rId9" Type="http://schemas.openxmlformats.org/officeDocument/2006/relationships/hyperlink" Target="https://www.icann.org/" TargetMode="External"/><Relationship Id="rId5" Type="http://schemas.openxmlformats.org/officeDocument/2006/relationships/hyperlink" Target="https://www.apache.org/" TargetMode="External"/><Relationship Id="rId6" Type="http://schemas.openxmlformats.org/officeDocument/2006/relationships/hyperlink" Target="https://www.apache.org/" TargetMode="External"/><Relationship Id="rId7" Type="http://schemas.openxmlformats.org/officeDocument/2006/relationships/hyperlink" Target="https://www.linuxfoundation.org/" TargetMode="External"/><Relationship Id="rId8" Type="http://schemas.openxmlformats.org/officeDocument/2006/relationships/hyperlink" Target="https://www.linuxfoundation.org/" TargetMode="External"/><Relationship Id="rId11" Type="http://schemas.openxmlformats.org/officeDocument/2006/relationships/hyperlink" Target="https://www.cncf.io/" TargetMode="External"/><Relationship Id="rId10" Type="http://schemas.openxmlformats.org/officeDocument/2006/relationships/hyperlink" Target="https://www.icann.org/" TargetMode="External"/><Relationship Id="rId13" Type="http://schemas.openxmlformats.org/officeDocument/2006/relationships/hyperlink" Target="https://owasp.org/" TargetMode="External"/><Relationship Id="rId12" Type="http://schemas.openxmlformats.org/officeDocument/2006/relationships/hyperlink" Target="https://www.cncf.io/" TargetMode="External"/><Relationship Id="rId14" Type="http://schemas.openxmlformats.org/officeDocument/2006/relationships/hyperlink" Target="https://owasp.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atatracker.ietf.org/doc/html/rfc674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docs.aws.amazon.com/" TargetMode="External"/><Relationship Id="rId4" Type="http://schemas.openxmlformats.org/officeDocument/2006/relationships/hyperlink" Target="https://docs.aws.amazon.com/" TargetMode="External"/><Relationship Id="rId9" Type="http://schemas.openxmlformats.org/officeDocument/2006/relationships/hyperlink" Target="https://docs.oracle.com/en/cloud/" TargetMode="External"/><Relationship Id="rId5" Type="http://schemas.openxmlformats.org/officeDocument/2006/relationships/hyperlink" Target="https://docs.microsoft.com/en-us/azure/" TargetMode="External"/><Relationship Id="rId6" Type="http://schemas.openxmlformats.org/officeDocument/2006/relationships/hyperlink" Target="https://docs.microsoft.com/en-us/azure/" TargetMode="External"/><Relationship Id="rId7" Type="http://schemas.openxmlformats.org/officeDocument/2006/relationships/hyperlink" Target="https://cloud.google.com/docs" TargetMode="External"/><Relationship Id="rId8" Type="http://schemas.openxmlformats.org/officeDocument/2006/relationships/hyperlink" Target="https://cloud.google.com/docs" TargetMode="External"/><Relationship Id="rId10" Type="http://schemas.openxmlformats.org/officeDocument/2006/relationships/hyperlink" Target="https://docs.oracle.com/en/clou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github.com/papers-we-love/papers-we-love" TargetMode="External"/><Relationship Id="rId4" Type="http://schemas.openxmlformats.org/officeDocument/2006/relationships/hyperlink" Target="https://github.com/papers-we-love/papers-we-love/blob/main/datastores/dynamo-amazons-highly-available-key-value-store.pdf" TargetMode="External"/></Relationships>
</file>

<file path=ppt/slides/_rels/slide23.xml.rels><?xml version="1.0" encoding="UTF-8" standalone="yes"?><Relationships xmlns="http://schemas.openxmlformats.org/package/2006/relationships"><Relationship Id="rId20" Type="http://schemas.openxmlformats.org/officeDocument/2006/relationships/hyperlink" Target="https://github.com/vuejs/vue" TargetMode="External"/><Relationship Id="rId22" Type="http://schemas.openxmlformats.org/officeDocument/2006/relationships/hyperlink" Target="https://github.com/rails/rails" TargetMode="External"/><Relationship Id="rId21" Type="http://schemas.openxmlformats.org/officeDocument/2006/relationships/hyperlink" Target="https://github.com/rails/rails" TargetMode="External"/><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github.com/torvalds/linux" TargetMode="External"/><Relationship Id="rId4" Type="http://schemas.openxmlformats.org/officeDocument/2006/relationships/hyperlink" Target="https://github.com/torvalds/linux" TargetMode="External"/><Relationship Id="rId9" Type="http://schemas.openxmlformats.org/officeDocument/2006/relationships/hyperlink" Target="https://github.com/facebook/react" TargetMode="External"/><Relationship Id="rId5" Type="http://schemas.openxmlformats.org/officeDocument/2006/relationships/hyperlink" Target="https://github.com/git/git" TargetMode="External"/><Relationship Id="rId6" Type="http://schemas.openxmlformats.org/officeDocument/2006/relationships/hyperlink" Target="https://github.com/git/git" TargetMode="External"/><Relationship Id="rId7" Type="http://schemas.openxmlformats.org/officeDocument/2006/relationships/hyperlink" Target="https://github.com/tensorflow/tensorflow" TargetMode="External"/><Relationship Id="rId8" Type="http://schemas.openxmlformats.org/officeDocument/2006/relationships/hyperlink" Target="https://github.com/tensorflow/tensorflow" TargetMode="External"/><Relationship Id="rId11" Type="http://schemas.openxmlformats.org/officeDocument/2006/relationships/hyperlink" Target="https://github.com/apache/kafka" TargetMode="External"/><Relationship Id="rId10" Type="http://schemas.openxmlformats.org/officeDocument/2006/relationships/hyperlink" Target="https://github.com/facebook/react" TargetMode="External"/><Relationship Id="rId13" Type="http://schemas.openxmlformats.org/officeDocument/2006/relationships/hyperlink" Target="https://github.com/docker/docker-ce" TargetMode="External"/><Relationship Id="rId12" Type="http://schemas.openxmlformats.org/officeDocument/2006/relationships/hyperlink" Target="https://github.com/apache/kafka" TargetMode="External"/><Relationship Id="rId15" Type="http://schemas.openxmlformats.org/officeDocument/2006/relationships/hyperlink" Target="https://github.com/angular/angular" TargetMode="External"/><Relationship Id="rId14" Type="http://schemas.openxmlformats.org/officeDocument/2006/relationships/hyperlink" Target="https://github.com/docker/docker-ce" TargetMode="External"/><Relationship Id="rId17" Type="http://schemas.openxmlformats.org/officeDocument/2006/relationships/hyperlink" Target="https://github.com/nodejs/node" TargetMode="External"/><Relationship Id="rId16" Type="http://schemas.openxmlformats.org/officeDocument/2006/relationships/hyperlink" Target="https://github.com/angular/angular" TargetMode="External"/><Relationship Id="rId19" Type="http://schemas.openxmlformats.org/officeDocument/2006/relationships/hyperlink" Target="https://github.com/vuejs/vue" TargetMode="External"/><Relationship Id="rId18" Type="http://schemas.openxmlformats.org/officeDocument/2006/relationships/hyperlink" Target="https://github.com/nodejs/node" TargetMode="External"/></Relationships>
</file>

<file path=ppt/slides/_rels/slide24.xml.rels><?xml version="1.0" encoding="UTF-8" standalone="yes"?><Relationships xmlns="http://schemas.openxmlformats.org/package/2006/relationships"><Relationship Id="rId20" Type="http://schemas.openxmlformats.org/officeDocument/2006/relationships/hyperlink" Target="https://github.com/flutter/flutter" TargetMode="External"/><Relationship Id="rId22" Type="http://schemas.openxmlformats.org/officeDocument/2006/relationships/hyperlink" Target="https://github.com/freebsd/freebsd-src" TargetMode="External"/><Relationship Id="rId21" Type="http://schemas.openxmlformats.org/officeDocument/2006/relationships/hyperlink" Target="https://github.com/freebsd/freebsd-src" TargetMode="External"/><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github.com/v8/v8" TargetMode="External"/><Relationship Id="rId4" Type="http://schemas.openxmlformats.org/officeDocument/2006/relationships/hyperlink" Target="https://github.com/v8/v8" TargetMode="External"/><Relationship Id="rId9" Type="http://schemas.openxmlformats.org/officeDocument/2006/relationships/hyperlink" Target="https://github.com/postgres/postgres" TargetMode="External"/><Relationship Id="rId5" Type="http://schemas.openxmlformats.org/officeDocument/2006/relationships/hyperlink" Target="https://github.com/elastic/elasticsearch" TargetMode="External"/><Relationship Id="rId6" Type="http://schemas.openxmlformats.org/officeDocument/2006/relationships/hyperlink" Target="https://github.com/elastic/elasticsearch" TargetMode="External"/><Relationship Id="rId7" Type="http://schemas.openxmlformats.org/officeDocument/2006/relationships/hyperlink" Target="https://github.com/mongodb/mongo" TargetMode="External"/><Relationship Id="rId8" Type="http://schemas.openxmlformats.org/officeDocument/2006/relationships/hyperlink" Target="https://github.com/mongodb/mongo" TargetMode="External"/><Relationship Id="rId11" Type="http://schemas.openxmlformats.org/officeDocument/2006/relationships/hyperlink" Target="https://github.com/apache/hadoop" TargetMode="External"/><Relationship Id="rId10" Type="http://schemas.openxmlformats.org/officeDocument/2006/relationships/hyperlink" Target="https://github.com/postgres/postgres" TargetMode="External"/><Relationship Id="rId13" Type="http://schemas.openxmlformats.org/officeDocument/2006/relationships/hyperlink" Target="https://github.com/openssl/openssl" TargetMode="External"/><Relationship Id="rId12" Type="http://schemas.openxmlformats.org/officeDocument/2006/relationships/hyperlink" Target="https://github.com/apache/hadoop" TargetMode="External"/><Relationship Id="rId15" Type="http://schemas.openxmlformats.org/officeDocument/2006/relationships/hyperlink" Target="https://github.com/kubernetes/kubernetes" TargetMode="External"/><Relationship Id="rId14" Type="http://schemas.openxmlformats.org/officeDocument/2006/relationships/hyperlink" Target="https://github.com/openssl/openssl" TargetMode="External"/><Relationship Id="rId17" Type="http://schemas.openxmlformats.org/officeDocument/2006/relationships/hyperlink" Target="https://github.com/apache/spark" TargetMode="External"/><Relationship Id="rId16" Type="http://schemas.openxmlformats.org/officeDocument/2006/relationships/hyperlink" Target="https://github.com/kubernetes/kubernetes" TargetMode="External"/><Relationship Id="rId19" Type="http://schemas.openxmlformats.org/officeDocument/2006/relationships/hyperlink" Target="https://github.com/flutter/flutter" TargetMode="External"/><Relationship Id="rId18" Type="http://schemas.openxmlformats.org/officeDocument/2006/relationships/hyperlink" Target="https://github.com/apache/spark"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github.com/git/git/tree/master/builtin"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refactoring.guru/uk/design-patterns/command"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www.isc2.org/" TargetMode="External"/><Relationship Id="rId22" Type="http://schemas.openxmlformats.org/officeDocument/2006/relationships/hyperlink" Target="https://www.agilealliance.org/" TargetMode="External"/><Relationship Id="rId21" Type="http://schemas.openxmlformats.org/officeDocument/2006/relationships/hyperlink" Target="https://www.isc2.org/" TargetMode="External"/><Relationship Id="rId24" Type="http://schemas.openxmlformats.org/officeDocument/2006/relationships/hyperlink" Target="https://www.scrumalliance.org/" TargetMode="External"/><Relationship Id="rId23" Type="http://schemas.openxmlformats.org/officeDocument/2006/relationships/hyperlink" Target="https://www.agilealliance.or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iso.org/" TargetMode="External"/><Relationship Id="rId4" Type="http://schemas.openxmlformats.org/officeDocument/2006/relationships/hyperlink" Target="https://www.iso.org/" TargetMode="External"/><Relationship Id="rId9" Type="http://schemas.openxmlformats.org/officeDocument/2006/relationships/hyperlink" Target="https://www.sei.cmu.edu/" TargetMode="External"/><Relationship Id="rId26" Type="http://schemas.openxmlformats.org/officeDocument/2006/relationships/hyperlink" Target="https://www.scaledagileframework.com/" TargetMode="External"/><Relationship Id="rId25" Type="http://schemas.openxmlformats.org/officeDocument/2006/relationships/hyperlink" Target="https://www.scrumalliance.org/" TargetMode="External"/><Relationship Id="rId28" Type="http://schemas.openxmlformats.org/officeDocument/2006/relationships/hyperlink" Target="https://www.scrum.org/" TargetMode="External"/><Relationship Id="rId27" Type="http://schemas.openxmlformats.org/officeDocument/2006/relationships/hyperlink" Target="https://www.scaledagileframework.com/" TargetMode="External"/><Relationship Id="rId5" Type="http://schemas.openxmlformats.org/officeDocument/2006/relationships/hyperlink" Target="https://www.iec.ch/" TargetMode="External"/><Relationship Id="rId6" Type="http://schemas.openxmlformats.org/officeDocument/2006/relationships/hyperlink" Target="https://www.iec.ch/" TargetMode="External"/><Relationship Id="rId29" Type="http://schemas.openxmlformats.org/officeDocument/2006/relationships/hyperlink" Target="https://www.scrum.org/" TargetMode="External"/><Relationship Id="rId7" Type="http://schemas.openxmlformats.org/officeDocument/2006/relationships/hyperlink" Target="https://www.ieee.org/" TargetMode="External"/><Relationship Id="rId8" Type="http://schemas.openxmlformats.org/officeDocument/2006/relationships/hyperlink" Target="https://www.ieee.org/" TargetMode="External"/><Relationship Id="rId11" Type="http://schemas.openxmlformats.org/officeDocument/2006/relationships/hyperlink" Target="https://www.isaca.org/" TargetMode="External"/><Relationship Id="rId10" Type="http://schemas.openxmlformats.org/officeDocument/2006/relationships/hyperlink" Target="https://www.isaca.org/" TargetMode="External"/><Relationship Id="rId13" Type="http://schemas.openxmlformats.org/officeDocument/2006/relationships/hyperlink" Target="https://www.pmi.org/" TargetMode="External"/><Relationship Id="rId12" Type="http://schemas.openxmlformats.org/officeDocument/2006/relationships/hyperlink" Target="https://www.pmi.org/" TargetMode="External"/><Relationship Id="rId15" Type="http://schemas.openxmlformats.org/officeDocument/2006/relationships/hyperlink" Target="https://www.istqb.org/" TargetMode="External"/><Relationship Id="rId14" Type="http://schemas.openxmlformats.org/officeDocument/2006/relationships/hyperlink" Target="https://www.istqb.org/" TargetMode="External"/><Relationship Id="rId17" Type="http://schemas.openxmlformats.org/officeDocument/2006/relationships/hyperlink" Target="https://www.opengroup.org/" TargetMode="External"/><Relationship Id="rId16" Type="http://schemas.openxmlformats.org/officeDocument/2006/relationships/hyperlink" Target="https://www.opengroup.org/" TargetMode="External"/><Relationship Id="rId19" Type="http://schemas.openxmlformats.org/officeDocument/2006/relationships/hyperlink" Target="https://www.comptia.org/" TargetMode="External"/><Relationship Id="rId18" Type="http://schemas.openxmlformats.org/officeDocument/2006/relationships/hyperlink" Target="https://www.comptia.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owasp.org/www-project-top-ten/" TargetMode="External"/><Relationship Id="rId4" Type="http://schemas.openxmlformats.org/officeDocument/2006/relationships/hyperlink" Target="https://standards.ieee.org/ieee/829/378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iso.org/popular-standards.html" TargetMode="External"/><Relationship Id="rId4" Type="http://schemas.openxmlformats.org/officeDocument/2006/relationships/hyperlink" Target="https://www.iso.org/standard/62085.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uk"/>
              <a:t>Лекція 8 - Standards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title"/>
          </p:nvPr>
        </p:nvSpPr>
        <p:spPr>
          <a:xfrm>
            <a:off x="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Certification</a:t>
            </a:r>
            <a:r>
              <a:rPr lang="uk"/>
              <a:t> process</a:t>
            </a:r>
            <a:endParaRPr/>
          </a:p>
        </p:txBody>
      </p:sp>
      <p:sp>
        <p:nvSpPr>
          <p:cNvPr id="106" name="Google Shape;106;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uk" sz="1500">
                <a:solidFill>
                  <a:srgbClr val="242424"/>
                </a:solidFill>
                <a:highlight>
                  <a:srgbClr val="FFFFFF"/>
                </a:highlight>
                <a:latin typeface="Georgia"/>
                <a:ea typeface="Georgia"/>
                <a:cs typeface="Georgia"/>
                <a:sym typeface="Georgia"/>
              </a:rPr>
              <a:t>Achieving ISO certification involves a structured process. Organizations typically undergo the following stages:</a:t>
            </a:r>
            <a:endParaRPr sz="1500">
              <a:solidFill>
                <a:srgbClr val="242424"/>
              </a:solidFill>
              <a:highlight>
                <a:srgbClr val="FFFFFF"/>
              </a:highlight>
              <a:latin typeface="Georgia"/>
              <a:ea typeface="Georgia"/>
              <a:cs typeface="Georgia"/>
              <a:sym typeface="Georgia"/>
            </a:endParaRPr>
          </a:p>
          <a:p>
            <a:pPr indent="-323850" lvl="0" marL="457200" rtl="0" algn="l">
              <a:spcBef>
                <a:spcPts val="120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Gap Analysis</a:t>
            </a:r>
            <a:r>
              <a:rPr lang="uk" sz="1500">
                <a:solidFill>
                  <a:srgbClr val="242424"/>
                </a:solidFill>
                <a:highlight>
                  <a:srgbClr val="FFFFFF"/>
                </a:highlight>
                <a:latin typeface="Georgia"/>
                <a:ea typeface="Georgia"/>
                <a:cs typeface="Georgia"/>
                <a:sym typeface="Georgia"/>
              </a:rPr>
              <a:t>: Assess current processes against ISO standards to identify areas of improvement.</a:t>
            </a:r>
            <a:endParaRPr sz="1500">
              <a:solidFill>
                <a:srgbClr val="242424"/>
              </a:solidFill>
              <a:highlight>
                <a:srgbClr val="FFFFFF"/>
              </a:highlight>
              <a:latin typeface="Georgia"/>
              <a:ea typeface="Georgia"/>
              <a:cs typeface="Georgia"/>
              <a:sym typeface="Georgia"/>
            </a:endParaRPr>
          </a:p>
          <a:p>
            <a:pPr indent="-323850" lvl="0" marL="457200" rtl="0" algn="l">
              <a:spcBef>
                <a:spcPts val="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Documentation</a:t>
            </a:r>
            <a:r>
              <a:rPr lang="uk" sz="1500">
                <a:solidFill>
                  <a:srgbClr val="242424"/>
                </a:solidFill>
                <a:highlight>
                  <a:srgbClr val="FFFFFF"/>
                </a:highlight>
                <a:latin typeface="Georgia"/>
                <a:ea typeface="Georgia"/>
                <a:cs typeface="Georgia"/>
                <a:sym typeface="Georgia"/>
              </a:rPr>
              <a:t>: Develop and document procedures and policies that align with ISO standards.</a:t>
            </a:r>
            <a:endParaRPr sz="1500">
              <a:solidFill>
                <a:srgbClr val="242424"/>
              </a:solidFill>
              <a:highlight>
                <a:srgbClr val="FFFFFF"/>
              </a:highlight>
              <a:latin typeface="Georgia"/>
              <a:ea typeface="Georgia"/>
              <a:cs typeface="Georgia"/>
              <a:sym typeface="Georgia"/>
            </a:endParaRPr>
          </a:p>
          <a:p>
            <a:pPr indent="-323850" lvl="0" marL="457200" rtl="0" algn="l">
              <a:spcBef>
                <a:spcPts val="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Implementation</a:t>
            </a:r>
            <a:r>
              <a:rPr lang="uk" sz="1500">
                <a:solidFill>
                  <a:srgbClr val="242424"/>
                </a:solidFill>
                <a:highlight>
                  <a:srgbClr val="FFFFFF"/>
                </a:highlight>
                <a:latin typeface="Georgia"/>
                <a:ea typeface="Georgia"/>
                <a:cs typeface="Georgia"/>
                <a:sym typeface="Georgia"/>
              </a:rPr>
              <a:t>: Integrate the new processes into the organization’s daily operations.</a:t>
            </a:r>
            <a:endParaRPr sz="1500">
              <a:solidFill>
                <a:srgbClr val="242424"/>
              </a:solidFill>
              <a:highlight>
                <a:srgbClr val="FFFFFF"/>
              </a:highlight>
              <a:latin typeface="Georgia"/>
              <a:ea typeface="Georgia"/>
              <a:cs typeface="Georgia"/>
              <a:sym typeface="Georgia"/>
            </a:endParaRPr>
          </a:p>
          <a:p>
            <a:pPr indent="-323850" lvl="0" marL="457200" rtl="0" algn="l">
              <a:spcBef>
                <a:spcPts val="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Internal Audit</a:t>
            </a:r>
            <a:r>
              <a:rPr lang="uk" sz="1500">
                <a:solidFill>
                  <a:srgbClr val="242424"/>
                </a:solidFill>
                <a:highlight>
                  <a:srgbClr val="FFFFFF"/>
                </a:highlight>
                <a:latin typeface="Georgia"/>
                <a:ea typeface="Georgia"/>
                <a:cs typeface="Georgia"/>
                <a:sym typeface="Georgia"/>
              </a:rPr>
              <a:t>: Conduct internal audits to identify and address any non-conformities.</a:t>
            </a:r>
            <a:endParaRPr sz="1500">
              <a:solidFill>
                <a:srgbClr val="242424"/>
              </a:solidFill>
              <a:highlight>
                <a:srgbClr val="FFFFFF"/>
              </a:highlight>
              <a:latin typeface="Georgia"/>
              <a:ea typeface="Georgia"/>
              <a:cs typeface="Georgia"/>
              <a:sym typeface="Georgia"/>
            </a:endParaRPr>
          </a:p>
          <a:p>
            <a:pPr indent="-323850" lvl="0" marL="457200" rtl="0" algn="l">
              <a:spcBef>
                <a:spcPts val="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External Audit</a:t>
            </a:r>
            <a:r>
              <a:rPr lang="uk" sz="1500">
                <a:solidFill>
                  <a:srgbClr val="242424"/>
                </a:solidFill>
                <a:highlight>
                  <a:srgbClr val="FFFFFF"/>
                </a:highlight>
                <a:latin typeface="Georgia"/>
                <a:ea typeface="Georgia"/>
                <a:cs typeface="Georgia"/>
                <a:sym typeface="Georgia"/>
              </a:rPr>
              <a:t>: Invite a third-party certification body to conduct an external audit for ISO certification.</a:t>
            </a:r>
            <a:endParaRPr sz="1500">
              <a:solidFill>
                <a:srgbClr val="242424"/>
              </a:solidFill>
              <a:highlight>
                <a:srgbClr val="FFFFFF"/>
              </a:highlight>
              <a:latin typeface="Georgia"/>
              <a:ea typeface="Georgia"/>
              <a:cs typeface="Georgia"/>
              <a:sym typeface="Georgia"/>
            </a:endParaRPr>
          </a:p>
          <a:p>
            <a:pPr indent="-323850" lvl="0" marL="457200" rtl="0" algn="l">
              <a:spcBef>
                <a:spcPts val="0"/>
              </a:spcBef>
              <a:spcAft>
                <a:spcPts val="0"/>
              </a:spcAft>
              <a:buClr>
                <a:srgbClr val="242424"/>
              </a:buClr>
              <a:buSzPts val="1500"/>
              <a:buFont typeface="Georgia"/>
              <a:buChar char="●"/>
            </a:pPr>
            <a:r>
              <a:rPr b="1" i="1" lang="uk" sz="1500">
                <a:solidFill>
                  <a:srgbClr val="242424"/>
                </a:solidFill>
                <a:highlight>
                  <a:srgbClr val="FFFFFF"/>
                </a:highlight>
                <a:latin typeface="Georgia"/>
                <a:ea typeface="Georgia"/>
                <a:cs typeface="Georgia"/>
                <a:sym typeface="Georgia"/>
              </a:rPr>
              <a:t>Continuous Improvement</a:t>
            </a:r>
            <a:r>
              <a:rPr lang="uk" sz="1500">
                <a:solidFill>
                  <a:srgbClr val="242424"/>
                </a:solidFill>
                <a:highlight>
                  <a:srgbClr val="FFFFFF"/>
                </a:highlight>
                <a:latin typeface="Georgia"/>
                <a:ea typeface="Georgia"/>
                <a:cs typeface="Georgia"/>
                <a:sym typeface="Georgia"/>
              </a:rPr>
              <a:t>: Embrace a culture of continuous improvement to maintain and enhance ISO compliance.</a:t>
            </a:r>
            <a:endParaRPr sz="1500">
              <a:solidFill>
                <a:srgbClr val="242424"/>
              </a:solidFill>
              <a:highlight>
                <a:srgbClr val="FFFFFF"/>
              </a:highlight>
              <a:latin typeface="Georgia"/>
              <a:ea typeface="Georgia"/>
              <a:cs typeface="Georgia"/>
              <a:sym typeface="Georgia"/>
            </a:endParaRPr>
          </a:p>
          <a:p>
            <a:pPr indent="0" lvl="0" marL="0" rtl="0" algn="l">
              <a:spcBef>
                <a:spcPts val="1200"/>
              </a:spcBef>
              <a:spcAft>
                <a:spcPts val="1200"/>
              </a:spcAft>
              <a:buNone/>
            </a:pPr>
            <a:r>
              <a:t/>
            </a:r>
            <a:endParaRPr sz="1500">
              <a:solidFill>
                <a:srgbClr val="242424"/>
              </a:solidFill>
              <a:highlight>
                <a:srgbClr val="FFFFFF"/>
              </a:highlight>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Practical ISO standards developers use day to day</a:t>
            </a:r>
            <a:endParaRPr/>
          </a:p>
        </p:txBody>
      </p:sp>
      <p:sp>
        <p:nvSpPr>
          <p:cNvPr id="112" name="Google Shape;11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639 - Language Codes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standard provides two- and three-letter codes for representing the names of languages. These codes are essential when developing multilingual applications or handling different language inputs and outputs, ensuring that software systems can support and recognize various languages consistently.</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4217 - Currency Codes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4217 includes codes for representing currencies and funds. For financial software, e-commerce platforms, and any application that deals with monetary values across different currencies, these three-letter currency codes (e.g., USD, EUR, GBP) are crucial for processing transactions and displaying prices.</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3166 - Country Codes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standard provides codes for the names of countries, dependent territories, special areas of geographical interest, and their principal subdivisions (e.g., provinces or states). The codes are used in software for location-based services, internationalization, geographic data processing, and more.</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8601 - Date and Time Format</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8601 specifies numeric representations of date and time. This standard is incredibly useful for developers to ensure consistency in date and time formatting across different systems and geographies, avoiding confusion (e.g., the difference between US and European date formats).</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18013-5 - Mobile Driver's License (mDL) Application</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part of ISO 18013 specifies the interface of mobile applications for electronic driver’s licenses. It's particularly relevant for developers working on identity verification or related applications where standardized digital identification is required.</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15924 - Codes for the Representation of Names of Scripts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standard provides a code for the representation of names of scripts. The codes are four letters long (e.g., Latn for Latin, Cyrl for Cyrillic). This is useful for software dealing with text processing and typography across different languages and scripts.</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2022 - Character Encoding Scheme</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ISO/IEC 2022 (also known as ESC sequences), is a technique used in the encoding of characters for various languages, particularly in contexts where multiple character sets are used over the same channel. It is used in applications that require compatibility with multiple encoding systems or legacy systems.</a:t>
            </a:r>
            <a:endParaRPr sz="1200">
              <a:solidFill>
                <a:srgbClr val="0D0D0D"/>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ISO 19794 - Biometric Data Interchange Formats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set of standards specifies data interchange formats for various biometric modalities, including fingerprints, facial recognition, and iris scans. Developers creating security and identification systems that involve biometrics can use these standards for ensuring interoperability and data consistency.</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4"/>
          <p:cNvSpPr txBox="1"/>
          <p:nvPr>
            <p:ph type="title"/>
          </p:nvPr>
        </p:nvSpPr>
        <p:spPr>
          <a:xfrm>
            <a:off x="3225750" y="2285400"/>
            <a:ext cx="26925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uk"/>
              <a:t>Non-standards</a:t>
            </a:r>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5"/>
          <p:cNvSpPr txBox="1"/>
          <p:nvPr>
            <p:ph idx="1" type="body"/>
          </p:nvPr>
        </p:nvSpPr>
        <p:spPr>
          <a:xfrm>
            <a:off x="311700" y="307725"/>
            <a:ext cx="8520600" cy="4261200"/>
          </a:xfrm>
          <a:prstGeom prst="rect">
            <a:avLst/>
          </a:prstGeom>
        </p:spPr>
        <p:txBody>
          <a:bodyPr anchorCtr="0" anchor="t" bIns="91425" lIns="91425" spcFirstLastPara="1" rIns="91425" wrap="square" tIns="91425">
            <a:normAutofit fontScale="85000" lnSpcReduction="10000"/>
          </a:bodyPr>
          <a:lstStyle/>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Request for Comments (RFC) - RFCs are a series of memorandums that describe methods, behaviors, research, or innovations applicable to the working of the Internet and Internet-connected systems. They are published by the Internet Engineering Task Force (IETF) and its related organizations. RFCs can address many aspects of computer networking, including protocols, procedures, programs, and concepts, as well as meeting notes, opinions, and sometimes humor.</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RFCs can be found here:</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RFC Editor</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World Wide Web Consortium (W3C) - W3C is an international community where Member organizations, a full-time staff, and the public work together to develop Web standards. Led by Web inventor Tim Berners-Lee and CEO Jeffrey Jaffe, W3C's mission is to lead the Web to its full potential. W3C develops protocols and guidelines that ensure the long-term growth of the Web.</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W3C can be found here:</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W3C</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Language Specifications - Each programming language has its own standard, often maintained by official standards bodies or through community-driven initiatives. Examples include:</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ECMAScript (JavaScript): Managed by ECMA International through the TC39 committee, ECMAScript is the standardized version of JavaScript.</a:t>
            </a:r>
            <a:endParaRPr sz="1200">
              <a:solidFill>
                <a:srgbClr val="0D0D0D"/>
              </a:solidFill>
              <a:highlight>
                <a:srgbClr val="FFFFFF"/>
              </a:highlight>
              <a:latin typeface="Roboto"/>
              <a:ea typeface="Roboto"/>
              <a:cs typeface="Roboto"/>
              <a:sym typeface="Roboto"/>
            </a:endParaRPr>
          </a:p>
          <a:p>
            <a:pPr indent="-293369" lvl="2" marL="13716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ECMAScript:</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ECMA International</a:t>
            </a:r>
            <a:endParaRPr sz="1200">
              <a:solidFill>
                <a:schemeClr val="hlink"/>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Python: The Python language is managed by the Python Software Foundation and doesn't follow an official standard; however, all developments and enhancements are guided by Python Enhancement Proposals (PEPs).</a:t>
            </a:r>
            <a:endParaRPr sz="1200">
              <a:solidFill>
                <a:srgbClr val="0D0D0D"/>
              </a:solidFill>
              <a:highlight>
                <a:srgbClr val="FFFFFF"/>
              </a:highlight>
              <a:latin typeface="Roboto"/>
              <a:ea typeface="Roboto"/>
              <a:cs typeface="Roboto"/>
              <a:sym typeface="Roboto"/>
            </a:endParaRPr>
          </a:p>
          <a:p>
            <a:pPr indent="-293369" lvl="2" marL="13716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Python PEPs:</a:t>
            </a:r>
            <a:r>
              <a:rPr lang="uk" sz="1200">
                <a:solidFill>
                  <a:srgbClr val="0D0D0D"/>
                </a:solidFill>
                <a:highlight>
                  <a:srgbClr val="FFFFFF"/>
                </a:highlight>
                <a:uFill>
                  <a:noFill/>
                </a:uFill>
                <a:latin typeface="Roboto"/>
                <a:ea typeface="Roboto"/>
                <a:cs typeface="Roboto"/>
                <a:sym typeface="Roboto"/>
                <a:hlinkClick r:id="rId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0"/>
              </a:rPr>
              <a:t>PEP Index</a:t>
            </a:r>
            <a:endParaRPr sz="1200">
              <a:solidFill>
                <a:schemeClr val="hlink"/>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C++: The C++ language standard is maintained by the International Organization for Standardization (ISO), specifically by the ISO/IEC JTC1/SC22/WG21 committee.</a:t>
            </a:r>
            <a:endParaRPr sz="1200">
              <a:solidFill>
                <a:srgbClr val="0D0D0D"/>
              </a:solidFill>
              <a:highlight>
                <a:srgbClr val="FFFFFF"/>
              </a:highlight>
              <a:latin typeface="Roboto"/>
              <a:ea typeface="Roboto"/>
              <a:cs typeface="Roboto"/>
              <a:sym typeface="Roboto"/>
            </a:endParaRPr>
          </a:p>
          <a:p>
            <a:pPr indent="-293369" lvl="2" marL="13716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C++ Standard:</a:t>
            </a:r>
            <a:r>
              <a:rPr lang="uk" sz="1200">
                <a:solidFill>
                  <a:srgbClr val="0D0D0D"/>
                </a:solidFill>
                <a:highlight>
                  <a:srgbClr val="FFFFFF"/>
                </a:highlight>
                <a:uFill>
                  <a:noFill/>
                </a:uFill>
                <a:latin typeface="Roboto"/>
                <a:ea typeface="Roboto"/>
                <a:cs typeface="Roboto"/>
                <a:sym typeface="Roboto"/>
                <a:hlinkClick r:id="rId1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2"/>
              </a:rPr>
              <a:t>ISO C++</a:t>
            </a:r>
            <a:endParaRPr sz="1200">
              <a:solidFill>
                <a:schemeClr val="hlink"/>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HTML and CSS: These core technologies for building Web pages are standardized by the W3C.</a:t>
            </a:r>
            <a:endParaRPr sz="1200">
              <a:solidFill>
                <a:srgbClr val="0D0D0D"/>
              </a:solidFill>
              <a:highlight>
                <a:srgbClr val="FFFFFF"/>
              </a:highlight>
              <a:latin typeface="Roboto"/>
              <a:ea typeface="Roboto"/>
              <a:cs typeface="Roboto"/>
              <a:sym typeface="Roboto"/>
            </a:endParaRPr>
          </a:p>
          <a:p>
            <a:pPr indent="-293369" lvl="2" marL="13716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HTML:</a:t>
            </a:r>
            <a:r>
              <a:rPr lang="uk" sz="1200">
                <a:solidFill>
                  <a:srgbClr val="0D0D0D"/>
                </a:solidFill>
                <a:highlight>
                  <a:srgbClr val="FFFFFF"/>
                </a:highlight>
                <a:uFill>
                  <a:noFill/>
                </a:uFill>
                <a:latin typeface="Roboto"/>
                <a:ea typeface="Roboto"/>
                <a:cs typeface="Roboto"/>
                <a:sym typeface="Roboto"/>
                <a:hlinkClick r:id="rId1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4"/>
              </a:rPr>
              <a:t>HTML on W3C</a:t>
            </a:r>
            <a:endParaRPr sz="1200">
              <a:solidFill>
                <a:schemeClr val="hlink"/>
              </a:solidFill>
              <a:highlight>
                <a:srgbClr val="FFFFFF"/>
              </a:highlight>
              <a:latin typeface="Roboto"/>
              <a:ea typeface="Roboto"/>
              <a:cs typeface="Roboto"/>
              <a:sym typeface="Roboto"/>
            </a:endParaRPr>
          </a:p>
          <a:p>
            <a:pPr indent="-293369" lvl="2" marL="13716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More about CSS:</a:t>
            </a:r>
            <a:r>
              <a:rPr lang="uk" sz="1200">
                <a:solidFill>
                  <a:srgbClr val="0D0D0D"/>
                </a:solidFill>
                <a:highlight>
                  <a:srgbClr val="FFFFFF"/>
                </a:highlight>
                <a:uFill>
                  <a:noFill/>
                </a:uFill>
                <a:latin typeface="Roboto"/>
                <a:ea typeface="Roboto"/>
                <a:cs typeface="Roboto"/>
                <a:sym typeface="Roboto"/>
                <a:hlinkClick r:id="rId1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6"/>
              </a:rPr>
              <a:t>CSS on W3C</a:t>
            </a:r>
            <a:endParaRPr sz="1200">
              <a:solidFill>
                <a:schemeClr val="hlink"/>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6"/>
          <p:cNvSpPr txBox="1"/>
          <p:nvPr>
            <p:ph idx="1" type="body"/>
          </p:nvPr>
        </p:nvSpPr>
        <p:spPr>
          <a:xfrm>
            <a:off x="311700" y="241800"/>
            <a:ext cx="8520600" cy="4327200"/>
          </a:xfrm>
          <a:prstGeom prst="rect">
            <a:avLst/>
          </a:prstGeom>
        </p:spPr>
        <p:txBody>
          <a:bodyPr anchorCtr="0" anchor="t" bIns="91425" lIns="91425" spcFirstLastPara="1" rIns="91425" wrap="square" tIns="91425">
            <a:normAutofit fontScale="85000" lnSpcReduction="20000"/>
          </a:bodyPr>
          <a:lstStyle/>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Open Source Initiatives (OSI) - OSI is crucial in the advocacy for open-source software and manages the Open Source Definition as well as a list of licenses that comply with that definition.</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Open Source Initiative</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Apache Software Foundation (ASF) - Provides support for the Apache community of open-source software projects, which are characterized by a collaborative, consensus-based development process and an open and pragmatic software license.</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Apache Software Foundation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Linux Foundation - Fosters the growth of Linux and coordinates collaborative development among companies and developers to push Linux and many other open-source projects forward.</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Linux Foundation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Internet Corporation for Assigned Names and Numbers (ICANN) - Responsible for maintaining the security, stability, and interoperability of the internet's global domain name system (DNS).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0"/>
              </a:rPr>
              <a:t>ICANN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Cloud Native Computing Foundation (CNCF) - Hosts critical components of the global technology infrastructure, such as Kubernetes and Prometheus, and fosters the cloud-native ecosystem by supporting open-source projects.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1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2"/>
              </a:rPr>
              <a:t>CNCF</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OWASP (Open Web Application Security Project) - An open community dedicated to enabling organizations to develop, purchase, and maintain applications and APIs that are secure against common threats and vulnerabilities.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Website:</a:t>
            </a:r>
            <a:r>
              <a:rPr lang="uk" sz="1200">
                <a:solidFill>
                  <a:srgbClr val="0D0D0D"/>
                </a:solidFill>
                <a:highlight>
                  <a:srgbClr val="FFFFFF"/>
                </a:highlight>
                <a:uFill>
                  <a:noFill/>
                </a:uFill>
                <a:latin typeface="Roboto"/>
                <a:ea typeface="Roboto"/>
                <a:cs typeface="Roboto"/>
                <a:sym typeface="Roboto"/>
                <a:hlinkClick r:id="rId1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4"/>
              </a:rPr>
              <a:t>OWASP</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Data Governance - As data becomes increasingly central to operations and strategy, organizations are focusing on standards and frameworks for data governance, security, and quality. This involves adhering to various data protection regulations like GDPR (General Data Protection Regulation) and frameworks like DMBOK (Data Management Body of Knowledge).</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Artificial Intelligence and Machine Learning Frameworks - Standards and ethical guidelines for AI and ML development are becoming increasingly important as these technologies are more widely adopted. Efforts from IEEE on Ethically Aligned Design and various national standards organizations are pertinent.</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Blockchain Standards - As blockchain technology evolves, standardization around its use cases in various sectors, including finance, supply chain, and healthcare, is being developed by organizations like ISO and the Enterprise Ethereum Alliance.</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Important RFC’s</a:t>
            </a:r>
            <a:endParaRPr/>
          </a:p>
        </p:txBody>
      </p:sp>
      <p:sp>
        <p:nvSpPr>
          <p:cNvPr id="133" name="Google Shape;133;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791 - Internet Protocol</a:t>
            </a:r>
            <a:r>
              <a:rPr lang="uk" sz="1200">
                <a:solidFill>
                  <a:srgbClr val="0D0D0D"/>
                </a:solidFill>
                <a:highlight>
                  <a:srgbClr val="FFFFFF"/>
                </a:highlight>
                <a:latin typeface="Roboto"/>
                <a:ea typeface="Roboto"/>
                <a:cs typeface="Roboto"/>
                <a:sym typeface="Roboto"/>
              </a:rPr>
              <a:t> - This RFC describes the Internet Protocol (IP), which is the principal communications protocol in the Internet protocol suite for relaying datagrams across networ</a:t>
            </a:r>
            <a:r>
              <a:rPr lang="uk" sz="1200">
                <a:solidFill>
                  <a:srgbClr val="0D0D0D"/>
                </a:solidFill>
                <a:highlight>
                  <a:srgbClr val="FFFFFF"/>
                </a:highlight>
                <a:latin typeface="Roboto"/>
                <a:ea typeface="Roboto"/>
                <a:cs typeface="Roboto"/>
                <a:sym typeface="Roboto"/>
              </a:rPr>
              <a:t>k </a:t>
            </a:r>
            <a:r>
              <a:rPr lang="uk" sz="1200">
                <a:solidFill>
                  <a:srgbClr val="0D0D0D"/>
                </a:solidFill>
                <a:highlight>
                  <a:srgbClr val="FFFFFF"/>
                </a:highlight>
                <a:latin typeface="Roboto"/>
                <a:ea typeface="Roboto"/>
                <a:cs typeface="Roboto"/>
                <a:sym typeface="Roboto"/>
              </a:rPr>
              <a:t>boundaries.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793 - Transmission Control Protocol</a:t>
            </a:r>
            <a:r>
              <a:rPr lang="uk" sz="1200">
                <a:solidFill>
                  <a:srgbClr val="0D0D0D"/>
                </a:solidFill>
                <a:highlight>
                  <a:srgbClr val="FFFFFF"/>
                </a:highlight>
                <a:latin typeface="Roboto"/>
                <a:ea typeface="Roboto"/>
                <a:cs typeface="Roboto"/>
                <a:sym typeface="Roboto"/>
              </a:rPr>
              <a:t> - TCP is a core protocol of the Internet protocol suite and defines how to establish and maintain a network conversation through which application programs can exchange data.</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2616 - Hypertext Transfer Protocol</a:t>
            </a:r>
            <a:r>
              <a:rPr lang="uk" sz="1200">
                <a:solidFill>
                  <a:srgbClr val="0D0D0D"/>
                </a:solidFill>
                <a:highlight>
                  <a:srgbClr val="FFFFFF"/>
                </a:highlight>
                <a:latin typeface="Roboto"/>
                <a:ea typeface="Roboto"/>
                <a:cs typeface="Roboto"/>
                <a:sym typeface="Roboto"/>
              </a:rPr>
              <a:t> -- HTTP/1.1 This RFC has been obsoleted by RFC 7230 to RFC 7235, but it originally defined HTTP/1.1, the version of HTTP in common use.</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1034 - Domain Names</a:t>
            </a:r>
            <a:r>
              <a:rPr lang="uk" sz="1200">
                <a:solidFill>
                  <a:srgbClr val="0D0D0D"/>
                </a:solidFill>
                <a:highlight>
                  <a:srgbClr val="FFFFFF"/>
                </a:highlight>
                <a:latin typeface="Roboto"/>
                <a:ea typeface="Roboto"/>
                <a:cs typeface="Roboto"/>
                <a:sym typeface="Roboto"/>
              </a:rPr>
              <a:t> - Concepts and Facilities - This RFC is part of a series that describes the Domain Name System (DNS), including concepts, mechanisms, and implementations.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1035 - Domain Names</a:t>
            </a:r>
            <a:r>
              <a:rPr lang="uk" sz="1200">
                <a:solidFill>
                  <a:srgbClr val="0D0D0D"/>
                </a:solidFill>
                <a:highlight>
                  <a:srgbClr val="FFFFFF"/>
                </a:highlight>
                <a:latin typeface="Roboto"/>
                <a:ea typeface="Roboto"/>
                <a:cs typeface="Roboto"/>
                <a:sym typeface="Roboto"/>
              </a:rPr>
              <a:t> - Implementation and Specification - This RFC complements RFC 1034 by providing more technical and implementation-specific details about DNS.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5246 - The Transport Layer Security (TLS) Protocol Version 1.2</a:t>
            </a:r>
            <a:r>
              <a:rPr lang="uk" sz="1200">
                <a:solidFill>
                  <a:srgbClr val="0D0D0D"/>
                </a:solidFill>
                <a:highlight>
                  <a:srgbClr val="FFFFFF"/>
                </a:highlight>
                <a:latin typeface="Roboto"/>
                <a:ea typeface="Roboto"/>
                <a:cs typeface="Roboto"/>
                <a:sym typeface="Roboto"/>
              </a:rPr>
              <a:t> - This document specifies Version 1.2 of the TLS protocol that provides communications security over the Internet. It has since been updated by RFC 8446 (TLS 1.3).</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8446 - The Transport Layer Security (TLS) Protocol Version 1.3</a:t>
            </a:r>
            <a:r>
              <a:rPr lang="uk" sz="1200">
                <a:solidFill>
                  <a:srgbClr val="0D0D0D"/>
                </a:solidFill>
                <a:highlight>
                  <a:srgbClr val="FFFFFF"/>
                </a:highlight>
                <a:latin typeface="Roboto"/>
                <a:ea typeface="Roboto"/>
                <a:cs typeface="Roboto"/>
                <a:sym typeface="Roboto"/>
              </a:rPr>
              <a:t> - This RFC defines TLS 1.3, which is designed to be more secure and efficient compared to its predecessors.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AutoNum type="arabicPeriod"/>
            </a:pPr>
            <a:r>
              <a:rPr b="1" i="1" lang="uk" sz="1200">
                <a:solidFill>
                  <a:srgbClr val="0D0D0D"/>
                </a:solidFill>
                <a:highlight>
                  <a:srgbClr val="FFFFFF"/>
                </a:highlight>
                <a:latin typeface="Roboto"/>
                <a:ea typeface="Roboto"/>
                <a:cs typeface="Roboto"/>
                <a:sym typeface="Roboto"/>
              </a:rPr>
              <a:t>RFC 768 - User Datagram Protocol</a:t>
            </a:r>
            <a:r>
              <a:rPr lang="uk" sz="1200">
                <a:solidFill>
                  <a:srgbClr val="0D0D0D"/>
                </a:solidFill>
                <a:highlight>
                  <a:srgbClr val="FFFFFF"/>
                </a:highlight>
                <a:latin typeface="Roboto"/>
                <a:ea typeface="Roboto"/>
                <a:cs typeface="Roboto"/>
                <a:sym typeface="Roboto"/>
              </a:rPr>
              <a:t> - UDP is a simpler message-based connectionless protocol, used for transactions that require speed and efficiency at the cost of reliability.</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Practical RFC’s developers use day to day</a:t>
            </a:r>
            <a:endParaRPr/>
          </a:p>
        </p:txBody>
      </p:sp>
      <p:sp>
        <p:nvSpPr>
          <p:cNvPr id="139" name="Google Shape;139;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10000"/>
          </a:bodyPr>
          <a:lstStyle/>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5322 - Internet Message Format</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specifies the syntax for text messages that are sent among computer users, within the framework of "electronic mail" systems. It's crucial for developers working on email services or applications that handle email messages.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3339 - Date and Time on the Internet: Timestamps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Similar to ISO 8601, this RFC defines a date and time format intended for use in Internet protocols that require a timestamp. It helps ensure that time representations are consistent across the internet.</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4646 - Tags for Identifying Languages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describes the structure, content, construction, and semantics of language tags for use in cases where it is desirable to indicate the language used in an information object. It is analogous to ISO 639 but specifically tailored for use in Internet applications.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1766 - Tags for the Identification of Languages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An earlier version of language tagging on the internet, this RFC was superseded by RFC 4646 and later by RFC 5646, but it laid the groundwork for language identification in networked software systems.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5646 - Tags for Identifying Languages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is an update to RFC 4646, providing a methodology for language tags that are used in the formation of identifiers for languages.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4180 - Common Format and MIME Type for Comma-Separated Values (CSV) Files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defines the format for comma-separated values (CSV) files, which is used to import and export tabular data between programs that natively operate on incompatible formats.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2445 - Internet Calendaring and Scheduling Core Object Specification (iCalendar)</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Superseded by RFC 5545, this document specifies the iCalendar standard, which is used for sharing calendar and scheduling information across the internet.</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5545 - Internet Calendaring and Scheduling Core Object Specification (iCalendar)</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is an update to RFC 2445 and defines the iCalendar format, providing a standard way to store and exchange calendar information across internet applications.</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3986 - Uniform Resource Identifier (URI): Generic Syntax</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defines the generic syntax of URIs to facilitate the identification of resources across the internet.</a:t>
            </a:r>
            <a:endParaRPr sz="1200">
              <a:solidFill>
                <a:srgbClr val="0D0D0D"/>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RFC 3629 - UTF-8, a Transformation Format of ISO 10646</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This RFC defines the UTF-8 encoding, a transformation format for Unicode that is very commonly used for encoding data to be exchanged via the internet.</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Sample</a:t>
            </a:r>
            <a:endParaRPr/>
          </a:p>
        </p:txBody>
      </p:sp>
      <p:sp>
        <p:nvSpPr>
          <p:cNvPr id="145" name="Google Shape;145;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u="sng">
                <a:solidFill>
                  <a:schemeClr val="hlink"/>
                </a:solidFill>
                <a:hlinkClick r:id="rId3"/>
              </a:rPr>
              <a:t>Oauth2</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What to choose - ISO standard or RFC and why?</a:t>
            </a:r>
            <a:endParaRPr/>
          </a:p>
        </p:txBody>
      </p:sp>
      <p:sp>
        <p:nvSpPr>
          <p:cNvPr id="151" name="Google Shape;151;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Deciding whether to use an ISO standard or an RFC for handling the same type of data depends on several factors, including the specific application, industry requirements, and the scope of deployment. Here’s a breakdown of considerations to help choose between an ISO standard and an RFC:</a:t>
            </a:r>
            <a:endParaRPr sz="1200">
              <a:solidFill>
                <a:srgbClr val="0D0D0D"/>
              </a:solidFill>
              <a:highlight>
                <a:srgbClr val="FFFFFF"/>
              </a:highlight>
              <a:latin typeface="Roboto"/>
              <a:ea typeface="Roboto"/>
              <a:cs typeface="Roboto"/>
              <a:sym typeface="Roboto"/>
            </a:endParaRPr>
          </a:p>
          <a:p>
            <a:pPr indent="0" lvl="0" marL="0" rtl="0" algn="l">
              <a:lnSpc>
                <a:spcPct val="160000"/>
              </a:lnSpc>
              <a:spcBef>
                <a:spcPts val="15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Application and Context</a:t>
            </a:r>
            <a:endParaRPr b="1" sz="1650">
              <a:solidFill>
                <a:srgbClr val="0D0D0D"/>
              </a:solidFill>
              <a:highlight>
                <a:srgbClr val="FFFFFF"/>
              </a:highlight>
              <a:latin typeface="Roboto"/>
              <a:ea typeface="Roboto"/>
              <a:cs typeface="Roboto"/>
              <a:sym typeface="Roboto"/>
            </a:endParaRPr>
          </a:p>
          <a:p>
            <a:pPr indent="-299085" lvl="0" marL="457200" rtl="0" algn="l">
              <a:spcBef>
                <a:spcPts val="40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Industry Requirements:</a:t>
            </a:r>
            <a:endParaRPr sz="1200">
              <a:solidFill>
                <a:srgbClr val="0D0D0D"/>
              </a:solidFill>
              <a:highlight>
                <a:srgbClr val="FFFFFF"/>
              </a:highlight>
              <a:latin typeface="Roboto"/>
              <a:ea typeface="Roboto"/>
              <a:cs typeface="Roboto"/>
              <a:sym typeface="Roboto"/>
            </a:endParaRPr>
          </a:p>
          <a:p>
            <a:pPr indent="-29908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are often used in contexts where formal, internationally recognized standards are required, such as in regulatory, government, and large corporate environments where adherence to formal standards is necessary for legal or compliance reasons.</a:t>
            </a:r>
            <a:endParaRPr sz="1200">
              <a:solidFill>
                <a:srgbClr val="0D0D0D"/>
              </a:solidFill>
              <a:highlight>
                <a:srgbClr val="FFFFFF"/>
              </a:highlight>
              <a:latin typeface="Roboto"/>
              <a:ea typeface="Roboto"/>
              <a:cs typeface="Roboto"/>
              <a:sym typeface="Roboto"/>
            </a:endParaRPr>
          </a:p>
          <a:p>
            <a:pPr indent="-29908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are typically more common in internet technologies and applications. They are preferred in the IT and networking industries, especially when dealing with protocols and data formats directly related to the Internet or web services.</a:t>
            </a:r>
            <a:endParaRPr sz="1200">
              <a:solidFill>
                <a:srgbClr val="0D0D0D"/>
              </a:solidFill>
              <a:highlight>
                <a:srgbClr val="FFFFFF"/>
              </a:highlight>
              <a:latin typeface="Roboto"/>
              <a:ea typeface="Roboto"/>
              <a:cs typeface="Roboto"/>
              <a:sym typeface="Roboto"/>
            </a:endParaRPr>
          </a:p>
          <a:p>
            <a:pPr indent="-29908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Scope and Universality:</a:t>
            </a:r>
            <a:endParaRPr sz="1200">
              <a:solidFill>
                <a:srgbClr val="0D0D0D"/>
              </a:solidFill>
              <a:highlight>
                <a:srgbClr val="FFFFFF"/>
              </a:highlight>
              <a:latin typeface="Roboto"/>
              <a:ea typeface="Roboto"/>
              <a:cs typeface="Roboto"/>
              <a:sym typeface="Roboto"/>
            </a:endParaRPr>
          </a:p>
          <a:p>
            <a:pPr indent="-29908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generally have a broad scope and are designed to be universally applicable across different industries and countries. This makes them ideal for applications that require international recognition and widespread acceptance.</a:t>
            </a:r>
            <a:endParaRPr sz="1200">
              <a:solidFill>
                <a:srgbClr val="0D0D0D"/>
              </a:solidFill>
              <a:highlight>
                <a:srgbClr val="FFFFFF"/>
              </a:highlight>
              <a:latin typeface="Roboto"/>
              <a:ea typeface="Roboto"/>
              <a:cs typeface="Roboto"/>
              <a:sym typeface="Roboto"/>
            </a:endParaRPr>
          </a:p>
          <a:p>
            <a:pPr indent="-29908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are more specific to the Internet and networking communities. They are essential for ensuring compatibility and interoperability in systems that rely on internet standards.</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1"/>
          <p:cNvSpPr txBox="1"/>
          <p:nvPr>
            <p:ph idx="1" type="body"/>
          </p:nvPr>
        </p:nvSpPr>
        <p:spPr>
          <a:xfrm>
            <a:off x="311700" y="109900"/>
            <a:ext cx="8520600" cy="4458900"/>
          </a:xfrm>
          <a:prstGeom prst="rect">
            <a:avLst/>
          </a:prstGeom>
        </p:spPr>
        <p:txBody>
          <a:bodyPr anchorCtr="0" anchor="t" bIns="91425" lIns="91425" spcFirstLastPara="1" rIns="91425" wrap="square" tIns="91425">
            <a:normAutofit fontScale="85000" lnSpcReduction="20000"/>
          </a:bodyPr>
          <a:lstStyle/>
          <a:p>
            <a:pPr indent="0" lvl="0" marL="0" rtl="0" algn="l">
              <a:lnSpc>
                <a:spcPct val="160000"/>
              </a:lnSpc>
              <a:spcBef>
                <a:spcPts val="14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Development and Implementation</a:t>
            </a:r>
            <a:endParaRPr b="1" sz="1650">
              <a:solidFill>
                <a:srgbClr val="0D0D0D"/>
              </a:solidFill>
              <a:highlight>
                <a:srgbClr val="FFFFFF"/>
              </a:highlight>
              <a:latin typeface="Roboto"/>
              <a:ea typeface="Roboto"/>
              <a:cs typeface="Roboto"/>
              <a:sym typeface="Roboto"/>
            </a:endParaRPr>
          </a:p>
          <a:p>
            <a:pPr indent="-293370" lvl="0" marL="457200" rtl="0" algn="l">
              <a:spcBef>
                <a:spcPts val="400"/>
              </a:spcBef>
              <a:spcAft>
                <a:spcPts val="0"/>
              </a:spcAft>
              <a:buClr>
                <a:srgbClr val="0D0D0D"/>
              </a:buClr>
              <a:buSzPct val="100000"/>
              <a:buFont typeface="Roboto"/>
              <a:buAutoNum type="arabicPeriod" startAt="3"/>
            </a:pPr>
            <a:r>
              <a:rPr lang="uk" sz="1200">
                <a:solidFill>
                  <a:srgbClr val="0D0D0D"/>
                </a:solidFill>
                <a:highlight>
                  <a:srgbClr val="FFFFFF"/>
                </a:highlight>
                <a:latin typeface="Roboto"/>
                <a:ea typeface="Roboto"/>
                <a:cs typeface="Roboto"/>
                <a:sym typeface="Roboto"/>
              </a:rPr>
              <a:t>Ease of Implementation:</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are often more specific and detailed regarding implementation in internet-related technologies, which can make them easier to implement in software and networking projects.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might require more adaptation but provide a broader framework that ensures consistency across different types of technologies and sectors.</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startAt="3"/>
            </a:pPr>
            <a:r>
              <a:rPr lang="uk" sz="1200">
                <a:solidFill>
                  <a:srgbClr val="0D0D0D"/>
                </a:solidFill>
                <a:highlight>
                  <a:srgbClr val="FFFFFF"/>
                </a:highlight>
                <a:latin typeface="Roboto"/>
                <a:ea typeface="Roboto"/>
                <a:cs typeface="Roboto"/>
                <a:sym typeface="Roboto"/>
              </a:rPr>
              <a:t>Innovation and Flexibility:</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are typically developed and adopted faster than ISO standards, making them more adaptable to the fast-paced evolution of technology, particularly in the digital and networking domains.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may evolve more slowly but provide a stable and widely accepted basis for long-term projects and developments.</a:t>
            </a:r>
            <a:endParaRPr sz="1200">
              <a:solidFill>
                <a:srgbClr val="0D0D0D"/>
              </a:solidFill>
              <a:highlight>
                <a:srgbClr val="FFFFFF"/>
              </a:highlight>
              <a:latin typeface="Roboto"/>
              <a:ea typeface="Roboto"/>
              <a:cs typeface="Roboto"/>
              <a:sym typeface="Roboto"/>
            </a:endParaRPr>
          </a:p>
          <a:p>
            <a:pPr indent="0" lvl="0" marL="0" rtl="0" algn="l">
              <a:lnSpc>
                <a:spcPct val="160000"/>
              </a:lnSpc>
              <a:spcBef>
                <a:spcPts val="1400"/>
              </a:spcBef>
              <a:spcAft>
                <a:spcPts val="0"/>
              </a:spcAft>
              <a:buNone/>
            </a:pPr>
            <a:r>
              <a:rPr b="1" lang="uk" sz="1650">
                <a:solidFill>
                  <a:srgbClr val="0D0D0D"/>
                </a:solidFill>
                <a:highlight>
                  <a:srgbClr val="FFFFFF"/>
                </a:highlight>
                <a:latin typeface="Roboto"/>
                <a:ea typeface="Roboto"/>
                <a:cs typeface="Roboto"/>
                <a:sym typeface="Roboto"/>
              </a:rPr>
              <a:t>Costs and Accessibility</a:t>
            </a:r>
            <a:endParaRPr b="1" sz="1650">
              <a:solidFill>
                <a:srgbClr val="0D0D0D"/>
              </a:solidFill>
              <a:highlight>
                <a:srgbClr val="FFFFFF"/>
              </a:highlight>
              <a:latin typeface="Roboto"/>
              <a:ea typeface="Roboto"/>
              <a:cs typeface="Roboto"/>
              <a:sym typeface="Roboto"/>
            </a:endParaRPr>
          </a:p>
          <a:p>
            <a:pPr indent="-293370" lvl="0" marL="457200" rtl="0" algn="l">
              <a:spcBef>
                <a:spcPts val="400"/>
              </a:spcBef>
              <a:spcAft>
                <a:spcPts val="0"/>
              </a:spcAft>
              <a:buClr>
                <a:srgbClr val="0D0D0D"/>
              </a:buClr>
              <a:buSzPct val="100000"/>
              <a:buFont typeface="Roboto"/>
              <a:buAutoNum type="arabicPeriod" startAt="5"/>
            </a:pPr>
            <a:r>
              <a:rPr lang="uk" sz="1200">
                <a:solidFill>
                  <a:srgbClr val="0D0D0D"/>
                </a:solidFill>
                <a:highlight>
                  <a:srgbClr val="FFFFFF"/>
                </a:highlight>
                <a:latin typeface="Roboto"/>
                <a:ea typeface="Roboto"/>
                <a:cs typeface="Roboto"/>
                <a:sym typeface="Roboto"/>
              </a:rPr>
              <a:t>Cost:</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often require purchasing the documentation, which can be costly, especially for small businesses or individual developers.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are freely available and can be accessed by anyone at no cost, which makes them highly accessible to the broader community.</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startAt="5"/>
            </a:pPr>
            <a:r>
              <a:rPr lang="uk" sz="1200">
                <a:solidFill>
                  <a:srgbClr val="0D0D0D"/>
                </a:solidFill>
                <a:highlight>
                  <a:srgbClr val="FFFFFF"/>
                </a:highlight>
                <a:latin typeface="Roboto"/>
                <a:ea typeface="Roboto"/>
                <a:cs typeface="Roboto"/>
                <a:sym typeface="Roboto"/>
              </a:rPr>
              <a:t>Support and Community:</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RFCs benefit from the support of a large community of developers and engineers who are actively involved in internet technology and standards. This community provides a robust support network for discussing and resolving issues related to these standards.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ISO standards, while supported by national standards bodies and industries, may not have as open or accessible a community forum as RFCs, depending on the field.</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предмету.</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uk"/>
              <a:t>Pt.1: Ввід у предмет. Що таке якість. Перспектива розробника</a:t>
            </a:r>
            <a:endParaRPr/>
          </a:p>
          <a:p>
            <a:pPr indent="-342900" lvl="0" marL="457200" rtl="0" algn="l">
              <a:spcBef>
                <a:spcPts val="0"/>
              </a:spcBef>
              <a:spcAft>
                <a:spcPts val="0"/>
              </a:spcAft>
              <a:buSzPts val="1800"/>
              <a:buAutoNum type="arabicPeriod"/>
            </a:pPr>
            <a:r>
              <a:rPr lang="uk"/>
              <a:t>Pt. 2: Code quality &amp; metrics</a:t>
            </a:r>
            <a:endParaRPr/>
          </a:p>
          <a:p>
            <a:pPr indent="-342900" lvl="0" marL="457200" rtl="0" algn="l">
              <a:spcBef>
                <a:spcPts val="0"/>
              </a:spcBef>
              <a:spcAft>
                <a:spcPts val="0"/>
              </a:spcAft>
              <a:buSzPts val="1800"/>
              <a:buAutoNum type="arabicPeriod"/>
            </a:pPr>
            <a:r>
              <a:rPr lang="uk"/>
              <a:t>Design &amp; Architecture Pt. 1: Технології проєктування</a:t>
            </a:r>
            <a:endParaRPr/>
          </a:p>
          <a:p>
            <a:pPr indent="-342900" lvl="0" marL="457200" rtl="0" algn="l">
              <a:spcBef>
                <a:spcPts val="0"/>
              </a:spcBef>
              <a:spcAft>
                <a:spcPts val="0"/>
              </a:spcAft>
              <a:buSzPts val="1800"/>
              <a:buAutoNum type="arabicPeriod"/>
            </a:pPr>
            <a:r>
              <a:rPr lang="uk"/>
              <a:t>Design &amp; Architecture Pt. 2: Визначення Архітектури</a:t>
            </a:r>
            <a:endParaRPr/>
          </a:p>
          <a:p>
            <a:pPr indent="-342900" lvl="0" marL="457200" rtl="0" algn="l">
              <a:spcBef>
                <a:spcPts val="0"/>
              </a:spcBef>
              <a:spcAft>
                <a:spcPts val="0"/>
              </a:spcAft>
              <a:buSzPts val="1800"/>
              <a:buAutoNum type="arabicPeriod"/>
            </a:pPr>
            <a:r>
              <a:rPr lang="uk"/>
              <a:t>Design &amp; Architecture Pt. 3: Modern definition &amp; tools</a:t>
            </a:r>
            <a:endParaRPr/>
          </a:p>
          <a:p>
            <a:pPr indent="-342900" lvl="0" marL="457200" rtl="0" algn="l">
              <a:spcBef>
                <a:spcPts val="0"/>
              </a:spcBef>
              <a:spcAft>
                <a:spcPts val="0"/>
              </a:spcAft>
              <a:buSzPts val="1800"/>
              <a:buAutoNum type="arabicPeriod"/>
            </a:pPr>
            <a:r>
              <a:rPr lang="uk"/>
              <a:t>Design &amp; Architecture Pt. 4: Characteristics &amp; components</a:t>
            </a:r>
            <a:endParaRPr/>
          </a:p>
          <a:p>
            <a:pPr indent="-342900" lvl="0" marL="457200" rtl="0" algn="l">
              <a:spcBef>
                <a:spcPts val="0"/>
              </a:spcBef>
              <a:spcAft>
                <a:spcPts val="0"/>
              </a:spcAft>
              <a:buSzPts val="1800"/>
              <a:buAutoNum type="arabicPeriod"/>
            </a:pPr>
            <a:r>
              <a:rPr lang="uk"/>
              <a:t>Project lifecycle (PM/PO). Quality assurance (QA). Developer Operations (DevOps)</a:t>
            </a:r>
            <a:endParaRPr/>
          </a:p>
          <a:p>
            <a:pPr indent="-342900" lvl="0" marL="457200" rtl="0" algn="l">
              <a:spcBef>
                <a:spcPts val="0"/>
              </a:spcBef>
              <a:spcAft>
                <a:spcPts val="0"/>
              </a:spcAft>
              <a:buSzPts val="1800"/>
              <a:buAutoNum type="arabicPeriod"/>
            </a:pPr>
            <a:r>
              <a:rPr lang="uk"/>
              <a:t>Standards - IEEE, ISO, Specs, RFC.</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60000"/>
              </a:lnSpc>
              <a:spcBef>
                <a:spcPts val="1400"/>
              </a:spcBef>
              <a:spcAft>
                <a:spcPts val="0"/>
              </a:spcAft>
              <a:buClr>
                <a:schemeClr val="dk1"/>
              </a:buClr>
              <a:buSzPts val="1100"/>
              <a:buFont typeface="Arial"/>
              <a:buNone/>
            </a:pPr>
            <a:r>
              <a:rPr b="1" lang="uk" sz="1650">
                <a:solidFill>
                  <a:srgbClr val="0D0D0D"/>
                </a:solidFill>
                <a:highlight>
                  <a:srgbClr val="FFFFFF"/>
                </a:highlight>
                <a:latin typeface="Roboto"/>
                <a:ea typeface="Roboto"/>
                <a:cs typeface="Roboto"/>
                <a:sym typeface="Roboto"/>
              </a:rPr>
              <a:t>Making the Choice</a:t>
            </a:r>
            <a:endParaRPr b="1" sz="1650">
              <a:solidFill>
                <a:srgbClr val="0D0D0D"/>
              </a:solidFill>
              <a:highlight>
                <a:srgbClr val="FFFFFF"/>
              </a:highlight>
              <a:latin typeface="Roboto"/>
              <a:ea typeface="Roboto"/>
              <a:cs typeface="Roboto"/>
              <a:sym typeface="Roboto"/>
            </a:endParaRPr>
          </a:p>
          <a:p>
            <a:pPr indent="-304800" lvl="0" marL="457200" rtl="0" algn="l">
              <a:spcBef>
                <a:spcPts val="400"/>
              </a:spcBef>
              <a:spcAft>
                <a:spcPts val="0"/>
              </a:spcAft>
              <a:buClr>
                <a:srgbClr val="0D0D0D"/>
              </a:buClr>
              <a:buSzPts val="1200"/>
              <a:buFont typeface="Roboto"/>
              <a:buChar char="●"/>
            </a:pPr>
            <a:r>
              <a:rPr lang="uk" sz="1200">
                <a:solidFill>
                  <a:srgbClr val="0D0D0D"/>
                </a:solidFill>
                <a:highlight>
                  <a:srgbClr val="FFFFFF"/>
                </a:highlight>
                <a:latin typeface="Roboto"/>
                <a:ea typeface="Roboto"/>
                <a:cs typeface="Roboto"/>
                <a:sym typeface="Roboto"/>
              </a:rPr>
              <a:t>For software development related to internet protocols, web services, or networking: Choose RFCs, as they are designed specifically for these purposes and are supported by a large community of internet engineers and developers.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Char char="●"/>
            </a:pPr>
            <a:r>
              <a:rPr lang="uk" sz="1200">
                <a:solidFill>
                  <a:srgbClr val="0D0D0D"/>
                </a:solidFill>
                <a:highlight>
                  <a:srgbClr val="FFFFFF"/>
                </a:highlight>
                <a:latin typeface="Roboto"/>
                <a:ea typeface="Roboto"/>
                <a:cs typeface="Roboto"/>
                <a:sym typeface="Roboto"/>
              </a:rPr>
              <a:t>For applications requiring broad international acceptance, or where regulatory compliance is a concern: Opt for ISO standards, as they are internationally recognized and often incorporated into national regulations.</a:t>
            </a:r>
            <a:endParaRPr sz="1200">
              <a:solidFill>
                <a:srgbClr val="0D0D0D"/>
              </a:solidFill>
              <a:highlight>
                <a:srgbClr val="FFFFFF"/>
              </a:highlight>
              <a:latin typeface="Roboto"/>
              <a:ea typeface="Roboto"/>
              <a:cs typeface="Roboto"/>
              <a:sym typeface="Roboto"/>
            </a:endParaRPr>
          </a:p>
          <a:p>
            <a:pPr indent="0" lvl="0" marL="0" rtl="0" algn="l">
              <a:spcBef>
                <a:spcPts val="12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Clouds	</a:t>
            </a:r>
            <a:endParaRPr/>
          </a:p>
        </p:txBody>
      </p:sp>
      <p:sp>
        <p:nvSpPr>
          <p:cNvPr id="167" name="Google Shape;167;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Amazon Web Services (AWS)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AWS provides a comprehensive set of documentation, tutorials, and SDKs to help users understand and utilize its extensive range of services.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AWS Documentation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Microsoft Azure</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Azure offers a detailed knowledge base that includes documentation, quickstart guides, and tutorials for its cloud services.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Azure Documentation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Google Cloud Platform (GCP)</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Google Cloud provides detailed resources, including quickstarts, tutorials, and best practices across its cloud products.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Google Cloud Documentation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IBM Cloud</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IBM Cloud has a comprehensive set of resources, including tutorials and documentation designed to help users deploy and manage IBM Cloud services.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 IBM Cloud Documentation</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Oracle Cloud</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Oracle Cloud offers extensive documentation, API guides, and user manuals for its cloud services.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a:t>
            </a:r>
            <a:r>
              <a:rPr lang="uk" sz="1200">
                <a:solidFill>
                  <a:srgbClr val="0D0D0D"/>
                </a:solidFill>
                <a:highlight>
                  <a:srgbClr val="FFFFFF"/>
                </a:highlight>
                <a:uFill>
                  <a:noFill/>
                </a:uFill>
                <a:latin typeface="Roboto"/>
                <a:ea typeface="Roboto"/>
                <a:cs typeface="Roboto"/>
                <a:sym typeface="Roboto"/>
                <a:hlinkClick r:id="rId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0"/>
              </a:rPr>
              <a:t>Oracle Cloud Documentation</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Alibaba Cloud</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Alibaba Cloud provides detailed documentation and tutorials that help users navigate its products and services.</a:t>
            </a:r>
            <a:endParaRPr sz="1200">
              <a:solidFill>
                <a:srgbClr val="0D0D0D"/>
              </a:solidFill>
              <a:highlight>
                <a:srgbClr val="FFFFFF"/>
              </a:highlight>
              <a:latin typeface="Roboto"/>
              <a:ea typeface="Roboto"/>
              <a:cs typeface="Roboto"/>
              <a:sym typeface="Roboto"/>
            </a:endParaRPr>
          </a:p>
          <a:p>
            <a:pPr indent="-293369"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Resource Link: Alibaba Cloud Documentation</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Whitepapers</a:t>
            </a:r>
            <a:endParaRPr/>
          </a:p>
        </p:txBody>
      </p:sp>
      <p:sp>
        <p:nvSpPr>
          <p:cNvPr id="173" name="Google Shape;173;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uk" u="sng">
                <a:solidFill>
                  <a:schemeClr val="hlink"/>
                </a:solidFill>
                <a:hlinkClick r:id="rId3"/>
              </a:rPr>
              <a:t>https://github.com/papers-we-love/papers-we-love</a:t>
            </a:r>
            <a:r>
              <a:rPr lang="uk"/>
              <a:t> </a:t>
            </a:r>
            <a:endParaRPr/>
          </a:p>
          <a:p>
            <a:pPr indent="-342900" lvl="0" marL="457200" rtl="0" algn="l">
              <a:spcBef>
                <a:spcPts val="0"/>
              </a:spcBef>
              <a:spcAft>
                <a:spcPts val="0"/>
              </a:spcAft>
              <a:buSzPts val="1800"/>
              <a:buChar char="●"/>
            </a:pPr>
            <a:r>
              <a:rPr lang="uk" u="sng">
                <a:solidFill>
                  <a:schemeClr val="hlink"/>
                </a:solidFill>
                <a:hlinkClick r:id="rId4"/>
              </a:rPr>
              <a:t>https://github.com/papers-we-love/papers-we-love/blob/main/datastores/dynamo-amazons-highly-available-key-value-store.pdf</a:t>
            </a:r>
            <a:r>
              <a:rPr lang="uk"/>
              <a:t>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Source codes - 1</a:t>
            </a:r>
            <a:endParaRPr/>
          </a:p>
        </p:txBody>
      </p:sp>
      <p:sp>
        <p:nvSpPr>
          <p:cNvPr id="179" name="Google Shape;179;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Linux Kernel - The core of the Linux operating system. It is fundamental for understanding system-level programming in Unix-like operating systems.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Linux Kernel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Git - A distributed version control system used to track changes in source code during software development. It's essential for any software project management.</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Git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TensorFlow - An open source library developed by Google to provide a comprehensive, flexible ecosystem of tools, libraries, and community resources that lets researchers push the state-of-the-art in ML, and developers easily build and deploy ML-powered applications.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TensorFlow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React - A JavaScript library for building user interfaces, maintained by Facebook and a community of individual developers and companies.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0"/>
              </a:rPr>
              <a:t>React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Apache Kafka - A framework implemented in Scala and Java. It is a distributed event streaming platform capable of handling trillions of events a day.</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2"/>
              </a:rPr>
              <a:t>Apache Kafka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Docker - Docker is an open platform for developing, shipping, and running applications, enabling you to separate your applications from your infrastructure so you can deliver software quickly.</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4"/>
              </a:rPr>
              <a:t>Docker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Angular - A platform for building mobile and desktop web applications using TypeScript/JavaScript and other languages.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6"/>
              </a:rPr>
              <a:t>Angular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Node.js - Node.js is a JavaScript runtime built on Chrome's V8 JavaScript engine. It's designed to build scalable network applications.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8"/>
              </a:rPr>
              <a:t>Node.js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Vue.js - A progressive framework for building user interfaces. Unlike other monolithic frameworks, Vue is designed from the ground up to be incrementally adoptable.</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0"/>
              </a:rPr>
              <a:t>Vue.js on GitHub</a:t>
            </a:r>
            <a:endParaRPr sz="1200">
              <a:solidFill>
                <a:schemeClr val="hlink"/>
              </a:solidFill>
              <a:highlight>
                <a:srgbClr val="FFFFFF"/>
              </a:highlight>
              <a:latin typeface="Roboto"/>
              <a:ea typeface="Roboto"/>
              <a:cs typeface="Roboto"/>
              <a:sym typeface="Roboto"/>
            </a:endParaRPr>
          </a:p>
          <a:p>
            <a:pPr indent="-28194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Ruby on Rails - A server-side web application framework written in Ruby under the MIT License. Rails is a model–view–controller (MVC) framework, providing default structures for a database, a web service, and web pages.</a:t>
            </a:r>
            <a:endParaRPr sz="1200">
              <a:solidFill>
                <a:srgbClr val="0D0D0D"/>
              </a:solidFill>
              <a:highlight>
                <a:srgbClr val="FFFFFF"/>
              </a:highlight>
              <a:latin typeface="Roboto"/>
              <a:ea typeface="Roboto"/>
              <a:cs typeface="Roboto"/>
              <a:sym typeface="Roboto"/>
            </a:endParaRPr>
          </a:p>
          <a:p>
            <a:pPr indent="-28194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2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2"/>
              </a:rPr>
              <a:t>Ruby on Rails on GitHub</a:t>
            </a:r>
            <a:endParaRPr sz="1200">
              <a:solidFill>
                <a:schemeClr val="hlink"/>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Source codes - 2</a:t>
            </a:r>
            <a:endParaRPr/>
          </a:p>
        </p:txBody>
      </p:sp>
      <p:sp>
        <p:nvSpPr>
          <p:cNvPr id="185" name="Google Shape;185;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V8 Engine - Google's open source high-performance JavaScript and WebAssembly engine, written in C++. It is used in Google Chrome and is also at the heart of Node.js.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V8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Elasticsearch - A distributed, RESTful search and analytics engine capable of addressing a growing number of use cases. It is the central component of the Elastic Stack, a set of open tools for data ingestion, enrichment, storage, analysis, and visualization.</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Elasticsearch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MongoDB - A NoSQL database designed for ease of development and scaling, offering high performance, high availability, and easy scalability.</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MongoDB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PostgreSQL - A powerful, open source object-relational database system with over 30 years of active development that has earned it a strong reputation for reliability, feature robustness, and performance.</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0"/>
              </a:rPr>
              <a:t>PostgreSQL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Apache Hadoop - A framework that allows for the distributed processing of large data sets across clusters of computers using simple programming models. It is designed to scale up from single servers to thousands of machines, each offering local computation and storage.</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2"/>
              </a:rPr>
              <a:t>Hadoop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OpenSSL - A robust, commercial-grade, and full-featured toolkit for the Transport Layer Security (TLS) and Secure Sockets Layer (SSL) protocols. It is also a general-purpose cryptography library.</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4"/>
              </a:rPr>
              <a:t>OpenSSL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Kubernetes - An open-source system for automating deployment, scaling, and management of containerized applications.</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6"/>
              </a:rPr>
              <a:t>Kubernetes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Apache Spark - A unified analytics engine for large-scale data processing, with built-in modules for streaming, SQL, machine learning, and graph processing.</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8"/>
              </a:rPr>
              <a:t>Apache Spark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Flutter - An open-source UI software development kit created by Google. It is used to develop applications for Android, iOS, Linux, Mac, Windows, Google Fuchsia, and the web from a single codebase.</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19">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0"/>
              </a:rPr>
              <a:t>Flutter on GitHub</a:t>
            </a:r>
            <a:endParaRPr sz="1200">
              <a:solidFill>
                <a:schemeClr val="hlink"/>
              </a:solidFill>
              <a:highlight>
                <a:srgbClr val="FFFFFF"/>
              </a:highlight>
              <a:latin typeface="Roboto"/>
              <a:ea typeface="Roboto"/>
              <a:cs typeface="Roboto"/>
              <a:sym typeface="Roboto"/>
            </a:endParaRPr>
          </a:p>
          <a:p>
            <a:pPr indent="-276225"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FreeBSD - An operating system used to power modern servers, desktops, and embedded platforms. It is derived from BSD, the version of UNIX® developed at the University of California, Berkeley.</a:t>
            </a:r>
            <a:endParaRPr sz="1200">
              <a:solidFill>
                <a:srgbClr val="0D0D0D"/>
              </a:solidFill>
              <a:highlight>
                <a:srgbClr val="FFFFFF"/>
              </a:highlight>
              <a:latin typeface="Roboto"/>
              <a:ea typeface="Roboto"/>
              <a:cs typeface="Roboto"/>
              <a:sym typeface="Roboto"/>
            </a:endParaRPr>
          </a:p>
          <a:p>
            <a:pPr indent="-276225"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Repository:</a:t>
            </a:r>
            <a:r>
              <a:rPr lang="uk" sz="1200">
                <a:solidFill>
                  <a:srgbClr val="0D0D0D"/>
                </a:solidFill>
                <a:highlight>
                  <a:srgbClr val="FFFFFF"/>
                </a:highlight>
                <a:uFill>
                  <a:noFill/>
                </a:uFill>
                <a:latin typeface="Roboto"/>
                <a:ea typeface="Roboto"/>
                <a:cs typeface="Roboto"/>
                <a:sym typeface="Roboto"/>
                <a:hlinkClick r:id="rId21">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2"/>
              </a:rPr>
              <a:t>FreeBSD on GitHub</a:t>
            </a:r>
            <a:endParaRPr sz="1200">
              <a:solidFill>
                <a:schemeClr val="hlink"/>
              </a:solidFill>
              <a:highlight>
                <a:srgbClr val="FFFFFF"/>
              </a:highlight>
              <a:latin typeface="Roboto"/>
              <a:ea typeface="Roboto"/>
              <a:cs typeface="Roboto"/>
              <a:sym typeface="Roboto"/>
            </a:endParaRPr>
          </a:p>
          <a:p>
            <a:pPr indent="0" lvl="0" marL="0" rtl="0" algn="l">
              <a:spcBef>
                <a:spcPts val="0"/>
              </a:spcBef>
              <a:spcAft>
                <a:spcPts val="1200"/>
              </a:spcAft>
              <a:buNone/>
            </a:pPr>
            <a:r>
              <a:t/>
            </a:r>
            <a:endParaRPr sz="1200">
              <a:solidFill>
                <a:srgbClr val="0D0D0D"/>
              </a:solidFill>
              <a:highlight>
                <a:srgbClr val="FFFFFF"/>
              </a:highlight>
              <a:latin typeface="Roboto"/>
              <a:ea typeface="Roboto"/>
              <a:cs typeface="Roboto"/>
              <a:sym typeface="Robot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Source code - example</a:t>
            </a:r>
            <a:endParaRPr/>
          </a:p>
        </p:txBody>
      </p:sp>
      <p:sp>
        <p:nvSpPr>
          <p:cNvPr id="191" name="Google Shape;191;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GIT - </a:t>
            </a:r>
            <a:r>
              <a:rPr lang="uk" u="sng">
                <a:solidFill>
                  <a:schemeClr val="hlink"/>
                </a:solidFill>
                <a:hlinkClick r:id="rId3"/>
              </a:rPr>
              <a:t>https://github.com/git/git/tree/master/builtin</a:t>
            </a:r>
            <a:r>
              <a:rPr lang="uk"/>
              <a:t>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a:t>what it looks like?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8"/>
          <p:cNvSpPr txBox="1"/>
          <p:nvPr>
            <p:ph idx="1" type="body"/>
          </p:nvPr>
        </p:nvSpPr>
        <p:spPr>
          <a:xfrm>
            <a:off x="311700" y="190500"/>
            <a:ext cx="8520600" cy="4378500"/>
          </a:xfrm>
          <a:prstGeom prst="rect">
            <a:avLst/>
          </a:prstGeom>
        </p:spPr>
        <p:txBody>
          <a:bodyPr anchorCtr="0" anchor="t" bIns="91425" lIns="91425" spcFirstLastPara="1" rIns="91425" wrap="square" tIns="91425">
            <a:normAutofit fontScale="55000" lnSpcReduction="10000"/>
          </a:bodyPr>
          <a:lstStyle/>
          <a:p>
            <a:pPr indent="0" lvl="0" marL="0" rtl="0" algn="l">
              <a:spcBef>
                <a:spcPts val="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Recognizing and understanding the Command Pattern in a codebase like Git's involves looking for a few key structural elements that define this design pattern. Here’s a breakdown of how to identify and understand the implementation of the Command Pattern in Git, using the </a:t>
            </a:r>
            <a:r>
              <a:rPr lang="uk" sz="1050">
                <a:solidFill>
                  <a:srgbClr val="0D0D0D"/>
                </a:solidFill>
                <a:highlight>
                  <a:srgbClr val="FFFFFF"/>
                </a:highlight>
                <a:latin typeface="Courier New"/>
                <a:ea typeface="Courier New"/>
                <a:cs typeface="Courier New"/>
                <a:sym typeface="Courier New"/>
              </a:rPr>
              <a:t>builtin/</a:t>
            </a:r>
            <a:r>
              <a:rPr lang="uk" sz="1200">
                <a:solidFill>
                  <a:srgbClr val="0D0D0D"/>
                </a:solidFill>
                <a:highlight>
                  <a:srgbClr val="FFFFFF"/>
                </a:highlight>
                <a:latin typeface="Roboto"/>
                <a:ea typeface="Roboto"/>
                <a:cs typeface="Roboto"/>
                <a:sym typeface="Roboto"/>
              </a:rPr>
              <a:t> directory as an example.</a:t>
            </a:r>
            <a:endParaRPr sz="1200">
              <a:solidFill>
                <a:srgbClr val="0D0D0D"/>
              </a:solidFill>
              <a:highlight>
                <a:srgbClr val="FFFFFF"/>
              </a:highlight>
              <a:latin typeface="Roboto"/>
              <a:ea typeface="Roboto"/>
              <a:cs typeface="Roboto"/>
              <a:sym typeface="Roboto"/>
            </a:endParaRPr>
          </a:p>
          <a:p>
            <a:pPr indent="0" lvl="0" marL="0" rtl="0" algn="l">
              <a:lnSpc>
                <a:spcPct val="160000"/>
              </a:lnSpc>
              <a:spcBef>
                <a:spcPts val="15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Understanding the Command Pattern</a:t>
            </a:r>
            <a:endParaRPr b="1" sz="1650">
              <a:solidFill>
                <a:srgbClr val="0D0D0D"/>
              </a:solidFill>
              <a:highlight>
                <a:srgbClr val="FFFFFF"/>
              </a:highlight>
              <a:latin typeface="Roboto"/>
              <a:ea typeface="Roboto"/>
              <a:cs typeface="Roboto"/>
              <a:sym typeface="Roboto"/>
            </a:endParaRPr>
          </a:p>
          <a:p>
            <a:pPr indent="0" lvl="0" marL="0" rtl="0" algn="l">
              <a:spcBef>
                <a:spcPts val="4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The Command Pattern encapsulates a request as an object, thereby letting you parameterize clients with different requests, queue or log requests, and support undoable operations. Key components include:</a:t>
            </a:r>
            <a:endParaRPr sz="1200">
              <a:solidFill>
                <a:srgbClr val="0D0D0D"/>
              </a:solidFill>
              <a:highlight>
                <a:srgbClr val="FFFFFF"/>
              </a:highlight>
              <a:latin typeface="Roboto"/>
              <a:ea typeface="Roboto"/>
              <a:cs typeface="Roboto"/>
              <a:sym typeface="Roboto"/>
            </a:endParaRPr>
          </a:p>
          <a:p>
            <a:pPr indent="-270510" lvl="0" marL="457200" rtl="0" algn="l">
              <a:spcBef>
                <a:spcPts val="150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Command Interface: This usually defines a method for executing a command.</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Concrete Command: This implements the command interface and defines the binding between a receiver and an action.</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Client: The client object creates a command object and specifies its receiver.</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Invoker: Asks the command to carry out the request.</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Receiver: Knows how to perform the operations associated with carrying out a command.</a:t>
            </a:r>
            <a:endParaRPr sz="1200">
              <a:solidFill>
                <a:srgbClr val="0D0D0D"/>
              </a:solidFill>
              <a:highlight>
                <a:srgbClr val="FFFFFF"/>
              </a:highlight>
              <a:latin typeface="Roboto"/>
              <a:ea typeface="Roboto"/>
              <a:cs typeface="Roboto"/>
              <a:sym typeface="Roboto"/>
            </a:endParaRPr>
          </a:p>
          <a:p>
            <a:pPr indent="0" lvl="0" marL="0" rtl="0" algn="l">
              <a:lnSpc>
                <a:spcPct val="160000"/>
              </a:lnSpc>
              <a:spcBef>
                <a:spcPts val="14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How Git Uses the Command Pattern</a:t>
            </a:r>
            <a:endParaRPr b="1" sz="1650">
              <a:solidFill>
                <a:srgbClr val="0D0D0D"/>
              </a:solidFill>
              <a:highlight>
                <a:srgbClr val="FFFFFF"/>
              </a:highlight>
              <a:latin typeface="Roboto"/>
              <a:ea typeface="Roboto"/>
              <a:cs typeface="Roboto"/>
              <a:sym typeface="Roboto"/>
            </a:endParaRPr>
          </a:p>
          <a:p>
            <a:pPr indent="0" lvl="0" marL="0" rtl="0" algn="l">
              <a:spcBef>
                <a:spcPts val="4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In Git’s source code, each command like </a:t>
            </a:r>
            <a:r>
              <a:rPr lang="uk" sz="1050">
                <a:solidFill>
                  <a:srgbClr val="0D0D0D"/>
                </a:solidFill>
                <a:highlight>
                  <a:srgbClr val="FFFFFF"/>
                </a:highlight>
                <a:latin typeface="Courier New"/>
                <a:ea typeface="Courier New"/>
                <a:cs typeface="Courier New"/>
                <a:sym typeface="Courier New"/>
              </a:rPr>
              <a:t>git fetch</a:t>
            </a:r>
            <a:r>
              <a:rPr lang="uk" sz="1200">
                <a:solidFill>
                  <a:srgbClr val="0D0D0D"/>
                </a:solidFill>
                <a:highlight>
                  <a:srgbClr val="FFFFFF"/>
                </a:highlight>
                <a:latin typeface="Roboto"/>
                <a:ea typeface="Roboto"/>
                <a:cs typeface="Roboto"/>
                <a:sym typeface="Roboto"/>
              </a:rPr>
              <a:t>, </a:t>
            </a:r>
            <a:r>
              <a:rPr lang="uk" sz="1050">
                <a:solidFill>
                  <a:srgbClr val="0D0D0D"/>
                </a:solidFill>
                <a:highlight>
                  <a:srgbClr val="FFFFFF"/>
                </a:highlight>
                <a:latin typeface="Courier New"/>
                <a:ea typeface="Courier New"/>
                <a:cs typeface="Courier New"/>
                <a:sym typeface="Courier New"/>
              </a:rPr>
              <a:t>git pull</a:t>
            </a:r>
            <a:r>
              <a:rPr lang="uk" sz="1200">
                <a:solidFill>
                  <a:srgbClr val="0D0D0D"/>
                </a:solidFill>
                <a:highlight>
                  <a:srgbClr val="FFFFFF"/>
                </a:highlight>
                <a:latin typeface="Roboto"/>
                <a:ea typeface="Roboto"/>
                <a:cs typeface="Roboto"/>
                <a:sym typeface="Roboto"/>
              </a:rPr>
              <a:t>, etc., is implemented as a separate file within the </a:t>
            </a:r>
            <a:r>
              <a:rPr lang="uk" sz="1050">
                <a:solidFill>
                  <a:srgbClr val="0D0D0D"/>
                </a:solidFill>
                <a:highlight>
                  <a:srgbClr val="FFFFFF"/>
                </a:highlight>
                <a:latin typeface="Courier New"/>
                <a:ea typeface="Courier New"/>
                <a:cs typeface="Courier New"/>
                <a:sym typeface="Courier New"/>
              </a:rPr>
              <a:t>builtin/</a:t>
            </a:r>
            <a:r>
              <a:rPr lang="uk" sz="1200">
                <a:solidFill>
                  <a:srgbClr val="0D0D0D"/>
                </a:solidFill>
                <a:highlight>
                  <a:srgbClr val="FFFFFF"/>
                </a:highlight>
                <a:latin typeface="Roboto"/>
                <a:ea typeface="Roboto"/>
                <a:cs typeface="Roboto"/>
                <a:sym typeface="Roboto"/>
              </a:rPr>
              <a:t> directory. Each of these files represents a "Concrete Command" in the Command Pattern context.</a:t>
            </a:r>
            <a:endParaRPr sz="1200">
              <a:solidFill>
                <a:srgbClr val="0D0D0D"/>
              </a:solidFill>
              <a:highlight>
                <a:srgbClr val="FFFFFF"/>
              </a:highlight>
              <a:latin typeface="Roboto"/>
              <a:ea typeface="Roboto"/>
              <a:cs typeface="Roboto"/>
              <a:sym typeface="Roboto"/>
            </a:endParaRPr>
          </a:p>
          <a:p>
            <a:pPr indent="-270510" lvl="0" marL="457200" rtl="0" algn="l">
              <a:spcBef>
                <a:spcPts val="150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Command Interface</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In Git, there isn't a single formal interface file as you might find in Java or C#. Instead, Git's command pattern is implemented through conventions and structured function calls. Each command file implements the necessary functions to execute the command.</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Concrete Command</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Each file in </a:t>
            </a:r>
            <a:r>
              <a:rPr lang="uk" sz="1050">
                <a:solidFill>
                  <a:srgbClr val="0D0D0D"/>
                </a:solidFill>
                <a:highlight>
                  <a:srgbClr val="FFFFFF"/>
                </a:highlight>
                <a:latin typeface="Courier New"/>
                <a:ea typeface="Courier New"/>
                <a:cs typeface="Courier New"/>
                <a:sym typeface="Courier New"/>
              </a:rPr>
              <a:t>builtin/</a:t>
            </a:r>
            <a:r>
              <a:rPr lang="uk" sz="1200">
                <a:solidFill>
                  <a:srgbClr val="0D0D0D"/>
                </a:solidFill>
                <a:highlight>
                  <a:srgbClr val="FFFFFF"/>
                </a:highlight>
                <a:latin typeface="Roboto"/>
                <a:ea typeface="Roboto"/>
                <a:cs typeface="Roboto"/>
                <a:sym typeface="Roboto"/>
              </a:rPr>
              <a:t> (e.g., </a:t>
            </a:r>
            <a:r>
              <a:rPr lang="uk" sz="1050">
                <a:solidFill>
                  <a:srgbClr val="0D0D0D"/>
                </a:solidFill>
                <a:highlight>
                  <a:srgbClr val="FFFFFF"/>
                </a:highlight>
                <a:latin typeface="Courier New"/>
                <a:ea typeface="Courier New"/>
                <a:cs typeface="Courier New"/>
                <a:sym typeface="Courier New"/>
              </a:rPr>
              <a:t>fetch.c</a:t>
            </a:r>
            <a:r>
              <a:rPr lang="uk" sz="1200">
                <a:solidFill>
                  <a:srgbClr val="0D0D0D"/>
                </a:solidFill>
                <a:highlight>
                  <a:srgbClr val="FFFFFF"/>
                </a:highlight>
                <a:latin typeface="Roboto"/>
                <a:ea typeface="Roboto"/>
                <a:cs typeface="Roboto"/>
                <a:sym typeface="Roboto"/>
              </a:rPr>
              <a:t>, </a:t>
            </a:r>
            <a:r>
              <a:rPr lang="uk" sz="1050">
                <a:solidFill>
                  <a:srgbClr val="0D0D0D"/>
                </a:solidFill>
                <a:highlight>
                  <a:srgbClr val="FFFFFF"/>
                </a:highlight>
                <a:latin typeface="Courier New"/>
                <a:ea typeface="Courier New"/>
                <a:cs typeface="Courier New"/>
                <a:sym typeface="Courier New"/>
              </a:rPr>
              <a:t>pull.c</a:t>
            </a:r>
            <a:r>
              <a:rPr lang="uk" sz="1200">
                <a:solidFill>
                  <a:srgbClr val="0D0D0D"/>
                </a:solidFill>
                <a:highlight>
                  <a:srgbClr val="FFFFFF"/>
                </a:highlight>
                <a:latin typeface="Roboto"/>
                <a:ea typeface="Roboto"/>
                <a:cs typeface="Roboto"/>
                <a:sym typeface="Roboto"/>
              </a:rPr>
              <a:t>) acts as a concrete command. It implements the operations required to execute the specific Git command.</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For instance, </a:t>
            </a:r>
            <a:r>
              <a:rPr lang="uk" sz="1050">
                <a:solidFill>
                  <a:srgbClr val="0D0D0D"/>
                </a:solidFill>
                <a:highlight>
                  <a:srgbClr val="FFFFFF"/>
                </a:highlight>
                <a:latin typeface="Courier New"/>
                <a:ea typeface="Courier New"/>
                <a:cs typeface="Courier New"/>
                <a:sym typeface="Courier New"/>
              </a:rPr>
              <a:t>fetch.c</a:t>
            </a:r>
            <a:r>
              <a:rPr lang="uk" sz="1200">
                <a:solidFill>
                  <a:srgbClr val="0D0D0D"/>
                </a:solidFill>
                <a:highlight>
                  <a:srgbClr val="FFFFFF"/>
                </a:highlight>
                <a:latin typeface="Roboto"/>
                <a:ea typeface="Roboto"/>
                <a:cs typeface="Roboto"/>
                <a:sym typeface="Roboto"/>
              </a:rPr>
              <a:t> will handle all the logic necessary to perform </a:t>
            </a:r>
            <a:r>
              <a:rPr lang="uk" sz="1050">
                <a:solidFill>
                  <a:srgbClr val="0D0D0D"/>
                </a:solidFill>
                <a:highlight>
                  <a:srgbClr val="FFFFFF"/>
                </a:highlight>
                <a:latin typeface="Courier New"/>
                <a:ea typeface="Courier New"/>
                <a:cs typeface="Courier New"/>
                <a:sym typeface="Courier New"/>
              </a:rPr>
              <a:t>git fetch</a:t>
            </a:r>
            <a:r>
              <a:rPr lang="uk" sz="1200">
                <a:solidFill>
                  <a:srgbClr val="0D0D0D"/>
                </a:solidFill>
                <a:highlight>
                  <a:srgbClr val="FFFFFF"/>
                </a:highlight>
                <a:latin typeface="Roboto"/>
                <a:ea typeface="Roboto"/>
                <a:cs typeface="Roboto"/>
                <a:sym typeface="Roboto"/>
              </a:rPr>
              <a:t>, including parsing arguments, setting up necessary configurations, and executing the fetch operation.</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Invoker</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Git's main entry point (</a:t>
            </a:r>
            <a:r>
              <a:rPr lang="uk" sz="1050">
                <a:solidFill>
                  <a:srgbClr val="0D0D0D"/>
                </a:solidFill>
                <a:highlight>
                  <a:srgbClr val="FFFFFF"/>
                </a:highlight>
                <a:latin typeface="Courier New"/>
                <a:ea typeface="Courier New"/>
                <a:cs typeface="Courier New"/>
                <a:sym typeface="Courier New"/>
              </a:rPr>
              <a:t>git.c</a:t>
            </a:r>
            <a:r>
              <a:rPr lang="uk" sz="1200">
                <a:solidFill>
                  <a:srgbClr val="0D0D0D"/>
                </a:solidFill>
                <a:highlight>
                  <a:srgbClr val="FFFFFF"/>
                </a:highlight>
                <a:latin typeface="Roboto"/>
                <a:ea typeface="Roboto"/>
                <a:cs typeface="Roboto"/>
                <a:sym typeface="Roboto"/>
              </a:rPr>
              <a:t>) acts as an invoker. It processes global options and determines which sub-command to execute based on the user's input.</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The invoker then calls the appropriate function in one of the command files.</a:t>
            </a:r>
            <a:endParaRPr sz="1200">
              <a:solidFill>
                <a:srgbClr val="0D0D0D"/>
              </a:solidFill>
              <a:highlight>
                <a:srgbClr val="FFFFFF"/>
              </a:highlight>
              <a:latin typeface="Roboto"/>
              <a:ea typeface="Roboto"/>
              <a:cs typeface="Roboto"/>
              <a:sym typeface="Roboto"/>
            </a:endParaRPr>
          </a:p>
          <a:p>
            <a:pPr indent="-27051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Receiver</a:t>
            </a:r>
            <a:endParaRPr sz="1200">
              <a:solidFill>
                <a:srgbClr val="0D0D0D"/>
              </a:solidFill>
              <a:highlight>
                <a:srgbClr val="FFFFFF"/>
              </a:highlight>
              <a:latin typeface="Roboto"/>
              <a:ea typeface="Roboto"/>
              <a:cs typeface="Roboto"/>
              <a:sym typeface="Roboto"/>
            </a:endParaRPr>
          </a:p>
          <a:p>
            <a:pPr indent="-270510" lvl="1" marL="914400" rtl="0" algn="l">
              <a:spcBef>
                <a:spcPts val="0"/>
              </a:spcBef>
              <a:spcAft>
                <a:spcPts val="0"/>
              </a:spcAft>
              <a:buClr>
                <a:srgbClr val="0D0D0D"/>
              </a:buClr>
              <a:buSzPct val="100000"/>
              <a:buFont typeface="Roboto"/>
              <a:buChar char="●"/>
            </a:pPr>
            <a:r>
              <a:rPr lang="uk" sz="1200">
                <a:solidFill>
                  <a:srgbClr val="0D0D0D"/>
                </a:solidFill>
                <a:highlight>
                  <a:srgbClr val="FFFFFF"/>
                </a:highlight>
                <a:latin typeface="Roboto"/>
                <a:ea typeface="Roboto"/>
                <a:cs typeface="Roboto"/>
                <a:sym typeface="Roboto"/>
              </a:rPr>
              <a:t>The actual work for a command might be handled by other parts of the Git codebase (such as libraries and utility functions) which act as receivers. These components know how to carry out the operations needed by the command.</a:t>
            </a:r>
            <a:endParaRPr sz="1200">
              <a:solidFill>
                <a:srgbClr val="0D0D0D"/>
              </a:solidFill>
              <a:highlight>
                <a:srgbClr val="FFFFFF"/>
              </a:highlight>
              <a:latin typeface="Roboto"/>
              <a:ea typeface="Roboto"/>
              <a:cs typeface="Roboto"/>
              <a:sym typeface="Roboto"/>
            </a:endParaRPr>
          </a:p>
          <a:p>
            <a:pPr indent="0" lvl="0" marL="0" rtl="0" algn="l">
              <a:spcBef>
                <a:spcPts val="0"/>
              </a:spcBef>
              <a:spcAft>
                <a:spcPts val="0"/>
              </a:spcAft>
              <a:buNone/>
            </a:pPr>
            <a:r>
              <a:t/>
            </a:r>
            <a:endParaRPr/>
          </a:p>
          <a:p>
            <a:pPr indent="0" lvl="0" marL="0" rtl="0" algn="l">
              <a:spcBef>
                <a:spcPts val="1200"/>
              </a:spcBef>
              <a:spcAft>
                <a:spcPts val="0"/>
              </a:spcAft>
              <a:buNone/>
            </a:pPr>
            <a:r>
              <a:rPr lang="uk" sz="950">
                <a:solidFill>
                  <a:srgbClr val="0D0D0D"/>
                </a:solidFill>
                <a:highlight>
                  <a:srgbClr val="FFFFFF"/>
                </a:highlight>
                <a:latin typeface="Courier New"/>
                <a:ea typeface="Courier New"/>
                <a:cs typeface="Courier New"/>
                <a:sym typeface="Courier New"/>
              </a:rPr>
              <a:t>int cmd_fetch(int argc, const char **argv, const char *prefix)</a:t>
            </a:r>
            <a:r>
              <a:rPr lang="uk" sz="1200">
                <a:solidFill>
                  <a:srgbClr val="0D0D0D"/>
                </a:solidFill>
                <a:highlight>
                  <a:srgbClr val="FFFFFF"/>
                </a:highlight>
                <a:latin typeface="Roboto"/>
                <a:ea typeface="Roboto"/>
                <a:cs typeface="Roboto"/>
                <a:sym typeface="Roboto"/>
              </a:rPr>
              <a:t>.</a:t>
            </a:r>
            <a:endParaRPr sz="1200">
              <a:solidFill>
                <a:srgbClr val="0D0D0D"/>
              </a:solidFill>
              <a:highlight>
                <a:srgbClr val="FFFFFF"/>
              </a:highlight>
              <a:latin typeface="Roboto"/>
              <a:ea typeface="Roboto"/>
              <a:cs typeface="Roboto"/>
              <a:sym typeface="Roboto"/>
            </a:endParaRPr>
          </a:p>
          <a:p>
            <a:pPr indent="0" lvl="0" marL="0" rtl="0" algn="l">
              <a:spcBef>
                <a:spcPts val="1200"/>
              </a:spcBef>
              <a:spcAft>
                <a:spcPts val="1200"/>
              </a:spcAft>
              <a:buNone/>
            </a:pPr>
            <a:r>
              <a:rPr lang="uk" sz="1200" u="sng">
                <a:solidFill>
                  <a:schemeClr val="hlink"/>
                </a:solidFill>
                <a:highlight>
                  <a:srgbClr val="FFFFFF"/>
                </a:highlight>
                <a:latin typeface="Roboto"/>
                <a:ea typeface="Roboto"/>
                <a:cs typeface="Roboto"/>
                <a:sym typeface="Roboto"/>
                <a:hlinkClick r:id="rId3"/>
              </a:rPr>
              <a:t>https://refactoring.guru/uk/design-patterns/command</a:t>
            </a:r>
            <a:r>
              <a:rPr lang="uk" sz="1200">
                <a:solidFill>
                  <a:srgbClr val="0D0D0D"/>
                </a:solidFill>
                <a:highlight>
                  <a:srgbClr val="FFFFFF"/>
                </a:highlight>
                <a:latin typeface="Roboto"/>
                <a:ea typeface="Roboto"/>
                <a:cs typeface="Roboto"/>
                <a:sym typeface="Roboto"/>
              </a:rPr>
              <a:t> </a:t>
            </a:r>
            <a:endParaRPr sz="1200">
              <a:solidFill>
                <a:srgbClr val="0D0D0D"/>
              </a:solidFill>
              <a:highlight>
                <a:srgbClr val="FFFFFF"/>
              </a:highlight>
              <a:latin typeface="Roboto"/>
              <a:ea typeface="Roboto"/>
              <a:cs typeface="Roboto"/>
              <a:sym typeface="Robo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9"/>
          <p:cNvSpPr txBox="1"/>
          <p:nvPr>
            <p:ph type="title"/>
          </p:nvPr>
        </p:nvSpPr>
        <p:spPr>
          <a:xfrm>
            <a:off x="3899850" y="2277750"/>
            <a:ext cx="1344300" cy="588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END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лекції 7</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uk"/>
              <a:t>Стандарти</a:t>
            </a:r>
            <a:endParaRPr/>
          </a:p>
          <a:p>
            <a:pPr indent="-317500" lvl="1" marL="914400" rtl="0" algn="l">
              <a:spcBef>
                <a:spcPts val="0"/>
              </a:spcBef>
              <a:spcAft>
                <a:spcPts val="0"/>
              </a:spcAft>
              <a:buSzPts val="1400"/>
              <a:buAutoNum type="alphaLcPeriod"/>
            </a:pPr>
            <a:r>
              <a:rPr lang="uk"/>
              <a:t>Які організації потрібно знати</a:t>
            </a:r>
            <a:endParaRPr/>
          </a:p>
          <a:p>
            <a:pPr indent="-317500" lvl="1" marL="914400" rtl="0" algn="l">
              <a:spcBef>
                <a:spcPts val="0"/>
              </a:spcBef>
              <a:spcAft>
                <a:spcPts val="0"/>
              </a:spcAft>
              <a:buSzPts val="1400"/>
              <a:buAutoNum type="alphaLcPeriod"/>
            </a:pPr>
            <a:r>
              <a:rPr lang="uk"/>
              <a:t>Що ми вже згадували</a:t>
            </a:r>
            <a:endParaRPr/>
          </a:p>
          <a:p>
            <a:pPr indent="-317500" lvl="1" marL="914400" rtl="0" algn="l">
              <a:spcBef>
                <a:spcPts val="0"/>
              </a:spcBef>
              <a:spcAft>
                <a:spcPts val="0"/>
              </a:spcAft>
              <a:buSzPts val="1400"/>
              <a:buAutoNum type="alphaLcPeriod"/>
            </a:pPr>
            <a:r>
              <a:rPr lang="uk"/>
              <a:t>Main software related standards</a:t>
            </a:r>
            <a:endParaRPr/>
          </a:p>
          <a:p>
            <a:pPr indent="-317500" lvl="1" marL="914400" rtl="0" algn="l">
              <a:spcBef>
                <a:spcPts val="0"/>
              </a:spcBef>
              <a:spcAft>
                <a:spcPts val="0"/>
              </a:spcAft>
              <a:buSzPts val="1400"/>
              <a:buAutoNum type="alphaLcPeriod"/>
            </a:pPr>
            <a:r>
              <a:rPr lang="uk"/>
              <a:t>Що важливо знати і для чого це</a:t>
            </a:r>
            <a:endParaRPr/>
          </a:p>
          <a:p>
            <a:pPr indent="-317500" lvl="1" marL="914400" rtl="0" algn="l">
              <a:spcBef>
                <a:spcPts val="0"/>
              </a:spcBef>
              <a:spcAft>
                <a:spcPts val="0"/>
              </a:spcAft>
              <a:buSzPts val="1400"/>
              <a:buAutoNum type="alphaLcPeriod"/>
            </a:pPr>
            <a:r>
              <a:rPr lang="uk"/>
              <a:t>Як це використовувати</a:t>
            </a:r>
            <a:endParaRPr/>
          </a:p>
          <a:p>
            <a:pPr indent="-342900" lvl="0" marL="457200" rtl="0" algn="l">
              <a:spcBef>
                <a:spcPts val="0"/>
              </a:spcBef>
              <a:spcAft>
                <a:spcPts val="0"/>
              </a:spcAft>
              <a:buSzPts val="1800"/>
              <a:buAutoNum type="arabicPeriod"/>
            </a:pPr>
            <a:r>
              <a:rPr lang="uk"/>
              <a:t>Non-</a:t>
            </a:r>
            <a:r>
              <a:rPr lang="uk"/>
              <a:t>standards</a:t>
            </a:r>
            <a:endParaRPr/>
          </a:p>
          <a:p>
            <a:pPr indent="-317500" lvl="1" marL="914400" rtl="0" algn="l">
              <a:spcBef>
                <a:spcPts val="0"/>
              </a:spcBef>
              <a:spcAft>
                <a:spcPts val="0"/>
              </a:spcAft>
              <a:buSzPts val="1400"/>
              <a:buAutoNum type="alphaLcPeriod"/>
            </a:pPr>
            <a:r>
              <a:rPr lang="uk"/>
              <a:t>important RFC’s</a:t>
            </a:r>
            <a:endParaRPr/>
          </a:p>
          <a:p>
            <a:pPr indent="-317500" lvl="1" marL="914400" rtl="0" algn="l">
              <a:spcBef>
                <a:spcPts val="0"/>
              </a:spcBef>
              <a:spcAft>
                <a:spcPts val="0"/>
              </a:spcAft>
              <a:buSzPts val="1400"/>
              <a:buAutoNum type="alphaLcPeriod"/>
            </a:pPr>
            <a:r>
              <a:rPr lang="uk"/>
              <a:t>Clouds</a:t>
            </a:r>
            <a:endParaRPr/>
          </a:p>
          <a:p>
            <a:pPr indent="-317500" lvl="1" marL="914400" rtl="0" algn="l">
              <a:spcBef>
                <a:spcPts val="0"/>
              </a:spcBef>
              <a:spcAft>
                <a:spcPts val="0"/>
              </a:spcAft>
              <a:buSzPts val="1400"/>
              <a:buAutoNum type="alphaLcPeriod"/>
            </a:pPr>
            <a:r>
              <a:rPr lang="uk"/>
              <a:t>Whitepapers</a:t>
            </a:r>
            <a:endParaRPr/>
          </a:p>
          <a:p>
            <a:pPr indent="-317500" lvl="1" marL="914400" rtl="0" algn="l">
              <a:spcBef>
                <a:spcPts val="0"/>
              </a:spcBef>
              <a:spcAft>
                <a:spcPts val="0"/>
              </a:spcAft>
              <a:buSzPts val="1400"/>
              <a:buAutoNum type="alphaLcPeriod"/>
            </a:pPr>
            <a:r>
              <a:rPr lang="uk"/>
              <a:t>OSS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Organizations</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International Organization for Standardization (ISO) - Focuses on worldwide proprietary, industrial, and commercial standards. Website:</a:t>
            </a:r>
            <a:r>
              <a:rPr lang="uk" sz="1200">
                <a:solidFill>
                  <a:srgbClr val="0D0D0D"/>
                </a:solidFill>
                <a:highlight>
                  <a:srgbClr val="FFFFFF"/>
                </a:highlight>
                <a:uFill>
                  <a:noFill/>
                </a:uFill>
                <a:latin typeface="Roboto"/>
                <a:ea typeface="Roboto"/>
                <a:cs typeface="Roboto"/>
                <a:sym typeface="Roboto"/>
                <a:hlinkClick r:id="rId3">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4"/>
              </a:rPr>
              <a:t>ISO</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International Electrotechnical Commission (IEC) - Develops international standards for all electrical, electronic, and related technologies. Website:</a:t>
            </a:r>
            <a:r>
              <a:rPr lang="uk" sz="1200">
                <a:solidFill>
                  <a:srgbClr val="0D0D0D"/>
                </a:solidFill>
                <a:highlight>
                  <a:srgbClr val="FFFFFF"/>
                </a:highlight>
                <a:uFill>
                  <a:noFill/>
                </a:uFill>
                <a:latin typeface="Roboto"/>
                <a:ea typeface="Roboto"/>
                <a:cs typeface="Roboto"/>
                <a:sym typeface="Roboto"/>
                <a:hlinkClick r:id="rId5">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6"/>
              </a:rPr>
              <a:t>IEC</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Institute of Electrical and Electronics Engineers (IEEE) - A leading developer of international standards in technology and engineering. Website:</a:t>
            </a:r>
            <a:r>
              <a:rPr lang="uk" sz="1200">
                <a:solidFill>
                  <a:srgbClr val="0D0D0D"/>
                </a:solidFill>
                <a:highlight>
                  <a:srgbClr val="FFFFFF"/>
                </a:highlight>
                <a:uFill>
                  <a:noFill/>
                </a:uFill>
                <a:latin typeface="Roboto"/>
                <a:ea typeface="Roboto"/>
                <a:cs typeface="Roboto"/>
                <a:sym typeface="Roboto"/>
                <a:hlinkClick r:id="rId7">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8"/>
              </a:rPr>
              <a:t>IEEE</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Software Engineering Institute (SEI) at Carnegie Mellon University - Known for the CMMI model for process improvement. Website: </a:t>
            </a:r>
            <a:r>
              <a:rPr lang="uk" sz="1200" u="sng">
                <a:solidFill>
                  <a:schemeClr val="hlink"/>
                </a:solidFill>
                <a:highlight>
                  <a:srgbClr val="FFFFFF"/>
                </a:highlight>
                <a:latin typeface="Roboto"/>
                <a:ea typeface="Roboto"/>
                <a:cs typeface="Roboto"/>
                <a:sym typeface="Roboto"/>
                <a:hlinkClick r:id="rId9"/>
              </a:rPr>
              <a:t>SEI</a:t>
            </a:r>
            <a:endParaRPr sz="1200">
              <a:solidFill>
                <a:srgbClr val="0D0D0D"/>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Information Systems Audit and Control Association (ISACA) - Provides IT governance certifications, including CISA, and develops the COBIT framework. Website:</a:t>
            </a:r>
            <a:r>
              <a:rPr lang="uk" sz="1200">
                <a:solidFill>
                  <a:srgbClr val="0D0D0D"/>
                </a:solidFill>
                <a:highlight>
                  <a:srgbClr val="FFFFFF"/>
                </a:highlight>
                <a:uFill>
                  <a:noFill/>
                </a:uFill>
                <a:latin typeface="Roboto"/>
                <a:ea typeface="Roboto"/>
                <a:cs typeface="Roboto"/>
                <a:sym typeface="Roboto"/>
                <a:hlinkClick r:id="rId10">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1"/>
              </a:rPr>
              <a:t>ISACA</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Project Management Institute (PMI) - Offers certifications like PMP and develops standards for project management. Website:</a:t>
            </a:r>
            <a:r>
              <a:rPr lang="uk" sz="1200">
                <a:solidFill>
                  <a:srgbClr val="0D0D0D"/>
                </a:solidFill>
                <a:highlight>
                  <a:srgbClr val="FFFFFF"/>
                </a:highlight>
                <a:uFill>
                  <a:noFill/>
                </a:uFill>
                <a:latin typeface="Roboto"/>
                <a:ea typeface="Roboto"/>
                <a:cs typeface="Roboto"/>
                <a:sym typeface="Roboto"/>
                <a:hlinkClick r:id="rId12">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3"/>
              </a:rPr>
              <a:t>PMI</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International Software Testing Qualifications Board (ISTQB) - Offers globally recognized qualifications for software testers. Website:</a:t>
            </a:r>
            <a:r>
              <a:rPr lang="uk" sz="1200">
                <a:solidFill>
                  <a:srgbClr val="0D0D0D"/>
                </a:solidFill>
                <a:highlight>
                  <a:srgbClr val="FFFFFF"/>
                </a:highlight>
                <a:uFill>
                  <a:noFill/>
                </a:uFill>
                <a:latin typeface="Roboto"/>
                <a:ea typeface="Roboto"/>
                <a:cs typeface="Roboto"/>
                <a:sym typeface="Roboto"/>
                <a:hlinkClick r:id="rId14">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5"/>
              </a:rPr>
              <a:t>ISTQB</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The Open Group - Responsible for standards like TOGAF for enterprise architecture. Website:</a:t>
            </a:r>
            <a:r>
              <a:rPr lang="uk" sz="1200">
                <a:solidFill>
                  <a:srgbClr val="0D0D0D"/>
                </a:solidFill>
                <a:highlight>
                  <a:srgbClr val="FFFFFF"/>
                </a:highlight>
                <a:uFill>
                  <a:noFill/>
                </a:uFill>
                <a:latin typeface="Roboto"/>
                <a:ea typeface="Roboto"/>
                <a:cs typeface="Roboto"/>
                <a:sym typeface="Roboto"/>
                <a:hlinkClick r:id="rId16">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7"/>
              </a:rPr>
              <a:t>The Open Group</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CompTIA - Offers a range of IT certifications, such as Security+ and A+. Website:</a:t>
            </a:r>
            <a:r>
              <a:rPr lang="uk" sz="1200">
                <a:solidFill>
                  <a:srgbClr val="0D0D0D"/>
                </a:solidFill>
                <a:highlight>
                  <a:srgbClr val="FFFFFF"/>
                </a:highlight>
                <a:uFill>
                  <a:noFill/>
                </a:uFill>
                <a:latin typeface="Roboto"/>
                <a:ea typeface="Roboto"/>
                <a:cs typeface="Roboto"/>
                <a:sym typeface="Roboto"/>
                <a:hlinkClick r:id="rId18">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19"/>
              </a:rPr>
              <a:t>CompTIA</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(ISC)² - Specializes in certifications for cybersecurity professionals, including the CISSP. Website:</a:t>
            </a:r>
            <a:r>
              <a:rPr lang="uk" sz="1200">
                <a:solidFill>
                  <a:srgbClr val="0D0D0D"/>
                </a:solidFill>
                <a:highlight>
                  <a:srgbClr val="FFFFFF"/>
                </a:highlight>
                <a:uFill>
                  <a:noFill/>
                </a:uFill>
                <a:latin typeface="Roboto"/>
                <a:ea typeface="Roboto"/>
                <a:cs typeface="Roboto"/>
                <a:sym typeface="Roboto"/>
                <a:hlinkClick r:id="rId20">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1"/>
              </a:rPr>
              <a:t>(ISC)²</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Agile Alliance - Promotes the Agile development methodology. Website:</a:t>
            </a:r>
            <a:r>
              <a:rPr lang="uk" sz="1200">
                <a:solidFill>
                  <a:srgbClr val="0D0D0D"/>
                </a:solidFill>
                <a:highlight>
                  <a:srgbClr val="FFFFFF"/>
                </a:highlight>
                <a:uFill>
                  <a:noFill/>
                </a:uFill>
                <a:latin typeface="Roboto"/>
                <a:ea typeface="Roboto"/>
                <a:cs typeface="Roboto"/>
                <a:sym typeface="Roboto"/>
                <a:hlinkClick r:id="rId22">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3"/>
              </a:rPr>
              <a:t>Agile Alliance</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Scrum Alliance - Provides Scrum certification and training.Website:</a:t>
            </a:r>
            <a:r>
              <a:rPr lang="uk" sz="1200">
                <a:solidFill>
                  <a:srgbClr val="0D0D0D"/>
                </a:solidFill>
                <a:highlight>
                  <a:srgbClr val="FFFFFF"/>
                </a:highlight>
                <a:uFill>
                  <a:noFill/>
                </a:uFill>
                <a:latin typeface="Roboto"/>
                <a:ea typeface="Roboto"/>
                <a:cs typeface="Roboto"/>
                <a:sym typeface="Roboto"/>
                <a:hlinkClick r:id="rId24">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5"/>
              </a:rPr>
              <a:t>Scrum Alliance</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SAFe (Scaled Agile Framework) - Offers guidance and certification for scaling Agile practices. Website:</a:t>
            </a:r>
            <a:r>
              <a:rPr lang="uk" sz="1200">
                <a:solidFill>
                  <a:srgbClr val="0D0D0D"/>
                </a:solidFill>
                <a:highlight>
                  <a:srgbClr val="FFFFFF"/>
                </a:highlight>
                <a:uFill>
                  <a:noFill/>
                </a:uFill>
                <a:latin typeface="Roboto"/>
                <a:ea typeface="Roboto"/>
                <a:cs typeface="Roboto"/>
                <a:sym typeface="Roboto"/>
                <a:hlinkClick r:id="rId26">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7"/>
              </a:rPr>
              <a:t>Scaled Agile</a:t>
            </a:r>
            <a:endParaRPr sz="1200">
              <a:solidFill>
                <a:schemeClr val="hlink"/>
              </a:solidFill>
              <a:highlight>
                <a:srgbClr val="FFFFFF"/>
              </a:highlight>
              <a:latin typeface="Roboto"/>
              <a:ea typeface="Roboto"/>
              <a:cs typeface="Roboto"/>
              <a:sym typeface="Roboto"/>
            </a:endParaRPr>
          </a:p>
          <a:p>
            <a:pPr indent="-293370" lvl="0" marL="457200" rtl="0" algn="l">
              <a:spcBef>
                <a:spcPts val="0"/>
              </a:spcBef>
              <a:spcAft>
                <a:spcPts val="0"/>
              </a:spcAft>
              <a:buClr>
                <a:srgbClr val="0D0D0D"/>
              </a:buClr>
              <a:buSzPct val="100000"/>
              <a:buFont typeface="Roboto"/>
              <a:buAutoNum type="arabicPeriod"/>
            </a:pPr>
            <a:r>
              <a:rPr lang="uk" sz="1200">
                <a:solidFill>
                  <a:srgbClr val="0D0D0D"/>
                </a:solidFill>
                <a:highlight>
                  <a:srgbClr val="FFFFFF"/>
                </a:highlight>
                <a:latin typeface="Roboto"/>
                <a:ea typeface="Roboto"/>
                <a:cs typeface="Roboto"/>
                <a:sym typeface="Roboto"/>
              </a:rPr>
              <a:t>Scrum.org - Provides comprehensive training and certification focused on Scrum methodology. Website:</a:t>
            </a:r>
            <a:r>
              <a:rPr lang="uk" sz="1200">
                <a:solidFill>
                  <a:srgbClr val="0D0D0D"/>
                </a:solidFill>
                <a:highlight>
                  <a:srgbClr val="FFFFFF"/>
                </a:highlight>
                <a:uFill>
                  <a:noFill/>
                </a:uFill>
                <a:latin typeface="Roboto"/>
                <a:ea typeface="Roboto"/>
                <a:cs typeface="Roboto"/>
                <a:sym typeface="Roboto"/>
                <a:hlinkClick r:id="rId28">
                  <a:extLst>
                    <a:ext uri="{A12FA001-AC4F-418D-AE19-62706E023703}">
                      <ahyp:hlinkClr val="tx"/>
                    </a:ext>
                  </a:extLst>
                </a:hlinkClick>
              </a:rPr>
              <a:t> </a:t>
            </a:r>
            <a:r>
              <a:rPr lang="uk" sz="1200">
                <a:solidFill>
                  <a:schemeClr val="hlink"/>
                </a:solidFill>
                <a:highlight>
                  <a:srgbClr val="FFFFFF"/>
                </a:highlight>
                <a:uFill>
                  <a:noFill/>
                </a:uFill>
                <a:latin typeface="Roboto"/>
                <a:ea typeface="Roboto"/>
                <a:cs typeface="Roboto"/>
                <a:sym typeface="Roboto"/>
                <a:hlinkClick r:id="rId29"/>
              </a:rPr>
              <a:t>Scrum.org</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2057250" y="2285400"/>
            <a:ext cx="50295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Main software related standards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Які стандарти ми вже згадували</a:t>
            </a:r>
            <a:endParaRPr/>
          </a:p>
        </p:txBody>
      </p:sp>
      <p:sp>
        <p:nvSpPr>
          <p:cNvPr id="83" name="Google Shape;83;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uk" sz="1350">
                <a:solidFill>
                  <a:schemeClr val="accent2"/>
                </a:solidFill>
                <a:latin typeface="Montserrat"/>
                <a:ea typeface="Montserrat"/>
                <a:cs typeface="Montserrat"/>
                <a:sym typeface="Montserrat"/>
              </a:rPr>
              <a:t>Code:</a:t>
            </a:r>
            <a:endParaRPr sz="1350">
              <a:solidFill>
                <a:schemeClr val="accent2"/>
              </a:solidFill>
              <a:latin typeface="Montserrat"/>
              <a:ea typeface="Montserrat"/>
              <a:cs typeface="Montserrat"/>
              <a:sym typeface="Montserrat"/>
            </a:endParaRPr>
          </a:p>
          <a:p>
            <a:pPr indent="-295036" lvl="0" marL="457200" rtl="0" algn="l">
              <a:spcBef>
                <a:spcPts val="1200"/>
              </a:spcBef>
              <a:spcAft>
                <a:spcPts val="0"/>
              </a:spcAft>
              <a:buClr>
                <a:schemeClr val="accent2"/>
              </a:buClr>
              <a:buSzPct val="100000"/>
              <a:buFont typeface="Montserrat"/>
              <a:buChar char="-"/>
            </a:pPr>
            <a:r>
              <a:rPr lang="uk" sz="1350" u="sng">
                <a:solidFill>
                  <a:schemeClr val="hlink"/>
                </a:solidFill>
                <a:latin typeface="Montserrat"/>
                <a:ea typeface="Montserrat"/>
                <a:cs typeface="Montserrat"/>
                <a:sym typeface="Montserrat"/>
                <a:hlinkClick r:id="rId3"/>
              </a:rPr>
              <a:t>https://owasp.org/www-project-top-ten/</a:t>
            </a:r>
            <a:r>
              <a:rPr lang="uk" sz="1350">
                <a:solidFill>
                  <a:schemeClr val="accent2"/>
                </a:solidFill>
                <a:latin typeface="Montserrat"/>
                <a:ea typeface="Montserrat"/>
                <a:cs typeface="Montserrat"/>
                <a:sym typeface="Montserrat"/>
              </a:rPr>
              <a:t> (Л1-2)</a:t>
            </a:r>
            <a:endParaRPr sz="1350">
              <a:solidFill>
                <a:schemeClr val="accent2"/>
              </a:solidFill>
              <a:latin typeface="Montserrat"/>
              <a:ea typeface="Montserrat"/>
              <a:cs typeface="Montserrat"/>
              <a:sym typeface="Montserrat"/>
            </a:endParaRPr>
          </a:p>
          <a:p>
            <a:pPr indent="0" lvl="0" marL="0" rtl="0" algn="l">
              <a:spcBef>
                <a:spcPts val="1200"/>
              </a:spcBef>
              <a:spcAft>
                <a:spcPts val="0"/>
              </a:spcAft>
              <a:buNone/>
            </a:pPr>
            <a:r>
              <a:rPr lang="uk" sz="1350">
                <a:solidFill>
                  <a:schemeClr val="accent2"/>
                </a:solidFill>
                <a:latin typeface="Montserrat"/>
                <a:ea typeface="Montserrat"/>
                <a:cs typeface="Montserrat"/>
                <a:sym typeface="Montserrat"/>
              </a:rPr>
              <a:t>Design &amp; Architecture</a:t>
            </a:r>
            <a:endParaRPr sz="1350">
              <a:solidFill>
                <a:schemeClr val="accent2"/>
              </a:solidFill>
              <a:latin typeface="Montserrat"/>
              <a:ea typeface="Montserrat"/>
              <a:cs typeface="Montserrat"/>
              <a:sym typeface="Montserrat"/>
            </a:endParaRPr>
          </a:p>
          <a:p>
            <a:pPr indent="-317182" lvl="0" marL="457200" marR="0" rtl="0" algn="l">
              <a:lnSpc>
                <a:spcPct val="115000"/>
              </a:lnSpc>
              <a:spcBef>
                <a:spcPts val="1200"/>
              </a:spcBef>
              <a:spcAft>
                <a:spcPts val="0"/>
              </a:spcAft>
              <a:buSzPct val="133333"/>
              <a:buChar char="-"/>
            </a:pPr>
            <a:r>
              <a:rPr lang="uk" sz="1350">
                <a:solidFill>
                  <a:schemeClr val="accent2"/>
                </a:solidFill>
                <a:latin typeface="Montserrat"/>
                <a:ea typeface="Montserrat"/>
                <a:cs typeface="Montserrat"/>
                <a:sym typeface="Montserrat"/>
              </a:rPr>
              <a:t>ANSI/IEEE 1471–2000 (Л-4) - architecture definition</a:t>
            </a:r>
            <a:endParaRPr sz="1350">
              <a:solidFill>
                <a:schemeClr val="accent2"/>
              </a:solidFill>
              <a:latin typeface="Montserrat"/>
              <a:ea typeface="Montserrat"/>
              <a:cs typeface="Montserrat"/>
              <a:sym typeface="Montserrat"/>
            </a:endParaRPr>
          </a:p>
          <a:p>
            <a:pPr indent="-295036" lvl="0" marL="457200" marR="0" rtl="0" algn="l">
              <a:lnSpc>
                <a:spcPct val="115000"/>
              </a:lnSpc>
              <a:spcBef>
                <a:spcPts val="0"/>
              </a:spcBef>
              <a:spcAft>
                <a:spcPts val="0"/>
              </a:spcAft>
              <a:buClr>
                <a:schemeClr val="accent2"/>
              </a:buClr>
              <a:buSzPct val="100000"/>
              <a:buFont typeface="Montserrat"/>
              <a:buChar char="-"/>
            </a:pPr>
            <a:r>
              <a:rPr lang="uk" sz="1350">
                <a:solidFill>
                  <a:schemeClr val="accent2"/>
                </a:solidFill>
                <a:latin typeface="Montserrat"/>
                <a:ea typeface="Montserrat"/>
                <a:cs typeface="Montserrat"/>
                <a:sym typeface="Montserrat"/>
              </a:rPr>
              <a:t>ISO 9126 </a:t>
            </a:r>
            <a:r>
              <a:rPr lang="uk" sz="1350">
                <a:solidFill>
                  <a:schemeClr val="accent2"/>
                </a:solidFill>
                <a:latin typeface="Montserrat"/>
                <a:ea typeface="Montserrat"/>
                <a:cs typeface="Montserrat"/>
                <a:sym typeface="Montserrat"/>
              </a:rPr>
              <a:t> (Л-4) - Якість ПЗ</a:t>
            </a:r>
            <a:endParaRPr sz="1350">
              <a:solidFill>
                <a:schemeClr val="accent2"/>
              </a:solidFill>
              <a:latin typeface="Montserrat"/>
              <a:ea typeface="Montserrat"/>
              <a:cs typeface="Montserrat"/>
              <a:sym typeface="Montserrat"/>
            </a:endParaRPr>
          </a:p>
          <a:p>
            <a:pPr indent="-295036" lvl="0" marL="457200" marR="0" rtl="0" algn="l">
              <a:lnSpc>
                <a:spcPct val="115000"/>
              </a:lnSpc>
              <a:spcBef>
                <a:spcPts val="0"/>
              </a:spcBef>
              <a:spcAft>
                <a:spcPts val="0"/>
              </a:spcAft>
              <a:buClr>
                <a:schemeClr val="accent2"/>
              </a:buClr>
              <a:buSzPct val="100000"/>
              <a:buFont typeface="Montserrat"/>
              <a:buChar char="-"/>
            </a:pPr>
            <a:r>
              <a:rPr lang="uk" sz="1350">
                <a:solidFill>
                  <a:schemeClr val="accent2"/>
                </a:solidFill>
                <a:latin typeface="Montserrat"/>
                <a:ea typeface="Montserrat"/>
                <a:cs typeface="Montserrat"/>
                <a:sym typeface="Montserrat"/>
              </a:rPr>
              <a:t>TOGAF, Zachman (Л-4)</a:t>
            </a:r>
            <a:endParaRPr sz="1350">
              <a:solidFill>
                <a:schemeClr val="accent2"/>
              </a:solidFill>
              <a:latin typeface="Montserrat"/>
              <a:ea typeface="Montserrat"/>
              <a:cs typeface="Montserrat"/>
              <a:sym typeface="Montserrat"/>
            </a:endParaRPr>
          </a:p>
          <a:p>
            <a:pPr indent="-317182" lvl="0" marL="457200" marR="0" rtl="0" algn="l">
              <a:lnSpc>
                <a:spcPct val="115000"/>
              </a:lnSpc>
              <a:spcBef>
                <a:spcPts val="0"/>
              </a:spcBef>
              <a:spcAft>
                <a:spcPts val="0"/>
              </a:spcAft>
              <a:buSzPct val="133333"/>
              <a:buChar char="-"/>
            </a:pPr>
            <a:r>
              <a:rPr lang="uk" sz="1350">
                <a:solidFill>
                  <a:schemeClr val="accent2"/>
                </a:solidFill>
                <a:latin typeface="Montserrat"/>
                <a:ea typeface="Montserrat"/>
                <a:cs typeface="Montserrat"/>
                <a:sym typeface="Montserrat"/>
              </a:rPr>
              <a:t>ISO 27001</a:t>
            </a:r>
            <a:r>
              <a:rPr lang="uk" sz="1350">
                <a:solidFill>
                  <a:schemeClr val="accent2"/>
                </a:solidFill>
                <a:latin typeface="Montserrat"/>
                <a:ea typeface="Montserrat"/>
                <a:cs typeface="Montserrat"/>
                <a:sym typeface="Montserrat"/>
              </a:rPr>
              <a:t> (Л-5-6) - information security management systems</a:t>
            </a:r>
            <a:endParaRPr sz="1350">
              <a:solidFill>
                <a:schemeClr val="accent2"/>
              </a:solidFill>
              <a:latin typeface="Montserrat"/>
              <a:ea typeface="Montserrat"/>
              <a:cs typeface="Montserrat"/>
              <a:sym typeface="Montserrat"/>
            </a:endParaRPr>
          </a:p>
          <a:p>
            <a:pPr indent="-317182" lvl="0" marL="457200" marR="0" rtl="0" algn="l">
              <a:lnSpc>
                <a:spcPct val="115000"/>
              </a:lnSpc>
              <a:spcBef>
                <a:spcPts val="0"/>
              </a:spcBef>
              <a:spcAft>
                <a:spcPts val="0"/>
              </a:spcAft>
              <a:buSzPct val="133333"/>
              <a:buChar char="-"/>
            </a:pPr>
            <a:r>
              <a:rPr lang="uk" sz="1350">
                <a:solidFill>
                  <a:schemeClr val="accent2"/>
                </a:solidFill>
                <a:latin typeface="Montserrat"/>
                <a:ea typeface="Montserrat"/>
                <a:cs typeface="Montserrat"/>
                <a:sym typeface="Montserrat"/>
              </a:rPr>
              <a:t>GDPR</a:t>
            </a:r>
            <a:r>
              <a:rPr lang="uk" sz="1350">
                <a:solidFill>
                  <a:schemeClr val="accent2"/>
                </a:solidFill>
                <a:latin typeface="Montserrat"/>
                <a:ea typeface="Montserrat"/>
                <a:cs typeface="Montserrat"/>
                <a:sym typeface="Montserrat"/>
              </a:rPr>
              <a:t> (Л-5-6) - General Data Protection Regulation</a:t>
            </a:r>
            <a:endParaRPr sz="1350">
              <a:solidFill>
                <a:schemeClr val="accent2"/>
              </a:solidFill>
              <a:latin typeface="Montserrat"/>
              <a:ea typeface="Montserrat"/>
              <a:cs typeface="Montserrat"/>
              <a:sym typeface="Montserrat"/>
            </a:endParaRPr>
          </a:p>
          <a:p>
            <a:pPr indent="-317182" lvl="0" marL="457200" marR="0" rtl="0" algn="l">
              <a:lnSpc>
                <a:spcPct val="115000"/>
              </a:lnSpc>
              <a:spcBef>
                <a:spcPts val="0"/>
              </a:spcBef>
              <a:spcAft>
                <a:spcPts val="0"/>
              </a:spcAft>
              <a:buSzPct val="133333"/>
              <a:buChar char="-"/>
            </a:pPr>
            <a:r>
              <a:rPr lang="uk" sz="1350">
                <a:solidFill>
                  <a:schemeClr val="accent2"/>
                </a:solidFill>
                <a:latin typeface="Montserrat"/>
                <a:ea typeface="Montserrat"/>
                <a:cs typeface="Montserrat"/>
                <a:sym typeface="Montserrat"/>
              </a:rPr>
              <a:t>TISAX</a:t>
            </a:r>
            <a:r>
              <a:rPr lang="uk" sz="1350">
                <a:solidFill>
                  <a:schemeClr val="accent2"/>
                </a:solidFill>
                <a:latin typeface="Montserrat"/>
                <a:ea typeface="Montserrat"/>
                <a:cs typeface="Montserrat"/>
                <a:sym typeface="Montserrat"/>
              </a:rPr>
              <a:t> (Л-5-6) - Trusted Information Security Assessment Exchange</a:t>
            </a:r>
            <a:endParaRPr sz="1350">
              <a:solidFill>
                <a:schemeClr val="accent2"/>
              </a:solidFill>
              <a:latin typeface="Montserrat"/>
              <a:ea typeface="Montserrat"/>
              <a:cs typeface="Montserrat"/>
              <a:sym typeface="Montserrat"/>
            </a:endParaRPr>
          </a:p>
          <a:p>
            <a:pPr indent="-317182" lvl="0" marL="457200" marR="0" rtl="0" algn="l">
              <a:lnSpc>
                <a:spcPct val="115000"/>
              </a:lnSpc>
              <a:spcBef>
                <a:spcPts val="0"/>
              </a:spcBef>
              <a:spcAft>
                <a:spcPts val="0"/>
              </a:spcAft>
              <a:buSzPct val="133333"/>
              <a:buChar char="-"/>
            </a:pPr>
            <a:r>
              <a:rPr lang="uk" sz="1350">
                <a:solidFill>
                  <a:schemeClr val="accent2"/>
                </a:solidFill>
                <a:latin typeface="Montserrat"/>
                <a:ea typeface="Montserrat"/>
                <a:cs typeface="Montserrat"/>
                <a:sym typeface="Montserrat"/>
              </a:rPr>
              <a:t>ISO 9001 - quality management, TL 9000 and CMMI</a:t>
            </a:r>
            <a:r>
              <a:rPr lang="uk" sz="1350">
                <a:solidFill>
                  <a:schemeClr val="accent2"/>
                </a:solidFill>
                <a:latin typeface="Montserrat"/>
                <a:ea typeface="Montserrat"/>
                <a:cs typeface="Montserrat"/>
                <a:sym typeface="Montserrat"/>
              </a:rPr>
              <a:t>  (Capability Maturity Model integration) (Л-5-6)</a:t>
            </a:r>
            <a:endParaRPr sz="1350">
              <a:solidFill>
                <a:schemeClr val="accent2"/>
              </a:solidFill>
              <a:latin typeface="Montserrat"/>
              <a:ea typeface="Montserrat"/>
              <a:cs typeface="Montserrat"/>
              <a:sym typeface="Montserrat"/>
            </a:endParaRPr>
          </a:p>
          <a:p>
            <a:pPr indent="0" lvl="0" marL="0" rtl="0" algn="l">
              <a:spcBef>
                <a:spcPts val="1200"/>
              </a:spcBef>
              <a:spcAft>
                <a:spcPts val="0"/>
              </a:spcAft>
              <a:buNone/>
            </a:pPr>
            <a:r>
              <a:rPr lang="uk" sz="1350">
                <a:solidFill>
                  <a:schemeClr val="accent2"/>
                </a:solidFill>
                <a:latin typeface="Montserrat"/>
                <a:ea typeface="Montserrat"/>
                <a:cs typeface="Montserrat"/>
                <a:sym typeface="Montserrat"/>
              </a:rPr>
              <a:t>PM/PO &amp; etc</a:t>
            </a:r>
            <a:endParaRPr sz="1350">
              <a:solidFill>
                <a:schemeClr val="accent2"/>
              </a:solidFill>
              <a:latin typeface="Montserrat"/>
              <a:ea typeface="Montserrat"/>
              <a:cs typeface="Montserrat"/>
              <a:sym typeface="Montserrat"/>
            </a:endParaRPr>
          </a:p>
          <a:p>
            <a:pPr indent="-317182" lvl="0" marL="457200" rtl="0" algn="l">
              <a:spcBef>
                <a:spcPts val="1200"/>
              </a:spcBef>
              <a:spcAft>
                <a:spcPts val="0"/>
              </a:spcAft>
              <a:buSzPct val="133333"/>
              <a:buChar char="-"/>
            </a:pPr>
            <a:r>
              <a:rPr lang="uk" sz="1350">
                <a:solidFill>
                  <a:schemeClr val="accent2"/>
                </a:solidFill>
                <a:latin typeface="Montserrat"/>
                <a:ea typeface="Montserrat"/>
                <a:cs typeface="Montserrat"/>
                <a:sym typeface="Montserrat"/>
              </a:rPr>
              <a:t>ISO 21500 та ANSI/PMI 99-001-2008 PMBOK (Л-7) - Управління проєктами, програмами і портфелями</a:t>
            </a:r>
            <a:endParaRPr sz="1350">
              <a:solidFill>
                <a:schemeClr val="accent2"/>
              </a:solidFill>
              <a:latin typeface="Montserrat"/>
              <a:ea typeface="Montserrat"/>
              <a:cs typeface="Montserrat"/>
              <a:sym typeface="Montserrat"/>
            </a:endParaRPr>
          </a:p>
          <a:p>
            <a:pPr indent="-295036" lvl="0" marL="457200" rtl="0" algn="l">
              <a:spcBef>
                <a:spcPts val="0"/>
              </a:spcBef>
              <a:spcAft>
                <a:spcPts val="0"/>
              </a:spcAft>
              <a:buClr>
                <a:schemeClr val="accent2"/>
              </a:buClr>
              <a:buSzPct val="100000"/>
              <a:buFont typeface="Montserrat"/>
              <a:buChar char="-"/>
            </a:pPr>
            <a:r>
              <a:rPr lang="uk" sz="1350" u="sng">
                <a:solidFill>
                  <a:schemeClr val="hlink"/>
                </a:solidFill>
                <a:latin typeface="Montserrat"/>
                <a:ea typeface="Montserrat"/>
                <a:cs typeface="Montserrat"/>
                <a:sym typeface="Montserrat"/>
                <a:hlinkClick r:id="rId4"/>
              </a:rPr>
              <a:t>https://standards.ieee.org/ieee/829/3787/</a:t>
            </a:r>
            <a:r>
              <a:rPr lang="uk" sz="1350">
                <a:solidFill>
                  <a:schemeClr val="accent2"/>
                </a:solidFill>
                <a:latin typeface="Montserrat"/>
                <a:ea typeface="Montserrat"/>
                <a:cs typeface="Montserrat"/>
                <a:sym typeface="Montserrat"/>
              </a:rPr>
              <a:t> </a:t>
            </a:r>
            <a:r>
              <a:rPr lang="uk" sz="1350">
                <a:solidFill>
                  <a:schemeClr val="accent2"/>
                </a:solidFill>
                <a:latin typeface="Montserrat"/>
                <a:ea typeface="Montserrat"/>
                <a:cs typeface="Montserrat"/>
                <a:sym typeface="Montserrat"/>
              </a:rPr>
              <a:t>(Л-7)</a:t>
            </a:r>
            <a:endParaRPr sz="1350">
              <a:solidFill>
                <a:schemeClr val="accent2"/>
              </a:solidFill>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idx="1" type="body"/>
          </p:nvPr>
        </p:nvSpPr>
        <p:spPr>
          <a:xfrm>
            <a:off x="311700" y="263775"/>
            <a:ext cx="8520600" cy="43050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b="1" i="1" lang="uk"/>
              <a:t>ISO/IEC 27001</a:t>
            </a:r>
            <a:r>
              <a:rPr lang="uk"/>
              <a:t> - This is an international standard for managing information security. It provides a framework for establishing, implementing, maintaining, and continuously improving an information security management system (ISMS).</a:t>
            </a:r>
            <a:endParaRPr/>
          </a:p>
          <a:p>
            <a:pPr indent="0" lvl="0" marL="0" rtl="0" algn="l">
              <a:spcBef>
                <a:spcPts val="1200"/>
              </a:spcBef>
              <a:spcAft>
                <a:spcPts val="0"/>
              </a:spcAft>
              <a:buNone/>
            </a:pPr>
            <a:r>
              <a:rPr b="1" i="1" lang="uk"/>
              <a:t>ISO/IEC 9001</a:t>
            </a:r>
            <a:r>
              <a:rPr lang="uk"/>
              <a:t> - A part of the ISO 9000 family, this standard specifies requirements for a quality management system (QMS). It is used by organizations to demonstrate their ability to consistently provide products and services that meet customer and regulatory requirements.</a:t>
            </a:r>
            <a:endParaRPr/>
          </a:p>
          <a:p>
            <a:pPr indent="0" lvl="0" marL="0" rtl="0" algn="l">
              <a:spcBef>
                <a:spcPts val="1200"/>
              </a:spcBef>
              <a:spcAft>
                <a:spcPts val="0"/>
              </a:spcAft>
              <a:buNone/>
            </a:pPr>
            <a:r>
              <a:rPr b="1" i="1" lang="uk"/>
              <a:t>ISO/IEC 12207</a:t>
            </a:r>
            <a:r>
              <a:rPr lang="uk"/>
              <a:t> - This standard establishes a process of lifecycle management for software, providing a framework for managing the lifecycle of software including development, procurement, configuration, maintenance, etc.</a:t>
            </a:r>
            <a:endParaRPr/>
          </a:p>
          <a:p>
            <a:pPr indent="0" lvl="0" marL="0" rtl="0" algn="l">
              <a:spcBef>
                <a:spcPts val="1200"/>
              </a:spcBef>
              <a:spcAft>
                <a:spcPts val="0"/>
              </a:spcAft>
              <a:buNone/>
            </a:pPr>
            <a:r>
              <a:rPr b="1" i="1" lang="uk"/>
              <a:t>IEEE 829</a:t>
            </a:r>
            <a:r>
              <a:rPr lang="uk"/>
              <a:t> - Also known as the IEEE Standard for Software Test Documentation, this standard specifies the form of a set of documents for use in eight defined stages of software testing, each stage potentially producing its own separate type of document.</a:t>
            </a:r>
            <a:endParaRPr/>
          </a:p>
          <a:p>
            <a:pPr indent="0" lvl="0" marL="0" rtl="0" algn="l">
              <a:spcBef>
                <a:spcPts val="1200"/>
              </a:spcBef>
              <a:spcAft>
                <a:spcPts val="0"/>
              </a:spcAft>
              <a:buNone/>
            </a:pPr>
            <a:r>
              <a:rPr b="1" i="1" lang="uk"/>
              <a:t>IEEE 754</a:t>
            </a:r>
            <a:r>
              <a:rPr lang="uk"/>
              <a:t> - This standard pertains to floating-point arithmetic, a fundamental aspect of most software development, especially in scientific computation. It standardizes the representation and operation of floating-point numbers.</a:t>
            </a:r>
            <a:endParaRPr/>
          </a:p>
          <a:p>
            <a:pPr indent="0" lvl="0" marL="0" rtl="0" algn="l">
              <a:spcBef>
                <a:spcPts val="1200"/>
              </a:spcBef>
              <a:spcAft>
                <a:spcPts val="0"/>
              </a:spcAft>
              <a:buNone/>
            </a:pPr>
            <a:r>
              <a:rPr b="1" i="1" lang="uk"/>
              <a:t>ISO/IEC 15504</a:t>
            </a:r>
            <a:r>
              <a:rPr lang="uk"/>
              <a:t> - Also known as SPICE (Software Process Improvement and Capability Determination), this standard is a framework for the assessment of software processes. It provides a set of requirements for software process assessment, used for process improvement and capability determination.</a:t>
            </a:r>
            <a:endParaRPr/>
          </a:p>
          <a:p>
            <a:pPr indent="0" lvl="0" marL="0" rtl="0" algn="l">
              <a:spcBef>
                <a:spcPts val="1200"/>
              </a:spcBef>
              <a:spcAft>
                <a:spcPts val="1200"/>
              </a:spcAft>
              <a:buNone/>
            </a:pPr>
            <a:r>
              <a:rPr b="1" i="1" lang="uk"/>
              <a:t>ISO/IEC 25010:2011</a:t>
            </a:r>
            <a:r>
              <a:rPr lang="uk"/>
              <a:t> - Part of the ISO/IEC 25000 family, also known as SQuaRE (Software Quality Requirements and Evaluation), this standard defines a quality model for software product quality and system quality.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Sample</a:t>
            </a:r>
            <a:endParaRPr/>
          </a:p>
        </p:txBody>
      </p:sp>
      <p:sp>
        <p:nvSpPr>
          <p:cNvPr id="94" name="Google Shape;94;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u="sng">
                <a:solidFill>
                  <a:schemeClr val="hlink"/>
                </a:solidFill>
                <a:hlinkClick r:id="rId3"/>
              </a:rPr>
              <a:t>Popular formats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u="sng">
                <a:solidFill>
                  <a:schemeClr val="hlink"/>
                </a:solidFill>
                <a:hlinkClick r:id="rId4"/>
              </a:rPr>
              <a:t>ISO 9001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Importance</a:t>
            </a:r>
            <a:endParaRPr/>
          </a:p>
        </p:txBody>
      </p:sp>
      <p:sp>
        <p:nvSpPr>
          <p:cNvPr id="100" name="Google Shape;100;p21"/>
          <p:cNvSpPr txBox="1"/>
          <p:nvPr>
            <p:ph idx="1" type="body"/>
          </p:nvPr>
        </p:nvSpPr>
        <p:spPr>
          <a:xfrm>
            <a:off x="0" y="572700"/>
            <a:ext cx="9144000" cy="45708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0"/>
              </a:spcAft>
              <a:buNone/>
            </a:pPr>
            <a:r>
              <a:rPr lang="uk" sz="1200">
                <a:solidFill>
                  <a:srgbClr val="0D0D0D"/>
                </a:solidFill>
                <a:highlight>
                  <a:srgbClr val="FFFFFF"/>
                </a:highlight>
                <a:latin typeface="Roboto"/>
                <a:ea typeface="Roboto"/>
                <a:cs typeface="Roboto"/>
                <a:sym typeface="Roboto"/>
              </a:rPr>
              <a:t>ISO, or the International Organization for Standardization, is an independent, non-governmental international organization that develops and publishes global standards. Founded in 1947, it comprises national standards bodies from more than 160 countries, making it the world's largest developer of voluntary international standards.</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Purpose of ISO:</a:t>
            </a:r>
            <a:endParaRPr b="1" sz="165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1. Facilitating Trade: ISO standards create a common technological language that crosses national, regional, and linguistic borders. This helps to break down barriers to international trade because products and services that conform to international standards can be widely accepted.</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2. Ensuring Quality, Safety, and Efficiency: ISO standards ensure that products and services are safe, reliable, and of good quality. For businesses, they are strategic tools that reduce costs by minimizing waste and errors and increasing productivity. They help companies to access new markets, level the playing field for developing countries, and facilitate free and fair global trade.</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3. Promoting Innovation: By setting the specifications for new and emerging technologies, ISO standards help ensure that innovations are compatible and interoperable globally. This supports a wider adoption and dissemination of important technological advances.</a:t>
            </a:r>
            <a:endParaRPr sz="1200">
              <a:solidFill>
                <a:srgbClr val="0D0D0D"/>
              </a:solidFill>
              <a:highlight>
                <a:srgbClr val="FFFFFF"/>
              </a:highlight>
              <a:latin typeface="Roboto"/>
              <a:ea typeface="Roboto"/>
              <a:cs typeface="Roboto"/>
              <a:sym typeface="Roboto"/>
            </a:endParaRPr>
          </a:p>
          <a:p>
            <a:pPr indent="0" lvl="0" marL="0" rtl="0" algn="l">
              <a:lnSpc>
                <a:spcPct val="160000"/>
              </a:lnSpc>
              <a:spcBef>
                <a:spcPts val="1500"/>
              </a:spcBef>
              <a:spcAft>
                <a:spcPts val="0"/>
              </a:spcAft>
              <a:buClr>
                <a:schemeClr val="dk1"/>
              </a:buClr>
              <a:buSzPct val="66666"/>
              <a:buFont typeface="Arial"/>
              <a:buNone/>
            </a:pPr>
            <a:r>
              <a:rPr b="1" lang="uk" sz="1650">
                <a:solidFill>
                  <a:srgbClr val="0D0D0D"/>
                </a:solidFill>
                <a:highlight>
                  <a:srgbClr val="FFFFFF"/>
                </a:highlight>
                <a:latin typeface="Roboto"/>
                <a:ea typeface="Roboto"/>
                <a:cs typeface="Roboto"/>
                <a:sym typeface="Roboto"/>
              </a:rPr>
              <a:t>Importance of ISO Standards:</a:t>
            </a:r>
            <a:endParaRPr b="1" sz="1650">
              <a:solidFill>
                <a:srgbClr val="0D0D0D"/>
              </a:solidFill>
              <a:highlight>
                <a:srgbClr val="FFFFFF"/>
              </a:highlight>
              <a:latin typeface="Roboto"/>
              <a:ea typeface="Roboto"/>
              <a:cs typeface="Roboto"/>
              <a:sym typeface="Roboto"/>
            </a:endParaRPr>
          </a:p>
          <a:p>
            <a:pPr indent="0" lvl="0" marL="0" rtl="0" algn="l">
              <a:spcBef>
                <a:spcPts val="4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1. Consumer Confidence: By ensuring the safety, reliability, and quality of products and services, ISO standards give consumers confidence. For instance, standards for product safety (like toys) or health and environmental quality provide critical reassurance to end-users.</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2. Environmental Protection: ISO standards also address issues of environmental impact, prescribing methods to minimize waste and reduce carbon footprints. For example, ISO 14001 provides requirements with guidance for an effective environmental management system (EMS).</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3. Regulatory Compliance: Many ISO standards are integrated into national regulations, particularly those concerning health, safety, or environmental compliance. Businesses implementing ISO standards may find it easier to achieve compliance with legal and contractual obligations.</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0"/>
              </a:spcAft>
              <a:buClr>
                <a:schemeClr val="dk1"/>
              </a:buClr>
              <a:buSzPct val="91666"/>
              <a:buFont typeface="Arial"/>
              <a:buNone/>
            </a:pPr>
            <a:r>
              <a:rPr lang="uk" sz="1200">
                <a:solidFill>
                  <a:srgbClr val="0D0D0D"/>
                </a:solidFill>
                <a:highlight>
                  <a:srgbClr val="FFFFFF"/>
                </a:highlight>
                <a:latin typeface="Roboto"/>
                <a:ea typeface="Roboto"/>
                <a:cs typeface="Roboto"/>
                <a:sym typeface="Roboto"/>
              </a:rPr>
              <a:t>4. Universal Relevance: ISO standards apply to almost every conceivable sector, including agriculture, construction, mechanical engineering, manufacturing, distribution, transport, medical devices, information and communication technology, energy, quality management, conformity assessment, and services.</a:t>
            </a:r>
            <a:endParaRPr sz="1200">
              <a:solidFill>
                <a:srgbClr val="0D0D0D"/>
              </a:solidFill>
              <a:highlight>
                <a:srgbClr val="FFFFFF"/>
              </a:highlight>
              <a:latin typeface="Roboto"/>
              <a:ea typeface="Roboto"/>
              <a:cs typeface="Roboto"/>
              <a:sym typeface="Roboto"/>
            </a:endParaRPr>
          </a:p>
          <a:p>
            <a:pPr indent="0" lvl="0" marL="0" rtl="0" algn="l">
              <a:spcBef>
                <a:spcPts val="1500"/>
              </a:spcBef>
              <a:spcAft>
                <a:spcPts val="1500"/>
              </a:spcAft>
              <a:buNone/>
            </a:pPr>
            <a:r>
              <a:rPr lang="uk" sz="1200">
                <a:solidFill>
                  <a:srgbClr val="0D0D0D"/>
                </a:solidFill>
                <a:highlight>
                  <a:srgbClr val="FFFFFF"/>
                </a:highlight>
                <a:latin typeface="Roboto"/>
                <a:ea typeface="Roboto"/>
                <a:cs typeface="Roboto"/>
                <a:sym typeface="Roboto"/>
              </a:rPr>
              <a:t>5. Innovation in Technologies: For emerging technologies, such as artificial intelligence or the Internet of Things (IoT), ISO standards help ensure that new products will fit seamlessly and safely into the lives of consumers, promoting widespread adoption.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