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278"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36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ysa Sergiienko" userId="e6ee1ebd2127b032" providerId="LiveId" clId="{D2B85352-53C2-414E-8243-3EC5499C5168}"/>
    <pc:docChg chg="custSel modSld">
      <pc:chgData name="Larysa Sergiienko" userId="e6ee1ebd2127b032" providerId="LiveId" clId="{D2B85352-53C2-414E-8243-3EC5499C5168}" dt="2023-09-06T08:46:06.535" v="150" actId="1076"/>
      <pc:docMkLst>
        <pc:docMk/>
      </pc:docMkLst>
      <pc:sldChg chg="modSp mod">
        <pc:chgData name="Larysa Sergiienko" userId="e6ee1ebd2127b032" providerId="LiveId" clId="{D2B85352-53C2-414E-8243-3EC5499C5168}" dt="2023-09-06T08:46:06.535" v="150" actId="1076"/>
        <pc:sldMkLst>
          <pc:docMk/>
          <pc:sldMk cId="3888783591" sldId="256"/>
        </pc:sldMkLst>
        <pc:spChg chg="mod">
          <ac:chgData name="Larysa Sergiienko" userId="e6ee1ebd2127b032" providerId="LiveId" clId="{D2B85352-53C2-414E-8243-3EC5499C5168}" dt="2023-09-06T08:46:06.535" v="150" actId="1076"/>
          <ac:spMkLst>
            <pc:docMk/>
            <pc:sldMk cId="3888783591" sldId="256"/>
            <ac:spMk id="2" creationId="{6922891A-BDD8-3996-E15C-F0A021C7113F}"/>
          </ac:spMkLst>
        </pc:spChg>
        <pc:spChg chg="mod">
          <ac:chgData name="Larysa Sergiienko" userId="e6ee1ebd2127b032" providerId="LiveId" clId="{D2B85352-53C2-414E-8243-3EC5499C5168}" dt="2023-09-06T08:44:47.163" v="36" actId="20577"/>
          <ac:spMkLst>
            <pc:docMk/>
            <pc:sldMk cId="3888783591" sldId="256"/>
            <ac:spMk id="3" creationId="{39F26C30-9404-6602-8E95-9BB8AEDFA0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02722-FACD-431B-915F-B531A04DF4F0}" type="datetimeFigureOut">
              <a:rPr lang="uk-UA" smtClean="0"/>
              <a:t>03.02.2025</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8B79A-AF36-4DFD-AC52-62E4DC6212B1}" type="slidenum">
              <a:rPr lang="uk-UA" smtClean="0"/>
              <a:t>‹№›</a:t>
            </a:fld>
            <a:endParaRPr lang="uk-UA"/>
          </a:p>
        </p:txBody>
      </p:sp>
    </p:spTree>
    <p:extLst>
      <p:ext uri="{BB962C8B-B14F-4D97-AF65-F5344CB8AC3E}">
        <p14:creationId xmlns:p14="http://schemas.microsoft.com/office/powerpoint/2010/main" val="215758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F58B79A-AF36-4DFD-AC52-62E4DC6212B1}" type="slidenum">
              <a:rPr lang="uk-UA" smtClean="0"/>
              <a:t>1</a:t>
            </a:fld>
            <a:endParaRPr lang="uk-UA"/>
          </a:p>
        </p:txBody>
      </p:sp>
    </p:spTree>
    <p:extLst>
      <p:ext uri="{BB962C8B-B14F-4D97-AF65-F5344CB8AC3E}">
        <p14:creationId xmlns:p14="http://schemas.microsoft.com/office/powerpoint/2010/main" val="33875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22891A-BDD8-3996-E15C-F0A021C7113F}"/>
              </a:ext>
            </a:extLst>
          </p:cNvPr>
          <p:cNvSpPr>
            <a:spLocks noGrp="1"/>
          </p:cNvSpPr>
          <p:nvPr>
            <p:ph type="title"/>
          </p:nvPr>
        </p:nvSpPr>
        <p:spPr>
          <a:xfrm>
            <a:off x="0" y="1253067"/>
            <a:ext cx="12279086" cy="4986866"/>
          </a:xfrm>
        </p:spPr>
        <p:txBody>
          <a:bodyPr>
            <a:normAutofit fontScale="90000"/>
          </a:bodyPr>
          <a:lstStyle/>
          <a:p>
            <a:r>
              <a:rPr lang="ru-RU" sz="3600" dirty="0" smtClean="0"/>
              <a:t/>
            </a:r>
            <a:br>
              <a:rPr lang="ru-RU" sz="3600" dirty="0" smtClean="0"/>
            </a:br>
            <a:r>
              <a:rPr lang="uk-UA" sz="3600" b="1" i="1" u="sng" dirty="0"/>
              <a:t>Тема 1. Генезис концепції сталого розвитку</a:t>
            </a:r>
            <a:r>
              <a:rPr lang="uk-UA" sz="3600" b="1" dirty="0"/>
              <a:t/>
            </a:r>
            <a:br>
              <a:rPr lang="uk-UA" sz="3600" b="1" dirty="0"/>
            </a:br>
            <a:r>
              <a:rPr lang="uk-UA" sz="3600" b="1" dirty="0"/>
              <a:t>1. Сутність і принципи сталого розвитку</a:t>
            </a:r>
            <a:br>
              <a:rPr lang="uk-UA" sz="3600" b="1" dirty="0"/>
            </a:br>
            <a:r>
              <a:rPr lang="uk-UA" sz="3600" b="1" dirty="0" smtClean="0"/>
              <a:t>2. </a:t>
            </a:r>
            <a:r>
              <a:rPr lang="uk-UA" sz="3600" b="1" dirty="0"/>
              <a:t>Роль глобалізації у формуванні ідей сталого розвитку</a:t>
            </a:r>
            <a:br>
              <a:rPr lang="uk-UA" sz="3600" b="1" dirty="0"/>
            </a:br>
            <a:r>
              <a:rPr lang="uk-UA" sz="3600" b="1" dirty="0"/>
              <a:t/>
            </a:r>
            <a:br>
              <a:rPr lang="uk-UA" sz="3600" b="1" dirty="0"/>
            </a:br>
            <a:r>
              <a:rPr lang="uk-UA" sz="2800" b="1" u="sng" dirty="0" smtClean="0">
                <a:solidFill>
                  <a:srgbClr val="92D050"/>
                </a:solidFill>
                <a:latin typeface="Times New Roman" pitchFamily="18" charset="0"/>
                <a:cs typeface="Times New Roman" pitchFamily="18" charset="0"/>
              </a:rPr>
              <a:t>Еволюція </a:t>
            </a:r>
            <a:r>
              <a:rPr lang="uk-UA" sz="2800" b="1" u="sng" dirty="0">
                <a:solidFill>
                  <a:srgbClr val="92D050"/>
                </a:solidFill>
                <a:latin typeface="Times New Roman" pitchFamily="18" charset="0"/>
                <a:cs typeface="Times New Roman" pitchFamily="18" charset="0"/>
              </a:rPr>
              <a:t>концепції сталого </a:t>
            </a:r>
            <a:r>
              <a:rPr lang="uk-UA" sz="2800" b="1" u="sng" dirty="0" smtClean="0">
                <a:solidFill>
                  <a:srgbClr val="92D050"/>
                </a:solidFill>
                <a:latin typeface="Times New Roman" pitchFamily="18" charset="0"/>
                <a:cs typeface="Times New Roman" pitchFamily="18" charset="0"/>
              </a:rPr>
              <a:t>розвитку.</a:t>
            </a:r>
            <a:br>
              <a:rPr lang="uk-UA" sz="2800" b="1" u="sng" dirty="0" smtClean="0">
                <a:solidFill>
                  <a:srgbClr val="92D050"/>
                </a:solidFill>
                <a:latin typeface="Times New Roman" pitchFamily="18" charset="0"/>
                <a:cs typeface="Times New Roman" pitchFamily="18" charset="0"/>
              </a:rPr>
            </a:br>
            <a:r>
              <a:rPr lang="uk-UA" sz="2800" b="1" i="1" u="sng" dirty="0" smtClean="0">
                <a:solidFill>
                  <a:srgbClr val="92D050"/>
                </a:solidFill>
                <a:latin typeface="Times New Roman" pitchFamily="18" charset="0"/>
                <a:cs typeface="Times New Roman" pitchFamily="18" charset="0"/>
              </a:rPr>
              <a:t>Передумови </a:t>
            </a:r>
            <a:r>
              <a:rPr lang="uk-UA" sz="2800" b="1" i="1" u="sng" dirty="0">
                <a:solidFill>
                  <a:srgbClr val="92D050"/>
                </a:solidFill>
                <a:latin typeface="Times New Roman" pitchFamily="18" charset="0"/>
                <a:cs typeface="Times New Roman" pitchFamily="18" charset="0"/>
              </a:rPr>
              <a:t>виникнення концепції сталого розвитку. </a:t>
            </a:r>
            <a:r>
              <a:rPr lang="uk-UA" sz="2800" u="sng" dirty="0">
                <a:solidFill>
                  <a:srgbClr val="92D050"/>
                </a:solidFill>
                <a:latin typeface="Times New Roman" pitchFamily="18" charset="0"/>
                <a:cs typeface="Times New Roman" pitchFamily="18" charset="0"/>
              </a:rPr>
              <a:t/>
            </a:r>
            <a:br>
              <a:rPr lang="uk-UA" sz="2800" u="sng" dirty="0">
                <a:solidFill>
                  <a:srgbClr val="92D050"/>
                </a:solidFill>
                <a:latin typeface="Times New Roman" pitchFamily="18" charset="0"/>
                <a:cs typeface="Times New Roman" pitchFamily="18" charset="0"/>
              </a:rPr>
            </a:br>
            <a:r>
              <a:rPr lang="uk-UA" sz="2800" b="1" i="1" u="sng" dirty="0" smtClean="0">
                <a:solidFill>
                  <a:srgbClr val="92D050"/>
                </a:solidFill>
                <a:latin typeface="Times New Roman" pitchFamily="18" charset="0"/>
                <a:cs typeface="Times New Roman" pitchFamily="18" charset="0"/>
              </a:rPr>
              <a:t>Криза </a:t>
            </a:r>
            <a:r>
              <a:rPr lang="uk-UA" sz="2800" b="1" i="1" u="sng" dirty="0">
                <a:solidFill>
                  <a:srgbClr val="92D050"/>
                </a:solidFill>
                <a:latin typeface="Times New Roman" pitchFamily="18" charset="0"/>
                <a:cs typeface="Times New Roman" pitchFamily="18" charset="0"/>
              </a:rPr>
              <a:t>цивілізації. </a:t>
            </a:r>
            <a:r>
              <a:rPr lang="uk-UA" sz="2800" b="1" i="1" u="sng" dirty="0" smtClean="0">
                <a:solidFill>
                  <a:srgbClr val="92D050"/>
                </a:solidFill>
                <a:latin typeface="Times New Roman" pitchFamily="18" charset="0"/>
                <a:cs typeface="Times New Roman" pitchFamily="18" charset="0"/>
              </a:rPr>
              <a:t/>
            </a:r>
            <a:br>
              <a:rPr lang="uk-UA" sz="2800" b="1" i="1" u="sng" dirty="0" smtClean="0">
                <a:solidFill>
                  <a:srgbClr val="92D050"/>
                </a:solidFill>
                <a:latin typeface="Times New Roman" pitchFamily="18" charset="0"/>
                <a:cs typeface="Times New Roman" pitchFamily="18" charset="0"/>
              </a:rPr>
            </a:br>
            <a:r>
              <a:rPr lang="uk-UA" sz="2800" b="1" i="1" u="sng" dirty="0" smtClean="0">
                <a:solidFill>
                  <a:srgbClr val="92D050"/>
                </a:solidFill>
                <a:latin typeface="Times New Roman" pitchFamily="18" charset="0"/>
                <a:cs typeface="Times New Roman" pitchFamily="18" charset="0"/>
              </a:rPr>
              <a:t>САМОСТІЙНО</a:t>
            </a:r>
            <a:r>
              <a:rPr lang="uk-UA" sz="3600" dirty="0"/>
              <a:t/>
            </a:r>
            <a:br>
              <a:rPr lang="uk-UA" sz="3600" dirty="0"/>
            </a:br>
            <a:r>
              <a:rPr lang="uk-UA" sz="3600" b="1" dirty="0">
                <a:solidFill>
                  <a:srgbClr val="FF0000"/>
                </a:solidFill>
              </a:rPr>
              <a:t/>
            </a:r>
            <a:br>
              <a:rPr lang="uk-UA" sz="3600" b="1" dirty="0">
                <a:solidFill>
                  <a:srgbClr val="FF0000"/>
                </a:solidFill>
              </a:rPr>
            </a:br>
            <a:r>
              <a:rPr lang="uk-UA" sz="2200" dirty="0">
                <a:latin typeface="Times New Roman" pitchFamily="18" charset="0"/>
                <a:cs typeface="Times New Roman" pitchFamily="18" charset="0"/>
              </a:rPr>
              <a:t/>
            </a:r>
            <a:br>
              <a:rPr lang="uk-UA" sz="2200" dirty="0">
                <a:latin typeface="Times New Roman" pitchFamily="18" charset="0"/>
                <a:cs typeface="Times New Roman" pitchFamily="18" charset="0"/>
              </a:rPr>
            </a:br>
            <a:endParaRPr lang="uk-UA" sz="2200" dirty="0">
              <a:latin typeface="Times New Roman" pitchFamily="18" charset="0"/>
              <a:cs typeface="Times New Roman" pitchFamily="18" charset="0"/>
            </a:endParaRPr>
          </a:p>
        </p:txBody>
      </p:sp>
      <p:sp>
        <p:nvSpPr>
          <p:cNvPr id="3" name="Заголовок 1">
            <a:extLst>
              <a:ext uri="{FF2B5EF4-FFF2-40B4-BE49-F238E27FC236}">
                <a16:creationId xmlns:a16="http://schemas.microsoft.com/office/drawing/2014/main" xmlns="" id="{39F26C30-9404-6602-8E95-9BB8AEDFA0B4}"/>
              </a:ext>
            </a:extLst>
          </p:cNvPr>
          <p:cNvSpPr txBox="1">
            <a:spLocks/>
          </p:cNvSpPr>
          <p:nvPr/>
        </p:nvSpPr>
        <p:spPr>
          <a:xfrm>
            <a:off x="1839686" y="3657987"/>
            <a:ext cx="10178143" cy="18937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endParaRPr lang="en-US" sz="2600" dirty="0"/>
          </a:p>
        </p:txBody>
      </p:sp>
    </p:spTree>
    <p:extLst>
      <p:ext uri="{BB962C8B-B14F-4D97-AF65-F5344CB8AC3E}">
        <p14:creationId xmlns:p14="http://schemas.microsoft.com/office/powerpoint/2010/main" val="3888783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94733" y="143934"/>
            <a:ext cx="11662305" cy="5626630"/>
          </a:xfrm>
        </p:spPr>
        <p:txBody>
          <a:bodyPr/>
          <a:lstStyle/>
          <a:p>
            <a:pPr marL="0" indent="228600" algn="just">
              <a:lnSpc>
                <a:spcPct val="100000"/>
              </a:lnSpc>
              <a:spcBef>
                <a:spcPts val="0"/>
              </a:spcBef>
            </a:pPr>
            <a:r>
              <a:rPr lang="uk-UA" sz="2100" b="0" dirty="0">
                <a:solidFill>
                  <a:srgbClr val="000000"/>
                </a:solidFill>
                <a:latin typeface="Times New Roman" pitchFamily="18" charset="0"/>
                <a:cs typeface="Times New Roman" pitchFamily="18" charset="0"/>
              </a:rPr>
              <a:t>7.1 До 2030 року забезпечити загальний доступ до недорогого, надійного і сучасного енергопостачання</a:t>
            </a:r>
          </a:p>
          <a:p>
            <a:pPr marL="0" indent="228600" algn="just">
              <a:lnSpc>
                <a:spcPct val="100000"/>
              </a:lnSpc>
              <a:spcBef>
                <a:spcPts val="0"/>
              </a:spcBef>
            </a:pPr>
            <a:r>
              <a:rPr lang="uk-UA" sz="2100" b="0" dirty="0">
                <a:solidFill>
                  <a:srgbClr val="000000"/>
                </a:solidFill>
                <a:latin typeface="Times New Roman" pitchFamily="18" charset="0"/>
                <a:cs typeface="Times New Roman" pitchFamily="18" charset="0"/>
              </a:rPr>
              <a:t>7.2 До 2030 року значно збільшити частку енергії з відновлюваних джерел у світовому енергетичному балансі</a:t>
            </a:r>
          </a:p>
          <a:p>
            <a:pPr marL="0" indent="228600" algn="just">
              <a:lnSpc>
                <a:spcPct val="100000"/>
              </a:lnSpc>
              <a:spcBef>
                <a:spcPts val="0"/>
              </a:spcBef>
            </a:pPr>
            <a:r>
              <a:rPr lang="uk-UA" sz="2100" b="0" dirty="0">
                <a:solidFill>
                  <a:srgbClr val="000000"/>
                </a:solidFill>
                <a:latin typeface="Times New Roman" pitchFamily="18" charset="0"/>
                <a:cs typeface="Times New Roman" pitchFamily="18" charset="0"/>
              </a:rPr>
              <a:t>7.3 До 2030 року подвоїти глобальний показник підвищення енергоефективності</a:t>
            </a:r>
          </a:p>
          <a:p>
            <a:pPr marL="0" indent="228600" algn="just">
              <a:lnSpc>
                <a:spcPct val="100000"/>
              </a:lnSpc>
              <a:spcBef>
                <a:spcPts val="0"/>
              </a:spcBef>
            </a:pPr>
            <a:r>
              <a:rPr lang="uk-UA" sz="2100" b="0" dirty="0">
                <a:solidFill>
                  <a:srgbClr val="000000"/>
                </a:solidFill>
                <a:latin typeface="Times New Roman" pitchFamily="18" charset="0"/>
                <a:cs typeface="Times New Roman" pitchFamily="18" charset="0"/>
              </a:rPr>
              <a:t>7.</a:t>
            </a:r>
            <a:r>
              <a:rPr lang="en-US" sz="2100" b="0" dirty="0">
                <a:solidFill>
                  <a:srgbClr val="000000"/>
                </a:solidFill>
                <a:latin typeface="Times New Roman" pitchFamily="18" charset="0"/>
                <a:cs typeface="Times New Roman" pitchFamily="18" charset="0"/>
              </a:rPr>
              <a:t>a </a:t>
            </a:r>
            <a:r>
              <a:rPr lang="uk-UA" sz="2100" b="0" dirty="0">
                <a:solidFill>
                  <a:srgbClr val="000000"/>
                </a:solidFill>
                <a:latin typeface="Times New Roman" pitchFamily="18" charset="0"/>
                <a:cs typeface="Times New Roman" pitchFamily="18" charset="0"/>
              </a:rPr>
              <a:t>До 2030 року активізувати міжнародне співробітництво для полегшення доступу до досліджень і технологій в галузі екологічно чистої енергетики, включаючи відновлювану енергетику, підвищення енергоефективності та передові й чистіші технології використання викопного палива, та заохочувати інвестиції в енергетичну інфраструктуру і технології екологічно чистої енергетики</a:t>
            </a:r>
          </a:p>
          <a:p>
            <a:pPr marL="0" indent="228600" algn="just">
              <a:lnSpc>
                <a:spcPct val="100000"/>
              </a:lnSpc>
              <a:spcBef>
                <a:spcPts val="0"/>
              </a:spcBef>
            </a:pPr>
            <a:r>
              <a:rPr lang="uk-UA" sz="2100" b="0" dirty="0">
                <a:solidFill>
                  <a:srgbClr val="000000"/>
                </a:solidFill>
                <a:latin typeface="Times New Roman" pitchFamily="18" charset="0"/>
                <a:cs typeface="Times New Roman" pitchFamily="18" charset="0"/>
              </a:rPr>
              <a:t>7.</a:t>
            </a:r>
            <a:r>
              <a:rPr lang="en-US" sz="2100" b="0" dirty="0">
                <a:solidFill>
                  <a:srgbClr val="000000"/>
                </a:solidFill>
                <a:latin typeface="Times New Roman" pitchFamily="18" charset="0"/>
                <a:cs typeface="Times New Roman" pitchFamily="18" charset="0"/>
              </a:rPr>
              <a:t>b </a:t>
            </a:r>
            <a:r>
              <a:rPr lang="uk-UA" sz="2100" b="0" dirty="0">
                <a:solidFill>
                  <a:srgbClr val="000000"/>
                </a:solidFill>
                <a:latin typeface="Times New Roman" pitchFamily="18" charset="0"/>
                <a:cs typeface="Times New Roman" pitchFamily="18" charset="0"/>
              </a:rPr>
              <a:t>До 2030 року розширити інфраструктуру і модернізувати технології для сучасного та сталого енергопостачання всіх у </a:t>
            </a:r>
            <a:r>
              <a:rPr lang="uk-UA" sz="2100" b="0" dirty="0" err="1">
                <a:solidFill>
                  <a:srgbClr val="000000"/>
                </a:solidFill>
                <a:latin typeface="Times New Roman" pitchFamily="18" charset="0"/>
                <a:cs typeface="Times New Roman" pitchFamily="18" charset="0"/>
              </a:rPr>
              <a:t>розвиткових</a:t>
            </a:r>
            <a:r>
              <a:rPr lang="uk-UA" sz="2100" b="0" dirty="0">
                <a:solidFill>
                  <a:srgbClr val="000000"/>
                </a:solidFill>
                <a:latin typeface="Times New Roman" pitchFamily="18" charset="0"/>
                <a:cs typeface="Times New Roman" pitchFamily="18" charset="0"/>
              </a:rPr>
              <a:t> країнах, зокрема у найменш розвинених країнах, малих </a:t>
            </a:r>
            <a:r>
              <a:rPr lang="uk-UA" sz="2100" b="0" dirty="0" err="1">
                <a:solidFill>
                  <a:srgbClr val="000000"/>
                </a:solidFill>
                <a:latin typeface="Times New Roman" pitchFamily="18" charset="0"/>
                <a:cs typeface="Times New Roman" pitchFamily="18" charset="0"/>
              </a:rPr>
              <a:t>розвиткових</a:t>
            </a:r>
            <a:r>
              <a:rPr lang="uk-UA" sz="2100" b="0" dirty="0">
                <a:solidFill>
                  <a:srgbClr val="000000"/>
                </a:solidFill>
                <a:latin typeface="Times New Roman" pitchFamily="18" charset="0"/>
                <a:cs typeface="Times New Roman" pitchFamily="18" charset="0"/>
              </a:rPr>
              <a:t> острівних державах, і країнах, що не мають виходу до моря, з урахуванням їх відповідних програм підтримки</a:t>
            </a:r>
          </a:p>
          <a:p>
            <a:pPr marL="0" indent="228600" algn="just">
              <a:lnSpc>
                <a:spcPct val="100000"/>
              </a:lnSpc>
              <a:spcBef>
                <a:spcPts val="0"/>
              </a:spcBef>
              <a:buNone/>
            </a:pPr>
            <a:endParaRPr lang="uk-UA" sz="2100" dirty="0">
              <a:solidFill>
                <a:srgbClr val="00000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163" y="4665663"/>
            <a:ext cx="38004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69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0066" y="279401"/>
            <a:ext cx="11954933" cy="5584296"/>
          </a:xfrm>
        </p:spPr>
        <p:txBody>
          <a:bodyPr/>
          <a:lstStyle/>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8.1 Підтримувати економічне зростання на одну особу населення відповідно до національних умов і, зокрема, зростання валового внутрішнього продукту на рівні не менше 7 % на рік у найменш розвинених країнах</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8.2 Домогтися підвищення продуктивності в економіці через диверсифікацію, технічну модернізацію та інноваційну діяльність, у тому числі через приділення особливої уваги секторам із високою доданою вартістю і </a:t>
            </a:r>
            <a:r>
              <a:rPr lang="uk-UA" sz="1400" b="0" dirty="0" err="1">
                <a:solidFill>
                  <a:srgbClr val="000000"/>
                </a:solidFill>
                <a:latin typeface="Times New Roman" pitchFamily="18" charset="0"/>
                <a:cs typeface="Times New Roman" pitchFamily="18" charset="0"/>
              </a:rPr>
              <a:t>працемістким</a:t>
            </a:r>
            <a:r>
              <a:rPr lang="uk-UA" sz="1400" b="0" dirty="0">
                <a:solidFill>
                  <a:srgbClr val="000000"/>
                </a:solidFill>
                <a:latin typeface="Times New Roman" pitchFamily="18" charset="0"/>
                <a:cs typeface="Times New Roman" pitchFamily="18" charset="0"/>
              </a:rPr>
              <a:t> секторам</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8.3 Просувати проведення орієнтованої на розвиток політики, яка сприяє продуктивній діяльності, створенню гідних робочих місць, підприємництву, творчості й інноваційній діяльності, та заохочувати офіційне визнання і розвиток </a:t>
            </a:r>
            <a:r>
              <a:rPr lang="uk-UA" sz="1400" b="0" dirty="0" err="1">
                <a:solidFill>
                  <a:srgbClr val="000000"/>
                </a:solidFill>
                <a:latin typeface="Times New Roman" pitchFamily="18" charset="0"/>
                <a:cs typeface="Times New Roman" pitchFamily="18" charset="0"/>
              </a:rPr>
              <a:t>мікро-</a:t>
            </a:r>
            <a:r>
              <a:rPr lang="uk-UA" sz="1400" b="0" dirty="0">
                <a:solidFill>
                  <a:srgbClr val="000000"/>
                </a:solidFill>
                <a:latin typeface="Times New Roman" pitchFamily="18" charset="0"/>
                <a:cs typeface="Times New Roman" pitchFamily="18" charset="0"/>
              </a:rPr>
              <a:t>, малих і середніх підприємств, у тому числі через надання їм доступу до фінансових послуг</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8.4 Упродовж усього терміну до кінця 2030 року поступово підвищувати глобальну ефективність використання ресурсів у системах споживання і виробництва та прагнути, щоб економічне зростання не супроводжувалося погіршенням стану довкілля, як це передбачено Десятирічною стратегією дій із переходу до використання раціональних моделей споживання і виробництва, причому першими цим повинні зайнятися розвинені країни</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8.5 До 2030 року забезпечити повну і продуктивну зайнятість та гідну працю для всіх жінок і чоловіків, у тому числі молодих людей та інвалідів, і рівну оплату за працю рівної цінності</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8.6 </a:t>
            </a:r>
            <a:r>
              <a:rPr lang="uk-UA" sz="1400" b="0" dirty="0">
                <a:solidFill>
                  <a:srgbClr val="FF0000"/>
                </a:solidFill>
                <a:latin typeface="Times New Roman" pitchFamily="18" charset="0"/>
                <a:cs typeface="Times New Roman" pitchFamily="18" charset="0"/>
              </a:rPr>
              <a:t>До 2020 року суттєво скоротити частку молоді, яка не працює, не вчиться і не набуває професійних навичок</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8.7 Вжити термінових та ефективних заходів для того, щоб викорінити примусову працю, покінчити з сучасним рабством і торгівлею людьми та забезпечити заборону й ліквідацію найгірших форм дитячої праці, включаючи вербування та використання дітей-солдатів, а до 2025 року покінчити з дитячою працею у всіх її формах</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8.8 Захищати трудові права і сприяти забезпеченню надійних і безпечних умов праці для всіх працівників, включаючи працівників-мігрантів, особливо </a:t>
            </a:r>
            <a:r>
              <a:rPr lang="uk-UA" sz="1400" b="0" dirty="0" err="1">
                <a:solidFill>
                  <a:srgbClr val="000000"/>
                </a:solidFill>
                <a:latin typeface="Times New Roman" pitchFamily="18" charset="0"/>
                <a:cs typeface="Times New Roman" pitchFamily="18" charset="0"/>
              </a:rPr>
              <a:t>жінок-мігранток</a:t>
            </a:r>
            <a:r>
              <a:rPr lang="uk-UA" sz="1400" b="0" dirty="0">
                <a:solidFill>
                  <a:srgbClr val="000000"/>
                </a:solidFill>
                <a:latin typeface="Times New Roman" pitchFamily="18" charset="0"/>
                <a:cs typeface="Times New Roman" pitchFamily="18" charset="0"/>
              </a:rPr>
              <a:t> та осіб, які не мають стабільної зайнятості</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8.9 До 2030 року забезпечити розробку і здійснення стратегій заохочення сталого туризму, який сприяє створенню робочих місць, розвитку місцевої культури і виробництву місцевої продукції</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8.10 Зміцнювати спроможність національних фінансових установ заохочувати і розширювати доступ до банківських, страхових і фінансових послуг для всіх</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8.</a:t>
            </a:r>
            <a:r>
              <a:rPr lang="en-US" sz="1400" b="0" dirty="0">
                <a:solidFill>
                  <a:srgbClr val="000000"/>
                </a:solidFill>
                <a:latin typeface="Times New Roman" pitchFamily="18" charset="0"/>
                <a:cs typeface="Times New Roman" pitchFamily="18" charset="0"/>
              </a:rPr>
              <a:t>a </a:t>
            </a:r>
            <a:r>
              <a:rPr lang="uk-UA" sz="1400" b="0" dirty="0">
                <a:solidFill>
                  <a:srgbClr val="000000"/>
                </a:solidFill>
                <a:latin typeface="Times New Roman" pitchFamily="18" charset="0"/>
                <a:cs typeface="Times New Roman" pitchFamily="18" charset="0"/>
              </a:rPr>
              <a:t>Збільшити надавану в рамках ініціативи «Допомога в торгівлі» підтримку </a:t>
            </a:r>
            <a:r>
              <a:rPr lang="uk-UA" sz="1400" b="0" dirty="0" err="1">
                <a:solidFill>
                  <a:srgbClr val="000000"/>
                </a:solidFill>
                <a:latin typeface="Times New Roman" pitchFamily="18" charset="0"/>
                <a:cs typeface="Times New Roman" pitchFamily="18" charset="0"/>
              </a:rPr>
              <a:t>розвиткових</a:t>
            </a:r>
            <a:r>
              <a:rPr lang="uk-UA" sz="1400" b="0" dirty="0">
                <a:solidFill>
                  <a:srgbClr val="000000"/>
                </a:solidFill>
                <a:latin typeface="Times New Roman" pitchFamily="18" charset="0"/>
                <a:cs typeface="Times New Roman" pitchFamily="18" charset="0"/>
              </a:rPr>
              <a:t> країн, особливо найменш розвинених країн, у тому числі по лінії Розширеної комплексної рамкової програми з надання технічної допомоги в галузі торгівлі найменш розвиненим країнам</a:t>
            </a:r>
          </a:p>
          <a:p>
            <a:pPr marL="0" indent="228600" algn="just">
              <a:lnSpc>
                <a:spcPct val="100000"/>
              </a:lnSpc>
              <a:spcBef>
                <a:spcPts val="0"/>
              </a:spcBef>
            </a:pPr>
            <a:r>
              <a:rPr lang="uk-UA" sz="1400" b="0" dirty="0">
                <a:solidFill>
                  <a:srgbClr val="FF0000"/>
                </a:solidFill>
                <a:latin typeface="Times New Roman" pitchFamily="18" charset="0"/>
                <a:cs typeface="Times New Roman" pitchFamily="18" charset="0"/>
              </a:rPr>
              <a:t>8.</a:t>
            </a:r>
            <a:r>
              <a:rPr lang="en-US" sz="1400" b="0" dirty="0">
                <a:solidFill>
                  <a:srgbClr val="FF0000"/>
                </a:solidFill>
                <a:latin typeface="Times New Roman" pitchFamily="18" charset="0"/>
                <a:cs typeface="Times New Roman" pitchFamily="18" charset="0"/>
              </a:rPr>
              <a:t>b </a:t>
            </a:r>
            <a:r>
              <a:rPr lang="uk-UA" sz="1400" b="0" dirty="0">
                <a:solidFill>
                  <a:srgbClr val="FF0000"/>
                </a:solidFill>
                <a:latin typeface="Times New Roman" pitchFamily="18" charset="0"/>
                <a:cs typeface="Times New Roman" pitchFamily="18" charset="0"/>
              </a:rPr>
              <a:t>До 2020 року розробити і ввести в дію глобальну стратегію забезпечення зайнятості молоді та </a:t>
            </a:r>
            <a:r>
              <a:rPr lang="uk-UA" sz="1400" b="0" dirty="0" err="1">
                <a:solidFill>
                  <a:srgbClr val="FF0000"/>
                </a:solidFill>
                <a:latin typeface="Times New Roman" pitchFamily="18" charset="0"/>
                <a:cs typeface="Times New Roman" pitchFamily="18" charset="0"/>
              </a:rPr>
              <a:t>імплементувати</a:t>
            </a:r>
            <a:r>
              <a:rPr lang="uk-UA" sz="1400" b="0" dirty="0">
                <a:solidFill>
                  <a:srgbClr val="FF0000"/>
                </a:solidFill>
                <a:latin typeface="Times New Roman" pitchFamily="18" charset="0"/>
                <a:cs typeface="Times New Roman" pitchFamily="18" charset="0"/>
              </a:rPr>
              <a:t> Глобальний пакт про робочі місцях Міжнародної організації праці</a:t>
            </a:r>
          </a:p>
          <a:p>
            <a:pPr marL="0" indent="228600" algn="just">
              <a:lnSpc>
                <a:spcPct val="100000"/>
              </a:lnSpc>
              <a:spcBef>
                <a:spcPts val="0"/>
              </a:spcBef>
              <a:buNone/>
            </a:pPr>
            <a:endParaRPr lang="uk-UA" sz="1400" b="0" dirty="0">
              <a:solidFill>
                <a:srgbClr val="000000"/>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576" y="5697649"/>
            <a:ext cx="2849357" cy="105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00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43933" y="296334"/>
            <a:ext cx="11713105" cy="5474230"/>
          </a:xfrm>
        </p:spPr>
        <p:txBody>
          <a:bodyPr/>
          <a:lstStyle/>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9.1 Розвивати якісну, надійну, стійку та сталу інфраструктуру, включаючи регіональну та транскордонну інфраструктуру, для підтримки економічного розвитку та добробуту людей, приділяючи особливу увагу забезпеченню недорогого і рівноправного доступу для всіх</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9.2 Сприяти </a:t>
            </a:r>
            <a:r>
              <a:rPr lang="uk-UA" sz="1600" b="0" dirty="0" err="1">
                <a:solidFill>
                  <a:srgbClr val="000000"/>
                </a:solidFill>
                <a:latin typeface="Times New Roman" pitchFamily="18" charset="0"/>
                <a:cs typeface="Times New Roman" pitchFamily="18" charset="0"/>
              </a:rPr>
              <a:t>всеохопній</a:t>
            </a:r>
            <a:r>
              <a:rPr lang="uk-UA" sz="1600" b="0" dirty="0">
                <a:solidFill>
                  <a:srgbClr val="000000"/>
                </a:solidFill>
                <a:latin typeface="Times New Roman" pitchFamily="18" charset="0"/>
                <a:cs typeface="Times New Roman" pitchFamily="18" charset="0"/>
              </a:rPr>
              <a:t> і сталій індустріалізації, до 2030 року суттєво підвищити рівень зайнятості у промисловості та частку промислового виробництва у валовому внутрішньому продукті відповідно до національних умов і подвоїти відповідні показники в найменш розвинених країнах</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9.3 Розширити доступ дрібних промислових та інших підприємств, особливо у </a:t>
            </a:r>
            <a:r>
              <a:rPr lang="uk-UA" sz="1600" b="0" dirty="0" err="1">
                <a:solidFill>
                  <a:srgbClr val="000000"/>
                </a:solidFill>
                <a:latin typeface="Times New Roman" pitchFamily="18" charset="0"/>
                <a:cs typeface="Times New Roman" pitchFamily="18" charset="0"/>
              </a:rPr>
              <a:t>розвиткових</a:t>
            </a:r>
            <a:r>
              <a:rPr lang="uk-UA" sz="1600" b="0" dirty="0">
                <a:solidFill>
                  <a:srgbClr val="000000"/>
                </a:solidFill>
                <a:latin typeface="Times New Roman" pitchFamily="18" charset="0"/>
                <a:cs typeface="Times New Roman" pitchFamily="18" charset="0"/>
              </a:rPr>
              <a:t> країнах, до фінансових послуг, у тому числі до недорогих кредитів, і посилити їх інтеграцію у виробничо-збутові ланцюжки та ринки</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9.4 До 2030 року модернізувати інфраструктуру і переобладнати промислові підприємства, зробивши їх стійкими за рахунок підвищення ефективності використання ресурсів і ширшого застосування чистих та екологічно безпечних технологій і промислових процесів, за участі всіх країн відповідно до їх індивідуальних можливостей</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9.5 Активізувати наукові дослідження, нарощувати технологічний потенціал промислових секторів у всіх країнах, особливо у </a:t>
            </a:r>
            <a:r>
              <a:rPr lang="uk-UA" sz="1600" b="0" dirty="0" err="1">
                <a:solidFill>
                  <a:srgbClr val="000000"/>
                </a:solidFill>
                <a:latin typeface="Times New Roman" pitchFamily="18" charset="0"/>
                <a:cs typeface="Times New Roman" pitchFamily="18" charset="0"/>
              </a:rPr>
              <a:t>розвиткових</a:t>
            </a:r>
            <a:r>
              <a:rPr lang="uk-UA" sz="1600" b="0" dirty="0">
                <a:solidFill>
                  <a:srgbClr val="000000"/>
                </a:solidFill>
                <a:latin typeface="Times New Roman" pitchFamily="18" charset="0"/>
                <a:cs typeface="Times New Roman" pitchFamily="18" charset="0"/>
              </a:rPr>
              <a:t> країнах, у тому числі через стимулювання до 2030 року інноваційної діяльності та значного збільшення кількості працівників у сфері </a:t>
            </a:r>
            <a:r>
              <a:rPr lang="uk-UA" sz="1600" b="0" dirty="0" err="1">
                <a:solidFill>
                  <a:srgbClr val="000000"/>
                </a:solidFill>
                <a:latin typeface="Times New Roman" pitchFamily="18" charset="0"/>
                <a:cs typeface="Times New Roman" pitchFamily="18" charset="0"/>
              </a:rPr>
              <a:t>ДіР</a:t>
            </a:r>
            <a:r>
              <a:rPr lang="uk-UA" sz="1600" b="0" dirty="0">
                <a:solidFill>
                  <a:srgbClr val="000000"/>
                </a:solidFill>
                <a:latin typeface="Times New Roman" pitchFamily="18" charset="0"/>
                <a:cs typeface="Times New Roman" pitchFamily="18" charset="0"/>
              </a:rPr>
              <a:t> у розрахунку на 1 </a:t>
            </a:r>
            <a:r>
              <a:rPr lang="uk-UA" sz="1600" b="0" dirty="0" err="1">
                <a:solidFill>
                  <a:srgbClr val="000000"/>
                </a:solidFill>
                <a:latin typeface="Times New Roman" pitchFamily="18" charset="0"/>
                <a:cs typeface="Times New Roman" pitchFamily="18" charset="0"/>
              </a:rPr>
              <a:t>млн</a:t>
            </a:r>
            <a:r>
              <a:rPr lang="uk-UA" sz="1600" b="0" dirty="0">
                <a:solidFill>
                  <a:srgbClr val="000000"/>
                </a:solidFill>
                <a:latin typeface="Times New Roman" pitchFamily="18" charset="0"/>
                <a:cs typeface="Times New Roman" pitchFamily="18" charset="0"/>
              </a:rPr>
              <a:t> осіб, а також державних і приватних витрат на </a:t>
            </a:r>
            <a:r>
              <a:rPr lang="uk-UA" sz="1600" b="0" dirty="0" err="1">
                <a:solidFill>
                  <a:srgbClr val="000000"/>
                </a:solidFill>
                <a:latin typeface="Times New Roman" pitchFamily="18" charset="0"/>
                <a:cs typeface="Times New Roman" pitchFamily="18" charset="0"/>
              </a:rPr>
              <a:t>ДіР</a:t>
            </a:r>
            <a:endParaRPr lang="uk-UA" sz="1600" b="0" dirty="0">
              <a:solidFill>
                <a:srgbClr val="000000"/>
              </a:solidFill>
              <a:latin typeface="Times New Roman" pitchFamily="18" charset="0"/>
              <a:cs typeface="Times New Roman" pitchFamily="18" charset="0"/>
            </a:endParaRP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9.</a:t>
            </a:r>
            <a:r>
              <a:rPr lang="en-US" sz="1600" b="0" dirty="0">
                <a:solidFill>
                  <a:srgbClr val="000000"/>
                </a:solidFill>
                <a:latin typeface="Times New Roman" pitchFamily="18" charset="0"/>
                <a:cs typeface="Times New Roman" pitchFamily="18" charset="0"/>
              </a:rPr>
              <a:t>a </a:t>
            </a:r>
            <a:r>
              <a:rPr lang="uk-UA" sz="1600" b="0" dirty="0">
                <a:solidFill>
                  <a:srgbClr val="000000"/>
                </a:solidFill>
                <a:latin typeface="Times New Roman" pitchFamily="18" charset="0"/>
                <a:cs typeface="Times New Roman" pitchFamily="18" charset="0"/>
              </a:rPr>
              <a:t>Сприяти розвитку екологічно стійкої і сталої інфраструктури в </a:t>
            </a:r>
            <a:r>
              <a:rPr lang="uk-UA" sz="1600" b="0" dirty="0" err="1">
                <a:solidFill>
                  <a:srgbClr val="000000"/>
                </a:solidFill>
                <a:latin typeface="Times New Roman" pitchFamily="18" charset="0"/>
                <a:cs typeface="Times New Roman" pitchFamily="18" charset="0"/>
              </a:rPr>
              <a:t>розвиткових</a:t>
            </a:r>
            <a:r>
              <a:rPr lang="uk-UA" sz="1600" b="0" dirty="0">
                <a:solidFill>
                  <a:srgbClr val="000000"/>
                </a:solidFill>
                <a:latin typeface="Times New Roman" pitchFamily="18" charset="0"/>
                <a:cs typeface="Times New Roman" pitchFamily="18" charset="0"/>
              </a:rPr>
              <a:t> країнах за рахунок збільшення фінансової, технологічної та технічної підтримки африканських країн, найменш розвинених країн, </a:t>
            </a:r>
            <a:r>
              <a:rPr lang="uk-UA" sz="1600" b="0" dirty="0" err="1">
                <a:solidFill>
                  <a:srgbClr val="000000"/>
                </a:solidFill>
                <a:latin typeface="Times New Roman" pitchFamily="18" charset="0"/>
                <a:cs typeface="Times New Roman" pitchFamily="18" charset="0"/>
              </a:rPr>
              <a:t>країн</a:t>
            </a:r>
            <a:r>
              <a:rPr lang="uk-UA" sz="1600" b="0" dirty="0">
                <a:solidFill>
                  <a:srgbClr val="000000"/>
                </a:solidFill>
                <a:latin typeface="Times New Roman" pitchFamily="18" charset="0"/>
                <a:cs typeface="Times New Roman" pitchFamily="18" charset="0"/>
              </a:rPr>
              <a:t>, що не мають виходу до моря, і малих </a:t>
            </a:r>
            <a:r>
              <a:rPr lang="uk-UA" sz="1600" b="0" dirty="0" err="1">
                <a:solidFill>
                  <a:srgbClr val="000000"/>
                </a:solidFill>
                <a:latin typeface="Times New Roman" pitchFamily="18" charset="0"/>
                <a:cs typeface="Times New Roman" pitchFamily="18" charset="0"/>
              </a:rPr>
              <a:t>розвиткових</a:t>
            </a:r>
            <a:r>
              <a:rPr lang="uk-UA" sz="1600" b="0" dirty="0">
                <a:solidFill>
                  <a:srgbClr val="000000"/>
                </a:solidFill>
                <a:latin typeface="Times New Roman" pitchFamily="18" charset="0"/>
                <a:cs typeface="Times New Roman" pitchFamily="18" charset="0"/>
              </a:rPr>
              <a:t> острівних держав</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9.</a:t>
            </a:r>
            <a:r>
              <a:rPr lang="en-US" sz="1600" b="0" dirty="0">
                <a:solidFill>
                  <a:srgbClr val="000000"/>
                </a:solidFill>
                <a:latin typeface="Times New Roman" pitchFamily="18" charset="0"/>
                <a:cs typeface="Times New Roman" pitchFamily="18" charset="0"/>
              </a:rPr>
              <a:t>b </a:t>
            </a:r>
            <a:r>
              <a:rPr lang="uk-UA" sz="1600" b="0" dirty="0">
                <a:solidFill>
                  <a:srgbClr val="000000"/>
                </a:solidFill>
                <a:latin typeface="Times New Roman" pitchFamily="18" charset="0"/>
                <a:cs typeface="Times New Roman" pitchFamily="18" charset="0"/>
              </a:rPr>
              <a:t>Підтримувати розробки, дослідження та інновації у сфері вітчизняних технологій у </a:t>
            </a:r>
            <a:r>
              <a:rPr lang="uk-UA" sz="1600" b="0" dirty="0" err="1">
                <a:solidFill>
                  <a:srgbClr val="000000"/>
                </a:solidFill>
                <a:latin typeface="Times New Roman" pitchFamily="18" charset="0"/>
                <a:cs typeface="Times New Roman" pitchFamily="18" charset="0"/>
              </a:rPr>
              <a:t>розвиткових</a:t>
            </a:r>
            <a:r>
              <a:rPr lang="uk-UA" sz="1600" b="0" dirty="0">
                <a:solidFill>
                  <a:srgbClr val="000000"/>
                </a:solidFill>
                <a:latin typeface="Times New Roman" pitchFamily="18" charset="0"/>
                <a:cs typeface="Times New Roman" pitchFamily="18" charset="0"/>
              </a:rPr>
              <a:t> країнах, у тому числі </a:t>
            </a:r>
            <a:r>
              <a:rPr lang="uk-UA" sz="1600" b="0" dirty="0" err="1">
                <a:solidFill>
                  <a:srgbClr val="000000"/>
                </a:solidFill>
                <a:latin typeface="Times New Roman" pitchFamily="18" charset="0"/>
                <a:cs typeface="Times New Roman" pitchFamily="18" charset="0"/>
              </a:rPr>
              <a:t>шляхомчерез</a:t>
            </a:r>
            <a:r>
              <a:rPr lang="uk-UA" sz="1600" b="0" dirty="0">
                <a:solidFill>
                  <a:srgbClr val="000000"/>
                </a:solidFill>
                <a:latin typeface="Times New Roman" pitchFamily="18" charset="0"/>
                <a:cs typeface="Times New Roman" pitchFamily="18" charset="0"/>
              </a:rPr>
              <a:t> створення політичного клімату, сприятливого, зокрема, для диверсифікації промисловості та збільшення доданої вартості в сировинних галузях</a:t>
            </a:r>
          </a:p>
          <a:p>
            <a:pPr marL="0" indent="228600" algn="just">
              <a:lnSpc>
                <a:spcPct val="100000"/>
              </a:lnSpc>
              <a:spcBef>
                <a:spcPts val="0"/>
              </a:spcBef>
            </a:pPr>
            <a:r>
              <a:rPr lang="uk-UA" sz="1600" b="0" i="1" dirty="0">
                <a:solidFill>
                  <a:srgbClr val="FF0000"/>
                </a:solidFill>
                <a:latin typeface="Times New Roman" pitchFamily="18" charset="0"/>
                <a:cs typeface="Times New Roman" pitchFamily="18" charset="0"/>
              </a:rPr>
              <a:t>9.</a:t>
            </a:r>
            <a:r>
              <a:rPr lang="en-US" sz="1600" b="0" i="1" dirty="0">
                <a:solidFill>
                  <a:srgbClr val="FF0000"/>
                </a:solidFill>
                <a:latin typeface="Times New Roman" pitchFamily="18" charset="0"/>
                <a:cs typeface="Times New Roman" pitchFamily="18" charset="0"/>
              </a:rPr>
              <a:t>c </a:t>
            </a:r>
            <a:r>
              <a:rPr lang="uk-UA" sz="1600" b="0" i="1" dirty="0">
                <a:solidFill>
                  <a:srgbClr val="FF0000"/>
                </a:solidFill>
                <a:latin typeface="Times New Roman" pitchFamily="18" charset="0"/>
                <a:cs typeface="Times New Roman" pitchFamily="18" charset="0"/>
              </a:rPr>
              <a:t>Істотно розширити доступ до інформаційно-комунікаційних технологій і прагнути до забезпечення загального і недорогого доступу до Інтернету в найменш розвинених країнах до 2020 року</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848" y="5497586"/>
            <a:ext cx="3324754" cy="123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97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60868"/>
            <a:ext cx="11704638" cy="5609696"/>
          </a:xfrm>
        </p:spPr>
        <p:txBody>
          <a:bodyPr/>
          <a:lstStyle/>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10.1 До 2030 року поступово досягти й підтримувати зростання доходів найменш забезпечених 40 % населення на рівні, що перевищує середній по країні</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10.2 До 2030 року підтримати законодавчо та заохочувати активну участь усіх людей у соціальному, економічному і політичному житті незалежно від їхнього віку, статі, інвалідності, раси, етнічної належності, походження, релігії та економічного чи іншого статусу</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10.3 Забезпечити рівність можливостей і зменшити нерівність результатів, у тому числі через скасування дискримінаційних законів, політики і практики та сприяння прийняттю відповідного законодавства, політики та заходів у цьому напрямі</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10.4 Прийняти відповідну політику, особливо бюджетно-податкову, політику в питаннях заробітної плати та соціального захисту, і поступово домагатися забезпечення більшої рівності</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10.5 Удосконалювати методи регулювання та моніторингу глобальних фінансових ринків і установ та більш послідовно застосовувати такі методи</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10.6 Забезпечити більшу представленість і більше право голосу </a:t>
            </a:r>
            <a:r>
              <a:rPr lang="uk-UA" sz="1600" b="0" dirty="0" err="1">
                <a:solidFill>
                  <a:srgbClr val="000000"/>
                </a:solidFill>
                <a:latin typeface="Times New Roman" pitchFamily="18" charset="0"/>
                <a:cs typeface="Times New Roman" pitchFamily="18" charset="0"/>
              </a:rPr>
              <a:t>розвиткових</a:t>
            </a:r>
            <a:r>
              <a:rPr lang="uk-UA" sz="1600" b="0" dirty="0">
                <a:solidFill>
                  <a:srgbClr val="000000"/>
                </a:solidFill>
                <a:latin typeface="Times New Roman" pitchFamily="18" charset="0"/>
                <a:cs typeface="Times New Roman" pitchFamily="18" charset="0"/>
              </a:rPr>
              <a:t> країн, у процесах прийняття рішень у глобальних міжнародних економічних і фінансових установах, щоб зробити ці установи більш ефективними, авторитетними, підзвітними і легітимними</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10.7 Сприяти впорядкованій, безпечній, законній і відповідальній міграції та мобільності людей, у тому числі за допомогою проведення спланованої і добре продуманої міграційної політики</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10.</a:t>
            </a:r>
            <a:r>
              <a:rPr lang="en-US" sz="1600" b="0" dirty="0">
                <a:solidFill>
                  <a:srgbClr val="000000"/>
                </a:solidFill>
                <a:latin typeface="Times New Roman" pitchFamily="18" charset="0"/>
                <a:cs typeface="Times New Roman" pitchFamily="18" charset="0"/>
              </a:rPr>
              <a:t>a </a:t>
            </a:r>
            <a:r>
              <a:rPr lang="uk-UA" sz="1600" b="0" dirty="0">
                <a:solidFill>
                  <a:srgbClr val="000000"/>
                </a:solidFill>
                <a:latin typeface="Times New Roman" pitchFamily="18" charset="0"/>
                <a:cs typeface="Times New Roman" pitchFamily="18" charset="0"/>
              </a:rPr>
              <a:t>Проводити в життя принцип особливого та диференційованого режиму для </a:t>
            </a:r>
            <a:r>
              <a:rPr lang="uk-UA" sz="1600" b="0" dirty="0" err="1">
                <a:solidFill>
                  <a:srgbClr val="000000"/>
                </a:solidFill>
                <a:latin typeface="Times New Roman" pitchFamily="18" charset="0"/>
                <a:cs typeface="Times New Roman" pitchFamily="18" charset="0"/>
              </a:rPr>
              <a:t>розвиткових</a:t>
            </a:r>
            <a:r>
              <a:rPr lang="uk-UA" sz="1600" b="0" dirty="0">
                <a:solidFill>
                  <a:srgbClr val="000000"/>
                </a:solidFill>
                <a:latin typeface="Times New Roman" pitchFamily="18" charset="0"/>
                <a:cs typeface="Times New Roman" pitchFamily="18" charset="0"/>
              </a:rPr>
              <a:t> країн, особливо найменш розвинутих країн, відповідно до угод Світової організації торгівлі</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10.</a:t>
            </a:r>
            <a:r>
              <a:rPr lang="en-US" sz="1600" b="0" dirty="0">
                <a:solidFill>
                  <a:srgbClr val="000000"/>
                </a:solidFill>
                <a:latin typeface="Times New Roman" pitchFamily="18" charset="0"/>
                <a:cs typeface="Times New Roman" pitchFamily="18" charset="0"/>
              </a:rPr>
              <a:t>b </a:t>
            </a:r>
            <a:r>
              <a:rPr lang="uk-UA" sz="1600" b="0" dirty="0">
                <a:solidFill>
                  <a:srgbClr val="000000"/>
                </a:solidFill>
                <a:latin typeface="Times New Roman" pitchFamily="18" charset="0"/>
                <a:cs typeface="Times New Roman" pitchFamily="18" charset="0"/>
              </a:rPr>
              <a:t>Заохочувати офіційну допомогу для розвитку і фінансові потоки, у тому числі прямі іноземні інвестиції, для найбільш нужденних держав, особливо найменш розвинених країн, </a:t>
            </a:r>
            <a:r>
              <a:rPr lang="uk-UA" sz="1600" b="0" dirty="0" err="1">
                <a:solidFill>
                  <a:srgbClr val="000000"/>
                </a:solidFill>
                <a:latin typeface="Times New Roman" pitchFamily="18" charset="0"/>
                <a:cs typeface="Times New Roman" pitchFamily="18" charset="0"/>
              </a:rPr>
              <a:t>країн</a:t>
            </a:r>
            <a:r>
              <a:rPr lang="uk-UA" sz="1600" b="0" dirty="0">
                <a:solidFill>
                  <a:srgbClr val="000000"/>
                </a:solidFill>
                <a:latin typeface="Times New Roman" pitchFamily="18" charset="0"/>
                <a:cs typeface="Times New Roman" pitchFamily="18" charset="0"/>
              </a:rPr>
              <a:t> Африки, малих </a:t>
            </a:r>
            <a:r>
              <a:rPr lang="uk-UA" sz="1600" b="0" dirty="0" err="1">
                <a:solidFill>
                  <a:srgbClr val="000000"/>
                </a:solidFill>
                <a:latin typeface="Times New Roman" pitchFamily="18" charset="0"/>
                <a:cs typeface="Times New Roman" pitchFamily="18" charset="0"/>
              </a:rPr>
              <a:t>розвиткових</a:t>
            </a:r>
            <a:r>
              <a:rPr lang="uk-UA" sz="1600" b="0" dirty="0">
                <a:solidFill>
                  <a:srgbClr val="000000"/>
                </a:solidFill>
                <a:latin typeface="Times New Roman" pitchFamily="18" charset="0"/>
                <a:cs typeface="Times New Roman" pitchFamily="18" charset="0"/>
              </a:rPr>
              <a:t> острівних держав і країн, що не мають виходу до моря, відповідно до їх національних планів і програм</a:t>
            </a:r>
          </a:p>
          <a:p>
            <a:pPr marL="0" indent="228600" algn="just">
              <a:lnSpc>
                <a:spcPct val="100000"/>
              </a:lnSpc>
              <a:spcBef>
                <a:spcPts val="0"/>
              </a:spcBef>
            </a:pPr>
            <a:r>
              <a:rPr lang="uk-UA" sz="1600" b="0" dirty="0">
                <a:solidFill>
                  <a:srgbClr val="000000"/>
                </a:solidFill>
                <a:latin typeface="Times New Roman" pitchFamily="18" charset="0"/>
                <a:cs typeface="Times New Roman" pitchFamily="18" charset="0"/>
              </a:rPr>
              <a:t>10.</a:t>
            </a:r>
            <a:r>
              <a:rPr lang="en-US" sz="1600" b="0" dirty="0">
                <a:solidFill>
                  <a:srgbClr val="000000"/>
                </a:solidFill>
                <a:latin typeface="Times New Roman" pitchFamily="18" charset="0"/>
                <a:cs typeface="Times New Roman" pitchFamily="18" charset="0"/>
              </a:rPr>
              <a:t>c </a:t>
            </a:r>
            <a:r>
              <a:rPr lang="uk-UA" sz="1600" b="0" dirty="0">
                <a:solidFill>
                  <a:srgbClr val="000000"/>
                </a:solidFill>
                <a:latin typeface="Times New Roman" pitchFamily="18" charset="0"/>
                <a:cs typeface="Times New Roman" pitchFamily="18" charset="0"/>
              </a:rPr>
              <a:t>До 2030 року скоротити операційні витрати, пов’язані з переведенням мігрантами грошових коштів, до менш ніж 3 відсотки від суми переказу і ліквідувати канали грошових переказів, у яких ці витрати перевищують 5 відсотків</a:t>
            </a:r>
          </a:p>
          <a:p>
            <a:pPr marL="0" indent="228600" algn="just">
              <a:lnSpc>
                <a:spcPct val="100000"/>
              </a:lnSpc>
              <a:spcBef>
                <a:spcPts val="0"/>
              </a:spcBef>
              <a:buNone/>
            </a:pPr>
            <a:endParaRPr lang="uk-UA" sz="1600" dirty="0">
              <a:solidFill>
                <a:srgbClr val="000000"/>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054" y="5740841"/>
            <a:ext cx="2800879" cy="101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50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0867" y="254001"/>
            <a:ext cx="11679237" cy="5474230"/>
          </a:xfrm>
        </p:spPr>
        <p:txBody>
          <a:bodyPr/>
          <a:lstStyle/>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11.1 До 2030 року забезпечити загальний доступ до достатнього, безпечного і недорогого житла й основних послуг і упорядкувати нетрі</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11.2 До 2030 року забезпечити всім можливість користуватися безпечними, недорогими, доступними та екологічно стійкими транспортними системами на основі підвищення безпеки дорожнього руху, зокрема розширення використання громадського транспорту, приділяючи особливу увагу потребам тих, хто перебуває в уразливому становищі, жінок, дітей, людей з інвалідністю і літніх людей</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11.3 До 2030 року розширити масштаби відкритої для всіх і екологічно стійкої урбанізації та можливості для комплексного і сталого планування населених пунктів та управління ними на основі широкого участі в усіх країнах</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11.4 Активізувати зусилля із захисту та збереження всесвітньої культурної і природної спадщини</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11.5 До 2030 року суттєво скоротити кількість загиблих і постраждалих та значно зменшити прямий економічний збиток у вигляді втрат світового валового внутрішнього продукту внаслідок лих, у тому числі пов’язаних з водою, приділяючи особливу увагу захисту малозабезпечених і вразливих груп населення</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11.6 До 2030 року зменшити негативний екологічний вплив міст у перерахунку на одну особу населення, в тому числі через приділення особливої уваги якості повітря і видаленню міських та інших відходів</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11.7 До 2030 року забезпечити загальний доступ до безпечних, доступних і відкритих для всіх зелених зон та громадських місць, особливо для жінок і дітей, літніх людей та людей з інвалідністю</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11.</a:t>
            </a:r>
            <a:r>
              <a:rPr lang="en-US" sz="1500" b="0" dirty="0">
                <a:solidFill>
                  <a:srgbClr val="000000"/>
                </a:solidFill>
                <a:latin typeface="Times New Roman" pitchFamily="18" charset="0"/>
                <a:cs typeface="Times New Roman" pitchFamily="18" charset="0"/>
              </a:rPr>
              <a:t>a </a:t>
            </a:r>
            <a:r>
              <a:rPr lang="uk-UA" sz="1500" b="0" dirty="0">
                <a:solidFill>
                  <a:srgbClr val="000000"/>
                </a:solidFill>
                <a:latin typeface="Times New Roman" pitchFamily="18" charset="0"/>
                <a:cs typeface="Times New Roman" pitchFamily="18" charset="0"/>
              </a:rPr>
              <a:t>Підтримувати позитивні економічні, соціальні та екологічні зв’язки між міськими, приміськими і сільськими районами на основі підвищення якості планування національного та регіонального розвитку</a:t>
            </a:r>
          </a:p>
          <a:p>
            <a:pPr marL="0" indent="228600" algn="just">
              <a:lnSpc>
                <a:spcPct val="100000"/>
              </a:lnSpc>
              <a:spcBef>
                <a:spcPts val="0"/>
              </a:spcBef>
            </a:pPr>
            <a:r>
              <a:rPr lang="uk-UA" sz="1500" b="0" i="1" dirty="0">
                <a:solidFill>
                  <a:srgbClr val="FF0000"/>
                </a:solidFill>
                <a:latin typeface="Times New Roman" pitchFamily="18" charset="0"/>
                <a:cs typeface="Times New Roman" pitchFamily="18" charset="0"/>
              </a:rPr>
              <a:t>11.</a:t>
            </a:r>
            <a:r>
              <a:rPr lang="en-US" sz="1500" b="0" i="1" dirty="0">
                <a:solidFill>
                  <a:srgbClr val="FF0000"/>
                </a:solidFill>
                <a:latin typeface="Times New Roman" pitchFamily="18" charset="0"/>
                <a:cs typeface="Times New Roman" pitchFamily="18" charset="0"/>
              </a:rPr>
              <a:t>b </a:t>
            </a:r>
            <a:r>
              <a:rPr lang="uk-UA" sz="1500" b="0" i="1" dirty="0">
                <a:solidFill>
                  <a:srgbClr val="FF0000"/>
                </a:solidFill>
                <a:latin typeface="Times New Roman" pitchFamily="18" charset="0"/>
                <a:cs typeface="Times New Roman" pitchFamily="18" charset="0"/>
              </a:rPr>
              <a:t>До 2020 року значно збільшити кількість міст і населених пунктів, що прийняли та реалізують комплексні стратегії і плани, спрямовані на усунення соціальних бар’єрів, підвищення ефективності використання ресурсів, пом’якшення наслідків зміни клімату, адаптацію до його зміни та здатність протистояти стихійним лихам, а також розробити й упровадити, відповідно до </a:t>
            </a:r>
            <a:r>
              <a:rPr lang="uk-UA" sz="1500" b="0" i="1" dirty="0" err="1">
                <a:solidFill>
                  <a:srgbClr val="FF0000"/>
                </a:solidFill>
                <a:latin typeface="Times New Roman" pitchFamily="18" charset="0"/>
                <a:cs typeface="Times New Roman" pitchFamily="18" charset="0"/>
              </a:rPr>
              <a:t>Сендайської</a:t>
            </a:r>
            <a:r>
              <a:rPr lang="uk-UA" sz="1500" b="0" i="1" dirty="0">
                <a:solidFill>
                  <a:srgbClr val="FF0000"/>
                </a:solidFill>
                <a:latin typeface="Times New Roman" pitchFamily="18" charset="0"/>
                <a:cs typeface="Times New Roman" pitchFamily="18" charset="0"/>
              </a:rPr>
              <a:t> рамкової програми зі зниження ризику лих на 2015–2030 роки, заходи з комплексного управління ризиками та пов’язаними з лихами, на всіх рівнях</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11.</a:t>
            </a:r>
            <a:r>
              <a:rPr lang="en-US" sz="1500" b="0" dirty="0">
                <a:solidFill>
                  <a:srgbClr val="000000"/>
                </a:solidFill>
                <a:latin typeface="Times New Roman" pitchFamily="18" charset="0"/>
                <a:cs typeface="Times New Roman" pitchFamily="18" charset="0"/>
              </a:rPr>
              <a:t>c </a:t>
            </a:r>
            <a:r>
              <a:rPr lang="uk-UA" sz="1500" b="0" dirty="0">
                <a:solidFill>
                  <a:srgbClr val="000000"/>
                </a:solidFill>
                <a:latin typeface="Times New Roman" pitchFamily="18" charset="0"/>
                <a:cs typeface="Times New Roman" pitchFamily="18" charset="0"/>
              </a:rPr>
              <a:t>Надавати найменш розвиненим країнам сприяння, в тому числі через фінансову та технічну допомогу, у будівництві екологічно стійких і міцних будівель з використанням місцевих матеріалів</a:t>
            </a:r>
          </a:p>
          <a:p>
            <a:pPr marL="0" indent="228600" algn="just">
              <a:lnSpc>
                <a:spcPct val="100000"/>
              </a:lnSpc>
              <a:spcBef>
                <a:spcPts val="0"/>
              </a:spcBef>
              <a:buNone/>
            </a:pPr>
            <a:endParaRPr lang="uk-UA" sz="1500" dirty="0">
              <a:solidFill>
                <a:srgbClr val="000000"/>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233" y="5383856"/>
            <a:ext cx="3500967" cy="130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4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9333" y="101600"/>
            <a:ext cx="11687705" cy="5668963"/>
          </a:xfrm>
        </p:spPr>
        <p:txBody>
          <a:bodyPr/>
          <a:lstStyle/>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12.1 Здійснювати Десятирічну стратегію дій із переходу до використання раціональних моделей споживання і виробництва за участю всіх країн і з урахуванням розвитку і потенціалу країн, причому першими до неї повинні приступити розвинені країни</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12.2 До 2030 року домогтися раціонального освоєння й ефективного використання природних ресурсів</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12.3 До 2030 року скоротити вдвічі в перерахунку на одну особу населення загальносвітовий обсяг харчових відходів на роздрібному та споживчому рівнях і зменшити втрати продовольства у виробничо-збутових ланцюжках, у тому числі післязбиральні втрати</a:t>
            </a:r>
          </a:p>
          <a:p>
            <a:pPr marL="0" indent="228600" algn="just">
              <a:lnSpc>
                <a:spcPct val="100000"/>
              </a:lnSpc>
              <a:spcBef>
                <a:spcPts val="0"/>
              </a:spcBef>
            </a:pPr>
            <a:r>
              <a:rPr lang="uk-UA" sz="1500" b="0" i="1" dirty="0">
                <a:solidFill>
                  <a:srgbClr val="FF0000"/>
                </a:solidFill>
                <a:latin typeface="Times New Roman" pitchFamily="18" charset="0"/>
                <a:cs typeface="Times New Roman" pitchFamily="18" charset="0"/>
              </a:rPr>
              <a:t>12.4 До 2020 року домогтися екологічно раціонального використання хімічних речовин і всіх відходів упродовж усього їх життєвого циклу відповідно до погоджених міжнародних принципів, істотно скоротити потрапляння цих речовин у повітря, воду і ґрунт, щоб звести до мінімуму їх негативний вплив на здоров’я людей та довкілля</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12.5 До 2030 року суттєво зменшити обсяг відходів через вживання заходів щодо запобігання їх утворенню, їх скорочення, переробки та повторного використання</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12.6 Рекомендувати компаніям, особливо великим і транснаціональним, застосовувати сталі методи виробництва та відображати інформацію про раціональне використання ресурсів у своїх звітах</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12.7 Сприяти забезпеченню сталої практики державних закупівель відповідно до національних стратегій і пріоритетів</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12.8 До 2030 року забезпечити, щоб люди в усьому світі мали відповідну інформацію та відомості про сталий розвиток і спосіб життя в гармонії з природою</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12.</a:t>
            </a:r>
            <a:r>
              <a:rPr lang="en-US" sz="1500" b="0" dirty="0">
                <a:solidFill>
                  <a:srgbClr val="000000"/>
                </a:solidFill>
                <a:latin typeface="Times New Roman" pitchFamily="18" charset="0"/>
                <a:cs typeface="Times New Roman" pitchFamily="18" charset="0"/>
              </a:rPr>
              <a:t>a </a:t>
            </a:r>
            <a:r>
              <a:rPr lang="uk-UA" sz="1500" b="0" dirty="0">
                <a:solidFill>
                  <a:srgbClr val="000000"/>
                </a:solidFill>
                <a:latin typeface="Times New Roman" pitchFamily="18" charset="0"/>
                <a:cs typeface="Times New Roman" pitchFamily="18" charset="0"/>
              </a:rPr>
              <a:t>Надавати </a:t>
            </a:r>
            <a:r>
              <a:rPr lang="uk-UA" sz="1500" b="0" dirty="0" err="1">
                <a:solidFill>
                  <a:srgbClr val="000000"/>
                </a:solidFill>
                <a:latin typeface="Times New Roman" pitchFamily="18" charset="0"/>
                <a:cs typeface="Times New Roman" pitchFamily="18" charset="0"/>
              </a:rPr>
              <a:t>розвитковим</a:t>
            </a:r>
            <a:r>
              <a:rPr lang="uk-UA" sz="1500" b="0" dirty="0">
                <a:solidFill>
                  <a:srgbClr val="000000"/>
                </a:solidFill>
                <a:latin typeface="Times New Roman" pitchFamily="18" charset="0"/>
                <a:cs typeface="Times New Roman" pitchFamily="18" charset="0"/>
              </a:rPr>
              <a:t> країнам допомогу в нарощуванні їх науково-технічного потенціалу для переходу до більш раціональних моделей споживання і виробництва</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12.</a:t>
            </a:r>
            <a:r>
              <a:rPr lang="en-US" sz="1500" b="0" dirty="0">
                <a:solidFill>
                  <a:srgbClr val="000000"/>
                </a:solidFill>
                <a:latin typeface="Times New Roman" pitchFamily="18" charset="0"/>
                <a:cs typeface="Times New Roman" pitchFamily="18" charset="0"/>
              </a:rPr>
              <a:t>b </a:t>
            </a:r>
            <a:r>
              <a:rPr lang="uk-UA" sz="1500" b="0" dirty="0">
                <a:solidFill>
                  <a:srgbClr val="000000"/>
                </a:solidFill>
                <a:latin typeface="Times New Roman" pitchFamily="18" charset="0"/>
                <a:cs typeface="Times New Roman" pitchFamily="18" charset="0"/>
              </a:rPr>
              <a:t>Розробляти і впроваджувати інструменти моніторингу впливу на сталий розвиток стійкого туризму, який сприяє створенню робочих місць, розвитку місцевої культури та виробництву місцевої продукції</a:t>
            </a:r>
          </a:p>
          <a:p>
            <a:pPr marL="0" indent="228600" algn="just">
              <a:lnSpc>
                <a:spcPct val="100000"/>
              </a:lnSpc>
              <a:spcBef>
                <a:spcPts val="0"/>
              </a:spcBef>
            </a:pPr>
            <a:r>
              <a:rPr lang="uk-UA" sz="1500" b="0" dirty="0">
                <a:solidFill>
                  <a:srgbClr val="000000"/>
                </a:solidFill>
                <a:latin typeface="Times New Roman" pitchFamily="18" charset="0"/>
                <a:cs typeface="Times New Roman" pitchFamily="18" charset="0"/>
              </a:rPr>
              <a:t>12.</a:t>
            </a:r>
            <a:r>
              <a:rPr lang="en-US" sz="1500" b="0" dirty="0">
                <a:solidFill>
                  <a:srgbClr val="000000"/>
                </a:solidFill>
                <a:latin typeface="Times New Roman" pitchFamily="18" charset="0"/>
                <a:cs typeface="Times New Roman" pitchFamily="18" charset="0"/>
              </a:rPr>
              <a:t>c </a:t>
            </a:r>
            <a:r>
              <a:rPr lang="uk-UA" sz="1500" b="0" dirty="0">
                <a:solidFill>
                  <a:srgbClr val="000000"/>
                </a:solidFill>
                <a:latin typeface="Times New Roman" pitchFamily="18" charset="0"/>
                <a:cs typeface="Times New Roman" pitchFamily="18" charset="0"/>
              </a:rPr>
              <a:t>Раціоналізувати неефективне субсидування використання викопного палива, що веде до його марнотратного споживання, за допомогою усунення ринкових диспропорцій з урахуванням національних умов, у тому числі через реорганізацію оподаткування та поступову відмову від шкідливих субсидій там, де вони існують, для обліку їх екологічних наслідків, повною мірою беручи до уваги особливі потреби й умови </a:t>
            </a:r>
            <a:r>
              <a:rPr lang="uk-UA" sz="1500" b="0" dirty="0" err="1">
                <a:solidFill>
                  <a:srgbClr val="000000"/>
                </a:solidFill>
                <a:latin typeface="Times New Roman" pitchFamily="18" charset="0"/>
                <a:cs typeface="Times New Roman" pitchFamily="18" charset="0"/>
              </a:rPr>
              <a:t>розвиткових</a:t>
            </a:r>
            <a:r>
              <a:rPr lang="uk-UA" sz="1500" b="0" dirty="0">
                <a:solidFill>
                  <a:srgbClr val="000000"/>
                </a:solidFill>
                <a:latin typeface="Times New Roman" pitchFamily="18" charset="0"/>
                <a:cs typeface="Times New Roman" pitchFamily="18" charset="0"/>
              </a:rPr>
              <a:t> країн і зводячи до мінімуму можливі негативні наслідки для їх розвитку так, щоб захистити інтереси нужденних і вразливих груп населення</a:t>
            </a:r>
          </a:p>
          <a:p>
            <a:pPr marL="0" indent="228600" algn="just">
              <a:lnSpc>
                <a:spcPct val="100000"/>
              </a:lnSpc>
              <a:spcBef>
                <a:spcPts val="0"/>
              </a:spcBef>
              <a:buNone/>
            </a:pPr>
            <a:endParaRPr lang="uk-UA" sz="1500" dirty="0">
              <a:solidFill>
                <a:srgbClr val="000000"/>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575" y="5475405"/>
            <a:ext cx="3358092" cy="126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37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28601" y="160868"/>
            <a:ext cx="11628438" cy="5609696"/>
          </a:xfrm>
        </p:spPr>
        <p:txBody>
          <a:bodyPr/>
          <a:lstStyle/>
          <a:p>
            <a:pPr marL="0" indent="228600" algn="just">
              <a:lnSpc>
                <a:spcPct val="100000"/>
              </a:lnSpc>
              <a:spcBef>
                <a:spcPts val="0"/>
              </a:spcBef>
            </a:pPr>
            <a:r>
              <a:rPr lang="uk-UA" sz="2000" b="0" dirty="0">
                <a:solidFill>
                  <a:srgbClr val="000000"/>
                </a:solidFill>
                <a:latin typeface="Times New Roman" pitchFamily="18" charset="0"/>
                <a:cs typeface="Times New Roman" pitchFamily="18" charset="0"/>
              </a:rPr>
              <a:t>13.1 Підвищити опірність і здатність адаптуватися до небезпечних кліматичних явищ і стихійних лих у всіх країнах</a:t>
            </a:r>
          </a:p>
          <a:p>
            <a:pPr marL="0" indent="228600" algn="just">
              <a:lnSpc>
                <a:spcPct val="100000"/>
              </a:lnSpc>
              <a:spcBef>
                <a:spcPts val="0"/>
              </a:spcBef>
            </a:pPr>
            <a:r>
              <a:rPr lang="uk-UA" sz="2000" b="0" dirty="0">
                <a:solidFill>
                  <a:srgbClr val="000000"/>
                </a:solidFill>
                <a:latin typeface="Times New Roman" pitchFamily="18" charset="0"/>
                <a:cs typeface="Times New Roman" pitchFamily="18" charset="0"/>
              </a:rPr>
              <a:t>13.2 Включити заходи реагування на зміну клімату в політику, стратегії та планування на національному рівні</a:t>
            </a:r>
          </a:p>
          <a:p>
            <a:pPr marL="0" indent="228600" algn="just">
              <a:lnSpc>
                <a:spcPct val="100000"/>
              </a:lnSpc>
              <a:spcBef>
                <a:spcPts val="0"/>
              </a:spcBef>
            </a:pPr>
            <a:r>
              <a:rPr lang="uk-UA" sz="2000" b="0" dirty="0">
                <a:solidFill>
                  <a:srgbClr val="000000"/>
                </a:solidFill>
                <a:latin typeface="Times New Roman" pitchFamily="18" charset="0"/>
                <a:cs typeface="Times New Roman" pitchFamily="18" charset="0"/>
              </a:rPr>
              <a:t>13.3 Поліпшити просвітництво, поширення інформації і можливості людей та установ щодо пом’якшення гостроти та послаблення наслідків зміни клімату, адаптації до них і раннього попередження</a:t>
            </a:r>
          </a:p>
          <a:p>
            <a:pPr marL="0" indent="228600" algn="just">
              <a:lnSpc>
                <a:spcPct val="100000"/>
              </a:lnSpc>
              <a:spcBef>
                <a:spcPts val="0"/>
              </a:spcBef>
            </a:pPr>
            <a:r>
              <a:rPr lang="uk-UA" sz="2000" b="0" dirty="0">
                <a:solidFill>
                  <a:srgbClr val="000000"/>
                </a:solidFill>
                <a:latin typeface="Times New Roman" pitchFamily="18" charset="0"/>
                <a:cs typeface="Times New Roman" pitchFamily="18" charset="0"/>
              </a:rPr>
              <a:t>13.а Виконати взяте на себе розвиненими країнами, які є учасниками Рамкової конвенції Організації Об’єднаних Націй про зміну клімату, зобов’язання досягти мети щорічної мобілізації до 2020 року загальними зусиллями 100 </a:t>
            </a:r>
            <a:r>
              <a:rPr lang="uk-UA" sz="2000" b="0" dirty="0" err="1">
                <a:solidFill>
                  <a:srgbClr val="000000"/>
                </a:solidFill>
                <a:latin typeface="Times New Roman" pitchFamily="18" charset="0"/>
                <a:cs typeface="Times New Roman" pitchFamily="18" charset="0"/>
              </a:rPr>
              <a:t>млрд</a:t>
            </a:r>
            <a:r>
              <a:rPr lang="uk-UA" sz="2000" b="0" dirty="0">
                <a:solidFill>
                  <a:srgbClr val="000000"/>
                </a:solidFill>
                <a:latin typeface="Times New Roman" pitchFamily="18" charset="0"/>
                <a:cs typeface="Times New Roman" pitchFamily="18" charset="0"/>
              </a:rPr>
              <a:t> дол. США з усіх джерел для задоволення потреб </a:t>
            </a:r>
            <a:r>
              <a:rPr lang="uk-UA" sz="2000" b="0" dirty="0" err="1">
                <a:solidFill>
                  <a:srgbClr val="000000"/>
                </a:solidFill>
                <a:latin typeface="Times New Roman" pitchFamily="18" charset="0"/>
                <a:cs typeface="Times New Roman" pitchFamily="18" charset="0"/>
              </a:rPr>
              <a:t>розвиткових</a:t>
            </a:r>
            <a:r>
              <a:rPr lang="uk-UA" sz="2000" b="0" dirty="0">
                <a:solidFill>
                  <a:srgbClr val="000000"/>
                </a:solidFill>
                <a:latin typeface="Times New Roman" pitchFamily="18" charset="0"/>
                <a:cs typeface="Times New Roman" pitchFamily="18" charset="0"/>
              </a:rPr>
              <a:t> країн в контексті прийняття конструктивних заходів щодо пом’якшення гостроти наслідків зміни клімату та забезпечення прозорості їх здійснення, а також забезпечити повномасштабне функціонування Зеленого кліматичного фонду через його капіталізацію в найкоротші можливі терміни</a:t>
            </a:r>
          </a:p>
          <a:p>
            <a:pPr marL="0" indent="228600" algn="just">
              <a:lnSpc>
                <a:spcPct val="100000"/>
              </a:lnSpc>
              <a:spcBef>
                <a:spcPts val="0"/>
              </a:spcBef>
            </a:pPr>
            <a:r>
              <a:rPr lang="uk-UA" sz="2000" b="0" dirty="0">
                <a:solidFill>
                  <a:srgbClr val="000000"/>
                </a:solidFill>
                <a:latin typeface="Times New Roman" pitchFamily="18" charset="0"/>
                <a:cs typeface="Times New Roman" pitchFamily="18" charset="0"/>
              </a:rPr>
              <a:t>13.</a:t>
            </a:r>
            <a:r>
              <a:rPr lang="en-US" sz="2000" b="0" dirty="0">
                <a:solidFill>
                  <a:srgbClr val="000000"/>
                </a:solidFill>
                <a:latin typeface="Times New Roman" pitchFamily="18" charset="0"/>
                <a:cs typeface="Times New Roman" pitchFamily="18" charset="0"/>
              </a:rPr>
              <a:t>b </a:t>
            </a:r>
            <a:r>
              <a:rPr lang="uk-UA" sz="2000" b="0" dirty="0">
                <a:solidFill>
                  <a:srgbClr val="000000"/>
                </a:solidFill>
                <a:latin typeface="Times New Roman" pitchFamily="18" charset="0"/>
                <a:cs typeface="Times New Roman" pitchFamily="18" charset="0"/>
              </a:rPr>
              <a:t>Сприяти створенню механізмів зі зміцнення можливостей планування й управління, пов’язаних зі зміною клімату, в найменш розвинених країнах і малих острівних державах, що розвиваються, приділяючи, зокрема, підвищену увагу жінкам, молоді, а також місцевим і </a:t>
            </a:r>
            <a:r>
              <a:rPr lang="uk-UA" sz="2000" b="0" dirty="0" err="1">
                <a:solidFill>
                  <a:srgbClr val="000000"/>
                </a:solidFill>
                <a:latin typeface="Times New Roman" pitchFamily="18" charset="0"/>
                <a:cs typeface="Times New Roman" pitchFamily="18" charset="0"/>
              </a:rPr>
              <a:t>маргіналізованим</a:t>
            </a:r>
            <a:r>
              <a:rPr lang="uk-UA" sz="2000" b="0" dirty="0">
                <a:solidFill>
                  <a:srgbClr val="000000"/>
                </a:solidFill>
                <a:latin typeface="Times New Roman" pitchFamily="18" charset="0"/>
                <a:cs typeface="Times New Roman" pitchFamily="18" charset="0"/>
              </a:rPr>
              <a:t> громадам</a:t>
            </a:r>
          </a:p>
          <a:p>
            <a:pPr marL="0" indent="228600" algn="just">
              <a:lnSpc>
                <a:spcPct val="100000"/>
              </a:lnSpc>
              <a:spcBef>
                <a:spcPts val="0"/>
              </a:spcBef>
            </a:pPr>
            <a:endParaRPr lang="uk-UA" sz="2000" dirty="0">
              <a:solidFill>
                <a:srgbClr val="000000"/>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417" y="5210175"/>
            <a:ext cx="40005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05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11667" y="270934"/>
            <a:ext cx="11645371" cy="5499630"/>
          </a:xfrm>
        </p:spPr>
        <p:txBody>
          <a:bodyPr/>
          <a:lstStyle/>
          <a:p>
            <a:pPr marL="0" indent="228600" algn="just">
              <a:lnSpc>
                <a:spcPct val="100000"/>
              </a:lnSpc>
              <a:spcBef>
                <a:spcPts val="0"/>
              </a:spcBef>
            </a:pPr>
            <a:r>
              <a:rPr lang="uk-UA" sz="1350" b="0" dirty="0">
                <a:solidFill>
                  <a:srgbClr val="000000"/>
                </a:solidFill>
                <a:latin typeface="Times New Roman" pitchFamily="18" charset="0"/>
                <a:cs typeface="Times New Roman" pitchFamily="18" charset="0"/>
              </a:rPr>
              <a:t>14.1 До 2025 року забезпечити запобігання та суттєве скорочення будь-якого забруднення морського середовища, у тому числі внаслідок діяльності на суші, включаючи забруднення морським сміттям і поживними речовинами</a:t>
            </a:r>
          </a:p>
          <a:p>
            <a:pPr marL="0" indent="228600" algn="just">
              <a:lnSpc>
                <a:spcPct val="100000"/>
              </a:lnSpc>
              <a:spcBef>
                <a:spcPts val="0"/>
              </a:spcBef>
            </a:pPr>
            <a:r>
              <a:rPr lang="uk-UA" sz="1350" b="0" dirty="0">
                <a:solidFill>
                  <a:srgbClr val="000000"/>
                </a:solidFill>
                <a:latin typeface="Times New Roman" pitchFamily="18" charset="0"/>
                <a:cs typeface="Times New Roman" pitchFamily="18" charset="0"/>
              </a:rPr>
              <a:t>14.2 До 2020 року забезпечити раціональне використання і захист морських та прибережних екосистем для запобігання значному негативному впливу, у тому числі через підвищення стійкості цих екосистем, і вжити заходів щодо їх відновлення для забезпечення гарного екологічного стану та продуктивності океанів</a:t>
            </a:r>
          </a:p>
          <a:p>
            <a:pPr marL="0" indent="228600" algn="just">
              <a:lnSpc>
                <a:spcPct val="100000"/>
              </a:lnSpc>
              <a:spcBef>
                <a:spcPts val="0"/>
              </a:spcBef>
            </a:pPr>
            <a:r>
              <a:rPr lang="uk-UA" sz="1350" b="0" dirty="0">
                <a:solidFill>
                  <a:srgbClr val="000000"/>
                </a:solidFill>
                <a:latin typeface="Times New Roman" pitchFamily="18" charset="0"/>
                <a:cs typeface="Times New Roman" pitchFamily="18" charset="0"/>
              </a:rPr>
              <a:t>14.3 Мінімізувати і ліквідувати наслідки </a:t>
            </a:r>
            <a:r>
              <a:rPr lang="uk-UA" sz="1350" b="0" dirty="0" err="1">
                <a:solidFill>
                  <a:srgbClr val="000000"/>
                </a:solidFill>
                <a:latin typeface="Times New Roman" pitchFamily="18" charset="0"/>
                <a:cs typeface="Times New Roman" pitchFamily="18" charset="0"/>
              </a:rPr>
              <a:t>закислення</a:t>
            </a:r>
            <a:r>
              <a:rPr lang="uk-UA" sz="1350" b="0" dirty="0">
                <a:solidFill>
                  <a:srgbClr val="000000"/>
                </a:solidFill>
                <a:latin typeface="Times New Roman" pitchFamily="18" charset="0"/>
                <a:cs typeface="Times New Roman" pitchFamily="18" charset="0"/>
              </a:rPr>
              <a:t> океану, в тому числі завдяки розвитку наукового співробітництва на всіх рівнях</a:t>
            </a:r>
          </a:p>
          <a:p>
            <a:pPr marL="0" indent="228600" algn="just">
              <a:lnSpc>
                <a:spcPct val="100000"/>
              </a:lnSpc>
              <a:spcBef>
                <a:spcPts val="0"/>
              </a:spcBef>
            </a:pPr>
            <a:r>
              <a:rPr lang="uk-UA" sz="1350" b="0" dirty="0">
                <a:solidFill>
                  <a:srgbClr val="000000"/>
                </a:solidFill>
                <a:latin typeface="Times New Roman" pitchFamily="18" charset="0"/>
                <a:cs typeface="Times New Roman" pitchFamily="18" charset="0"/>
              </a:rPr>
              <a:t>14.4 До 2020 року забезпечити ефективне регулювання видобутку і покласти край перелову, незаконному, незареєстрованому та неврегульованому рибному промислу і згубній рибопромисловій практиці, а також виконати науково обґрунтовані плани господарської діяльності для відновлення рибних запасів у найкоротші можливі терміни, довівши їх до принаймні таких рівнів, які здатні забезпечувати максимальний екологічно раціональний улов з урахуванням біологічних характеристик цих запасів</a:t>
            </a:r>
          </a:p>
          <a:p>
            <a:pPr marL="0" indent="228600" algn="just">
              <a:lnSpc>
                <a:spcPct val="100000"/>
              </a:lnSpc>
              <a:spcBef>
                <a:spcPts val="0"/>
              </a:spcBef>
            </a:pPr>
            <a:r>
              <a:rPr lang="uk-UA" sz="1350" b="0" dirty="0">
                <a:solidFill>
                  <a:srgbClr val="000000"/>
                </a:solidFill>
                <a:latin typeface="Times New Roman" pitchFamily="18" charset="0"/>
                <a:cs typeface="Times New Roman" pitchFamily="18" charset="0"/>
              </a:rPr>
              <a:t>14.5 До 2020 року охопити природоохоронними заходами принаймні 10 % прибережних і морських районів відповідно до національного законодавства і міжнародного права та на основі найкращої наявної наукової інформації</a:t>
            </a:r>
          </a:p>
          <a:p>
            <a:pPr marL="0" indent="228600" algn="just">
              <a:lnSpc>
                <a:spcPct val="100000"/>
              </a:lnSpc>
              <a:spcBef>
                <a:spcPts val="0"/>
              </a:spcBef>
            </a:pPr>
            <a:r>
              <a:rPr lang="uk-UA" sz="1350" b="0" i="1" dirty="0">
                <a:solidFill>
                  <a:srgbClr val="FF0000"/>
                </a:solidFill>
                <a:latin typeface="Times New Roman" pitchFamily="18" charset="0"/>
                <a:cs typeface="Times New Roman" pitchFamily="18" charset="0"/>
              </a:rPr>
              <a:t>14.6 До 2020 року заборонити деякі форми субсидій для рибного промислу, що сприяють створенню надмірних потужностей і перелову, скасувати субсидії, що сприяють незаконному, незареєстрованому та неврегульованому рибному промислу, й утримуватися від введення нових таких субсидій, визнаючи, що належне та ефективне застосування особливого і диференційованого режиму щодо </a:t>
            </a:r>
            <a:r>
              <a:rPr lang="uk-UA" sz="1350" b="0" i="1" dirty="0" err="1">
                <a:solidFill>
                  <a:srgbClr val="FF0000"/>
                </a:solidFill>
                <a:latin typeface="Times New Roman" pitchFamily="18" charset="0"/>
                <a:cs typeface="Times New Roman" pitchFamily="18" charset="0"/>
              </a:rPr>
              <a:t>розвиткових</a:t>
            </a:r>
            <a:r>
              <a:rPr lang="uk-UA" sz="1350" b="0" i="1" dirty="0">
                <a:solidFill>
                  <a:srgbClr val="FF0000"/>
                </a:solidFill>
                <a:latin typeface="Times New Roman" pitchFamily="18" charset="0"/>
                <a:cs typeface="Times New Roman" pitchFamily="18" charset="0"/>
              </a:rPr>
              <a:t> та найменш розвинених країн має бути невід’ємною частиною переговорів з питання про субсидування рибного промислу, які ведуться в рамках Світової організації торгівлі </a:t>
            </a:r>
          </a:p>
          <a:p>
            <a:pPr marL="0" indent="228600" algn="just">
              <a:lnSpc>
                <a:spcPct val="100000"/>
              </a:lnSpc>
              <a:spcBef>
                <a:spcPts val="0"/>
              </a:spcBef>
            </a:pPr>
            <a:r>
              <a:rPr lang="uk-UA" sz="1350" b="0" dirty="0">
                <a:solidFill>
                  <a:srgbClr val="000000"/>
                </a:solidFill>
                <a:latin typeface="Times New Roman" pitchFamily="18" charset="0"/>
                <a:cs typeface="Times New Roman" pitchFamily="18" charset="0"/>
              </a:rPr>
              <a:t>14.7 До 2030 року підвищити економічні вигоди, одержувані малими </a:t>
            </a:r>
            <a:r>
              <a:rPr lang="uk-UA" sz="1350" b="0" dirty="0" err="1">
                <a:solidFill>
                  <a:srgbClr val="000000"/>
                </a:solidFill>
                <a:latin typeface="Times New Roman" pitchFamily="18" charset="0"/>
                <a:cs typeface="Times New Roman" pitchFamily="18" charset="0"/>
              </a:rPr>
              <a:t>розвитковими</a:t>
            </a:r>
            <a:r>
              <a:rPr lang="uk-UA" sz="1350" b="0" dirty="0">
                <a:solidFill>
                  <a:srgbClr val="000000"/>
                </a:solidFill>
                <a:latin typeface="Times New Roman" pitchFamily="18" charset="0"/>
                <a:cs typeface="Times New Roman" pitchFamily="18" charset="0"/>
              </a:rPr>
              <a:t> острівними державами і найменш розвиненими країнами від екологічно раціонального використання морських ресурсів, у тому числі завдяки екологічно раціональній організації рибного господарства, аквакультури і туризму</a:t>
            </a:r>
          </a:p>
          <a:p>
            <a:pPr marL="0" indent="228600" algn="just">
              <a:lnSpc>
                <a:spcPct val="100000"/>
              </a:lnSpc>
              <a:spcBef>
                <a:spcPts val="0"/>
              </a:spcBef>
            </a:pPr>
            <a:r>
              <a:rPr lang="uk-UA" sz="1350" b="0" dirty="0">
                <a:solidFill>
                  <a:srgbClr val="000000"/>
                </a:solidFill>
                <a:latin typeface="Times New Roman" pitchFamily="18" charset="0"/>
                <a:cs typeface="Times New Roman" pitchFamily="18" charset="0"/>
              </a:rPr>
              <a:t>14.а Збільшити обсяг наукових знань, розширити наукові дослідження і забезпечити передачу морських технологій з урахуванням Критеріїв та керівних принципів щодо передачі морських технологій, розроблених Міжурядовою океанографічною комісією, щоб поліпшити екологічний стан океанської середовища і підвищити внесок морського </a:t>
            </a:r>
            <a:r>
              <a:rPr lang="uk-UA" sz="1350" b="0" dirty="0" err="1">
                <a:solidFill>
                  <a:srgbClr val="000000"/>
                </a:solidFill>
                <a:latin typeface="Times New Roman" pitchFamily="18" charset="0"/>
                <a:cs typeface="Times New Roman" pitchFamily="18" charset="0"/>
              </a:rPr>
              <a:t>біорізноманіття</a:t>
            </a:r>
            <a:r>
              <a:rPr lang="uk-UA" sz="1350" b="0" dirty="0">
                <a:solidFill>
                  <a:srgbClr val="000000"/>
                </a:solidFill>
                <a:latin typeface="Times New Roman" pitchFamily="18" charset="0"/>
                <a:cs typeface="Times New Roman" pitchFamily="18" charset="0"/>
              </a:rPr>
              <a:t> у розвиток </a:t>
            </a:r>
            <a:r>
              <a:rPr lang="uk-UA" sz="1350" b="0" dirty="0" err="1">
                <a:solidFill>
                  <a:srgbClr val="000000"/>
                </a:solidFill>
                <a:latin typeface="Times New Roman" pitchFamily="18" charset="0"/>
                <a:cs typeface="Times New Roman" pitchFamily="18" charset="0"/>
              </a:rPr>
              <a:t>розвиткових</a:t>
            </a:r>
            <a:r>
              <a:rPr lang="uk-UA" sz="1350" b="0" dirty="0">
                <a:solidFill>
                  <a:srgbClr val="000000"/>
                </a:solidFill>
                <a:latin typeface="Times New Roman" pitchFamily="18" charset="0"/>
                <a:cs typeface="Times New Roman" pitchFamily="18" charset="0"/>
              </a:rPr>
              <a:t> країн, особливо малих </a:t>
            </a:r>
            <a:r>
              <a:rPr lang="uk-UA" sz="1350" b="0" dirty="0" err="1">
                <a:solidFill>
                  <a:srgbClr val="000000"/>
                </a:solidFill>
                <a:latin typeface="Times New Roman" pitchFamily="18" charset="0"/>
                <a:cs typeface="Times New Roman" pitchFamily="18" charset="0"/>
              </a:rPr>
              <a:t>розвиткових</a:t>
            </a:r>
            <a:r>
              <a:rPr lang="uk-UA" sz="1350" b="0" dirty="0">
                <a:solidFill>
                  <a:srgbClr val="000000"/>
                </a:solidFill>
                <a:latin typeface="Times New Roman" pitchFamily="18" charset="0"/>
                <a:cs typeface="Times New Roman" pitchFamily="18" charset="0"/>
              </a:rPr>
              <a:t> острівних держав і найменш розвинених країн</a:t>
            </a:r>
          </a:p>
          <a:p>
            <a:pPr marL="0" indent="228600" algn="just">
              <a:lnSpc>
                <a:spcPct val="100000"/>
              </a:lnSpc>
              <a:spcBef>
                <a:spcPts val="0"/>
              </a:spcBef>
            </a:pPr>
            <a:r>
              <a:rPr lang="uk-UA" sz="1350" b="0" dirty="0">
                <a:solidFill>
                  <a:srgbClr val="000000"/>
                </a:solidFill>
                <a:latin typeface="Times New Roman" pitchFamily="18" charset="0"/>
                <a:cs typeface="Times New Roman" pitchFamily="18" charset="0"/>
              </a:rPr>
              <a:t>14.</a:t>
            </a:r>
            <a:r>
              <a:rPr lang="en-US" sz="1350" b="0" dirty="0">
                <a:solidFill>
                  <a:srgbClr val="000000"/>
                </a:solidFill>
                <a:latin typeface="Times New Roman" pitchFamily="18" charset="0"/>
                <a:cs typeface="Times New Roman" pitchFamily="18" charset="0"/>
              </a:rPr>
              <a:t>b </a:t>
            </a:r>
            <a:r>
              <a:rPr lang="uk-UA" sz="1350" b="0" dirty="0">
                <a:solidFill>
                  <a:srgbClr val="000000"/>
                </a:solidFill>
                <a:latin typeface="Times New Roman" pitchFamily="18" charset="0"/>
                <a:cs typeface="Times New Roman" pitchFamily="18" charset="0"/>
              </a:rPr>
              <a:t>Забезпечити доступ дрібних господарств, що займаються кустарним рибним промислом, до морських ресурсів та ринків</a:t>
            </a:r>
          </a:p>
          <a:p>
            <a:pPr marL="0" indent="228600" algn="just">
              <a:lnSpc>
                <a:spcPct val="100000"/>
              </a:lnSpc>
              <a:spcBef>
                <a:spcPts val="0"/>
              </a:spcBef>
            </a:pPr>
            <a:r>
              <a:rPr lang="uk-UA" sz="1350" b="0" dirty="0">
                <a:solidFill>
                  <a:srgbClr val="000000"/>
                </a:solidFill>
                <a:latin typeface="Times New Roman" pitchFamily="18" charset="0"/>
                <a:cs typeface="Times New Roman" pitchFamily="18" charset="0"/>
              </a:rPr>
              <a:t>14.с Поліпшити роботу зі збереження та раціонального використання океанів і їх ресурсів через дотримання норм міжнародного права, закріплених у Конвенції Організації Об’єднаних Націй з морського права, що, як зазначено в пункті 158 документа «Майбутнє, якого ми прагнемо», закладає юридичну базу для збереження та раціонального використання Світового океану і його ресурсів</a:t>
            </a:r>
          </a:p>
          <a:p>
            <a:pPr marL="0" indent="228600" algn="just">
              <a:lnSpc>
                <a:spcPct val="100000"/>
              </a:lnSpc>
              <a:spcBef>
                <a:spcPts val="0"/>
              </a:spcBef>
              <a:buNone/>
            </a:pPr>
            <a:endParaRPr lang="uk-UA" sz="1350" dirty="0">
              <a:solidFill>
                <a:srgbClr val="000000"/>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454" y="5679945"/>
            <a:ext cx="2927879" cy="110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927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35467" y="152400"/>
            <a:ext cx="11721571" cy="5618163"/>
          </a:xfrm>
        </p:spPr>
        <p:txBody>
          <a:bodyPr/>
          <a:lstStyle/>
          <a:p>
            <a:pPr marL="0" indent="228600" algn="just">
              <a:lnSpc>
                <a:spcPct val="100000"/>
              </a:lnSpc>
              <a:spcBef>
                <a:spcPts val="0"/>
              </a:spcBef>
            </a:pPr>
            <a:r>
              <a:rPr lang="uk-UA" sz="1450" b="0" dirty="0">
                <a:solidFill>
                  <a:srgbClr val="000000"/>
                </a:solidFill>
                <a:latin typeface="Times New Roman" pitchFamily="18" charset="0"/>
                <a:cs typeface="Times New Roman" pitchFamily="18" charset="0"/>
              </a:rPr>
              <a:t>15.1 До 2020 року забезпечити збереження, відновлення та раціональне використання наземних і внутрішніх прісноводних екосистем та їхніх послуг, у тому числі лісів, водно-болотних угідь, гір і посушливих земель, відповідно до зобов’язань, що випливають з міжнародних угод</a:t>
            </a:r>
          </a:p>
          <a:p>
            <a:pPr marL="0" indent="228600" algn="just">
              <a:lnSpc>
                <a:spcPct val="100000"/>
              </a:lnSpc>
              <a:spcBef>
                <a:spcPts val="0"/>
              </a:spcBef>
            </a:pPr>
            <a:r>
              <a:rPr lang="uk-UA" sz="1450" b="0" dirty="0">
                <a:solidFill>
                  <a:srgbClr val="000000"/>
                </a:solidFill>
                <a:latin typeface="Times New Roman" pitchFamily="18" charset="0"/>
                <a:cs typeface="Times New Roman" pitchFamily="18" charset="0"/>
              </a:rPr>
              <a:t>15.2 До 2020 року сприяти впровадженню методів раціонального використання всіх типів лісів, зупинити збезлісення, відновити деградовані ліси та значно розширити масштаби лісонасадження і лісовідновлення в усьому світі</a:t>
            </a:r>
          </a:p>
          <a:p>
            <a:pPr marL="0" indent="228600" algn="just">
              <a:lnSpc>
                <a:spcPct val="100000"/>
              </a:lnSpc>
              <a:spcBef>
                <a:spcPts val="0"/>
              </a:spcBef>
            </a:pPr>
            <a:r>
              <a:rPr lang="uk-UA" sz="1450" b="0" dirty="0">
                <a:solidFill>
                  <a:srgbClr val="000000"/>
                </a:solidFill>
                <a:latin typeface="Times New Roman" pitchFamily="18" charset="0"/>
                <a:cs typeface="Times New Roman" pitchFamily="18" charset="0"/>
              </a:rPr>
              <a:t>15.3 До 2030 року вести боротьбу з </a:t>
            </a:r>
            <a:r>
              <a:rPr lang="uk-UA" sz="1450" b="0" dirty="0" err="1">
                <a:solidFill>
                  <a:srgbClr val="000000"/>
                </a:solidFill>
                <a:latin typeface="Times New Roman" pitchFamily="18" charset="0"/>
                <a:cs typeface="Times New Roman" pitchFamily="18" charset="0"/>
              </a:rPr>
              <a:t>опустелюванням</a:t>
            </a:r>
            <a:r>
              <a:rPr lang="uk-UA" sz="1450" b="0" dirty="0">
                <a:solidFill>
                  <a:srgbClr val="000000"/>
                </a:solidFill>
                <a:latin typeface="Times New Roman" pitchFamily="18" charset="0"/>
                <a:cs typeface="Times New Roman" pitchFamily="18" charset="0"/>
              </a:rPr>
              <a:t>, відновити деградовані землі та ґрунти, включаючи землі, що потерпають від </a:t>
            </a:r>
            <a:r>
              <a:rPr lang="uk-UA" sz="1450" b="0" dirty="0" err="1">
                <a:solidFill>
                  <a:srgbClr val="000000"/>
                </a:solidFill>
                <a:latin typeface="Times New Roman" pitchFamily="18" charset="0"/>
                <a:cs typeface="Times New Roman" pitchFamily="18" charset="0"/>
              </a:rPr>
              <a:t>опустелювання</a:t>
            </a:r>
            <a:r>
              <a:rPr lang="uk-UA" sz="1450" b="0" dirty="0">
                <a:solidFill>
                  <a:srgbClr val="000000"/>
                </a:solidFill>
                <a:latin typeface="Times New Roman" pitchFamily="18" charset="0"/>
                <a:cs typeface="Times New Roman" pitchFamily="18" charset="0"/>
              </a:rPr>
              <a:t>, засух і повеней, та прагнути, щоб у всьому світі не погіршувався стан земель</a:t>
            </a:r>
          </a:p>
          <a:p>
            <a:pPr marL="0" indent="228600" algn="just">
              <a:lnSpc>
                <a:spcPct val="100000"/>
              </a:lnSpc>
              <a:spcBef>
                <a:spcPts val="0"/>
              </a:spcBef>
            </a:pPr>
            <a:r>
              <a:rPr lang="uk-UA" sz="1450" b="0" dirty="0">
                <a:solidFill>
                  <a:srgbClr val="000000"/>
                </a:solidFill>
                <a:latin typeface="Times New Roman" pitchFamily="18" charset="0"/>
                <a:cs typeface="Times New Roman" pitchFamily="18" charset="0"/>
              </a:rPr>
              <a:t>15.4 До 2030 року забезпечити збереження гірських екосистем, у тому числі їх </a:t>
            </a:r>
            <a:r>
              <a:rPr lang="uk-UA" sz="1450" b="0" dirty="0" err="1">
                <a:solidFill>
                  <a:srgbClr val="000000"/>
                </a:solidFill>
                <a:latin typeface="Times New Roman" pitchFamily="18" charset="0"/>
                <a:cs typeface="Times New Roman" pitchFamily="18" charset="0"/>
              </a:rPr>
              <a:t>біорізноманіття</a:t>
            </a:r>
            <a:r>
              <a:rPr lang="uk-UA" sz="1450" b="0" dirty="0">
                <a:solidFill>
                  <a:srgbClr val="000000"/>
                </a:solidFill>
                <a:latin typeface="Times New Roman" pitchFamily="18" charset="0"/>
                <a:cs typeface="Times New Roman" pitchFamily="18" charset="0"/>
              </a:rPr>
              <a:t>, щоб підвищити їх здатність давати блага, необхідні для сталого розвитку</a:t>
            </a:r>
          </a:p>
          <a:p>
            <a:pPr marL="0" indent="228600" algn="just">
              <a:lnSpc>
                <a:spcPct val="100000"/>
              </a:lnSpc>
              <a:spcBef>
                <a:spcPts val="0"/>
              </a:spcBef>
            </a:pPr>
            <a:r>
              <a:rPr lang="uk-UA" sz="1450" b="0" dirty="0">
                <a:solidFill>
                  <a:srgbClr val="000000"/>
                </a:solidFill>
                <a:latin typeface="Times New Roman" pitchFamily="18" charset="0"/>
                <a:cs typeface="Times New Roman" pitchFamily="18" charset="0"/>
              </a:rPr>
              <a:t>15.5 Негайно вжити значущі заходи щодо стримування деградації природних середовищ існування, зупинити втрату біологічного різноманіття і до 2020 року забезпечити збереження та запобігання зникненню видів, що перебувають під загрозою вимирання</a:t>
            </a:r>
          </a:p>
          <a:p>
            <a:pPr marL="0" indent="228600" algn="just">
              <a:lnSpc>
                <a:spcPct val="100000"/>
              </a:lnSpc>
              <a:spcBef>
                <a:spcPts val="0"/>
              </a:spcBef>
            </a:pPr>
            <a:r>
              <a:rPr lang="uk-UA" sz="1450" b="0" dirty="0">
                <a:solidFill>
                  <a:srgbClr val="000000"/>
                </a:solidFill>
                <a:latin typeface="Times New Roman" pitchFamily="18" charset="0"/>
                <a:cs typeface="Times New Roman" pitchFamily="18" charset="0"/>
              </a:rPr>
              <a:t>15.6 Сприяти справедливому розподілу благ від використання генетичних ресурсів і допомагати забезпечувати належний доступ до таких ресурсів на умовах, погоджених на міжнародному рівні</a:t>
            </a:r>
          </a:p>
          <a:p>
            <a:pPr marL="0" indent="228600" algn="just">
              <a:lnSpc>
                <a:spcPct val="100000"/>
              </a:lnSpc>
              <a:spcBef>
                <a:spcPts val="0"/>
              </a:spcBef>
            </a:pPr>
            <a:r>
              <a:rPr lang="uk-UA" sz="1450" b="0" dirty="0">
                <a:solidFill>
                  <a:srgbClr val="000000"/>
                </a:solidFill>
                <a:latin typeface="Times New Roman" pitchFamily="18" charset="0"/>
                <a:cs typeface="Times New Roman" pitchFamily="18" charset="0"/>
              </a:rPr>
              <a:t>15.7 Негайно вжити заходів для того, щоб покласти край браконьєрству і контрабандній торгівлі охоронюваними видами флори й фауни, та вирішити проблеми, що стосуються як попиту на незаконні продукти живий природи, так і їх пропозиції</a:t>
            </a:r>
          </a:p>
          <a:p>
            <a:pPr marL="0" indent="228600" algn="just">
              <a:lnSpc>
                <a:spcPct val="100000"/>
              </a:lnSpc>
              <a:spcBef>
                <a:spcPts val="0"/>
              </a:spcBef>
            </a:pPr>
            <a:r>
              <a:rPr lang="uk-UA" sz="1450" b="0" i="1" dirty="0">
                <a:solidFill>
                  <a:srgbClr val="FF0000"/>
                </a:solidFill>
                <a:latin typeface="Times New Roman" pitchFamily="18" charset="0"/>
                <a:cs typeface="Times New Roman" pitchFamily="18" charset="0"/>
              </a:rPr>
              <a:t>15.8 До 2020 року вжити заходів щодо запобігання проникненню чужорідних </a:t>
            </a:r>
            <a:r>
              <a:rPr lang="uk-UA" sz="1450" b="0" i="1" dirty="0" err="1">
                <a:solidFill>
                  <a:srgbClr val="FF0000"/>
                </a:solidFill>
                <a:latin typeface="Times New Roman" pitchFamily="18" charset="0"/>
                <a:cs typeface="Times New Roman" pitchFamily="18" charset="0"/>
              </a:rPr>
              <a:t>інвазивних</a:t>
            </a:r>
            <a:r>
              <a:rPr lang="uk-UA" sz="1450" b="0" i="1" dirty="0">
                <a:solidFill>
                  <a:srgbClr val="FF0000"/>
                </a:solidFill>
                <a:latin typeface="Times New Roman" pitchFamily="18" charset="0"/>
                <a:cs typeface="Times New Roman" pitchFamily="18" charset="0"/>
              </a:rPr>
              <a:t> видів і щодо значного зменшення їх впливу на наземні та водні екосистеми, а також вжити заходів із запобігання обмеженню чисельності або знищенню пріоритетних видів</a:t>
            </a:r>
          </a:p>
          <a:p>
            <a:pPr marL="0" indent="228600" algn="just">
              <a:lnSpc>
                <a:spcPct val="100000"/>
              </a:lnSpc>
              <a:spcBef>
                <a:spcPts val="0"/>
              </a:spcBef>
            </a:pPr>
            <a:r>
              <a:rPr lang="uk-UA" sz="1450" b="0" i="1" dirty="0">
                <a:solidFill>
                  <a:srgbClr val="FF0000"/>
                </a:solidFill>
                <a:latin typeface="Times New Roman" pitchFamily="18" charset="0"/>
                <a:cs typeface="Times New Roman" pitchFamily="18" charset="0"/>
              </a:rPr>
              <a:t>15.9 До 2020 року забезпечити облік цінності екосистем і біологічного різноманіття в ході загальнонаціонального й місцевого планування та процесів розвитку, а також при розробці стратегій і планів скорочення масштабів бідності</a:t>
            </a:r>
          </a:p>
          <a:p>
            <a:pPr marL="0" indent="228600" algn="just">
              <a:lnSpc>
                <a:spcPct val="100000"/>
              </a:lnSpc>
              <a:spcBef>
                <a:spcPts val="0"/>
              </a:spcBef>
            </a:pPr>
            <a:r>
              <a:rPr lang="uk-UA" sz="1450" b="0" dirty="0">
                <a:solidFill>
                  <a:srgbClr val="000000"/>
                </a:solidFill>
                <a:latin typeface="Times New Roman" pitchFamily="18" charset="0"/>
                <a:cs typeface="Times New Roman" pitchFamily="18" charset="0"/>
              </a:rPr>
              <a:t>15.а Мобілізувати і значно збільшити фінансові ресурси з усіх джерел для збереження та раціонального використання біологічного різноманіття та екосистем</a:t>
            </a:r>
          </a:p>
          <a:p>
            <a:pPr marL="0" indent="228600" algn="just">
              <a:lnSpc>
                <a:spcPct val="100000"/>
              </a:lnSpc>
              <a:spcBef>
                <a:spcPts val="0"/>
              </a:spcBef>
            </a:pPr>
            <a:r>
              <a:rPr lang="uk-UA" sz="1450" b="0" dirty="0">
                <a:solidFill>
                  <a:srgbClr val="000000"/>
                </a:solidFill>
                <a:latin typeface="Times New Roman" pitchFamily="18" charset="0"/>
                <a:cs typeface="Times New Roman" pitchFamily="18" charset="0"/>
              </a:rPr>
              <a:t>15.</a:t>
            </a:r>
            <a:r>
              <a:rPr lang="en-US" sz="1450" b="0" dirty="0">
                <a:solidFill>
                  <a:srgbClr val="000000"/>
                </a:solidFill>
                <a:latin typeface="Times New Roman" pitchFamily="18" charset="0"/>
                <a:cs typeface="Times New Roman" pitchFamily="18" charset="0"/>
              </a:rPr>
              <a:t>b </a:t>
            </a:r>
            <a:r>
              <a:rPr lang="uk-UA" sz="1450" b="0" dirty="0">
                <a:solidFill>
                  <a:srgbClr val="000000"/>
                </a:solidFill>
                <a:latin typeface="Times New Roman" pitchFamily="18" charset="0"/>
                <a:cs typeface="Times New Roman" pitchFamily="18" charset="0"/>
              </a:rPr>
              <a:t>Мобілізувати значні ресурси з усіх джерел і на всіх рівнях для фінансування раціонального лісокористування та дати </a:t>
            </a:r>
            <a:r>
              <a:rPr lang="uk-UA" sz="1450" b="0" dirty="0" err="1">
                <a:solidFill>
                  <a:srgbClr val="000000"/>
                </a:solidFill>
                <a:latin typeface="Times New Roman" pitchFamily="18" charset="0"/>
                <a:cs typeface="Times New Roman" pitchFamily="18" charset="0"/>
              </a:rPr>
              <a:t>розвитковим</a:t>
            </a:r>
            <a:r>
              <a:rPr lang="uk-UA" sz="1450" b="0" dirty="0">
                <a:solidFill>
                  <a:srgbClr val="000000"/>
                </a:solidFill>
                <a:latin typeface="Times New Roman" pitchFamily="18" charset="0"/>
                <a:cs typeface="Times New Roman" pitchFamily="18" charset="0"/>
              </a:rPr>
              <a:t> країнам адекватні стимули для застосування таких методів управління, в тому числі для збереження та відновлення лісів</a:t>
            </a:r>
          </a:p>
          <a:p>
            <a:pPr marL="0" indent="228600" algn="just">
              <a:lnSpc>
                <a:spcPct val="100000"/>
              </a:lnSpc>
              <a:spcBef>
                <a:spcPts val="0"/>
              </a:spcBef>
            </a:pPr>
            <a:r>
              <a:rPr lang="uk-UA" sz="1450" b="0" dirty="0">
                <a:solidFill>
                  <a:srgbClr val="000000"/>
                </a:solidFill>
                <a:latin typeface="Times New Roman" pitchFamily="18" charset="0"/>
                <a:cs typeface="Times New Roman" pitchFamily="18" charset="0"/>
              </a:rPr>
              <a:t>15.с Активізувати глобальні зусилля у боротьбі з браконьєрством і контрабандною торгівлею охоронюваними видами, у тому числі через розширення наявних у місцевого населення можливостей отримувати кошти до існування екологічно безпечним чином</a:t>
            </a:r>
          </a:p>
          <a:p>
            <a:pPr marL="0" indent="228600" algn="just">
              <a:lnSpc>
                <a:spcPct val="100000"/>
              </a:lnSpc>
              <a:spcBef>
                <a:spcPts val="0"/>
              </a:spcBef>
              <a:buNone/>
            </a:pPr>
            <a:endParaRPr lang="uk-UA" sz="1450" dirty="0">
              <a:solidFill>
                <a:srgbClr val="000000"/>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098" y="5520851"/>
            <a:ext cx="3356504" cy="123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91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35467" y="203200"/>
            <a:ext cx="11721571" cy="5567363"/>
          </a:xfrm>
        </p:spPr>
        <p:txBody>
          <a:bodyPr/>
          <a:lstStyle/>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16.1 Значно скоротити поширеність всіх форм насильства та зменшити показники смертності від цього явища в усьому світі</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16.2 Покласти край наругам, експлуатації, торгівлі й усім формам насильства і тортур щодо дітей</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16.3 Сприяти верховенству права на національному та міжнародному рівнях і забезпечити всім рівний доступ до правосуддя</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16.4 До 2030 року значно зменшити незаконні фінансові потоки та потоки зброї, активізувати діяльність з виявлення й повернення викрадених активів і вести боротьбу з усіма формами організованої злочинності</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16.5 Значно скоротити масштаби корупції та хабарництва у всіх їх формах</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16.6 Створити ефективні, підзвітні та прозорі установи на всіх рівнях</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16.7 Забезпечити відповідальне прийняття рішень репрезентативними органами на всіх рівнях за участі всіх верств суспільства</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16.8 Розширити й активізувати участь </a:t>
            </a:r>
            <a:r>
              <a:rPr lang="uk-UA" sz="1700" b="0" dirty="0" err="1">
                <a:solidFill>
                  <a:srgbClr val="000000"/>
                </a:solidFill>
                <a:latin typeface="Times New Roman" pitchFamily="18" charset="0"/>
                <a:cs typeface="Times New Roman" pitchFamily="18" charset="0"/>
              </a:rPr>
              <a:t>розвиткових</a:t>
            </a:r>
            <a:r>
              <a:rPr lang="uk-UA" sz="1700" b="0" dirty="0">
                <a:solidFill>
                  <a:srgbClr val="000000"/>
                </a:solidFill>
                <a:latin typeface="Times New Roman" pitchFamily="18" charset="0"/>
                <a:cs typeface="Times New Roman" pitchFamily="18" charset="0"/>
              </a:rPr>
              <a:t> країн у діяльності органів глобального регулювання</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16.9 До 2030 року забезпечити наявність у всіх людей законних посвідчень особистості, включаючи свідоцтва про народження</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16.10 Забезпечити доступ громадськості до інформації і захистити основні свободи відповідно до національного законодавства і міжнародних угод</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16.а Зміцнити відповідні національні установи, у тому числі завдяки міжнародній співпраці, для нарощування на всіх рівнях, зокрема у </a:t>
            </a:r>
            <a:r>
              <a:rPr lang="uk-UA" sz="1700" b="0" dirty="0" err="1">
                <a:solidFill>
                  <a:srgbClr val="000000"/>
                </a:solidFill>
                <a:latin typeface="Times New Roman" pitchFamily="18" charset="0"/>
                <a:cs typeface="Times New Roman" pitchFamily="18" charset="0"/>
              </a:rPr>
              <a:t>розвиткових</a:t>
            </a:r>
            <a:r>
              <a:rPr lang="uk-UA" sz="1700" b="0" dirty="0">
                <a:solidFill>
                  <a:srgbClr val="000000"/>
                </a:solidFill>
                <a:latin typeface="Times New Roman" pitchFamily="18" charset="0"/>
                <a:cs typeface="Times New Roman" pitchFamily="18" charset="0"/>
              </a:rPr>
              <a:t> країнах, потенціалу у справі запобігання насильству та боротьби з тероризмом і злочинністю</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16.</a:t>
            </a:r>
            <a:r>
              <a:rPr lang="en-US" sz="1700" b="0" dirty="0">
                <a:solidFill>
                  <a:srgbClr val="000000"/>
                </a:solidFill>
                <a:latin typeface="Times New Roman" pitchFamily="18" charset="0"/>
                <a:cs typeface="Times New Roman" pitchFamily="18" charset="0"/>
              </a:rPr>
              <a:t>b </a:t>
            </a:r>
            <a:r>
              <a:rPr lang="uk-UA" sz="1700" b="0" dirty="0">
                <a:solidFill>
                  <a:srgbClr val="000000"/>
                </a:solidFill>
                <a:latin typeface="Times New Roman" pitchFamily="18" charset="0"/>
                <a:cs typeface="Times New Roman" pitchFamily="18" charset="0"/>
              </a:rPr>
              <a:t>Заохочувати й упроваджувати в життя недискримінаційні закони та політику в інтересах сталого розвитку</a:t>
            </a:r>
          </a:p>
          <a:p>
            <a:pPr marL="0" indent="228600" algn="just">
              <a:lnSpc>
                <a:spcPct val="100000"/>
              </a:lnSpc>
              <a:spcBef>
                <a:spcPts val="0"/>
              </a:spcBef>
              <a:buNone/>
            </a:pPr>
            <a:endParaRPr lang="uk-UA" sz="1700" dirty="0">
              <a:solidFill>
                <a:srgbClr val="000000"/>
              </a:solidFill>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738" y="5314950"/>
            <a:ext cx="38957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15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513819"/>
          </a:xfrm>
        </p:spPr>
        <p:txBody>
          <a:bodyPr>
            <a:normAutofit/>
          </a:bodyPr>
          <a:lstStyle/>
          <a:p>
            <a:pPr algn="ctr"/>
            <a:r>
              <a:rPr lang="ru-RU" sz="2500" b="1" i="1" u="sng" dirty="0">
                <a:latin typeface="Times New Roman" pitchFamily="18" charset="0"/>
                <a:cs typeface="Times New Roman" pitchFamily="18" charset="0"/>
              </a:rPr>
              <a:t>1. </a:t>
            </a:r>
            <a:r>
              <a:rPr lang="ru-RU" sz="2500" b="1" i="1" u="sng" dirty="0" err="1">
                <a:latin typeface="Times New Roman" pitchFamily="18" charset="0"/>
                <a:cs typeface="Times New Roman" pitchFamily="18" charset="0"/>
              </a:rPr>
              <a:t>Сутність</a:t>
            </a:r>
            <a:r>
              <a:rPr lang="ru-RU" sz="2500" b="1" i="1" u="sng" dirty="0">
                <a:latin typeface="Times New Roman" pitchFamily="18" charset="0"/>
                <a:cs typeface="Times New Roman" pitchFamily="18" charset="0"/>
              </a:rPr>
              <a:t> і </a:t>
            </a:r>
            <a:r>
              <a:rPr lang="ru-RU" sz="2500" b="1" i="1" u="sng" dirty="0" err="1">
                <a:latin typeface="Times New Roman" pitchFamily="18" charset="0"/>
                <a:cs typeface="Times New Roman" pitchFamily="18" charset="0"/>
              </a:rPr>
              <a:t>принципи</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сталого</a:t>
            </a:r>
            <a:r>
              <a:rPr lang="ru-RU" sz="2500" b="1" i="1" u="sng" dirty="0">
                <a:latin typeface="Times New Roman" pitchFamily="18" charset="0"/>
                <a:cs typeface="Times New Roman" pitchFamily="18" charset="0"/>
              </a:rPr>
              <a:t> </a:t>
            </a:r>
            <a:r>
              <a:rPr lang="ru-RU" sz="2500" b="1" i="1" u="sng" dirty="0" err="1">
                <a:latin typeface="Times New Roman" pitchFamily="18" charset="0"/>
                <a:cs typeface="Times New Roman" pitchFamily="18" charset="0"/>
              </a:rPr>
              <a:t>розвитку</a:t>
            </a:r>
            <a:endParaRPr lang="uk-UA" sz="2500" b="1" i="1" u="sng" dirty="0">
              <a:latin typeface="Times New Roman" pitchFamily="18" charset="0"/>
              <a:cs typeface="Times New Roman" pitchFamily="18" charset="0"/>
            </a:endParaRPr>
          </a:p>
        </p:txBody>
      </p:sp>
      <p:sp>
        <p:nvSpPr>
          <p:cNvPr id="3" name="Місце для тексту 2"/>
          <p:cNvSpPr>
            <a:spLocks noGrp="1"/>
          </p:cNvSpPr>
          <p:nvPr>
            <p:ph type="body" sz="quarter" idx="10"/>
          </p:nvPr>
        </p:nvSpPr>
        <p:spPr>
          <a:xfrm>
            <a:off x="334963" y="753534"/>
            <a:ext cx="11522075" cy="5017030"/>
          </a:xfrm>
        </p:spPr>
        <p:txBody>
          <a:bodyPr/>
          <a:lstStyle/>
          <a:p>
            <a:pPr marL="0" indent="360000" algn="just">
              <a:lnSpc>
                <a:spcPct val="100000"/>
              </a:lnSpc>
              <a:spcBef>
                <a:spcPts val="0"/>
              </a:spcBef>
              <a:buNone/>
            </a:pPr>
            <a:r>
              <a:rPr lang="uk-UA" sz="1800" i="1" dirty="0">
                <a:solidFill>
                  <a:srgbClr val="000000"/>
                </a:solidFill>
                <a:latin typeface="Times New Roman" pitchFamily="18" charset="0"/>
                <a:cs typeface="Times New Roman" pitchFamily="18" charset="0"/>
              </a:rPr>
              <a:t>Сталий розвиток (англ. </a:t>
            </a:r>
            <a:r>
              <a:rPr lang="en-US" sz="1800" i="1" dirty="0">
                <a:solidFill>
                  <a:srgbClr val="000000"/>
                </a:solidFill>
                <a:latin typeface="Times New Roman" pitchFamily="18" charset="0"/>
                <a:cs typeface="Times New Roman" pitchFamily="18" charset="0"/>
              </a:rPr>
              <a:t>sustainable development) </a:t>
            </a:r>
            <a:r>
              <a:rPr lang="en-US" sz="1800" b="0" dirty="0">
                <a:solidFill>
                  <a:srgbClr val="000000"/>
                </a:solidFill>
                <a:latin typeface="Times New Roman" pitchFamily="18" charset="0"/>
                <a:cs typeface="Times New Roman" pitchFamily="18" charset="0"/>
              </a:rPr>
              <a:t>— </a:t>
            </a:r>
            <a:r>
              <a:rPr lang="uk-UA" sz="1800" b="0" dirty="0">
                <a:solidFill>
                  <a:srgbClr val="000000"/>
                </a:solidFill>
                <a:latin typeface="Times New Roman" pitchFamily="18" charset="0"/>
                <a:cs typeface="Times New Roman" pitchFamily="18" charset="0"/>
              </a:rPr>
              <a:t>загальна концепція щодо необхідності встановлення балансу між задоволенням сучасних потреб людства і захистом інтересів майбутніх поколінь, включаючи їх потребу в безпечному і здоровому довкіллі</a:t>
            </a:r>
            <a:r>
              <a:rPr lang="uk-UA" sz="1800" b="0" dirty="0" smtClean="0">
                <a:solidFill>
                  <a:srgbClr val="000000"/>
                </a:solidFill>
                <a:latin typeface="Times New Roman" pitchFamily="18" charset="0"/>
                <a:cs typeface="Times New Roman" pitchFamily="18" charset="0"/>
              </a:rPr>
              <a:t>.</a:t>
            </a:r>
          </a:p>
          <a:p>
            <a:pPr marL="0" indent="360000" algn="just">
              <a:lnSpc>
                <a:spcPct val="100000"/>
              </a:lnSpc>
              <a:spcBef>
                <a:spcPts val="0"/>
              </a:spcBef>
              <a:buNone/>
            </a:pPr>
            <a:r>
              <a:rPr lang="uk-UA" sz="1800" i="1" dirty="0">
                <a:solidFill>
                  <a:srgbClr val="000000"/>
                </a:solidFill>
                <a:latin typeface="Times New Roman" pitchFamily="18" charset="0"/>
                <a:cs typeface="Times New Roman" pitchFamily="18" charset="0"/>
              </a:rPr>
              <a:t>Сталий розвиток </a:t>
            </a:r>
            <a:r>
              <a:rPr lang="uk-UA" sz="1800" i="1" dirty="0" smtClean="0">
                <a:solidFill>
                  <a:srgbClr val="000000"/>
                </a:solidFill>
                <a:latin typeface="Times New Roman" pitchFamily="18" charset="0"/>
                <a:cs typeface="Times New Roman" pitchFamily="18" charset="0"/>
              </a:rPr>
              <a:t>- </a:t>
            </a:r>
            <a:r>
              <a:rPr lang="uk-UA" sz="1800" b="0" dirty="0" err="1" smtClean="0">
                <a:solidFill>
                  <a:srgbClr val="000000"/>
                </a:solidFill>
                <a:latin typeface="Times New Roman" pitchFamily="18" charset="0"/>
                <a:cs typeface="Times New Roman" pitchFamily="18" charset="0"/>
              </a:rPr>
              <a:t>розвиток</a:t>
            </a:r>
            <a:r>
              <a:rPr lang="uk-UA" sz="1800" b="0" dirty="0">
                <a:solidFill>
                  <a:srgbClr val="000000"/>
                </a:solidFill>
                <a:latin typeface="Times New Roman" pitchFamily="18" charset="0"/>
                <a:cs typeface="Times New Roman" pitchFamily="18" charset="0"/>
              </a:rPr>
              <a:t>, що дозволяє задовольнити потреби сучасного покоління без шкоди для майбутніх поколінь</a:t>
            </a:r>
            <a:r>
              <a:rPr lang="uk-UA" sz="1800" b="0" dirty="0" smtClean="0">
                <a:solidFill>
                  <a:srgbClr val="000000"/>
                </a:solidFill>
                <a:latin typeface="Times New Roman" pitchFamily="18" charset="0"/>
                <a:cs typeface="Times New Roman" pitchFamily="18" charset="0"/>
              </a:rPr>
              <a:t>.</a:t>
            </a:r>
          </a:p>
          <a:p>
            <a:pPr marL="0" indent="360000" algn="just">
              <a:lnSpc>
                <a:spcPct val="100000"/>
              </a:lnSpc>
              <a:spcBef>
                <a:spcPts val="0"/>
              </a:spcBef>
              <a:buNone/>
            </a:pPr>
            <a:r>
              <a:rPr lang="uk-UA" sz="1800" i="1" dirty="0" smtClean="0">
                <a:solidFill>
                  <a:srgbClr val="000000"/>
                </a:solidFill>
                <a:latin typeface="Times New Roman" pitchFamily="18" charset="0"/>
                <a:cs typeface="Times New Roman" pitchFamily="18" charset="0"/>
              </a:rPr>
              <a:t>Сталий розвиток природи і суспільства </a:t>
            </a:r>
            <a:r>
              <a:rPr lang="uk-UA" sz="1800" b="0" dirty="0" smtClean="0">
                <a:solidFill>
                  <a:srgbClr val="000000"/>
                </a:solidFill>
                <a:latin typeface="Times New Roman" pitchFamily="18" charset="0"/>
                <a:cs typeface="Times New Roman" pitchFamily="18" charset="0"/>
              </a:rPr>
              <a:t>(англ</a:t>
            </a:r>
            <a:r>
              <a:rPr lang="uk-UA" sz="1800" b="0" dirty="0">
                <a:solidFill>
                  <a:srgbClr val="000000"/>
                </a:solidFill>
                <a:latin typeface="Times New Roman" pitchFamily="18" charset="0"/>
                <a:cs typeface="Times New Roman" pitchFamily="18" charset="0"/>
              </a:rPr>
              <a:t>. </a:t>
            </a:r>
            <a:r>
              <a:rPr lang="en-US" sz="1800" b="0" dirty="0">
                <a:solidFill>
                  <a:srgbClr val="000000"/>
                </a:solidFill>
                <a:latin typeface="Times New Roman" pitchFamily="18" charset="0"/>
                <a:cs typeface="Times New Roman" pitchFamily="18" charset="0"/>
              </a:rPr>
              <a:t>sustainable development) - </a:t>
            </a:r>
            <a:r>
              <a:rPr lang="uk-UA" sz="1800" b="0" dirty="0">
                <a:solidFill>
                  <a:srgbClr val="000000"/>
                </a:solidFill>
                <a:latin typeface="Times New Roman" pitchFamily="18" charset="0"/>
                <a:cs typeface="Times New Roman" pitchFamily="18" charset="0"/>
              </a:rPr>
              <a:t>розвиток суспільства, за якого економічне зростання, матеріальне виробництво і споживання відбуваються в межах, що визначаються властивістю екосистем до самовідновлення</a:t>
            </a:r>
            <a:r>
              <a:rPr lang="uk-UA" sz="1800" b="0" dirty="0" smtClean="0">
                <a:solidFill>
                  <a:srgbClr val="000000"/>
                </a:solidFill>
                <a:latin typeface="Times New Roman" pitchFamily="18" charset="0"/>
                <a:cs typeface="Times New Roman" pitchFamily="18" charset="0"/>
              </a:rPr>
              <a:t>.</a:t>
            </a:r>
          </a:p>
          <a:p>
            <a:pPr marL="0" indent="360000" algn="just">
              <a:lnSpc>
                <a:spcPct val="100000"/>
              </a:lnSpc>
              <a:spcBef>
                <a:spcPts val="0"/>
              </a:spcBef>
              <a:buNone/>
            </a:pPr>
            <a:endParaRPr lang="uk-UA" sz="2000" b="0" dirty="0">
              <a:solidFill>
                <a:srgbClr val="0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433" y="2802467"/>
            <a:ext cx="4498441"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52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94733" y="110068"/>
            <a:ext cx="11662305" cy="5660496"/>
          </a:xfrm>
        </p:spPr>
        <p:txBody>
          <a:bodyPr/>
          <a:lstStyle/>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17.1 Посилити мобілізацію ресурсів із внутрішніх джерел, у тому числі завдяки міжнародній підтримці </a:t>
            </a:r>
            <a:r>
              <a:rPr lang="uk-UA" sz="1400" b="0" dirty="0" err="1">
                <a:solidFill>
                  <a:srgbClr val="000000"/>
                </a:solidFill>
                <a:latin typeface="Times New Roman" pitchFamily="18" charset="0"/>
                <a:cs typeface="Times New Roman" pitchFamily="18" charset="0"/>
              </a:rPr>
              <a:t>розвиткових</a:t>
            </a:r>
            <a:r>
              <a:rPr lang="uk-UA" sz="1400" b="0" dirty="0">
                <a:solidFill>
                  <a:srgbClr val="000000"/>
                </a:solidFill>
                <a:latin typeface="Times New Roman" pitchFamily="18" charset="0"/>
                <a:cs typeface="Times New Roman" pitchFamily="18" charset="0"/>
              </a:rPr>
              <a:t> країн, для підвищення національної спроможності щодо збирання податків та інших доходів</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17.2 Забезпечити, щоб розвинені країни повністю виконали свої зобов’язання з надання офіційної допомоги для розвитку (ОДР), в тому числі узяте багатьма розвиненими країнами зобов’язання досягти цільового показника виділення коштів по лінії ОДР </a:t>
            </a:r>
            <a:r>
              <a:rPr lang="uk-UA" sz="1400" b="0" dirty="0" err="1">
                <a:solidFill>
                  <a:srgbClr val="000000"/>
                </a:solidFill>
                <a:latin typeface="Times New Roman" pitchFamily="18" charset="0"/>
                <a:cs typeface="Times New Roman" pitchFamily="18" charset="0"/>
              </a:rPr>
              <a:t>розвитковим</a:t>
            </a:r>
            <a:r>
              <a:rPr lang="uk-UA" sz="1400" b="0" dirty="0">
                <a:solidFill>
                  <a:srgbClr val="000000"/>
                </a:solidFill>
                <a:latin typeface="Times New Roman" pitchFamily="18" charset="0"/>
                <a:cs typeface="Times New Roman" pitchFamily="18" charset="0"/>
              </a:rPr>
              <a:t> країнам, на рівні 0,7 % свого валового національного доходу (ВНД) і виділення ОДР найменш розвиненим країнам на рівні 0,15–0,20 % свого ВНД; державам, що надають ОДР, запропоновано розглянути питання про те, щоб поставити перед собою мету виділяти не менше 0,2 % свого ВНД по лінії ОДР для найменш розвинених країн</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17.3 Мобілізувати додаткові фінансові ресурси з найрізноманітніших джерел для країн, що розвиваються</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17.4 Надавати країнам, що розвиваються, допомогу з метою забезпечення довгострокової прийнятності рівня їх заборгованості завдяки проведенню скоординованої політики, спрямованої на заохочення, залежно від обставин, фінансування за рахунок позикових коштів, полегшення боргового тягаря та реструктуризації заборгованості, а також вирішити проблему зовнішньої заборгованості бідних країн з великою заборгованістю, щоб полегшити їх борговий тягар</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17.5 Прийняти і застосовувати режими заохочення інвестицій в інтересах найменш розвинених країн</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Технологія</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17.6 Розширювати співпрацю по лінії Північ-Південь і Південь-Південь, а також тристороннє регіональне і міжнародне співробітництво в галузях науки, техніки й інновацій та доступ до відповідних досягнень; активізувати обмін знаннями на взаємно узгоджених умовах, у тому числі завдяки поліпшенню координації між існуючими механізмами, зокрема на рівні Організації Об’єднаних Націй, а також за допомогою глобального механізму сприяння передачі технологій</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17.7 Сприяти розробці, передачі, поширенню та освоєнню екологічно безпечних технологій, щоб їх отримували країни, що розвиваються, на взаємно узгоджених сприятливих умовах, у тому числі на пільгових і преференційних умовах</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17.8 Забезпечити до 2017 року повномасштабне функціонування банку технологій і механізму розвитку науки, технологій та інновацій в інтересах найменш розвинених країн і розширити використання високоефективних технологій, зокрема інформаційно-комунікаційних технологій</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Нарощування потенціалу</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17.9 Посилити міжнародну підтримку ефективного і цілеспрямованого нарощування потенціалу країн для сприяння реалізації національних планів досягнення всіх цілей у сфері сталого розвитку, у тому числі завдяки співпраці по лінії Північ-Південь і Південь-Південь та тристороннього </a:t>
            </a:r>
            <a:r>
              <a:rPr lang="uk-UA" sz="1400" b="0" dirty="0" smtClean="0">
                <a:solidFill>
                  <a:srgbClr val="000000"/>
                </a:solidFill>
                <a:latin typeface="Times New Roman" pitchFamily="18" charset="0"/>
                <a:cs typeface="Times New Roman" pitchFamily="18" charset="0"/>
              </a:rPr>
              <a:t>співробітництва</a:t>
            </a:r>
            <a:endParaRPr lang="uk-UA" sz="1400" b="0" dirty="0">
              <a:solidFill>
                <a:srgbClr val="000000"/>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466" y="5561321"/>
            <a:ext cx="3242733" cy="121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862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0067" y="110068"/>
            <a:ext cx="11746971" cy="5660496"/>
          </a:xfrm>
        </p:spPr>
        <p:txBody>
          <a:bodyPr/>
          <a:lstStyle/>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Торгівля</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17.10 Заохочувати універсальну, засновану на правилах, відкриту, недискримінаційну і справедливу багатосторонню торговельну систему в рамках Світової організації торгівлі, у тому числі завдяки завершенню переговорів у рамках </a:t>
            </a:r>
            <a:r>
              <a:rPr lang="uk-UA" sz="1400" b="0" dirty="0" err="1">
                <a:solidFill>
                  <a:srgbClr val="000000"/>
                </a:solidFill>
                <a:latin typeface="Times New Roman" pitchFamily="18" charset="0"/>
                <a:cs typeface="Times New Roman" pitchFamily="18" charset="0"/>
              </a:rPr>
              <a:t>Дохійського</a:t>
            </a:r>
            <a:r>
              <a:rPr lang="uk-UA" sz="1400" b="0" dirty="0">
                <a:solidFill>
                  <a:srgbClr val="000000"/>
                </a:solidFill>
                <a:latin typeface="Times New Roman" pitchFamily="18" charset="0"/>
                <a:cs typeface="Times New Roman" pitchFamily="18" charset="0"/>
              </a:rPr>
              <a:t> порядку денного у сфері розвитку</a:t>
            </a:r>
          </a:p>
          <a:p>
            <a:pPr marL="0" indent="228600" algn="just">
              <a:lnSpc>
                <a:spcPct val="100000"/>
              </a:lnSpc>
              <a:spcBef>
                <a:spcPts val="0"/>
              </a:spcBef>
            </a:pPr>
            <a:r>
              <a:rPr lang="uk-UA" sz="1400" b="0" dirty="0" smtClean="0">
                <a:solidFill>
                  <a:srgbClr val="000000"/>
                </a:solidFill>
                <a:latin typeface="Times New Roman" pitchFamily="18" charset="0"/>
                <a:cs typeface="Times New Roman" pitchFamily="18" charset="0"/>
              </a:rPr>
              <a:t>17.11 </a:t>
            </a:r>
            <a:r>
              <a:rPr lang="uk-UA" sz="1400" b="0" dirty="0">
                <a:solidFill>
                  <a:srgbClr val="000000"/>
                </a:solidFill>
                <a:latin typeface="Times New Roman" pitchFamily="18" charset="0"/>
                <a:cs typeface="Times New Roman" pitchFamily="18" charset="0"/>
              </a:rPr>
              <a:t>Значно збільшити експорт країн, що розвиваються, зокрема в цілях подвоєння частки найменш розвинених країн у світовому експорті до 2020 року</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17.12 Забезпечити своєчасне надання всім найменш розвиненим країнам на довгостроковій основі безмитного і </a:t>
            </a:r>
            <a:r>
              <a:rPr lang="uk-UA" sz="1400" b="0" dirty="0" err="1">
                <a:solidFill>
                  <a:srgbClr val="000000"/>
                </a:solidFill>
                <a:latin typeface="Times New Roman" pitchFamily="18" charset="0"/>
                <a:cs typeface="Times New Roman" pitchFamily="18" charset="0"/>
              </a:rPr>
              <a:t>безквотного</a:t>
            </a:r>
            <a:r>
              <a:rPr lang="uk-UA" sz="1400" b="0" dirty="0">
                <a:solidFill>
                  <a:srgbClr val="000000"/>
                </a:solidFill>
                <a:latin typeface="Times New Roman" pitchFamily="18" charset="0"/>
                <a:cs typeface="Times New Roman" pitchFamily="18" charset="0"/>
              </a:rPr>
              <a:t> доступу на ринки відповідно до рішень Світової організації торгівлі, в тому числі шляхом забезпечення того, щоб преференційні правила походження, які застосовуються щодо товарів, імпортованих із найменш розвинених країн, були прозорими та простими і сприяли полегшенню доступу на ринки</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Системні питання</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Послідовність політики та діяльності установ</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17.13. Підвищити глобальну макроекономічну стабільність, у т. ч. шляхом координації політики та забезпечення її послідовності</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17.14. Зробити більш послідовною політику щодо забезпечення сталого розвитку</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17.15. Поважати наявний у кожній країні </a:t>
            </a:r>
            <a:r>
              <a:rPr lang="uk-UA" sz="1400" b="0" dirty="0" err="1">
                <a:solidFill>
                  <a:srgbClr val="000000"/>
                </a:solidFill>
                <a:latin typeface="Times New Roman" pitchFamily="18" charset="0"/>
                <a:cs typeface="Times New Roman" pitchFamily="18" charset="0"/>
              </a:rPr>
              <a:t>про-</a:t>
            </a:r>
            <a:r>
              <a:rPr lang="uk-UA" sz="1400" b="0" dirty="0">
                <a:solidFill>
                  <a:srgbClr val="000000"/>
                </a:solidFill>
                <a:latin typeface="Times New Roman" pitchFamily="18" charset="0"/>
                <a:cs typeface="Times New Roman" pitchFamily="18" charset="0"/>
              </a:rPr>
              <a:t> </a:t>
            </a:r>
            <a:r>
              <a:rPr lang="uk-UA" sz="1400" b="0" dirty="0" err="1">
                <a:solidFill>
                  <a:srgbClr val="000000"/>
                </a:solidFill>
                <a:latin typeface="Times New Roman" pitchFamily="18" charset="0"/>
                <a:cs typeface="Times New Roman" pitchFamily="18" charset="0"/>
              </a:rPr>
              <a:t>стір</a:t>
            </a:r>
            <a:r>
              <a:rPr lang="uk-UA" sz="1400" b="0" dirty="0">
                <a:solidFill>
                  <a:srgbClr val="000000"/>
                </a:solidFill>
                <a:latin typeface="Times New Roman" pitchFamily="18" charset="0"/>
                <a:cs typeface="Times New Roman" pitchFamily="18" charset="0"/>
              </a:rPr>
              <a:t> для стратегічного маневру, провідну роль країни у розробці та проведенні в життя </a:t>
            </a:r>
            <a:r>
              <a:rPr lang="uk-UA" sz="1400" b="0" dirty="0" err="1">
                <a:solidFill>
                  <a:srgbClr val="000000"/>
                </a:solidFill>
                <a:latin typeface="Times New Roman" pitchFamily="18" charset="0"/>
                <a:cs typeface="Times New Roman" pitchFamily="18" charset="0"/>
              </a:rPr>
              <a:t>політи-</a:t>
            </a:r>
            <a:r>
              <a:rPr lang="uk-UA" sz="1400" b="0" dirty="0">
                <a:solidFill>
                  <a:srgbClr val="000000"/>
                </a:solidFill>
                <a:latin typeface="Times New Roman" pitchFamily="18" charset="0"/>
                <a:cs typeface="Times New Roman" pitchFamily="18" charset="0"/>
              </a:rPr>
              <a:t> </a:t>
            </a:r>
            <a:r>
              <a:rPr lang="uk-UA" sz="1400" b="0" dirty="0" err="1">
                <a:solidFill>
                  <a:srgbClr val="000000"/>
                </a:solidFill>
                <a:latin typeface="Times New Roman" pitchFamily="18" charset="0"/>
                <a:cs typeface="Times New Roman" pitchFamily="18" charset="0"/>
              </a:rPr>
              <a:t>ки</a:t>
            </a:r>
            <a:r>
              <a:rPr lang="uk-UA" sz="1400" b="0" dirty="0">
                <a:solidFill>
                  <a:srgbClr val="000000"/>
                </a:solidFill>
                <a:latin typeface="Times New Roman" pitchFamily="18" charset="0"/>
                <a:cs typeface="Times New Roman" pitchFamily="18" charset="0"/>
              </a:rPr>
              <a:t> ліквідації бідності й політики в галузі сталого розвитку</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Партнерства за участю багатьох зацікавлених сторін</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17.16. Зміцнювати Глобальне партнерство в інтересах сталого розвитку, доповнюване </a:t>
            </a:r>
            <a:r>
              <a:rPr lang="uk-UA" sz="1400" b="0" dirty="0" err="1">
                <a:solidFill>
                  <a:srgbClr val="000000"/>
                </a:solidFill>
                <a:latin typeface="Times New Roman" pitchFamily="18" charset="0"/>
                <a:cs typeface="Times New Roman" pitchFamily="18" charset="0"/>
              </a:rPr>
              <a:t>парт-</a:t>
            </a:r>
            <a:r>
              <a:rPr lang="uk-UA" sz="1400" b="0" dirty="0">
                <a:solidFill>
                  <a:srgbClr val="000000"/>
                </a:solidFill>
                <a:latin typeface="Times New Roman" pitchFamily="18" charset="0"/>
                <a:cs typeface="Times New Roman" pitchFamily="18" charset="0"/>
              </a:rPr>
              <a:t> </a:t>
            </a:r>
            <a:r>
              <a:rPr lang="uk-UA" sz="1400" b="0" dirty="0" err="1">
                <a:solidFill>
                  <a:srgbClr val="000000"/>
                </a:solidFill>
                <a:latin typeface="Times New Roman" pitchFamily="18" charset="0"/>
                <a:cs typeface="Times New Roman" pitchFamily="18" charset="0"/>
              </a:rPr>
              <a:t>нерствами</a:t>
            </a:r>
            <a:r>
              <a:rPr lang="uk-UA" sz="1400" b="0" dirty="0">
                <a:solidFill>
                  <a:srgbClr val="000000"/>
                </a:solidFill>
                <a:latin typeface="Times New Roman" pitchFamily="18" charset="0"/>
                <a:cs typeface="Times New Roman" pitchFamily="18" charset="0"/>
              </a:rPr>
              <a:t> за участю багатьох зацікавлених </a:t>
            </a:r>
            <a:r>
              <a:rPr lang="uk-UA" sz="1400" b="0" dirty="0" err="1">
                <a:solidFill>
                  <a:srgbClr val="000000"/>
                </a:solidFill>
                <a:latin typeface="Times New Roman" pitchFamily="18" charset="0"/>
                <a:cs typeface="Times New Roman" pitchFamily="18" charset="0"/>
              </a:rPr>
              <a:t>сто-</a:t>
            </a:r>
            <a:r>
              <a:rPr lang="uk-UA" sz="1400" b="0" dirty="0">
                <a:solidFill>
                  <a:srgbClr val="000000"/>
                </a:solidFill>
                <a:latin typeface="Times New Roman" pitchFamily="18" charset="0"/>
                <a:cs typeface="Times New Roman" pitchFamily="18" charset="0"/>
              </a:rPr>
              <a:t> </a:t>
            </a:r>
            <a:r>
              <a:rPr lang="uk-UA" sz="1400" b="0" dirty="0" err="1">
                <a:solidFill>
                  <a:srgbClr val="000000"/>
                </a:solidFill>
                <a:latin typeface="Times New Roman" pitchFamily="18" charset="0"/>
                <a:cs typeface="Times New Roman" pitchFamily="18" charset="0"/>
              </a:rPr>
              <a:t>рін</a:t>
            </a:r>
            <a:r>
              <a:rPr lang="uk-UA" sz="1400" b="0" dirty="0">
                <a:solidFill>
                  <a:srgbClr val="000000"/>
                </a:solidFill>
                <a:latin typeface="Times New Roman" pitchFamily="18" charset="0"/>
                <a:cs typeface="Times New Roman" pitchFamily="18" charset="0"/>
              </a:rPr>
              <a:t>, які мобілізують і поширюють знання, досвід, технології та фінансові ресурси, для досягнення цілей у сфері сталого розвитку в усіх країнах, особливо у країнах, що розвиваються</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17.17. Стимулювати й заохочувати ефективне партнерство між державними організаціями, між державним і приватним секторами та між організаціями громадянського суспільства, спираючись на досвід і стратегії використання ресурсів партнерів</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Дані, моніторинг і підзвітність</a:t>
            </a:r>
          </a:p>
          <a:p>
            <a:pPr marL="0" indent="228600" algn="just">
              <a:lnSpc>
                <a:spcPct val="100000"/>
              </a:lnSpc>
              <a:spcBef>
                <a:spcPts val="0"/>
              </a:spcBef>
            </a:pPr>
            <a:r>
              <a:rPr lang="uk-UA" sz="1400" b="0" i="1" dirty="0">
                <a:solidFill>
                  <a:srgbClr val="FF0000"/>
                </a:solidFill>
                <a:latin typeface="Times New Roman" pitchFamily="18" charset="0"/>
                <a:cs typeface="Times New Roman" pitchFamily="18" charset="0"/>
              </a:rPr>
              <a:t>17.18. До 2020 року посилити підтримку з метою нарощування потенціалу країн, що розвиваються, у т. ч. найменш розвинених країн і малих острівних держав, що розвиваються, для того щоб значно підвищити доступність високоякісних, актуальних і достовірних даних, </a:t>
            </a:r>
            <a:r>
              <a:rPr lang="uk-UA" sz="1400" b="0" i="1" dirty="0" err="1">
                <a:solidFill>
                  <a:srgbClr val="FF0000"/>
                </a:solidFill>
                <a:latin typeface="Times New Roman" pitchFamily="18" charset="0"/>
                <a:cs typeface="Times New Roman" pitchFamily="18" charset="0"/>
              </a:rPr>
              <a:t>дезагрегованих</a:t>
            </a:r>
            <a:r>
              <a:rPr lang="uk-UA" sz="1400" b="0" i="1" dirty="0">
                <a:solidFill>
                  <a:srgbClr val="FF0000"/>
                </a:solidFill>
                <a:latin typeface="Times New Roman" pitchFamily="18" charset="0"/>
                <a:cs typeface="Times New Roman" pitchFamily="18" charset="0"/>
              </a:rPr>
              <a:t> за рівнем доходів, гендерною належністю, віком, расою, національністю, міграційним статусом, інвалідністю, географічним місцезнаходженням та іншими характеристиками, значущими з урахуванням національних умов</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17.19. До 2030 року, спираючись на нинішні ініціативи, розробити на додаток до показника валового внутрішнього продукту також інші показники вимірювання прогресу щодо сталого розвитку та сприяти нарощуванню потенціалу країн у галузі статистики</a:t>
            </a:r>
          </a:p>
          <a:p>
            <a:endParaRPr lang="uk-UA" sz="1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400" y="5732205"/>
            <a:ext cx="2785534" cy="104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945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169863" y="220663"/>
            <a:ext cx="5985404" cy="5549900"/>
          </a:xfrm>
        </p:spPr>
        <p:txBody>
          <a:bodyPr/>
          <a:lstStyle/>
          <a:p>
            <a:pPr marL="0" indent="0" algn="ctr">
              <a:buNone/>
            </a:pPr>
            <a:r>
              <a:rPr lang="uk-UA" sz="1800" b="0" dirty="0" smtClean="0">
                <a:solidFill>
                  <a:srgbClr val="FF0000"/>
                </a:solidFill>
                <a:latin typeface="Times New Roman" pitchFamily="18" charset="0"/>
                <a:cs typeface="Times New Roman" pitchFamily="18" charset="0"/>
              </a:rPr>
              <a:t>Сталий розвиток впроваджується на основі таких принципів:</a:t>
            </a:r>
          </a:p>
          <a:p>
            <a:pPr marL="0" indent="228600" algn="just">
              <a:lnSpc>
                <a:spcPct val="100000"/>
              </a:lnSpc>
              <a:spcBef>
                <a:spcPts val="0"/>
              </a:spcBef>
            </a:pPr>
            <a:r>
              <a:rPr lang="uk-UA" sz="1800" b="0" dirty="0" err="1" smtClean="0">
                <a:solidFill>
                  <a:srgbClr val="000000"/>
                </a:solidFill>
                <a:latin typeface="Times New Roman" pitchFamily="18" charset="0"/>
                <a:cs typeface="Times New Roman" pitchFamily="18" charset="0"/>
              </a:rPr>
              <a:t>Принцип взаємозалежності пе</a:t>
            </a:r>
            <a:r>
              <a:rPr lang="uk-UA" sz="1800" b="0" dirty="0" smtClean="0">
                <a:solidFill>
                  <a:srgbClr val="000000"/>
                </a:solidFill>
                <a:latin typeface="Times New Roman" pitchFamily="18" charset="0"/>
                <a:cs typeface="Times New Roman" pitchFamily="18" charset="0"/>
              </a:rPr>
              <a:t>редбачає оцінку взаємозв’язку людини і природи на місцевому та глобальному рівнях.</a:t>
            </a:r>
          </a:p>
          <a:p>
            <a:pPr marL="0" indent="228600" algn="just">
              <a:lnSpc>
                <a:spcPct val="100000"/>
              </a:lnSpc>
              <a:spcBef>
                <a:spcPts val="0"/>
              </a:spcBef>
            </a:pPr>
            <a:r>
              <a:rPr lang="uk-UA" sz="1800" b="0" dirty="0" err="1" smtClean="0">
                <a:solidFill>
                  <a:srgbClr val="000000"/>
                </a:solidFill>
                <a:latin typeface="Times New Roman" pitchFamily="18" charset="0"/>
                <a:cs typeface="Times New Roman" pitchFamily="18" charset="0"/>
              </a:rPr>
              <a:t>Принцип різноманітності</a:t>
            </a:r>
            <a:r>
              <a:rPr lang="uk-UA" sz="1800" b="0" dirty="0" smtClean="0">
                <a:solidFill>
                  <a:srgbClr val="000000"/>
                </a:solidFill>
                <a:latin typeface="Times New Roman" pitchFamily="18" charset="0"/>
                <a:cs typeface="Times New Roman" pitchFamily="18" charset="0"/>
              </a:rPr>
              <a:t> означає оцінку важливості природного і культурного розмаїття в нашому житті, економіки і добробуту.</a:t>
            </a:r>
          </a:p>
          <a:p>
            <a:pPr marL="0" indent="228600" algn="just">
              <a:lnSpc>
                <a:spcPct val="100000"/>
              </a:lnSpc>
              <a:spcBef>
                <a:spcPts val="0"/>
              </a:spcBef>
            </a:pPr>
            <a:r>
              <a:rPr lang="uk-UA" sz="1800" b="0" dirty="0" err="1" smtClean="0">
                <a:solidFill>
                  <a:srgbClr val="000000"/>
                </a:solidFill>
                <a:latin typeface="Times New Roman" pitchFamily="18" charset="0"/>
                <a:cs typeface="Times New Roman" pitchFamily="18" charset="0"/>
              </a:rPr>
              <a:t>Принцип вантажопідйомності пе</a:t>
            </a:r>
            <a:r>
              <a:rPr lang="uk-UA" sz="1800" b="0" dirty="0" smtClean="0">
                <a:solidFill>
                  <a:srgbClr val="000000"/>
                </a:solidFill>
                <a:latin typeface="Times New Roman" pitchFamily="18" charset="0"/>
                <a:cs typeface="Times New Roman" pitchFamily="18" charset="0"/>
              </a:rPr>
              <a:t>редбачає визнання, що ресурси планети є вичерпаними, і наслідками некерованого і нестійкого зростання є збільшення масштабів зубожіння.</a:t>
            </a:r>
          </a:p>
          <a:p>
            <a:pPr marL="0" indent="228600" algn="just">
              <a:lnSpc>
                <a:spcPct val="100000"/>
              </a:lnSpc>
              <a:spcBef>
                <a:spcPts val="0"/>
              </a:spcBef>
            </a:pPr>
            <a:r>
              <a:rPr lang="uk-UA" sz="1800" b="0" dirty="0" smtClean="0">
                <a:solidFill>
                  <a:srgbClr val="000000"/>
                </a:solidFill>
                <a:latin typeface="Times New Roman" pitchFamily="18" charset="0"/>
                <a:cs typeface="Times New Roman" pitchFamily="18" charset="0"/>
              </a:rPr>
              <a:t>Права і обов’язки включають в себе розуміння важливості універсальних прав і визнання, що наші дії можуть мати наслідки для нинішнього і майбутніх поколінь.</a:t>
            </a:r>
          </a:p>
          <a:p>
            <a:pPr marL="0" indent="228600" algn="just">
              <a:lnSpc>
                <a:spcPct val="100000"/>
              </a:lnSpc>
              <a:spcBef>
                <a:spcPts val="0"/>
              </a:spcBef>
            </a:pPr>
            <a:r>
              <a:rPr lang="uk-UA" sz="1800" b="0" dirty="0" smtClean="0">
                <a:solidFill>
                  <a:srgbClr val="000000"/>
                </a:solidFill>
                <a:latin typeface="Times New Roman" pitchFamily="18" charset="0"/>
                <a:cs typeface="Times New Roman" pitchFamily="18" charset="0"/>
              </a:rPr>
              <a:t>Невизначеність і запобіжні заходи — це розуміння того, що наші дії можуть привести до непередбачених наслідків і заохочення до обережного підходу до добробуту нашої планети.</a:t>
            </a:r>
          </a:p>
          <a:p>
            <a:pPr marL="0" indent="0">
              <a:buNone/>
            </a:pPr>
            <a:endParaRPr lang="uk-UA" sz="1800" dirty="0">
              <a:solidFill>
                <a:srgbClr val="000000"/>
              </a:solidFill>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429" y="898438"/>
            <a:ext cx="4938305" cy="369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93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389467" y="152400"/>
            <a:ext cx="11467571" cy="5618163"/>
          </a:xfrm>
        </p:spPr>
        <p:txBody>
          <a:bodyPr/>
          <a:lstStyle/>
          <a:p>
            <a:pPr marL="0" indent="0" algn="ctr">
              <a:buNone/>
            </a:pPr>
            <a:r>
              <a:rPr lang="uk-UA" sz="2800" dirty="0">
                <a:solidFill>
                  <a:srgbClr val="FF0000"/>
                </a:solidFill>
              </a:rPr>
              <a:t>2. </a:t>
            </a:r>
            <a:r>
              <a:rPr lang="uk-UA" sz="2800" dirty="0" smtClean="0">
                <a:solidFill>
                  <a:srgbClr val="FF0000"/>
                </a:solidFill>
              </a:rPr>
              <a:t>Роль глобалізації у формуванні ідей сталого розвитку</a:t>
            </a:r>
            <a:endParaRPr lang="uk-UA" sz="2800" dirty="0" smtClean="0">
              <a:solidFill>
                <a:srgbClr val="FF0000"/>
              </a:solidFill>
            </a:endParaRPr>
          </a:p>
          <a:p>
            <a:pPr marL="0" indent="457200" algn="just">
              <a:lnSpc>
                <a:spcPct val="100000"/>
              </a:lnSpc>
              <a:spcBef>
                <a:spcPts val="0"/>
              </a:spcBef>
              <a:buNone/>
            </a:pPr>
            <a:r>
              <a:rPr lang="uk-UA" sz="2500" dirty="0">
                <a:latin typeface="Times New Roman" pitchFamily="18" charset="0"/>
                <a:cs typeface="Times New Roman" pitchFamily="18" charset="0"/>
              </a:rPr>
              <a:t/>
            </a:r>
            <a:br>
              <a:rPr lang="uk-UA" sz="2500" dirty="0">
                <a:latin typeface="Times New Roman" pitchFamily="18" charset="0"/>
                <a:cs typeface="Times New Roman" pitchFamily="18" charset="0"/>
              </a:rPr>
            </a:br>
            <a:r>
              <a:rPr lang="uk-UA" sz="2000" b="0" dirty="0">
                <a:solidFill>
                  <a:srgbClr val="000000"/>
                </a:solidFill>
                <a:latin typeface="Times New Roman" pitchFamily="18" charset="0"/>
                <a:cs typeface="Times New Roman" pitchFamily="18" charset="0"/>
              </a:rPr>
              <a:t>Глобалізація є багатовимірним процесом, що охоплює економічні, соціальні, екологічні та культурні аспекти розвитку людства. Вона сприяє інтеграції країн та регіонів у єдиний світовий простір через інтенсивний обмін товарами, послугами, технологіями, інформацією та ідеями. Водночас глобалізація має суперечливий вплив на сталий розвиток – як позитивний, так і негативний</a:t>
            </a:r>
            <a:r>
              <a:rPr lang="uk-UA" sz="2000" b="0" dirty="0" smtClean="0">
                <a:solidFill>
                  <a:srgbClr val="000000"/>
                </a:solidFill>
                <a:latin typeface="Times New Roman" pitchFamily="18" charset="0"/>
                <a:cs typeface="Times New Roman" pitchFamily="18" charset="0"/>
              </a:rPr>
              <a:t>.</a:t>
            </a:r>
          </a:p>
          <a:p>
            <a:pPr marL="0" indent="457200" algn="just">
              <a:lnSpc>
                <a:spcPct val="100000"/>
              </a:lnSpc>
              <a:spcBef>
                <a:spcPts val="0"/>
              </a:spcBef>
              <a:buNone/>
            </a:pPr>
            <a:r>
              <a:rPr lang="uk-UA" sz="2000" b="0" dirty="0">
                <a:solidFill>
                  <a:srgbClr val="000000"/>
                </a:solidFill>
                <a:latin typeface="Times New Roman" pitchFamily="18" charset="0"/>
                <a:cs typeface="Times New Roman" pitchFamily="18" charset="0"/>
              </a:rPr>
              <a:t>Глобалізація є потужним фактором формування ідей сталого розвитку. Вона сприяє поширенню екологічних і соціальних стандартів, розвитку міжнародного співробітництва та відповідального ведення бізнесу. Однак, її негативні наслідки – екологічна деградація, соціальна нерівність та культурна уніфікація – вимагають комплексних підходів до регулювання.</a:t>
            </a:r>
          </a:p>
          <a:p>
            <a:pPr marL="0" indent="457200" algn="just">
              <a:lnSpc>
                <a:spcPct val="100000"/>
              </a:lnSpc>
              <a:spcBef>
                <a:spcPts val="0"/>
              </a:spcBef>
              <a:buNone/>
            </a:pPr>
            <a:r>
              <a:rPr lang="uk-UA" sz="2000" b="0" dirty="0">
                <a:solidFill>
                  <a:srgbClr val="000000"/>
                </a:solidFill>
                <a:latin typeface="Times New Roman" pitchFamily="18" charset="0"/>
                <a:cs typeface="Times New Roman" pitchFamily="18" charset="0"/>
              </a:rPr>
              <a:t>Для успішного поєднання глобалізації та сталого розвитку необхідні:</a:t>
            </a:r>
          </a:p>
          <a:p>
            <a:pPr marL="0" indent="457200" algn="just">
              <a:lnSpc>
                <a:spcPct val="100000"/>
              </a:lnSpc>
              <a:spcBef>
                <a:spcPts val="0"/>
              </a:spcBef>
            </a:pPr>
            <a:r>
              <a:rPr lang="uk-UA" sz="2000" b="0" dirty="0">
                <a:solidFill>
                  <a:srgbClr val="000000"/>
                </a:solidFill>
                <a:latin typeface="Times New Roman" pitchFamily="18" charset="0"/>
                <a:cs typeface="Times New Roman" pitchFamily="18" charset="0"/>
              </a:rPr>
              <a:t>зміни в економічній політиці держав,</a:t>
            </a:r>
          </a:p>
          <a:p>
            <a:pPr marL="0" indent="457200" algn="just">
              <a:lnSpc>
                <a:spcPct val="100000"/>
              </a:lnSpc>
              <a:spcBef>
                <a:spcPts val="0"/>
              </a:spcBef>
            </a:pPr>
            <a:r>
              <a:rPr lang="uk-UA" sz="2000" b="0" dirty="0">
                <a:solidFill>
                  <a:srgbClr val="000000"/>
                </a:solidFill>
                <a:latin typeface="Times New Roman" pitchFamily="18" charset="0"/>
                <a:cs typeface="Times New Roman" pitchFamily="18" charset="0"/>
              </a:rPr>
              <a:t>підтримка інноваційних зелених технологій,</a:t>
            </a:r>
          </a:p>
          <a:p>
            <a:pPr marL="0" indent="457200" algn="just">
              <a:lnSpc>
                <a:spcPct val="100000"/>
              </a:lnSpc>
              <a:spcBef>
                <a:spcPts val="0"/>
              </a:spcBef>
            </a:pPr>
            <a:r>
              <a:rPr lang="uk-UA" sz="2000" b="0" dirty="0">
                <a:solidFill>
                  <a:srgbClr val="000000"/>
                </a:solidFill>
                <a:latin typeface="Times New Roman" pitchFamily="18" charset="0"/>
                <a:cs typeface="Times New Roman" pitchFamily="18" charset="0"/>
              </a:rPr>
              <a:t>підвищення екологічної свідомості суспільства,</a:t>
            </a:r>
          </a:p>
          <a:p>
            <a:pPr marL="0" indent="457200" algn="just">
              <a:lnSpc>
                <a:spcPct val="100000"/>
              </a:lnSpc>
              <a:spcBef>
                <a:spcPts val="0"/>
              </a:spcBef>
            </a:pPr>
            <a:r>
              <a:rPr lang="uk-UA" sz="2000" b="0" dirty="0">
                <a:solidFill>
                  <a:srgbClr val="000000"/>
                </a:solidFill>
                <a:latin typeface="Times New Roman" pitchFamily="18" charset="0"/>
                <a:cs typeface="Times New Roman" pitchFamily="18" charset="0"/>
              </a:rPr>
              <a:t>розширення міжнародного співробітництва у сфері екології та соціальної справедливості.</a:t>
            </a:r>
          </a:p>
          <a:p>
            <a:pPr marL="0" indent="457200" algn="just">
              <a:lnSpc>
                <a:spcPct val="100000"/>
              </a:lnSpc>
              <a:spcBef>
                <a:spcPts val="0"/>
              </a:spcBef>
              <a:buNone/>
            </a:pPr>
            <a:r>
              <a:rPr lang="uk-UA" sz="2000" b="0" dirty="0">
                <a:solidFill>
                  <a:srgbClr val="000000"/>
                </a:solidFill>
                <a:latin typeface="Times New Roman" pitchFamily="18" charset="0"/>
                <a:cs typeface="Times New Roman" pitchFamily="18" charset="0"/>
              </a:rPr>
              <a:t>Глобалізація та сталий розвиток можуть гармонійно співіснувати, якщо розглядати їх не як протилежні сили, а як взаємозалежні процеси, що потребують узгодженого управління.</a:t>
            </a:r>
          </a:p>
          <a:p>
            <a:pPr marL="0" indent="360000" algn="just">
              <a:lnSpc>
                <a:spcPct val="100000"/>
              </a:lnSpc>
              <a:spcBef>
                <a:spcPts val="0"/>
              </a:spcBef>
              <a:buNone/>
            </a:pPr>
            <a:endParaRPr lang="uk-UA" sz="2000" b="0" dirty="0">
              <a:latin typeface="Times New Roman" pitchFamily="18" charset="0"/>
              <a:cs typeface="Times New Roman" pitchFamily="18" charset="0"/>
            </a:endParaRPr>
          </a:p>
        </p:txBody>
      </p:sp>
    </p:spTree>
    <p:extLst>
      <p:ext uri="{BB962C8B-B14F-4D97-AF65-F5344CB8AC3E}">
        <p14:creationId xmlns:p14="http://schemas.microsoft.com/office/powerpoint/2010/main" val="404328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203982" y="1427870"/>
            <a:ext cx="4403187" cy="5095314"/>
          </a:xfrm>
        </p:spPr>
        <p:txBody>
          <a:bodyPr/>
          <a:lstStyle/>
          <a:p>
            <a:pPr marL="0" indent="0">
              <a:buNone/>
            </a:pPr>
            <a:r>
              <a:rPr lang="uk-UA" sz="1700" i="1" dirty="0" smtClean="0">
                <a:solidFill>
                  <a:srgbClr val="000000"/>
                </a:solidFill>
                <a:latin typeface="Times New Roman" pitchFamily="18" charset="0"/>
                <a:cs typeface="Times New Roman" pitchFamily="18" charset="0"/>
              </a:rPr>
              <a:t>Поширення </a:t>
            </a:r>
            <a:r>
              <a:rPr lang="uk-UA" sz="1700" i="1" dirty="0">
                <a:solidFill>
                  <a:srgbClr val="000000"/>
                </a:solidFill>
                <a:latin typeface="Times New Roman" pitchFamily="18" charset="0"/>
                <a:cs typeface="Times New Roman" pitchFamily="18" charset="0"/>
              </a:rPr>
              <a:t>інформації та знань</a:t>
            </a:r>
          </a:p>
          <a:p>
            <a:pPr>
              <a:buFont typeface="Arial"/>
              <a:buChar char="•"/>
            </a:pPr>
            <a:r>
              <a:rPr lang="uk-UA" sz="1700" b="0" dirty="0">
                <a:solidFill>
                  <a:srgbClr val="000000"/>
                </a:solidFill>
                <a:latin typeface="Times New Roman" pitchFamily="18" charset="0"/>
                <a:cs typeface="Times New Roman" pitchFamily="18" charset="0"/>
              </a:rPr>
              <a:t>Завдяки цифровим технологіям і глобальним комунікаціям ідеї сталого розвитку стали загальнодоступними.</a:t>
            </a:r>
          </a:p>
          <a:p>
            <a:pPr>
              <a:buFont typeface="Arial"/>
              <a:buChar char="•"/>
            </a:pPr>
            <a:r>
              <a:rPr lang="uk-UA" sz="1700" b="0" dirty="0">
                <a:solidFill>
                  <a:srgbClr val="000000"/>
                </a:solidFill>
                <a:latin typeface="Times New Roman" pitchFamily="18" charset="0"/>
                <a:cs typeface="Times New Roman" pitchFamily="18" charset="0"/>
              </a:rPr>
              <a:t>Міжнародні організації, як-от ООН, ВООЗ, МВФ, Світовий банк, активно поширюють інформацію про необхідність екологічно відповідального розвитку.</a:t>
            </a:r>
          </a:p>
          <a:p>
            <a:pPr>
              <a:buFont typeface="Arial"/>
              <a:buChar char="•"/>
            </a:pPr>
            <a:r>
              <a:rPr lang="uk-UA" sz="1700" b="0" dirty="0">
                <a:solidFill>
                  <a:srgbClr val="000000"/>
                </a:solidFill>
                <a:latin typeface="Times New Roman" pitchFamily="18" charset="0"/>
                <a:cs typeface="Times New Roman" pitchFamily="18" charset="0"/>
              </a:rPr>
              <a:t>Освіта та наукові дослідження з питань сталого розвитку стають міжнародними завдяки співпраці університетів та дослідницьких центрів.</a:t>
            </a:r>
          </a:p>
          <a:p>
            <a:pPr marL="0" indent="0">
              <a:buNone/>
            </a:pPr>
            <a:endParaRPr lang="uk-UA" sz="1600" b="0" dirty="0">
              <a:latin typeface="Times New Roman" pitchFamily="18" charset="0"/>
              <a:cs typeface="Times New Roman" pitchFamily="18" charset="0"/>
            </a:endParaRPr>
          </a:p>
        </p:txBody>
      </p:sp>
      <p:sp>
        <p:nvSpPr>
          <p:cNvPr id="4" name="TextBox 3"/>
          <p:cNvSpPr txBox="1"/>
          <p:nvPr/>
        </p:nvSpPr>
        <p:spPr>
          <a:xfrm>
            <a:off x="2933114" y="133643"/>
            <a:ext cx="6182751" cy="1477328"/>
          </a:xfrm>
          <a:prstGeom prst="rect">
            <a:avLst/>
          </a:prstGeom>
          <a:noFill/>
        </p:spPr>
        <p:txBody>
          <a:bodyPr wrap="square" rtlCol="0">
            <a:spAutoFit/>
          </a:bodyPr>
          <a:lstStyle/>
          <a:p>
            <a:pPr algn="ctr"/>
            <a:r>
              <a:rPr lang="uk-UA" b="1" i="1" dirty="0">
                <a:solidFill>
                  <a:srgbClr val="FF0000"/>
                </a:solidFill>
                <a:latin typeface="Times New Roman" pitchFamily="18" charset="0"/>
                <a:cs typeface="Times New Roman" pitchFamily="18" charset="0"/>
              </a:rPr>
              <a:t>Вплив глобалізації на формування концепції сталого </a:t>
            </a:r>
            <a:r>
              <a:rPr lang="uk-UA" b="1" i="1" dirty="0" smtClean="0">
                <a:solidFill>
                  <a:srgbClr val="FF0000"/>
                </a:solidFill>
                <a:latin typeface="Times New Roman" pitchFamily="18" charset="0"/>
                <a:cs typeface="Times New Roman" pitchFamily="18" charset="0"/>
              </a:rPr>
              <a:t>розвитку</a:t>
            </a:r>
          </a:p>
          <a:p>
            <a:pPr algn="ctr"/>
            <a:r>
              <a:rPr lang="uk-UA" dirty="0"/>
              <a:t>Глобалізація сприяла поширенню ідей сталого розвитку через такі ключові механізми:</a:t>
            </a:r>
          </a:p>
          <a:p>
            <a:pPr algn="ctr"/>
            <a:endParaRPr lang="uk-UA" b="1" i="1" dirty="0">
              <a:solidFill>
                <a:srgbClr val="FF0000"/>
              </a:solidFill>
              <a:latin typeface="Times New Roman" pitchFamily="18" charset="0"/>
              <a:cs typeface="Times New Roman" pitchFamily="18" charset="0"/>
            </a:endParaRPr>
          </a:p>
        </p:txBody>
      </p:sp>
      <p:sp>
        <p:nvSpPr>
          <p:cNvPr id="5" name="TextBox 4"/>
          <p:cNvSpPr txBox="1"/>
          <p:nvPr/>
        </p:nvSpPr>
        <p:spPr>
          <a:xfrm>
            <a:off x="4522762" y="1343465"/>
            <a:ext cx="3840480" cy="3508653"/>
          </a:xfrm>
          <a:prstGeom prst="rect">
            <a:avLst/>
          </a:prstGeom>
          <a:noFill/>
        </p:spPr>
        <p:txBody>
          <a:bodyPr wrap="square" rtlCol="0">
            <a:spAutoFit/>
          </a:bodyPr>
          <a:lstStyle/>
          <a:p>
            <a:pPr indent="360000" algn="just"/>
            <a:r>
              <a:rPr lang="uk-UA" sz="1700" b="1" i="1" dirty="0" smtClean="0">
                <a:solidFill>
                  <a:srgbClr val="000000"/>
                </a:solidFill>
                <a:latin typeface="Times New Roman" pitchFamily="18" charset="0"/>
                <a:cs typeface="Times New Roman" pitchFamily="18" charset="0"/>
              </a:rPr>
              <a:t>Формування </a:t>
            </a:r>
            <a:r>
              <a:rPr lang="uk-UA" sz="1700" b="1" i="1" dirty="0">
                <a:solidFill>
                  <a:srgbClr val="000000"/>
                </a:solidFill>
                <a:latin typeface="Times New Roman" pitchFamily="18" charset="0"/>
                <a:cs typeface="Times New Roman" pitchFamily="18" charset="0"/>
              </a:rPr>
              <a:t>міжнародних угод і норм</a:t>
            </a:r>
          </a:p>
          <a:p>
            <a:pPr indent="360000" algn="just">
              <a:buFont typeface="Arial"/>
              <a:buChar char="•"/>
            </a:pPr>
            <a:r>
              <a:rPr lang="uk-UA" sz="1700" dirty="0">
                <a:solidFill>
                  <a:srgbClr val="000000"/>
                </a:solidFill>
                <a:latin typeface="Times New Roman" pitchFamily="18" charset="0"/>
                <a:cs typeface="Times New Roman" pitchFamily="18" charset="0"/>
              </a:rPr>
              <a:t>Глобалізація сприяла створенню міжнародних екологічних угод, таких як Паризька кліматична угода (2015), Кіотський протокол (1997</a:t>
            </a:r>
            <a:r>
              <a:rPr lang="uk-UA" sz="1700" dirty="0" smtClean="0">
                <a:solidFill>
                  <a:srgbClr val="000000"/>
                </a:solidFill>
                <a:latin typeface="Times New Roman" pitchFamily="18" charset="0"/>
                <a:cs typeface="Times New Roman" pitchFamily="18" charset="0"/>
              </a:rPr>
              <a:t>).</a:t>
            </a:r>
          </a:p>
          <a:p>
            <a:pPr indent="360000" algn="just"/>
            <a:r>
              <a:rPr lang="uk-UA" sz="1700" dirty="0">
                <a:solidFill>
                  <a:srgbClr val="000000"/>
                </a:solidFill>
                <a:latin typeface="Times New Roman" pitchFamily="18" charset="0"/>
                <a:cs typeface="Times New Roman" pitchFamily="18" charset="0"/>
              </a:rPr>
              <a:t> </a:t>
            </a:r>
            <a:endParaRPr lang="uk-UA" sz="1700" dirty="0" smtClean="0">
              <a:solidFill>
                <a:srgbClr val="000000"/>
              </a:solidFill>
              <a:latin typeface="Times New Roman" pitchFamily="18" charset="0"/>
              <a:cs typeface="Times New Roman" pitchFamily="18" charset="0"/>
            </a:endParaRPr>
          </a:p>
          <a:p>
            <a:pPr indent="360000" algn="just">
              <a:buFont typeface="Arial"/>
              <a:buChar char="•"/>
            </a:pPr>
            <a:r>
              <a:rPr lang="uk-UA" sz="1700" dirty="0" smtClean="0">
                <a:solidFill>
                  <a:srgbClr val="000000"/>
                </a:solidFill>
                <a:latin typeface="Times New Roman" pitchFamily="18" charset="0"/>
                <a:cs typeface="Times New Roman" pitchFamily="18" charset="0"/>
              </a:rPr>
              <a:t>Під </a:t>
            </a:r>
            <a:r>
              <a:rPr lang="uk-UA" sz="1700" dirty="0">
                <a:solidFill>
                  <a:srgbClr val="000000"/>
                </a:solidFill>
                <a:latin typeface="Times New Roman" pitchFamily="18" charset="0"/>
                <a:cs typeface="Times New Roman" pitchFamily="18" charset="0"/>
              </a:rPr>
              <a:t>егідою ООН було </a:t>
            </a:r>
            <a:r>
              <a:rPr lang="uk-UA" sz="1700" dirty="0" smtClean="0">
                <a:solidFill>
                  <a:srgbClr val="000000"/>
                </a:solidFill>
                <a:latin typeface="Times New Roman" pitchFamily="18" charset="0"/>
                <a:cs typeface="Times New Roman" pitchFamily="18" charset="0"/>
              </a:rPr>
              <a:t>розроблено </a:t>
            </a:r>
            <a:r>
              <a:rPr lang="uk-UA" sz="1700" dirty="0">
                <a:solidFill>
                  <a:srgbClr val="000000"/>
                </a:solidFill>
                <a:latin typeface="Times New Roman" pitchFamily="18" charset="0"/>
                <a:cs typeface="Times New Roman" pitchFamily="18" charset="0"/>
              </a:rPr>
              <a:t>Цілі сталого розвитку (2015-2030), які об’єднують усі країни у боротьбі з бідністю, екологічними проблемами та соціальною нерівністю.</a:t>
            </a:r>
          </a:p>
          <a:p>
            <a:endParaRPr lang="uk-UA" dirty="0"/>
          </a:p>
        </p:txBody>
      </p:sp>
      <p:sp>
        <p:nvSpPr>
          <p:cNvPr id="6" name="TextBox 5"/>
          <p:cNvSpPr txBox="1"/>
          <p:nvPr/>
        </p:nvSpPr>
        <p:spPr>
          <a:xfrm>
            <a:off x="8714935" y="1343465"/>
            <a:ext cx="3312942" cy="3231654"/>
          </a:xfrm>
          <a:prstGeom prst="rect">
            <a:avLst/>
          </a:prstGeom>
          <a:noFill/>
        </p:spPr>
        <p:txBody>
          <a:bodyPr wrap="square" rtlCol="0">
            <a:spAutoFit/>
          </a:bodyPr>
          <a:lstStyle/>
          <a:p>
            <a:pPr indent="360000" algn="just"/>
            <a:r>
              <a:rPr lang="uk-UA" sz="1700" b="1" i="1" dirty="0" smtClean="0">
                <a:solidFill>
                  <a:srgbClr val="000000"/>
                </a:solidFill>
                <a:latin typeface="Times New Roman" pitchFamily="18" charset="0"/>
                <a:cs typeface="Times New Roman" pitchFamily="18" charset="0"/>
              </a:rPr>
              <a:t>Економічна </a:t>
            </a:r>
            <a:r>
              <a:rPr lang="uk-UA" sz="1700" b="1" i="1" dirty="0">
                <a:solidFill>
                  <a:srgbClr val="000000"/>
                </a:solidFill>
                <a:latin typeface="Times New Roman" pitchFamily="18" charset="0"/>
                <a:cs typeface="Times New Roman" pitchFamily="18" charset="0"/>
              </a:rPr>
              <a:t>інтеграція та відповідальне бізнес-управління</a:t>
            </a:r>
          </a:p>
          <a:p>
            <a:pPr indent="360000" algn="just">
              <a:buFont typeface="Arial"/>
              <a:buChar char="•"/>
            </a:pPr>
            <a:r>
              <a:rPr lang="uk-UA" sz="1700" dirty="0">
                <a:solidFill>
                  <a:srgbClr val="000000"/>
                </a:solidFill>
                <a:latin typeface="Times New Roman" pitchFamily="18" charset="0"/>
                <a:cs typeface="Times New Roman" pitchFamily="18" charset="0"/>
              </a:rPr>
              <a:t>Великі транснаціональні корпорації дедалі більше впроваджують політику корпоративної соціальної відповідальності (</a:t>
            </a:r>
            <a:r>
              <a:rPr lang="en-US" sz="1700" dirty="0">
                <a:solidFill>
                  <a:srgbClr val="000000"/>
                </a:solidFill>
                <a:latin typeface="Times New Roman" pitchFamily="18" charset="0"/>
                <a:cs typeface="Times New Roman" pitchFamily="18" charset="0"/>
              </a:rPr>
              <a:t>CSR).</a:t>
            </a:r>
          </a:p>
          <a:p>
            <a:pPr indent="360000" algn="just">
              <a:buFont typeface="Arial"/>
              <a:buChar char="•"/>
            </a:pPr>
            <a:r>
              <a:rPr lang="uk-UA" sz="1700" dirty="0">
                <a:solidFill>
                  <a:srgbClr val="000000"/>
                </a:solidFill>
                <a:latin typeface="Times New Roman" pitchFamily="18" charset="0"/>
                <a:cs typeface="Times New Roman" pitchFamily="18" charset="0"/>
              </a:rPr>
              <a:t>Глобальні ринки стимулюють впровадження зелених технологій, </a:t>
            </a:r>
            <a:r>
              <a:rPr lang="uk-UA" sz="1700" dirty="0" err="1">
                <a:solidFill>
                  <a:srgbClr val="000000"/>
                </a:solidFill>
                <a:latin typeface="Times New Roman" pitchFamily="18" charset="0"/>
                <a:cs typeface="Times New Roman" pitchFamily="18" charset="0"/>
              </a:rPr>
              <a:t>еко-бізнесу</a:t>
            </a:r>
            <a:r>
              <a:rPr lang="uk-UA" sz="1700" dirty="0">
                <a:solidFill>
                  <a:srgbClr val="000000"/>
                </a:solidFill>
                <a:latin typeface="Times New Roman" pitchFamily="18" charset="0"/>
                <a:cs typeface="Times New Roman" pitchFamily="18" charset="0"/>
              </a:rPr>
              <a:t> та відновлюваних джерел енергії.</a:t>
            </a:r>
          </a:p>
          <a:p>
            <a:pPr indent="360000" algn="just"/>
            <a:endParaRPr lang="uk-UA" sz="17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08372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623" y="202982"/>
            <a:ext cx="11522075" cy="655147"/>
          </a:xfrm>
        </p:spPr>
        <p:txBody>
          <a:bodyPr>
            <a:normAutofit/>
          </a:bodyPr>
          <a:lstStyle/>
          <a:p>
            <a:pPr algn="ctr"/>
            <a:r>
              <a:rPr lang="ru-RU" sz="2500" b="1" i="1" u="sng" dirty="0" err="1">
                <a:solidFill>
                  <a:srgbClr val="FF0000"/>
                </a:solidFill>
                <a:latin typeface="Times New Roman" pitchFamily="18" charset="0"/>
                <a:cs typeface="Times New Roman" pitchFamily="18" charset="0"/>
              </a:rPr>
              <a:t>Виклики</a:t>
            </a:r>
            <a:r>
              <a:rPr lang="ru-RU" sz="2500" b="1" i="1" u="sng" dirty="0">
                <a:solidFill>
                  <a:srgbClr val="FF0000"/>
                </a:solidFill>
                <a:latin typeface="Times New Roman" pitchFamily="18" charset="0"/>
                <a:cs typeface="Times New Roman" pitchFamily="18" charset="0"/>
              </a:rPr>
              <a:t> </a:t>
            </a:r>
            <a:r>
              <a:rPr lang="ru-RU" sz="2500" b="1" i="1" u="sng" dirty="0" err="1">
                <a:solidFill>
                  <a:srgbClr val="FF0000"/>
                </a:solidFill>
                <a:latin typeface="Times New Roman" pitchFamily="18" charset="0"/>
                <a:cs typeface="Times New Roman" pitchFamily="18" charset="0"/>
              </a:rPr>
              <a:t>глобалізації</a:t>
            </a:r>
            <a:r>
              <a:rPr lang="ru-RU" sz="2500" b="1" i="1" u="sng" dirty="0">
                <a:solidFill>
                  <a:srgbClr val="FF0000"/>
                </a:solidFill>
                <a:latin typeface="Times New Roman" pitchFamily="18" charset="0"/>
                <a:cs typeface="Times New Roman" pitchFamily="18" charset="0"/>
              </a:rPr>
              <a:t> для </a:t>
            </a:r>
            <a:r>
              <a:rPr lang="ru-RU" sz="2500" b="1" i="1" u="sng" dirty="0" err="1">
                <a:solidFill>
                  <a:srgbClr val="FF0000"/>
                </a:solidFill>
                <a:latin typeface="Times New Roman" pitchFamily="18" charset="0"/>
                <a:cs typeface="Times New Roman" pitchFamily="18" charset="0"/>
              </a:rPr>
              <a:t>сталого</a:t>
            </a:r>
            <a:r>
              <a:rPr lang="ru-RU" sz="2500" b="1" i="1" u="sng" dirty="0">
                <a:solidFill>
                  <a:srgbClr val="FF0000"/>
                </a:solidFill>
                <a:latin typeface="Times New Roman" pitchFamily="18" charset="0"/>
                <a:cs typeface="Times New Roman" pitchFamily="18" charset="0"/>
              </a:rPr>
              <a:t> </a:t>
            </a:r>
            <a:r>
              <a:rPr lang="ru-RU" sz="2500" b="1" i="1" u="sng" dirty="0" err="1">
                <a:solidFill>
                  <a:srgbClr val="FF0000"/>
                </a:solidFill>
                <a:latin typeface="Times New Roman" pitchFamily="18" charset="0"/>
                <a:cs typeface="Times New Roman" pitchFamily="18" charset="0"/>
              </a:rPr>
              <a:t>розвитку</a:t>
            </a:r>
            <a:endParaRPr lang="uk-UA" sz="2500" b="1" i="1" u="sng" dirty="0">
              <a:solidFill>
                <a:srgbClr val="FF0000"/>
              </a:solidFill>
              <a:latin typeface="Times New Roman" pitchFamily="18" charset="0"/>
              <a:cs typeface="Times New Roman" pitchFamily="18" charset="0"/>
            </a:endParaRPr>
          </a:p>
        </p:txBody>
      </p:sp>
      <p:sp>
        <p:nvSpPr>
          <p:cNvPr id="3" name="Місце для тексту 2"/>
          <p:cNvSpPr>
            <a:spLocks noGrp="1"/>
          </p:cNvSpPr>
          <p:nvPr>
            <p:ph type="body" sz="quarter" idx="10"/>
          </p:nvPr>
        </p:nvSpPr>
        <p:spPr>
          <a:xfrm>
            <a:off x="306828" y="974872"/>
            <a:ext cx="4124495" cy="4176713"/>
          </a:xfrm>
        </p:spPr>
        <p:txBody>
          <a:bodyPr/>
          <a:lstStyle/>
          <a:p>
            <a:pPr marL="0" indent="0" algn="ctr">
              <a:buNone/>
            </a:pPr>
            <a:r>
              <a:rPr lang="uk-UA" sz="1700" i="1" dirty="0">
                <a:solidFill>
                  <a:srgbClr val="000000"/>
                </a:solidFill>
                <a:latin typeface="Times New Roman" pitchFamily="18" charset="0"/>
                <a:cs typeface="Times New Roman" pitchFamily="18" charset="0"/>
              </a:rPr>
              <a:t>Екологічні </a:t>
            </a:r>
            <a:r>
              <a:rPr lang="uk-UA" sz="1700" i="1" dirty="0" smtClean="0">
                <a:solidFill>
                  <a:srgbClr val="000000"/>
                </a:solidFill>
                <a:latin typeface="Times New Roman" pitchFamily="18" charset="0"/>
                <a:cs typeface="Times New Roman" pitchFamily="18" charset="0"/>
              </a:rPr>
              <a:t>загрози</a:t>
            </a:r>
          </a:p>
          <a:p>
            <a:r>
              <a:rPr lang="uk-UA" sz="1700" b="0" dirty="0" smtClean="0">
                <a:solidFill>
                  <a:srgbClr val="000000"/>
                </a:solidFill>
                <a:latin typeface="Times New Roman" pitchFamily="18" charset="0"/>
                <a:cs typeface="Times New Roman" pitchFamily="18" charset="0"/>
              </a:rPr>
              <a:t>Індустріалізація</a:t>
            </a:r>
            <a:r>
              <a:rPr lang="uk-UA" sz="1700" b="0" dirty="0">
                <a:solidFill>
                  <a:srgbClr val="000000"/>
                </a:solidFill>
                <a:latin typeface="Times New Roman" pitchFamily="18" charset="0"/>
                <a:cs typeface="Times New Roman" pitchFamily="18" charset="0"/>
              </a:rPr>
              <a:t>, пов’язана з глобальними ринками, збільшує рівень викидів </a:t>
            </a:r>
            <a:r>
              <a:rPr lang="en-US" sz="1700" b="0" dirty="0">
                <a:solidFill>
                  <a:srgbClr val="000000"/>
                </a:solidFill>
                <a:latin typeface="Times New Roman" pitchFamily="18" charset="0"/>
                <a:cs typeface="Times New Roman" pitchFamily="18" charset="0"/>
              </a:rPr>
              <a:t>CO₂ </a:t>
            </a:r>
            <a:r>
              <a:rPr lang="uk-UA" sz="1700" b="0" dirty="0">
                <a:solidFill>
                  <a:srgbClr val="000000"/>
                </a:solidFill>
                <a:latin typeface="Times New Roman" pitchFamily="18" charset="0"/>
                <a:cs typeface="Times New Roman" pitchFamily="18" charset="0"/>
              </a:rPr>
              <a:t>та прискорює зміну клімату</a:t>
            </a:r>
            <a:r>
              <a:rPr lang="uk-UA" sz="1700" b="0" dirty="0" smtClean="0">
                <a:solidFill>
                  <a:srgbClr val="000000"/>
                </a:solidFill>
                <a:latin typeface="Times New Roman" pitchFamily="18" charset="0"/>
                <a:cs typeface="Times New Roman" pitchFamily="18" charset="0"/>
              </a:rPr>
              <a:t>.</a:t>
            </a:r>
          </a:p>
          <a:p>
            <a:r>
              <a:rPr lang="uk-UA" sz="1700" b="0" dirty="0" smtClean="0">
                <a:solidFill>
                  <a:srgbClr val="000000"/>
                </a:solidFill>
                <a:latin typeface="Times New Roman" pitchFamily="18" charset="0"/>
                <a:cs typeface="Times New Roman" pitchFamily="18" charset="0"/>
              </a:rPr>
              <a:t>Виснаження </a:t>
            </a:r>
            <a:r>
              <a:rPr lang="uk-UA" sz="1700" b="0" dirty="0">
                <a:solidFill>
                  <a:srgbClr val="000000"/>
                </a:solidFill>
                <a:latin typeface="Times New Roman" pitchFamily="18" charset="0"/>
                <a:cs typeface="Times New Roman" pitchFamily="18" charset="0"/>
              </a:rPr>
              <a:t>природних ресурсів через зростаючі потреби світового населення</a:t>
            </a:r>
            <a:r>
              <a:rPr lang="uk-UA" sz="1700" b="0" dirty="0" smtClean="0">
                <a:solidFill>
                  <a:srgbClr val="000000"/>
                </a:solidFill>
                <a:latin typeface="Times New Roman" pitchFamily="18" charset="0"/>
                <a:cs typeface="Times New Roman" pitchFamily="18" charset="0"/>
              </a:rPr>
              <a:t>.</a:t>
            </a:r>
          </a:p>
          <a:p>
            <a:r>
              <a:rPr lang="uk-UA" sz="1700" b="0" dirty="0" smtClean="0">
                <a:solidFill>
                  <a:srgbClr val="000000"/>
                </a:solidFill>
                <a:latin typeface="Times New Roman" pitchFamily="18" charset="0"/>
                <a:cs typeface="Times New Roman" pitchFamily="18" charset="0"/>
              </a:rPr>
              <a:t>Забруднення </a:t>
            </a:r>
            <a:r>
              <a:rPr lang="uk-UA" sz="1700" b="0" dirty="0">
                <a:solidFill>
                  <a:srgbClr val="000000"/>
                </a:solidFill>
                <a:latin typeface="Times New Roman" pitchFamily="18" charset="0"/>
                <a:cs typeface="Times New Roman" pitchFamily="18" charset="0"/>
              </a:rPr>
              <a:t>океанів пластиком і токсичними відходами через глобальний товарообіг.</a:t>
            </a:r>
          </a:p>
        </p:txBody>
      </p:sp>
      <p:sp>
        <p:nvSpPr>
          <p:cNvPr id="4" name="TextBox 3"/>
          <p:cNvSpPr txBox="1"/>
          <p:nvPr/>
        </p:nvSpPr>
        <p:spPr>
          <a:xfrm>
            <a:off x="4783015" y="935502"/>
            <a:ext cx="3601330" cy="2970044"/>
          </a:xfrm>
          <a:prstGeom prst="rect">
            <a:avLst/>
          </a:prstGeom>
          <a:noFill/>
        </p:spPr>
        <p:txBody>
          <a:bodyPr wrap="square" rtlCol="0">
            <a:spAutoFit/>
          </a:bodyPr>
          <a:lstStyle/>
          <a:p>
            <a:pPr indent="360000" algn="just"/>
            <a:r>
              <a:rPr lang="uk-UA" sz="1700" b="1" i="1" dirty="0">
                <a:solidFill>
                  <a:srgbClr val="000000"/>
                </a:solidFill>
                <a:latin typeface="Times New Roman" pitchFamily="18" charset="0"/>
                <a:cs typeface="Times New Roman" pitchFamily="18" charset="0"/>
              </a:rPr>
              <a:t>Соціальна нерівність</a:t>
            </a:r>
          </a:p>
          <a:p>
            <a:pPr indent="360000" algn="just">
              <a:buFont typeface="Arial" pitchFamily="34" charset="0"/>
              <a:buChar char="•"/>
            </a:pPr>
            <a:r>
              <a:rPr lang="uk-UA" sz="1700" dirty="0">
                <a:solidFill>
                  <a:srgbClr val="000000"/>
                </a:solidFill>
                <a:latin typeface="Times New Roman" pitchFamily="18" charset="0"/>
                <a:cs typeface="Times New Roman" pitchFamily="18" charset="0"/>
              </a:rPr>
              <a:t>Глобалізація сприяє економічному зростанню, але водночас посилює </a:t>
            </a:r>
            <a:r>
              <a:rPr lang="uk-UA" sz="1700" b="1" dirty="0">
                <a:solidFill>
                  <a:srgbClr val="000000"/>
                </a:solidFill>
                <a:latin typeface="Times New Roman" pitchFamily="18" charset="0"/>
                <a:cs typeface="Times New Roman" pitchFamily="18" charset="0"/>
              </a:rPr>
              <a:t>соціальну нерівність</a:t>
            </a:r>
            <a:r>
              <a:rPr lang="uk-UA" sz="1700" dirty="0">
                <a:solidFill>
                  <a:srgbClr val="000000"/>
                </a:solidFill>
                <a:latin typeface="Times New Roman" pitchFamily="18" charset="0"/>
                <a:cs typeface="Times New Roman" pitchFamily="18" charset="0"/>
              </a:rPr>
              <a:t> між багатими і бідними країнами.</a:t>
            </a:r>
          </a:p>
          <a:p>
            <a:pPr indent="360000" algn="just">
              <a:buFont typeface="Arial" pitchFamily="34" charset="0"/>
              <a:buChar char="•"/>
            </a:pPr>
            <a:r>
              <a:rPr lang="uk-UA" sz="1700" dirty="0">
                <a:solidFill>
                  <a:srgbClr val="000000"/>
                </a:solidFill>
                <a:latin typeface="Times New Roman" pitchFamily="18" charset="0"/>
                <a:cs typeface="Times New Roman" pitchFamily="18" charset="0"/>
              </a:rPr>
              <a:t>В країнах, що розвиваються, праця часто експлуатується, що суперечить принципам сталого розвитку.</a:t>
            </a:r>
          </a:p>
          <a:p>
            <a:pPr indent="360000" algn="just"/>
            <a:endParaRPr lang="uk-UA" sz="1700" dirty="0">
              <a:solidFill>
                <a:srgbClr val="000000"/>
              </a:solidFill>
              <a:latin typeface="Times New Roman" pitchFamily="18" charset="0"/>
              <a:cs typeface="Times New Roman" pitchFamily="18" charset="0"/>
            </a:endParaRPr>
          </a:p>
        </p:txBody>
      </p:sp>
      <p:sp>
        <p:nvSpPr>
          <p:cNvPr id="5" name="TextBox 4"/>
          <p:cNvSpPr txBox="1"/>
          <p:nvPr/>
        </p:nvSpPr>
        <p:spPr>
          <a:xfrm>
            <a:off x="8750105" y="935502"/>
            <a:ext cx="3200400" cy="2708434"/>
          </a:xfrm>
          <a:prstGeom prst="rect">
            <a:avLst/>
          </a:prstGeom>
          <a:noFill/>
        </p:spPr>
        <p:txBody>
          <a:bodyPr wrap="square" rtlCol="0">
            <a:spAutoFit/>
          </a:bodyPr>
          <a:lstStyle/>
          <a:p>
            <a:pPr algn="ctr"/>
            <a:r>
              <a:rPr lang="ru-RU" sz="1700" b="1" i="1" dirty="0">
                <a:solidFill>
                  <a:srgbClr val="000000"/>
                </a:solidFill>
                <a:latin typeface="Times New Roman" pitchFamily="18" charset="0"/>
                <a:cs typeface="Times New Roman" pitchFamily="18" charset="0"/>
              </a:rPr>
              <a:t>Культурна </a:t>
            </a:r>
            <a:r>
              <a:rPr lang="ru-RU" sz="1700" b="1" i="1" dirty="0" err="1">
                <a:solidFill>
                  <a:srgbClr val="000000"/>
                </a:solidFill>
                <a:latin typeface="Times New Roman" pitchFamily="18" charset="0"/>
                <a:cs typeface="Times New Roman" pitchFamily="18" charset="0"/>
              </a:rPr>
              <a:t>уніфікація</a:t>
            </a:r>
            <a:r>
              <a:rPr lang="ru-RU" sz="1700" b="1" i="1" dirty="0">
                <a:solidFill>
                  <a:srgbClr val="000000"/>
                </a:solidFill>
                <a:latin typeface="Times New Roman" pitchFamily="18" charset="0"/>
                <a:cs typeface="Times New Roman" pitchFamily="18" charset="0"/>
              </a:rPr>
              <a:t> та </a:t>
            </a:r>
            <a:r>
              <a:rPr lang="ru-RU" sz="1700" b="1" i="1" dirty="0" err="1">
                <a:solidFill>
                  <a:srgbClr val="000000"/>
                </a:solidFill>
                <a:latin typeface="Times New Roman" pitchFamily="18" charset="0"/>
                <a:cs typeface="Times New Roman" pitchFamily="18" charset="0"/>
              </a:rPr>
              <a:t>втрата</a:t>
            </a:r>
            <a:r>
              <a:rPr lang="ru-RU" sz="1700" b="1" i="1" dirty="0">
                <a:solidFill>
                  <a:srgbClr val="000000"/>
                </a:solidFill>
                <a:latin typeface="Times New Roman" pitchFamily="18" charset="0"/>
                <a:cs typeface="Times New Roman" pitchFamily="18" charset="0"/>
              </a:rPr>
              <a:t> </a:t>
            </a:r>
            <a:r>
              <a:rPr lang="ru-RU" sz="1700" b="1" i="1" dirty="0" err="1">
                <a:solidFill>
                  <a:srgbClr val="000000"/>
                </a:solidFill>
                <a:latin typeface="Times New Roman" pitchFamily="18" charset="0"/>
                <a:cs typeface="Times New Roman" pitchFamily="18" charset="0"/>
              </a:rPr>
              <a:t>локальної</a:t>
            </a:r>
            <a:r>
              <a:rPr lang="ru-RU" sz="1700" b="1" i="1" dirty="0">
                <a:solidFill>
                  <a:srgbClr val="000000"/>
                </a:solidFill>
                <a:latin typeface="Times New Roman" pitchFamily="18" charset="0"/>
                <a:cs typeface="Times New Roman" pitchFamily="18" charset="0"/>
              </a:rPr>
              <a:t> </a:t>
            </a:r>
            <a:r>
              <a:rPr lang="ru-RU" sz="1700" b="1" i="1" dirty="0" err="1">
                <a:solidFill>
                  <a:srgbClr val="000000"/>
                </a:solidFill>
                <a:latin typeface="Times New Roman" pitchFamily="18" charset="0"/>
                <a:cs typeface="Times New Roman" pitchFamily="18" charset="0"/>
              </a:rPr>
              <a:t>ідентичності</a:t>
            </a:r>
            <a:endParaRPr lang="ru-RU" sz="1700" b="1" i="1" dirty="0">
              <a:solidFill>
                <a:srgbClr val="000000"/>
              </a:solidFill>
              <a:latin typeface="Times New Roman" pitchFamily="18" charset="0"/>
              <a:cs typeface="Times New Roman" pitchFamily="18" charset="0"/>
            </a:endParaRPr>
          </a:p>
          <a:p>
            <a:pPr marL="285750" indent="-285750">
              <a:buFont typeface="Arial" pitchFamily="34" charset="0"/>
              <a:buChar char="•"/>
            </a:pPr>
            <a:r>
              <a:rPr lang="ru-RU" sz="1700" dirty="0" err="1">
                <a:solidFill>
                  <a:srgbClr val="000000"/>
                </a:solidFill>
                <a:latin typeface="Times New Roman" pitchFamily="18" charset="0"/>
                <a:cs typeface="Times New Roman" pitchFamily="18" charset="0"/>
              </a:rPr>
              <a:t>Масова</a:t>
            </a:r>
            <a:r>
              <a:rPr lang="ru-RU" sz="1700" dirty="0">
                <a:solidFill>
                  <a:srgbClr val="000000"/>
                </a:solidFill>
                <a:latin typeface="Times New Roman" pitchFamily="18" charset="0"/>
                <a:cs typeface="Times New Roman" pitchFamily="18" charset="0"/>
              </a:rPr>
              <a:t> глобальна культура </a:t>
            </a:r>
            <a:r>
              <a:rPr lang="ru-RU" sz="1700" dirty="0" err="1">
                <a:solidFill>
                  <a:srgbClr val="000000"/>
                </a:solidFill>
                <a:latin typeface="Times New Roman" pitchFamily="18" charset="0"/>
                <a:cs typeface="Times New Roman" pitchFamily="18" charset="0"/>
              </a:rPr>
              <a:t>призводить</a:t>
            </a:r>
            <a:r>
              <a:rPr lang="ru-RU" sz="1700" dirty="0">
                <a:solidFill>
                  <a:srgbClr val="000000"/>
                </a:solidFill>
                <a:latin typeface="Times New Roman" pitchFamily="18" charset="0"/>
                <a:cs typeface="Times New Roman" pitchFamily="18" charset="0"/>
              </a:rPr>
              <a:t> до </a:t>
            </a:r>
            <a:r>
              <a:rPr lang="ru-RU" sz="1700" dirty="0" err="1">
                <a:solidFill>
                  <a:srgbClr val="000000"/>
                </a:solidFill>
                <a:latin typeface="Times New Roman" pitchFamily="18" charset="0"/>
                <a:cs typeface="Times New Roman" pitchFamily="18" charset="0"/>
              </a:rPr>
              <a:t>втрати</a:t>
            </a:r>
            <a:r>
              <a:rPr lang="ru-RU" sz="1700" dirty="0">
                <a:solidFill>
                  <a:srgbClr val="000000"/>
                </a:solidFill>
                <a:latin typeface="Times New Roman" pitchFamily="18" charset="0"/>
                <a:cs typeface="Times New Roman" pitchFamily="18" charset="0"/>
              </a:rPr>
              <a:t> </a:t>
            </a:r>
            <a:r>
              <a:rPr lang="ru-RU" sz="1700" dirty="0" err="1">
                <a:solidFill>
                  <a:srgbClr val="000000"/>
                </a:solidFill>
                <a:latin typeface="Times New Roman" pitchFamily="18" charset="0"/>
                <a:cs typeface="Times New Roman" pitchFamily="18" charset="0"/>
              </a:rPr>
              <a:t>традиційних</a:t>
            </a:r>
            <a:r>
              <a:rPr lang="ru-RU" sz="1700" dirty="0">
                <a:solidFill>
                  <a:srgbClr val="000000"/>
                </a:solidFill>
                <a:latin typeface="Times New Roman" pitchFamily="18" charset="0"/>
                <a:cs typeface="Times New Roman" pitchFamily="18" charset="0"/>
              </a:rPr>
              <a:t> </a:t>
            </a:r>
            <a:r>
              <a:rPr lang="ru-RU" sz="1700" dirty="0" err="1">
                <a:solidFill>
                  <a:srgbClr val="000000"/>
                </a:solidFill>
                <a:latin typeface="Times New Roman" pitchFamily="18" charset="0"/>
                <a:cs typeface="Times New Roman" pitchFamily="18" charset="0"/>
              </a:rPr>
              <a:t>знань</a:t>
            </a:r>
            <a:r>
              <a:rPr lang="ru-RU" sz="1700" dirty="0">
                <a:solidFill>
                  <a:srgbClr val="000000"/>
                </a:solidFill>
                <a:latin typeface="Times New Roman" pitchFamily="18" charset="0"/>
                <a:cs typeface="Times New Roman" pitchFamily="18" charset="0"/>
              </a:rPr>
              <a:t> і способу </a:t>
            </a:r>
            <a:r>
              <a:rPr lang="ru-RU" sz="1700" dirty="0" err="1">
                <a:solidFill>
                  <a:srgbClr val="000000"/>
                </a:solidFill>
                <a:latin typeface="Times New Roman" pitchFamily="18" charset="0"/>
                <a:cs typeface="Times New Roman" pitchFamily="18" charset="0"/>
              </a:rPr>
              <a:t>життя</a:t>
            </a:r>
            <a:r>
              <a:rPr lang="ru-RU" sz="1700" dirty="0">
                <a:solidFill>
                  <a:srgbClr val="000000"/>
                </a:solidFill>
                <a:latin typeface="Times New Roman" pitchFamily="18" charset="0"/>
                <a:cs typeface="Times New Roman" pitchFamily="18" charset="0"/>
              </a:rPr>
              <a:t> </a:t>
            </a:r>
            <a:r>
              <a:rPr lang="ru-RU" sz="1700" dirty="0" err="1">
                <a:solidFill>
                  <a:srgbClr val="000000"/>
                </a:solidFill>
                <a:latin typeface="Times New Roman" pitchFamily="18" charset="0"/>
                <a:cs typeface="Times New Roman" pitchFamily="18" charset="0"/>
              </a:rPr>
              <a:t>корінних</a:t>
            </a:r>
            <a:r>
              <a:rPr lang="ru-RU" sz="1700" dirty="0">
                <a:solidFill>
                  <a:srgbClr val="000000"/>
                </a:solidFill>
                <a:latin typeface="Times New Roman" pitchFamily="18" charset="0"/>
                <a:cs typeface="Times New Roman" pitchFamily="18" charset="0"/>
              </a:rPr>
              <a:t> </a:t>
            </a:r>
            <a:r>
              <a:rPr lang="ru-RU" sz="1700" dirty="0" err="1">
                <a:solidFill>
                  <a:srgbClr val="000000"/>
                </a:solidFill>
                <a:latin typeface="Times New Roman" pitchFamily="18" charset="0"/>
                <a:cs typeface="Times New Roman" pitchFamily="18" charset="0"/>
              </a:rPr>
              <a:t>народів</a:t>
            </a:r>
            <a:r>
              <a:rPr lang="ru-RU" sz="1700" dirty="0">
                <a:solidFill>
                  <a:srgbClr val="000000"/>
                </a:solidFill>
                <a:latin typeface="Times New Roman" pitchFamily="18" charset="0"/>
                <a:cs typeface="Times New Roman" pitchFamily="18" charset="0"/>
              </a:rPr>
              <a:t>, </a:t>
            </a:r>
            <a:r>
              <a:rPr lang="ru-RU" sz="1700" dirty="0" err="1">
                <a:solidFill>
                  <a:srgbClr val="000000"/>
                </a:solidFill>
                <a:latin typeface="Times New Roman" pitchFamily="18" charset="0"/>
                <a:cs typeface="Times New Roman" pitchFamily="18" charset="0"/>
              </a:rPr>
              <a:t>які</a:t>
            </a:r>
            <a:r>
              <a:rPr lang="ru-RU" sz="1700" dirty="0">
                <a:solidFill>
                  <a:srgbClr val="000000"/>
                </a:solidFill>
                <a:latin typeface="Times New Roman" pitchFamily="18" charset="0"/>
                <a:cs typeface="Times New Roman" pitchFamily="18" charset="0"/>
              </a:rPr>
              <a:t> </a:t>
            </a:r>
            <a:r>
              <a:rPr lang="ru-RU" sz="1700" dirty="0" err="1">
                <a:solidFill>
                  <a:srgbClr val="000000"/>
                </a:solidFill>
                <a:latin typeface="Times New Roman" pitchFamily="18" charset="0"/>
                <a:cs typeface="Times New Roman" pitchFamily="18" charset="0"/>
              </a:rPr>
              <a:t>можуть</a:t>
            </a:r>
            <a:r>
              <a:rPr lang="ru-RU" sz="1700" dirty="0">
                <a:solidFill>
                  <a:srgbClr val="000000"/>
                </a:solidFill>
                <a:latin typeface="Times New Roman" pitchFamily="18" charset="0"/>
                <a:cs typeface="Times New Roman" pitchFamily="18" charset="0"/>
              </a:rPr>
              <a:t> </a:t>
            </a:r>
            <a:r>
              <a:rPr lang="ru-RU" sz="1700" dirty="0" err="1">
                <a:solidFill>
                  <a:srgbClr val="000000"/>
                </a:solidFill>
                <a:latin typeface="Times New Roman" pitchFamily="18" charset="0"/>
                <a:cs typeface="Times New Roman" pitchFamily="18" charset="0"/>
              </a:rPr>
              <a:t>містити</a:t>
            </a:r>
            <a:r>
              <a:rPr lang="ru-RU" sz="1700" dirty="0">
                <a:solidFill>
                  <a:srgbClr val="000000"/>
                </a:solidFill>
                <a:latin typeface="Times New Roman" pitchFamily="18" charset="0"/>
                <a:cs typeface="Times New Roman" pitchFamily="18" charset="0"/>
              </a:rPr>
              <a:t> </a:t>
            </a:r>
            <a:r>
              <a:rPr lang="ru-RU" sz="1700" dirty="0" err="1">
                <a:solidFill>
                  <a:srgbClr val="000000"/>
                </a:solidFill>
                <a:latin typeface="Times New Roman" pitchFamily="18" charset="0"/>
                <a:cs typeface="Times New Roman" pitchFamily="18" charset="0"/>
              </a:rPr>
              <a:t>унікальні</a:t>
            </a:r>
            <a:r>
              <a:rPr lang="ru-RU" sz="1700" dirty="0">
                <a:solidFill>
                  <a:srgbClr val="000000"/>
                </a:solidFill>
                <a:latin typeface="Times New Roman" pitchFamily="18" charset="0"/>
                <a:cs typeface="Times New Roman" pitchFamily="18" charset="0"/>
              </a:rPr>
              <a:t> </a:t>
            </a:r>
            <a:r>
              <a:rPr lang="ru-RU" sz="1700" dirty="0" err="1">
                <a:solidFill>
                  <a:srgbClr val="000000"/>
                </a:solidFill>
                <a:latin typeface="Times New Roman" pitchFamily="18" charset="0"/>
                <a:cs typeface="Times New Roman" pitchFamily="18" charset="0"/>
              </a:rPr>
              <a:t>екологічні</a:t>
            </a:r>
            <a:r>
              <a:rPr lang="ru-RU" sz="1700" dirty="0">
                <a:solidFill>
                  <a:srgbClr val="000000"/>
                </a:solidFill>
                <a:latin typeface="Times New Roman" pitchFamily="18" charset="0"/>
                <a:cs typeface="Times New Roman" pitchFamily="18" charset="0"/>
              </a:rPr>
              <a:t> практики.</a:t>
            </a:r>
          </a:p>
          <a:p>
            <a:endParaRPr lang="uk-UA" sz="17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2529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676249"/>
          </a:xfrm>
        </p:spPr>
        <p:txBody>
          <a:bodyPr>
            <a:normAutofit/>
          </a:bodyPr>
          <a:lstStyle/>
          <a:p>
            <a:pPr algn="ctr"/>
            <a:r>
              <a:rPr lang="ru-RU" sz="2500" dirty="0" err="1">
                <a:solidFill>
                  <a:srgbClr val="FF0000"/>
                </a:solidFill>
                <a:latin typeface="Times New Roman" pitchFamily="18" charset="0"/>
                <a:cs typeface="Times New Roman" pitchFamily="18" charset="0"/>
              </a:rPr>
              <a:t>Перспективи</a:t>
            </a:r>
            <a:r>
              <a:rPr lang="ru-RU" sz="2500" dirty="0">
                <a:solidFill>
                  <a:srgbClr val="FF0000"/>
                </a:solidFill>
                <a:latin typeface="Times New Roman" pitchFamily="18" charset="0"/>
                <a:cs typeface="Times New Roman" pitchFamily="18" charset="0"/>
              </a:rPr>
              <a:t> </a:t>
            </a:r>
            <a:r>
              <a:rPr lang="ru-RU" sz="2500" dirty="0" err="1">
                <a:solidFill>
                  <a:srgbClr val="FF0000"/>
                </a:solidFill>
                <a:latin typeface="Times New Roman" pitchFamily="18" charset="0"/>
                <a:cs typeface="Times New Roman" pitchFamily="18" charset="0"/>
              </a:rPr>
              <a:t>поєднання</a:t>
            </a:r>
            <a:r>
              <a:rPr lang="ru-RU" sz="2500" dirty="0">
                <a:solidFill>
                  <a:srgbClr val="FF0000"/>
                </a:solidFill>
                <a:latin typeface="Times New Roman" pitchFamily="18" charset="0"/>
                <a:cs typeface="Times New Roman" pitchFamily="18" charset="0"/>
              </a:rPr>
              <a:t> </a:t>
            </a:r>
            <a:r>
              <a:rPr lang="ru-RU" sz="2500" dirty="0" err="1">
                <a:solidFill>
                  <a:srgbClr val="FF0000"/>
                </a:solidFill>
                <a:latin typeface="Times New Roman" pitchFamily="18" charset="0"/>
                <a:cs typeface="Times New Roman" pitchFamily="18" charset="0"/>
              </a:rPr>
              <a:t>глобалізації</a:t>
            </a:r>
            <a:r>
              <a:rPr lang="ru-RU" sz="2500" dirty="0">
                <a:solidFill>
                  <a:srgbClr val="FF0000"/>
                </a:solidFill>
                <a:latin typeface="Times New Roman" pitchFamily="18" charset="0"/>
                <a:cs typeface="Times New Roman" pitchFamily="18" charset="0"/>
              </a:rPr>
              <a:t> та </a:t>
            </a:r>
            <a:r>
              <a:rPr lang="ru-RU" sz="2500" dirty="0" err="1">
                <a:solidFill>
                  <a:srgbClr val="FF0000"/>
                </a:solidFill>
                <a:latin typeface="Times New Roman" pitchFamily="18" charset="0"/>
                <a:cs typeface="Times New Roman" pitchFamily="18" charset="0"/>
              </a:rPr>
              <a:t>сталого</a:t>
            </a:r>
            <a:r>
              <a:rPr lang="ru-RU" sz="2500" dirty="0">
                <a:solidFill>
                  <a:srgbClr val="FF0000"/>
                </a:solidFill>
                <a:latin typeface="Times New Roman" pitchFamily="18" charset="0"/>
                <a:cs typeface="Times New Roman" pitchFamily="18" charset="0"/>
              </a:rPr>
              <a:t> </a:t>
            </a:r>
            <a:r>
              <a:rPr lang="ru-RU" sz="2500" dirty="0" err="1">
                <a:solidFill>
                  <a:srgbClr val="FF0000"/>
                </a:solidFill>
                <a:latin typeface="Times New Roman" pitchFamily="18" charset="0"/>
                <a:cs typeface="Times New Roman" pitchFamily="18" charset="0"/>
              </a:rPr>
              <a:t>розвитку</a:t>
            </a:r>
            <a:endParaRPr lang="uk-UA" sz="2500" dirty="0">
              <a:solidFill>
                <a:srgbClr val="FF0000"/>
              </a:solidFill>
              <a:latin typeface="Times New Roman" pitchFamily="18" charset="0"/>
              <a:cs typeface="Times New Roman" pitchFamily="18" charset="0"/>
            </a:endParaRPr>
          </a:p>
        </p:txBody>
      </p:sp>
      <p:sp>
        <p:nvSpPr>
          <p:cNvPr id="3" name="Місце для тексту 2"/>
          <p:cNvSpPr>
            <a:spLocks noGrp="1"/>
          </p:cNvSpPr>
          <p:nvPr>
            <p:ph type="body" sz="quarter" idx="10"/>
          </p:nvPr>
        </p:nvSpPr>
        <p:spPr>
          <a:xfrm>
            <a:off x="426403" y="1157752"/>
            <a:ext cx="4068225" cy="4176713"/>
          </a:xfrm>
        </p:spPr>
        <p:txBody>
          <a:bodyPr/>
          <a:lstStyle/>
          <a:p>
            <a:pPr marL="0" indent="360000" algn="ctr">
              <a:lnSpc>
                <a:spcPct val="100000"/>
              </a:lnSpc>
              <a:spcBef>
                <a:spcPts val="0"/>
              </a:spcBef>
              <a:buNone/>
            </a:pPr>
            <a:r>
              <a:rPr lang="uk-UA" sz="1700" i="1" dirty="0">
                <a:solidFill>
                  <a:schemeClr val="tx1">
                    <a:lumMod val="50000"/>
                  </a:schemeClr>
                </a:solidFill>
                <a:latin typeface="Times New Roman" pitchFamily="18" charset="0"/>
                <a:cs typeface="Times New Roman" pitchFamily="18" charset="0"/>
              </a:rPr>
              <a:t>Зелена економіка та циркулярна економіка</a:t>
            </a:r>
          </a:p>
          <a:p>
            <a:pPr marL="0" indent="3600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Глобалізація сприяє поширенню </a:t>
            </a:r>
            <a:r>
              <a:rPr lang="uk-UA" sz="1700" b="0" dirty="0" err="1">
                <a:solidFill>
                  <a:schemeClr val="tx1">
                    <a:lumMod val="50000"/>
                  </a:schemeClr>
                </a:solidFill>
                <a:latin typeface="Times New Roman" pitchFamily="18" charset="0"/>
                <a:cs typeface="Times New Roman" pitchFamily="18" charset="0"/>
              </a:rPr>
              <a:t>еко-інновацій</a:t>
            </a:r>
            <a:r>
              <a:rPr lang="uk-UA" sz="1700" b="0" dirty="0">
                <a:solidFill>
                  <a:schemeClr val="tx1">
                    <a:lumMod val="50000"/>
                  </a:schemeClr>
                </a:solidFill>
                <a:latin typeface="Times New Roman" pitchFamily="18" charset="0"/>
                <a:cs typeface="Times New Roman" pitchFamily="18" charset="0"/>
              </a:rPr>
              <a:t> та відновлюваних джерел енергії.</a:t>
            </a:r>
          </a:p>
          <a:p>
            <a:pPr marL="0" indent="360000" algn="just">
              <a:lnSpc>
                <a:spcPct val="100000"/>
              </a:lnSpc>
              <a:spcBef>
                <a:spcPts val="0"/>
              </a:spcBef>
            </a:pPr>
            <a:r>
              <a:rPr lang="uk-UA" sz="1700" b="0" dirty="0">
                <a:solidFill>
                  <a:schemeClr val="tx1">
                    <a:lumMod val="50000"/>
                  </a:schemeClr>
                </a:solidFill>
                <a:latin typeface="Times New Roman" pitchFamily="18" charset="0"/>
                <a:cs typeface="Times New Roman" pitchFamily="18" charset="0"/>
              </a:rPr>
              <a:t>Все більше країн переходять на принципи циркулярної економіки – мінімізацію відходів і повторне використання ресурсів.</a:t>
            </a:r>
          </a:p>
          <a:p>
            <a:endParaRPr lang="uk-UA" sz="1700" b="0" dirty="0">
              <a:solidFill>
                <a:schemeClr val="tx1">
                  <a:lumMod val="50000"/>
                </a:schemeClr>
              </a:solidFill>
              <a:latin typeface="Times New Roman" pitchFamily="18" charset="0"/>
              <a:cs typeface="Times New Roman" pitchFamily="18" charset="0"/>
            </a:endParaRPr>
          </a:p>
        </p:txBody>
      </p:sp>
      <p:sp>
        <p:nvSpPr>
          <p:cNvPr id="4" name="TextBox 3"/>
          <p:cNvSpPr txBox="1"/>
          <p:nvPr/>
        </p:nvSpPr>
        <p:spPr>
          <a:xfrm>
            <a:off x="4916658" y="1104314"/>
            <a:ext cx="3734973" cy="2446824"/>
          </a:xfrm>
          <a:prstGeom prst="rect">
            <a:avLst/>
          </a:prstGeom>
          <a:noFill/>
        </p:spPr>
        <p:txBody>
          <a:bodyPr wrap="square" rtlCol="0">
            <a:spAutoFit/>
          </a:bodyPr>
          <a:lstStyle/>
          <a:p>
            <a:pPr algn="ctr"/>
            <a:r>
              <a:rPr lang="uk-UA" sz="1700" b="1" i="1" dirty="0">
                <a:solidFill>
                  <a:schemeClr val="tx1">
                    <a:lumMod val="50000"/>
                  </a:schemeClr>
                </a:solidFill>
                <a:latin typeface="Times New Roman" pitchFamily="18" charset="0"/>
                <a:cs typeface="Times New Roman" pitchFamily="18" charset="0"/>
              </a:rPr>
              <a:t>Міжнародне співробітництво</a:t>
            </a:r>
          </a:p>
          <a:p>
            <a:pPr indent="360000" algn="just">
              <a:buFont typeface="Arial" pitchFamily="34" charset="0"/>
              <a:buChar char="•"/>
            </a:pPr>
            <a:r>
              <a:rPr lang="uk-UA" sz="1700" dirty="0">
                <a:solidFill>
                  <a:schemeClr val="tx1">
                    <a:lumMod val="50000"/>
                  </a:schemeClr>
                </a:solidFill>
                <a:latin typeface="Times New Roman" pitchFamily="18" charset="0"/>
                <a:cs typeface="Times New Roman" pitchFamily="18" charset="0"/>
              </a:rPr>
              <a:t>Країни об’єднуються для спільної боротьби з глобальними викликами (наприклад, зміною клімату та пандеміями).</a:t>
            </a:r>
          </a:p>
          <a:p>
            <a:pPr indent="360000" algn="just">
              <a:buFont typeface="Arial" pitchFamily="34" charset="0"/>
              <a:buChar char="•"/>
            </a:pPr>
            <a:r>
              <a:rPr lang="uk-UA" sz="1700" dirty="0">
                <a:solidFill>
                  <a:schemeClr val="tx1">
                    <a:lumMod val="50000"/>
                  </a:schemeClr>
                </a:solidFill>
                <a:latin typeface="Times New Roman" pitchFamily="18" charset="0"/>
                <a:cs typeface="Times New Roman" pitchFamily="18" charset="0"/>
              </a:rPr>
              <a:t>Глобальні організації створюють програми з фінансування сталого розвитку у країнах, що розвиваються.</a:t>
            </a:r>
          </a:p>
          <a:p>
            <a:endParaRPr lang="uk-UA" sz="1700" dirty="0">
              <a:solidFill>
                <a:schemeClr val="tx1">
                  <a:lumMod val="50000"/>
                </a:schemeClr>
              </a:solidFill>
              <a:latin typeface="Times New Roman" pitchFamily="18" charset="0"/>
              <a:cs typeface="Times New Roman" pitchFamily="18" charset="0"/>
            </a:endParaRPr>
          </a:p>
        </p:txBody>
      </p:sp>
      <p:sp>
        <p:nvSpPr>
          <p:cNvPr id="5" name="TextBox 4"/>
          <p:cNvSpPr txBox="1"/>
          <p:nvPr/>
        </p:nvSpPr>
        <p:spPr>
          <a:xfrm>
            <a:off x="8925951" y="1048043"/>
            <a:ext cx="3115994" cy="2970044"/>
          </a:xfrm>
          <a:prstGeom prst="rect">
            <a:avLst/>
          </a:prstGeom>
          <a:noFill/>
        </p:spPr>
        <p:txBody>
          <a:bodyPr wrap="square" rtlCol="0">
            <a:spAutoFit/>
          </a:bodyPr>
          <a:lstStyle/>
          <a:p>
            <a:pPr algn="ctr"/>
            <a:r>
              <a:rPr lang="uk-UA" sz="1700" b="1" i="1" dirty="0">
                <a:solidFill>
                  <a:schemeClr val="tx1">
                    <a:lumMod val="50000"/>
                  </a:schemeClr>
                </a:solidFill>
                <a:latin typeface="Times New Roman" pitchFamily="18" charset="0"/>
                <a:cs typeface="Times New Roman" pitchFamily="18" charset="0"/>
              </a:rPr>
              <a:t>Технологічні інновації</a:t>
            </a:r>
          </a:p>
          <a:p>
            <a:pPr indent="360000">
              <a:buFont typeface="Arial" pitchFamily="34" charset="0"/>
              <a:buChar char="•"/>
            </a:pPr>
            <a:r>
              <a:rPr lang="uk-UA" sz="1700" dirty="0">
                <a:solidFill>
                  <a:schemeClr val="tx1">
                    <a:lumMod val="50000"/>
                  </a:schemeClr>
                </a:solidFill>
                <a:latin typeface="Times New Roman" pitchFamily="18" charset="0"/>
                <a:cs typeface="Times New Roman" pitchFamily="18" charset="0"/>
              </a:rPr>
              <a:t>Розвиток чистих технологій, таких як сонячна та вітрова енергетика, екологічний транспорт.</a:t>
            </a:r>
          </a:p>
          <a:p>
            <a:pPr indent="360000">
              <a:buFont typeface="Arial" pitchFamily="34" charset="0"/>
              <a:buChar char="•"/>
            </a:pPr>
            <a:r>
              <a:rPr lang="uk-UA" sz="1700" dirty="0">
                <a:solidFill>
                  <a:schemeClr val="tx1">
                    <a:lumMod val="50000"/>
                  </a:schemeClr>
                </a:solidFill>
                <a:latin typeface="Times New Roman" pitchFamily="18" charset="0"/>
                <a:cs typeface="Times New Roman" pitchFamily="18" charset="0"/>
              </a:rPr>
              <a:t>Використання цифрових платформ для поширення екологічної свідомості та моніторингу екологічних стандартів.</a:t>
            </a:r>
          </a:p>
          <a:p>
            <a:endParaRPr lang="uk-UA" sz="17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87426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a:t>
            </a:r>
            <a:r>
              <a:rPr lang="uk-UA" smtClean="0"/>
              <a:t>за увагу!</a:t>
            </a:r>
            <a:endParaRPr lang="uk-UA"/>
          </a:p>
        </p:txBody>
      </p:sp>
    </p:spTree>
    <p:extLst>
      <p:ext uri="{BB962C8B-B14F-4D97-AF65-F5344CB8AC3E}">
        <p14:creationId xmlns:p14="http://schemas.microsoft.com/office/powerpoint/2010/main" val="130981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533398"/>
            <a:ext cx="6443839" cy="483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33734" y="465667"/>
            <a:ext cx="4605866" cy="5586145"/>
          </a:xfrm>
          <a:prstGeom prst="rect">
            <a:avLst/>
          </a:prstGeom>
          <a:noFill/>
        </p:spPr>
        <p:txBody>
          <a:bodyPr wrap="square" rtlCol="0">
            <a:spAutoFit/>
          </a:bodyPr>
          <a:lstStyle/>
          <a:p>
            <a:pPr indent="360000" algn="just" fontAlgn="base"/>
            <a:r>
              <a:rPr lang="uk-UA" sz="1700" dirty="0">
                <a:solidFill>
                  <a:srgbClr val="000000"/>
                </a:solidFill>
                <a:latin typeface="Times New Roman" pitchFamily="18" charset="0"/>
                <a:cs typeface="Times New Roman" pitchFamily="18" charset="0"/>
              </a:rPr>
              <a:t>Цілі сталого розвитку (ЦСР), також відомі як Глобальні цілі, були ухвалені Організацією Об’єднаних Націй у 2015 році як універсальний заклик до дій щодо скорочення бідності, захисту планети та забезпечення того, щоб до 2030 року усі люди жили в мирі і достатку.</a:t>
            </a:r>
          </a:p>
          <a:p>
            <a:pPr indent="360000" algn="just" fontAlgn="base"/>
            <a:r>
              <a:rPr lang="uk-UA" sz="1700" dirty="0">
                <a:solidFill>
                  <a:srgbClr val="000000"/>
                </a:solidFill>
                <a:latin typeface="Times New Roman" pitchFamily="18" charset="0"/>
                <a:cs typeface="Times New Roman" pitchFamily="18" charset="0"/>
              </a:rPr>
              <a:t>17 Цілей взаємодоповнюють одна одну: дії в одній сфері також впливають на результати в інших, тому в розвитку мають бути збалансовані соціальна, економічна та екологічна стійкість.</a:t>
            </a:r>
          </a:p>
          <a:p>
            <a:pPr indent="360000" algn="just" fontAlgn="base"/>
            <a:r>
              <a:rPr lang="uk-UA" sz="1700" dirty="0">
                <a:solidFill>
                  <a:srgbClr val="000000"/>
                </a:solidFill>
                <a:latin typeface="Times New Roman" pitchFamily="18" charset="0"/>
                <a:cs typeface="Times New Roman" pitchFamily="18" charset="0"/>
              </a:rPr>
              <a:t>Країни зобов’язалися визначати пріоритетність прогресу для тих країн і спільнот, які найбільше відстають. ЦСР мають на меті покласти край бідності, голоду, </a:t>
            </a:r>
            <a:r>
              <a:rPr lang="uk-UA" sz="1700" dirty="0" err="1">
                <a:solidFill>
                  <a:srgbClr val="000000"/>
                </a:solidFill>
                <a:latin typeface="Times New Roman" pitchFamily="18" charset="0"/>
                <a:cs typeface="Times New Roman" pitchFamily="18" charset="0"/>
              </a:rPr>
              <a:t>СНІДу</a:t>
            </a:r>
            <a:r>
              <a:rPr lang="uk-UA" sz="1700" dirty="0">
                <a:solidFill>
                  <a:srgbClr val="000000"/>
                </a:solidFill>
                <a:latin typeface="Times New Roman" pitchFamily="18" charset="0"/>
                <a:cs typeface="Times New Roman" pitchFamily="18" charset="0"/>
              </a:rPr>
              <a:t> та дискримінації жінок і дівчат.</a:t>
            </a:r>
          </a:p>
          <a:p>
            <a:pPr indent="360000" algn="just" fontAlgn="base"/>
            <a:r>
              <a:rPr lang="uk-UA" sz="1700" dirty="0">
                <a:solidFill>
                  <a:srgbClr val="000000"/>
                </a:solidFill>
                <a:latin typeface="Times New Roman" pitchFamily="18" charset="0"/>
                <a:cs typeface="Times New Roman" pitchFamily="18" charset="0"/>
              </a:rPr>
              <a:t>Для досягнення ЦСР у кожному контексті необхідні творчі підходи, ноу-хау, технології та фінансові ресурси всього суспільства.</a:t>
            </a:r>
          </a:p>
          <a:p>
            <a:pPr indent="360000" algn="just"/>
            <a:endParaRPr lang="uk-UA" sz="17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5308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9333" y="160868"/>
            <a:ext cx="11687705" cy="5609696"/>
          </a:xfrm>
        </p:spPr>
        <p:txBody>
          <a:bodyPr/>
          <a:lstStyle/>
          <a:p>
            <a:pPr marL="0" indent="360000" algn="just">
              <a:lnSpc>
                <a:spcPct val="100000"/>
              </a:lnSpc>
            </a:pPr>
            <a:r>
              <a:rPr lang="uk-UA" sz="1650" b="0" dirty="0">
                <a:solidFill>
                  <a:srgbClr val="000000"/>
                </a:solidFill>
                <a:latin typeface="Times New Roman" pitchFamily="18" charset="0"/>
                <a:cs typeface="Times New Roman" pitchFamily="18" charset="0"/>
              </a:rPr>
              <a:t>1.1 До 2030 року ліквідувати крайню бідність для всіх людей в усьому світі (нині крайня бідність визначається як проживання на суму менш ніж 1,90 дол. США на день)</a:t>
            </a:r>
          </a:p>
          <a:p>
            <a:pPr marL="0" indent="360000" algn="just">
              <a:lnSpc>
                <a:spcPct val="100000"/>
              </a:lnSpc>
            </a:pPr>
            <a:r>
              <a:rPr lang="uk-UA" sz="1650" b="0" dirty="0">
                <a:solidFill>
                  <a:srgbClr val="000000"/>
                </a:solidFill>
                <a:latin typeface="Times New Roman" pitchFamily="18" charset="0"/>
                <a:cs typeface="Times New Roman" pitchFamily="18" charset="0"/>
              </a:rPr>
              <a:t>1.2 До 2030 року скоротити частку чоловіків, жінок і дітей будь-якого віку, що живуть у злиднях у всіх їх проявах, згідно з національними визначеннями, принаймні наполовину</a:t>
            </a:r>
          </a:p>
          <a:p>
            <a:pPr marL="0" indent="360000" algn="just">
              <a:lnSpc>
                <a:spcPct val="100000"/>
              </a:lnSpc>
            </a:pPr>
            <a:r>
              <a:rPr lang="uk-UA" sz="1650" b="0" dirty="0">
                <a:solidFill>
                  <a:srgbClr val="000000"/>
                </a:solidFill>
                <a:latin typeface="Times New Roman" pitchFamily="18" charset="0"/>
                <a:cs typeface="Times New Roman" pitchFamily="18" charset="0"/>
              </a:rPr>
              <a:t>1.3 Запровадити на національному рівні належні системи і заходи соціального захисту для всіх, включаючи встановлення мінімальних рівнів, і до 2030 року досягти суттєвого охоплення бідних і уразливих верств населення</a:t>
            </a:r>
          </a:p>
          <a:p>
            <a:pPr marL="0" indent="360000" algn="just">
              <a:lnSpc>
                <a:spcPct val="100000"/>
              </a:lnSpc>
            </a:pPr>
            <a:r>
              <a:rPr lang="uk-UA" sz="1650" b="0" dirty="0">
                <a:solidFill>
                  <a:srgbClr val="000000"/>
                </a:solidFill>
                <a:latin typeface="Times New Roman" pitchFamily="18" charset="0"/>
                <a:cs typeface="Times New Roman" pitchFamily="18" charset="0"/>
              </a:rPr>
              <a:t>1.4 До 2030 року забезпечити, щоб всі чоловіки і жінки, особливо незаможні та вразливі, мали рівні права на економічні ресурси, а також доступ до базових послуг, володіння і розпорядження землею та іншими формами власності, успадкованого майна, природних ресурсів, відповідних нових технологій і фінансових послуг, включаючи </a:t>
            </a:r>
            <a:r>
              <a:rPr lang="uk-UA" sz="1650" b="0" dirty="0" err="1">
                <a:solidFill>
                  <a:srgbClr val="000000"/>
                </a:solidFill>
                <a:latin typeface="Times New Roman" pitchFamily="18" charset="0"/>
                <a:cs typeface="Times New Roman" pitchFamily="18" charset="0"/>
              </a:rPr>
              <a:t>мікрофінансування</a:t>
            </a:r>
            <a:endParaRPr lang="uk-UA" sz="1650" b="0" dirty="0">
              <a:solidFill>
                <a:srgbClr val="000000"/>
              </a:solidFill>
              <a:latin typeface="Times New Roman" pitchFamily="18" charset="0"/>
              <a:cs typeface="Times New Roman" pitchFamily="18" charset="0"/>
            </a:endParaRPr>
          </a:p>
          <a:p>
            <a:pPr marL="0" indent="360000" algn="just">
              <a:lnSpc>
                <a:spcPct val="100000"/>
              </a:lnSpc>
            </a:pPr>
            <a:r>
              <a:rPr lang="uk-UA" sz="1650" b="0" dirty="0">
                <a:solidFill>
                  <a:srgbClr val="000000"/>
                </a:solidFill>
                <a:latin typeface="Times New Roman" pitchFamily="18" charset="0"/>
                <a:cs typeface="Times New Roman" pitchFamily="18" charset="0"/>
              </a:rPr>
              <a:t>1.5 До 2030 року підвищити життєстійкість малозабезпечених і осіб, які перебувають в уразливому становищі, зменшити їх незахищеність і вразливість перед викликаними зміною клімату екстремальними явищами та іншими економічними, соціальними й екологічними потрясіннями і лихами</a:t>
            </a:r>
          </a:p>
          <a:p>
            <a:pPr marL="0" indent="360000" algn="just">
              <a:lnSpc>
                <a:spcPct val="100000"/>
              </a:lnSpc>
            </a:pPr>
            <a:r>
              <a:rPr lang="uk-UA" sz="1650" b="0" dirty="0">
                <a:solidFill>
                  <a:srgbClr val="000000"/>
                </a:solidFill>
                <a:latin typeface="Times New Roman" pitchFamily="18" charset="0"/>
                <a:cs typeface="Times New Roman" pitchFamily="18" charset="0"/>
              </a:rPr>
              <a:t>1.</a:t>
            </a:r>
            <a:r>
              <a:rPr lang="en-US" sz="1650" b="0" dirty="0">
                <a:solidFill>
                  <a:srgbClr val="000000"/>
                </a:solidFill>
                <a:latin typeface="Times New Roman" pitchFamily="18" charset="0"/>
                <a:cs typeface="Times New Roman" pitchFamily="18" charset="0"/>
              </a:rPr>
              <a:t>a </a:t>
            </a:r>
            <a:r>
              <a:rPr lang="uk-UA" sz="1650" b="0" dirty="0">
                <a:solidFill>
                  <a:srgbClr val="000000"/>
                </a:solidFill>
                <a:latin typeface="Times New Roman" pitchFamily="18" charset="0"/>
                <a:cs typeface="Times New Roman" pitchFamily="18" charset="0"/>
              </a:rPr>
              <a:t>Забезпечити мобілізацію значних ресурсів із найрізноманітніших джерел, у тому числі на основі активізації співпраці в цілях розвитку, щоб надати країнам, які розвиваються, особливо найменш розвиненим країнам, достатні та передбачувані кошти для здійснення програм і стратегій з ліквідації бідності в усіх її формах</a:t>
            </a:r>
          </a:p>
          <a:p>
            <a:pPr marL="0" indent="360000" algn="just">
              <a:lnSpc>
                <a:spcPct val="100000"/>
              </a:lnSpc>
            </a:pPr>
            <a:r>
              <a:rPr lang="uk-UA" sz="1650" b="0" dirty="0">
                <a:solidFill>
                  <a:srgbClr val="000000"/>
                </a:solidFill>
                <a:latin typeface="Times New Roman" pitchFamily="18" charset="0"/>
                <a:cs typeface="Times New Roman" pitchFamily="18" charset="0"/>
              </a:rPr>
              <a:t>1.</a:t>
            </a:r>
            <a:r>
              <a:rPr lang="en-US" sz="1650" b="0" dirty="0">
                <a:solidFill>
                  <a:srgbClr val="000000"/>
                </a:solidFill>
                <a:latin typeface="Times New Roman" pitchFamily="18" charset="0"/>
                <a:cs typeface="Times New Roman" pitchFamily="18" charset="0"/>
              </a:rPr>
              <a:t>b </a:t>
            </a:r>
            <a:r>
              <a:rPr lang="uk-UA" sz="1650" b="0" dirty="0">
                <a:solidFill>
                  <a:srgbClr val="000000"/>
                </a:solidFill>
                <a:latin typeface="Times New Roman" pitchFamily="18" charset="0"/>
                <a:cs typeface="Times New Roman" pitchFamily="18" charset="0"/>
              </a:rPr>
              <a:t>Створити на національному, регіональному та міжнародному рівнях надійні стратегічні механізми, в основі яких лежали б стратегії розвитку, що враховують інтереси бідноти і гендерні аспекти, для сприяння прискореному інвестуванню в заходи щодо ліквідації бідності</a:t>
            </a:r>
          </a:p>
          <a:p>
            <a:pPr marL="0" indent="360000" algn="just">
              <a:lnSpc>
                <a:spcPct val="100000"/>
              </a:lnSpc>
              <a:buNone/>
            </a:pPr>
            <a:endParaRPr lang="uk-UA" sz="1650" dirty="0">
              <a:solidFill>
                <a:srgbClr val="00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841" y="5222702"/>
            <a:ext cx="3730626" cy="156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047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69333" y="152400"/>
            <a:ext cx="11687705" cy="5618163"/>
          </a:xfrm>
        </p:spPr>
        <p:txBody>
          <a:bodyPr/>
          <a:lstStyle/>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2.1 До 2030 року покінчити з голодом і забезпечити всім, особливо малозабезпеченим і вразливим групам населення, включаючи немовлят, цілорічний доступ до безпечної, поживної та достатньої їжі</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2.2 До 2030 року покінчити з усіма формами недоїдання, у тому числі досягти до 2025 року погоджених на міжнародному рівні цільових показників, що стосуються боротьби з затримкою росту і виснаженням у дітей віком до п’яти років, а також задовольняти потреби в харчуванні дівчаток підліткового віку, вагітних і жінок, які годують, та літніх людей</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2.3 До 2030 року подвоїти продуктивність сільського господарства і доходи дрібних виробників продовольства, зокрема жінок, представників корінних народів, фермерських сімейних господарств, скотарів і рибалок, у тому числі через забезпечення гарантованого та рівного доступу до землі, інших виробничих ресурсів і факторів сільськогосподарського виробництва, знань, фінансових послуг, ринків і можливостей для збільшення доданої вартості та зайнятості в несільськогосподарських секторах</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2.4 До 2030 року забезпечити створення стійких систем виробництва продуктів харчування й запровадити методи ведення сільського господарства, які дозволяють підвищити життєстійкість і продуктивність та збільшити обсяги виробництва, сприяють збереженню екосистем, зміцнюють здатність адаптуватися до зміни клімату, екстремальних погодних явищ, засух, повеней та інших лих і поступово покращують якість земель та ґрунтів</a:t>
            </a:r>
          </a:p>
          <a:p>
            <a:pPr marL="0" indent="228600" algn="just">
              <a:lnSpc>
                <a:spcPct val="100000"/>
              </a:lnSpc>
              <a:spcBef>
                <a:spcPts val="0"/>
              </a:spcBef>
            </a:pPr>
            <a:r>
              <a:rPr lang="uk-UA" sz="1400" b="0" dirty="0">
                <a:solidFill>
                  <a:srgbClr val="FF0000"/>
                </a:solidFill>
                <a:latin typeface="Times New Roman" pitchFamily="18" charset="0"/>
                <a:cs typeface="Times New Roman" pitchFamily="18" charset="0"/>
              </a:rPr>
              <a:t>2.5 До 2020 року забезпечити збереження генетичного різноманіття насіння і культивованих рослин, а також сільськогосподарських і домашніх тварин та відповідних їм диких видів, у тому числі через належне утримання різноманітних банків насіння і рослин на національному, регіональному та міжнародному рівнях, сприяти розширенню доступу до генетичних ресурсів і пов’язаних з ними традиційних знань та спільному використанню на справедливій і рівній основі вигод від їх застосування на умовах, погоджених на міжнародному рівні</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2.</a:t>
            </a:r>
            <a:r>
              <a:rPr lang="en-US" sz="1400" b="0" dirty="0">
                <a:solidFill>
                  <a:srgbClr val="000000"/>
                </a:solidFill>
                <a:latin typeface="Times New Roman" pitchFamily="18" charset="0"/>
                <a:cs typeface="Times New Roman" pitchFamily="18" charset="0"/>
              </a:rPr>
              <a:t>a </a:t>
            </a:r>
            <a:r>
              <a:rPr lang="uk-UA" sz="1400" b="0" dirty="0">
                <a:solidFill>
                  <a:srgbClr val="000000"/>
                </a:solidFill>
                <a:latin typeface="Times New Roman" pitchFamily="18" charset="0"/>
                <a:cs typeface="Times New Roman" pitchFamily="18" charset="0"/>
              </a:rPr>
              <a:t>Збільшити інвестування, у тому числі через активізацію міжнародного співробітництва, в сільську інфраструктуру, сільськогосподарські дослідження й агропропаганду, розвиток технологій і створення генетичних банків рослин і тварин для зміцнення потенціалу </a:t>
            </a:r>
            <a:r>
              <a:rPr lang="uk-UA" sz="1400" b="0" dirty="0" err="1">
                <a:solidFill>
                  <a:srgbClr val="000000"/>
                </a:solidFill>
                <a:latin typeface="Times New Roman" pitchFamily="18" charset="0"/>
                <a:cs typeface="Times New Roman" pitchFamily="18" charset="0"/>
              </a:rPr>
              <a:t>розвиткових</a:t>
            </a:r>
            <a:r>
              <a:rPr lang="uk-UA" sz="1400" b="0" dirty="0">
                <a:solidFill>
                  <a:srgbClr val="000000"/>
                </a:solidFill>
                <a:latin typeface="Times New Roman" pitchFamily="18" charset="0"/>
                <a:cs typeface="Times New Roman" pitchFamily="18" charset="0"/>
              </a:rPr>
              <a:t> країн, особливо найменш розвинених країн, у галузі сільськогосподарського виробництва</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2.</a:t>
            </a:r>
            <a:r>
              <a:rPr lang="en-US" sz="1400" b="0" dirty="0">
                <a:solidFill>
                  <a:srgbClr val="000000"/>
                </a:solidFill>
                <a:latin typeface="Times New Roman" pitchFamily="18" charset="0"/>
                <a:cs typeface="Times New Roman" pitchFamily="18" charset="0"/>
              </a:rPr>
              <a:t>b </a:t>
            </a:r>
            <a:r>
              <a:rPr lang="uk-UA" sz="1400" b="0" dirty="0">
                <a:solidFill>
                  <a:srgbClr val="000000"/>
                </a:solidFill>
                <a:latin typeface="Times New Roman" pitchFamily="18" charset="0"/>
                <a:cs typeface="Times New Roman" pitchFamily="18" charset="0"/>
              </a:rPr>
              <a:t>Усувати та припиняти введення торгових обмежень і виникнення викривлень на світових ринках сільськогосподарської продукції, у тому числі через паралельну ліквідацію всіх форм субсидування експорту сільськогосподарської продукції та всіх експортних заходів, що мають аналогічні наслідки, згідно з мандатом </a:t>
            </a:r>
            <a:r>
              <a:rPr lang="uk-UA" sz="1400" b="0" dirty="0" err="1">
                <a:solidFill>
                  <a:srgbClr val="000000"/>
                </a:solidFill>
                <a:latin typeface="Times New Roman" pitchFamily="18" charset="0"/>
                <a:cs typeface="Times New Roman" pitchFamily="18" charset="0"/>
              </a:rPr>
              <a:t>Дохійського</a:t>
            </a:r>
            <a:r>
              <a:rPr lang="uk-UA" sz="1400" b="0" dirty="0">
                <a:solidFill>
                  <a:srgbClr val="000000"/>
                </a:solidFill>
                <a:latin typeface="Times New Roman" pitchFamily="18" charset="0"/>
                <a:cs typeface="Times New Roman" pitchFamily="18" charset="0"/>
              </a:rPr>
              <a:t> раунду переговорів з питань </a:t>
            </a:r>
            <a:r>
              <a:rPr lang="uk-UA" sz="1400" b="0" dirty="0" smtClean="0">
                <a:solidFill>
                  <a:srgbClr val="000000"/>
                </a:solidFill>
                <a:latin typeface="Times New Roman" pitchFamily="18" charset="0"/>
                <a:cs typeface="Times New Roman" pitchFamily="18" charset="0"/>
              </a:rPr>
              <a:t>розвитку. 2.</a:t>
            </a:r>
            <a:r>
              <a:rPr lang="en-US" sz="1400" b="0" dirty="0">
                <a:solidFill>
                  <a:srgbClr val="000000"/>
                </a:solidFill>
                <a:latin typeface="Times New Roman" pitchFamily="18" charset="0"/>
                <a:cs typeface="Times New Roman" pitchFamily="18" charset="0"/>
              </a:rPr>
              <a:t>c </a:t>
            </a:r>
            <a:r>
              <a:rPr lang="uk-UA" sz="1400" b="0" dirty="0">
                <a:solidFill>
                  <a:srgbClr val="000000"/>
                </a:solidFill>
                <a:latin typeface="Times New Roman" pitchFamily="18" charset="0"/>
                <a:cs typeface="Times New Roman" pitchFamily="18" charset="0"/>
              </a:rPr>
              <a:t>Вжити заходів для забезпечення належного функціонування ринків продовольчих товарів і продукції їх переробки та сприяти своєчасному доступу до ринкової інформації, у тому числі про продовольчі резерви, щоб допомогти обмежити надмірну </a:t>
            </a:r>
            <a:r>
              <a:rPr lang="uk-UA" sz="1400" b="0" dirty="0" err="1">
                <a:solidFill>
                  <a:srgbClr val="000000"/>
                </a:solidFill>
                <a:latin typeface="Times New Roman" pitchFamily="18" charset="0"/>
                <a:cs typeface="Times New Roman" pitchFamily="18" charset="0"/>
              </a:rPr>
              <a:t>волатильність</a:t>
            </a:r>
            <a:r>
              <a:rPr lang="uk-UA" sz="1400" b="0" dirty="0">
                <a:solidFill>
                  <a:srgbClr val="000000"/>
                </a:solidFill>
                <a:latin typeface="Times New Roman" pitchFamily="18" charset="0"/>
                <a:cs typeface="Times New Roman" pitchFamily="18" charset="0"/>
              </a:rPr>
              <a:t> цін на продовольство</a:t>
            </a:r>
          </a:p>
          <a:p>
            <a:pPr marL="0" indent="228600" algn="just">
              <a:lnSpc>
                <a:spcPct val="100000"/>
              </a:lnSpc>
              <a:spcBef>
                <a:spcPts val="0"/>
              </a:spcBef>
              <a:buNone/>
            </a:pPr>
            <a:endParaRPr lang="uk-UA" sz="1400" dirty="0">
              <a:solidFill>
                <a:srgbClr val="0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5199592"/>
            <a:ext cx="39719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50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10067" y="93134"/>
            <a:ext cx="11746971" cy="5677430"/>
          </a:xfrm>
        </p:spPr>
        <p:txBody>
          <a:bodyPr/>
          <a:lstStyle/>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3.1 До 2030 року знизити глобальний коефіцієнт материнської смертності до менш ніж 70 випадків на 100 000 </a:t>
            </a:r>
            <a:r>
              <a:rPr lang="uk-UA" sz="1400" b="0" dirty="0" err="1">
                <a:solidFill>
                  <a:srgbClr val="000000"/>
                </a:solidFill>
                <a:latin typeface="Times New Roman" pitchFamily="18" charset="0"/>
                <a:cs typeface="Times New Roman" pitchFamily="18" charset="0"/>
              </a:rPr>
              <a:t>живонароджених</a:t>
            </a:r>
            <a:endParaRPr lang="uk-UA" sz="1400" b="0" dirty="0">
              <a:solidFill>
                <a:srgbClr val="000000"/>
              </a:solidFill>
              <a:latin typeface="Times New Roman" pitchFamily="18" charset="0"/>
              <a:cs typeface="Times New Roman" pitchFamily="18" charset="0"/>
            </a:endParaRP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3.2 До 2030 року покласти край смертності, якій можна запобігти, новонароджених і дітей віком до 5 років, при цьому всі країни повинні прагнути зменшити </a:t>
            </a:r>
            <a:r>
              <a:rPr lang="uk-UA" sz="1400" b="0" dirty="0" err="1">
                <a:solidFill>
                  <a:srgbClr val="000000"/>
                </a:solidFill>
                <a:latin typeface="Times New Roman" pitchFamily="18" charset="0"/>
                <a:cs typeface="Times New Roman" pitchFamily="18" charset="0"/>
              </a:rPr>
              <a:t>неонатальну</a:t>
            </a:r>
            <a:r>
              <a:rPr lang="uk-UA" sz="1400" b="0" dirty="0">
                <a:solidFill>
                  <a:srgbClr val="000000"/>
                </a:solidFill>
                <a:latin typeface="Times New Roman" pitchFamily="18" charset="0"/>
                <a:cs typeface="Times New Roman" pitchFamily="18" charset="0"/>
              </a:rPr>
              <a:t> смертність до не більше як 12 випадків на 1000 </a:t>
            </a:r>
            <a:r>
              <a:rPr lang="uk-UA" sz="1400" b="0" dirty="0" err="1">
                <a:solidFill>
                  <a:srgbClr val="000000"/>
                </a:solidFill>
                <a:latin typeface="Times New Roman" pitchFamily="18" charset="0"/>
                <a:cs typeface="Times New Roman" pitchFamily="18" charset="0"/>
              </a:rPr>
              <a:t>живонароджених</a:t>
            </a:r>
            <a:r>
              <a:rPr lang="uk-UA" sz="1400" b="0" dirty="0">
                <a:solidFill>
                  <a:srgbClr val="000000"/>
                </a:solidFill>
                <a:latin typeface="Times New Roman" pitchFamily="18" charset="0"/>
                <a:cs typeface="Times New Roman" pitchFamily="18" charset="0"/>
              </a:rPr>
              <a:t>, а смертність у віці до 5 років – до не більше ніж 25 випадків на 1000 </a:t>
            </a:r>
            <a:r>
              <a:rPr lang="uk-UA" sz="1400" b="0" dirty="0" err="1">
                <a:solidFill>
                  <a:srgbClr val="000000"/>
                </a:solidFill>
                <a:latin typeface="Times New Roman" pitchFamily="18" charset="0"/>
                <a:cs typeface="Times New Roman" pitchFamily="18" charset="0"/>
              </a:rPr>
              <a:t>живонароджених</a:t>
            </a:r>
            <a:endParaRPr lang="uk-UA" sz="1400" b="0" dirty="0">
              <a:solidFill>
                <a:srgbClr val="000000"/>
              </a:solidFill>
              <a:latin typeface="Times New Roman" pitchFamily="18" charset="0"/>
              <a:cs typeface="Times New Roman" pitchFamily="18" charset="0"/>
            </a:endParaRP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3.3 До 2030 року покласти край епідеміям </a:t>
            </a:r>
            <a:r>
              <a:rPr lang="uk-UA" sz="1400" b="0" dirty="0" err="1">
                <a:solidFill>
                  <a:srgbClr val="000000"/>
                </a:solidFill>
                <a:latin typeface="Times New Roman" pitchFamily="18" charset="0"/>
                <a:cs typeface="Times New Roman" pitchFamily="18" charset="0"/>
              </a:rPr>
              <a:t>СНІДу</a:t>
            </a:r>
            <a:r>
              <a:rPr lang="uk-UA" sz="1400" b="0" dirty="0">
                <a:solidFill>
                  <a:srgbClr val="000000"/>
                </a:solidFill>
                <a:latin typeface="Times New Roman" pitchFamily="18" charset="0"/>
                <a:cs typeface="Times New Roman" pitchFamily="18" charset="0"/>
              </a:rPr>
              <a:t>, туберкульозу, малярії та тропічних хвороб, яким не приділяється належної уваги, і забезпечити боротьбу з гепатитом, захворюваннями, що передаються через воду, та іншими інфекційними захворюваннями</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3.4 До 2030 року зменшити на третину передчасну смертність від неінфекційних захворювань за допомогою профілактики і лікування, а також підтримувати психічне здоров’я і благополуччя</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3.5 Покращувати профілактику та лікування залежності від </a:t>
            </a:r>
            <a:r>
              <a:rPr lang="uk-UA" sz="1400" b="0" dirty="0" err="1">
                <a:solidFill>
                  <a:srgbClr val="000000"/>
                </a:solidFill>
                <a:latin typeface="Times New Roman" pitchFamily="18" charset="0"/>
                <a:cs typeface="Times New Roman" pitchFamily="18" charset="0"/>
              </a:rPr>
              <a:t>психоактивних</a:t>
            </a:r>
            <a:r>
              <a:rPr lang="uk-UA" sz="1400" b="0" dirty="0">
                <a:solidFill>
                  <a:srgbClr val="000000"/>
                </a:solidFill>
                <a:latin typeface="Times New Roman" pitchFamily="18" charset="0"/>
                <a:cs typeface="Times New Roman" pitchFamily="18" charset="0"/>
              </a:rPr>
              <a:t> речовин, у тому числі зловживання наркотичними засобами й алкоголем</a:t>
            </a:r>
          </a:p>
          <a:p>
            <a:pPr marL="0" indent="228600" algn="just">
              <a:lnSpc>
                <a:spcPct val="100000"/>
              </a:lnSpc>
              <a:spcBef>
                <a:spcPts val="0"/>
              </a:spcBef>
            </a:pPr>
            <a:r>
              <a:rPr lang="uk-UA" sz="1400" b="0" dirty="0">
                <a:solidFill>
                  <a:srgbClr val="FF0000"/>
                </a:solidFill>
                <a:latin typeface="Times New Roman" pitchFamily="18" charset="0"/>
                <a:cs typeface="Times New Roman" pitchFamily="18" charset="0"/>
              </a:rPr>
              <a:t>3.6 До 2020 року у всьому світі вдвічі скоротити кількість смертей і травм унаслідок дорожньо-транспортних пригод</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3.7 До 2030 року забезпечити загальний доступ до послуг з охорони сексуального та репродуктивного здоров’я, включаючи послуги з планування сім’ї, інформування та просвіту, і урахування питань охорони репродуктивного здоров’я в національних стратегіях і програмах</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3.8 Забезпечити загальне охоплення послугами охорони здоров’я, у тому числі захист від фінансових ризиків, доступ до якісних основних медико-санітарних послуг і до безпечних, ефективних, якісних і недорогих основних лікарських засобів і вакцин для всіх</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3.9 До 2030 року істотно скоротити кількість випадків смерті та захворювання в результаті впливу небезпечних хімічних речовин, забруднення й отруєння повітря, води і ґрунтів</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a:t>
            </a:r>
            <a:r>
              <a:rPr lang="en-US" sz="1400" b="0" dirty="0">
                <a:solidFill>
                  <a:srgbClr val="000000"/>
                </a:solidFill>
                <a:latin typeface="Times New Roman" pitchFamily="18" charset="0"/>
                <a:cs typeface="Times New Roman" pitchFamily="18" charset="0"/>
              </a:rPr>
              <a:t>a </a:t>
            </a:r>
            <a:r>
              <a:rPr lang="uk-UA" sz="1400" b="0" dirty="0">
                <a:solidFill>
                  <a:srgbClr val="000000"/>
                </a:solidFill>
                <a:latin typeface="Times New Roman" pitchFamily="18" charset="0"/>
                <a:cs typeface="Times New Roman" pitchFamily="18" charset="0"/>
              </a:rPr>
              <a:t>Активізувати, за необхідності, імплементацію Рамкової конвенції Всесвітньої організації охорони здоров’я із боротьби проти тютюну у всіх країнах</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a:t>
            </a:r>
            <a:r>
              <a:rPr lang="en-US" sz="1400" b="0" dirty="0">
                <a:solidFill>
                  <a:srgbClr val="000000"/>
                </a:solidFill>
                <a:latin typeface="Times New Roman" pitchFamily="18" charset="0"/>
                <a:cs typeface="Times New Roman" pitchFamily="18" charset="0"/>
              </a:rPr>
              <a:t>b </a:t>
            </a:r>
            <a:r>
              <a:rPr lang="uk-UA" sz="1400" b="0" dirty="0">
                <a:solidFill>
                  <a:srgbClr val="000000"/>
                </a:solidFill>
                <a:latin typeface="Times New Roman" pitchFamily="18" charset="0"/>
                <a:cs typeface="Times New Roman" pitchFamily="18" charset="0"/>
              </a:rPr>
              <a:t>Сприяти дослідженням і розробкам вакцин і лікарських препаратів для лікування інфекційних та неінфекційних хвороб, які насамперед стосуються </a:t>
            </a:r>
            <a:r>
              <a:rPr lang="uk-UA" sz="1400" b="0" dirty="0" err="1">
                <a:solidFill>
                  <a:srgbClr val="000000"/>
                </a:solidFill>
                <a:latin typeface="Times New Roman" pitchFamily="18" charset="0"/>
                <a:cs typeface="Times New Roman" pitchFamily="18" charset="0"/>
              </a:rPr>
              <a:t>розвиткових</a:t>
            </a:r>
            <a:r>
              <a:rPr lang="uk-UA" sz="1400" b="0" dirty="0">
                <a:solidFill>
                  <a:srgbClr val="000000"/>
                </a:solidFill>
                <a:latin typeface="Times New Roman" pitchFamily="18" charset="0"/>
                <a:cs typeface="Times New Roman" pitchFamily="18" charset="0"/>
              </a:rPr>
              <a:t> країн, забезпечувати доступність недорогих основних лікарських засобів і вакцин згідно з </a:t>
            </a:r>
            <a:r>
              <a:rPr lang="uk-UA" sz="1400" b="0" dirty="0" err="1">
                <a:solidFill>
                  <a:srgbClr val="000000"/>
                </a:solidFill>
                <a:latin typeface="Times New Roman" pitchFamily="18" charset="0"/>
                <a:cs typeface="Times New Roman" pitchFamily="18" charset="0"/>
              </a:rPr>
              <a:t>Дохійською</a:t>
            </a:r>
            <a:r>
              <a:rPr lang="uk-UA" sz="1400" b="0" dirty="0">
                <a:solidFill>
                  <a:srgbClr val="000000"/>
                </a:solidFill>
                <a:latin typeface="Times New Roman" pitchFamily="18" charset="0"/>
                <a:cs typeface="Times New Roman" pitchFamily="18" charset="0"/>
              </a:rPr>
              <a:t> декларацією «Угода ТРІПС і суспільна охорона здоров’я », де підтверджується право </a:t>
            </a:r>
            <a:r>
              <a:rPr lang="uk-UA" sz="1400" b="0" dirty="0" err="1">
                <a:solidFill>
                  <a:srgbClr val="000000"/>
                </a:solidFill>
                <a:latin typeface="Times New Roman" pitchFamily="18" charset="0"/>
                <a:cs typeface="Times New Roman" pitchFamily="18" charset="0"/>
              </a:rPr>
              <a:t>розвиткових</a:t>
            </a:r>
            <a:r>
              <a:rPr lang="uk-UA" sz="1400" b="0" dirty="0">
                <a:solidFill>
                  <a:srgbClr val="000000"/>
                </a:solidFill>
                <a:latin typeface="Times New Roman" pitchFamily="18" charset="0"/>
                <a:cs typeface="Times New Roman" pitchFamily="18" charset="0"/>
              </a:rPr>
              <a:t> країн у повному обсязі використовувати положення Угоди з торговельних аспектів прав інтелектуальної власності щодо прояву гнучкості для цілей охорони здоров’я населення і, зокрема, забезпечення доступу до лікарських засобів для всіх</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a:t>
            </a:r>
            <a:r>
              <a:rPr lang="en-US" sz="1400" b="0" dirty="0">
                <a:solidFill>
                  <a:srgbClr val="000000"/>
                </a:solidFill>
                <a:latin typeface="Times New Roman" pitchFamily="18" charset="0"/>
                <a:cs typeface="Times New Roman" pitchFamily="18" charset="0"/>
              </a:rPr>
              <a:t>c </a:t>
            </a:r>
            <a:r>
              <a:rPr lang="uk-UA" sz="1400" b="0" dirty="0">
                <a:solidFill>
                  <a:srgbClr val="000000"/>
                </a:solidFill>
                <a:latin typeface="Times New Roman" pitchFamily="18" charset="0"/>
                <a:cs typeface="Times New Roman" pitchFamily="18" charset="0"/>
              </a:rPr>
              <a:t>Істотно збільшити фінансування охорони здоров’я та набір, розвиток, професійну підготовку та утримання медичних кадрів у </a:t>
            </a:r>
            <a:r>
              <a:rPr lang="uk-UA" sz="1400" b="0" dirty="0" err="1">
                <a:solidFill>
                  <a:srgbClr val="000000"/>
                </a:solidFill>
                <a:latin typeface="Times New Roman" pitchFamily="18" charset="0"/>
                <a:cs typeface="Times New Roman" pitchFamily="18" charset="0"/>
              </a:rPr>
              <a:t>розвиткових</a:t>
            </a:r>
            <a:r>
              <a:rPr lang="uk-UA" sz="1400" b="0" dirty="0">
                <a:solidFill>
                  <a:srgbClr val="000000"/>
                </a:solidFill>
                <a:latin typeface="Times New Roman" pitchFamily="18" charset="0"/>
                <a:cs typeface="Times New Roman" pitchFamily="18" charset="0"/>
              </a:rPr>
              <a:t> країнах, особливо в найменш розвинених країнах і малих </a:t>
            </a:r>
            <a:r>
              <a:rPr lang="uk-UA" sz="1400" b="0" dirty="0" err="1">
                <a:solidFill>
                  <a:srgbClr val="000000"/>
                </a:solidFill>
                <a:latin typeface="Times New Roman" pitchFamily="18" charset="0"/>
                <a:cs typeface="Times New Roman" pitchFamily="18" charset="0"/>
              </a:rPr>
              <a:t>розвиткових</a:t>
            </a:r>
            <a:r>
              <a:rPr lang="uk-UA" sz="1400" b="0" dirty="0">
                <a:solidFill>
                  <a:srgbClr val="000000"/>
                </a:solidFill>
                <a:latin typeface="Times New Roman" pitchFamily="18" charset="0"/>
                <a:cs typeface="Times New Roman" pitchFamily="18" charset="0"/>
              </a:rPr>
              <a:t> острівних державах</a:t>
            </a:r>
          </a:p>
          <a:p>
            <a:pPr marL="0" indent="228600" algn="just">
              <a:lnSpc>
                <a:spcPct val="100000"/>
              </a:lnSpc>
              <a:spcBef>
                <a:spcPts val="0"/>
              </a:spcBef>
            </a:pPr>
            <a:r>
              <a:rPr lang="uk-UA" sz="1400" b="0" dirty="0">
                <a:solidFill>
                  <a:srgbClr val="000000"/>
                </a:solidFill>
                <a:latin typeface="Times New Roman" pitchFamily="18" charset="0"/>
                <a:cs typeface="Times New Roman" pitchFamily="18" charset="0"/>
              </a:rPr>
              <a:t>3.</a:t>
            </a:r>
            <a:r>
              <a:rPr lang="en-US" sz="1400" b="0" dirty="0">
                <a:solidFill>
                  <a:srgbClr val="000000"/>
                </a:solidFill>
                <a:latin typeface="Times New Roman" pitchFamily="18" charset="0"/>
                <a:cs typeface="Times New Roman" pitchFamily="18" charset="0"/>
              </a:rPr>
              <a:t>d </a:t>
            </a:r>
            <a:r>
              <a:rPr lang="uk-UA" sz="1400" b="0" dirty="0">
                <a:solidFill>
                  <a:srgbClr val="000000"/>
                </a:solidFill>
                <a:latin typeface="Times New Roman" pitchFamily="18" charset="0"/>
                <a:cs typeface="Times New Roman" pitchFamily="18" charset="0"/>
              </a:rPr>
              <a:t>Нарощувати потенціал усіх країн, особливо країн, що розвиваються, у сфері раннього попередження, зниження ризиків і регулювання національних і глобальних ризиків для здоров’я</a:t>
            </a:r>
          </a:p>
          <a:p>
            <a:pPr marL="0" indent="228600" algn="just">
              <a:lnSpc>
                <a:spcPct val="100000"/>
              </a:lnSpc>
              <a:spcBef>
                <a:spcPts val="0"/>
              </a:spcBef>
            </a:pPr>
            <a:endParaRPr lang="uk-UA" sz="1500" b="0" dirty="0">
              <a:solidFill>
                <a:srgbClr val="00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386" y="5681133"/>
            <a:ext cx="3633787" cy="110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116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101600"/>
            <a:ext cx="11704638" cy="5668963"/>
          </a:xfrm>
        </p:spPr>
        <p:txBody>
          <a:bodyPr/>
          <a:lstStyle/>
          <a:p>
            <a:pPr marL="0" indent="228600" algn="just">
              <a:lnSpc>
                <a:spcPct val="100000"/>
              </a:lnSpc>
              <a:spcBef>
                <a:spcPts val="0"/>
              </a:spcBef>
            </a:pPr>
            <a:r>
              <a:rPr lang="uk-UA" sz="1500" b="0" dirty="0">
                <a:solidFill>
                  <a:schemeClr val="tx1">
                    <a:lumMod val="50000"/>
                  </a:schemeClr>
                </a:solidFill>
                <a:latin typeface="Times New Roman" pitchFamily="18" charset="0"/>
                <a:cs typeface="Times New Roman" pitchFamily="18" charset="0"/>
              </a:rPr>
              <a:t>4.1 До 2030 року забезпечити, щоб всі дівчатка і хлопчики завершували здобуття безкоштовної, рівноправної і якісної початкової та середньої освіти, що дозволяє домогтися затребуваних і ефективних результатів навчання</a:t>
            </a:r>
          </a:p>
          <a:p>
            <a:pPr marL="0" indent="228600" algn="just">
              <a:lnSpc>
                <a:spcPct val="100000"/>
              </a:lnSpc>
              <a:spcBef>
                <a:spcPts val="0"/>
              </a:spcBef>
            </a:pPr>
            <a:r>
              <a:rPr lang="uk-UA" sz="1500" b="0" dirty="0">
                <a:solidFill>
                  <a:schemeClr val="tx1">
                    <a:lumMod val="50000"/>
                  </a:schemeClr>
                </a:solidFill>
                <a:latin typeface="Times New Roman" pitchFamily="18" charset="0"/>
                <a:cs typeface="Times New Roman" pitchFamily="18" charset="0"/>
              </a:rPr>
              <a:t>4.2 До 2030 року забезпечити всім дівчаткам і хлопчикам доступ до якісних систем розвитку, догляду та дошкільного навчання дітей молодшого віку, щоб вони були готові до здобуття початкової освіти</a:t>
            </a:r>
          </a:p>
          <a:p>
            <a:pPr marL="0" indent="228600" algn="just">
              <a:lnSpc>
                <a:spcPct val="100000"/>
              </a:lnSpc>
              <a:spcBef>
                <a:spcPts val="0"/>
              </a:spcBef>
            </a:pPr>
            <a:r>
              <a:rPr lang="uk-UA" sz="1500" b="0" dirty="0">
                <a:solidFill>
                  <a:schemeClr val="tx1">
                    <a:lumMod val="50000"/>
                  </a:schemeClr>
                </a:solidFill>
                <a:latin typeface="Times New Roman" pitchFamily="18" charset="0"/>
                <a:cs typeface="Times New Roman" pitchFamily="18" charset="0"/>
              </a:rPr>
              <a:t>4.3 До 2030 року забезпечити для всіх жінок і чоловіків рівний доступ до недорогої та якісної професійно-технічної та вищої освіти, у тому числі університетської</a:t>
            </a:r>
          </a:p>
          <a:p>
            <a:pPr marL="0" indent="228600" algn="just">
              <a:lnSpc>
                <a:spcPct val="100000"/>
              </a:lnSpc>
              <a:spcBef>
                <a:spcPts val="0"/>
              </a:spcBef>
            </a:pPr>
            <a:r>
              <a:rPr lang="uk-UA" sz="1500" b="0" dirty="0">
                <a:solidFill>
                  <a:schemeClr val="tx1">
                    <a:lumMod val="50000"/>
                  </a:schemeClr>
                </a:solidFill>
                <a:latin typeface="Times New Roman" pitchFamily="18" charset="0"/>
                <a:cs typeface="Times New Roman" pitchFamily="18" charset="0"/>
              </a:rPr>
              <a:t>4.4 До 2030 року істотно збільшити число молодих і дорослих людей, які володіють затребуваними навичками, у тому числі професійно-технічними, для працевлаштування, отримання гідної роботи та занять підприємницькою діяльністю</a:t>
            </a:r>
          </a:p>
          <a:p>
            <a:pPr marL="0" indent="228600" algn="just">
              <a:lnSpc>
                <a:spcPct val="100000"/>
              </a:lnSpc>
              <a:spcBef>
                <a:spcPts val="0"/>
              </a:spcBef>
            </a:pPr>
            <a:r>
              <a:rPr lang="uk-UA" sz="1500" b="0" dirty="0">
                <a:solidFill>
                  <a:schemeClr val="tx1">
                    <a:lumMod val="50000"/>
                  </a:schemeClr>
                </a:solidFill>
                <a:latin typeface="Times New Roman" pitchFamily="18" charset="0"/>
                <a:cs typeface="Times New Roman" pitchFamily="18" charset="0"/>
              </a:rPr>
              <a:t>4.5 До 2030 року ліквідувати ґендерну нерівність у сфері освіти і забезпечити рівний доступ до освіти та професійно-технічної підготовки всіх рівнів для уразливих груп населення, у тому числі інвалідів, представників корінних народів і дітей, які перебувають у вразливому становищі</a:t>
            </a:r>
          </a:p>
          <a:p>
            <a:pPr marL="0" indent="228600" algn="just">
              <a:lnSpc>
                <a:spcPct val="100000"/>
              </a:lnSpc>
              <a:spcBef>
                <a:spcPts val="0"/>
              </a:spcBef>
            </a:pPr>
            <a:r>
              <a:rPr lang="uk-UA" sz="1500" b="0" dirty="0">
                <a:solidFill>
                  <a:schemeClr val="tx1">
                    <a:lumMod val="50000"/>
                  </a:schemeClr>
                </a:solidFill>
                <a:latin typeface="Times New Roman" pitchFamily="18" charset="0"/>
                <a:cs typeface="Times New Roman" pitchFamily="18" charset="0"/>
              </a:rPr>
              <a:t>4.6 До 2030 року забезпечити, щоб всі молоді люди і значна частка дорослого населення, як чоловіків, так і жінок, вміли читати, писати і рахувати</a:t>
            </a:r>
          </a:p>
          <a:p>
            <a:pPr marL="0" indent="228600" algn="just">
              <a:lnSpc>
                <a:spcPct val="100000"/>
              </a:lnSpc>
              <a:spcBef>
                <a:spcPts val="0"/>
              </a:spcBef>
            </a:pPr>
            <a:r>
              <a:rPr lang="uk-UA" sz="1500" b="0" dirty="0">
                <a:solidFill>
                  <a:schemeClr val="tx1">
                    <a:lumMod val="50000"/>
                  </a:schemeClr>
                </a:solidFill>
                <a:latin typeface="Times New Roman" pitchFamily="18" charset="0"/>
                <a:cs typeface="Times New Roman" pitchFamily="18" charset="0"/>
              </a:rPr>
              <a:t>4.7 До 2030 року забезпечити, щоб усі учні здобували знання і навички, необхідні для сприяння сталому розвитку, у тому числі через навчання з питань сталого розвитку та сталого способу життя, прав людини, ґендерної рівності, пропаганди культури миру та </a:t>
            </a:r>
            <a:r>
              <a:rPr lang="uk-UA" sz="1500" b="0" dirty="0" err="1">
                <a:solidFill>
                  <a:schemeClr val="tx1">
                    <a:lumMod val="50000"/>
                  </a:schemeClr>
                </a:solidFill>
                <a:latin typeface="Times New Roman" pitchFamily="18" charset="0"/>
                <a:cs typeface="Times New Roman" pitchFamily="18" charset="0"/>
              </a:rPr>
              <a:t>ненасильства</a:t>
            </a:r>
            <a:r>
              <a:rPr lang="uk-UA" sz="1500" b="0" dirty="0">
                <a:solidFill>
                  <a:schemeClr val="tx1">
                    <a:lumMod val="50000"/>
                  </a:schemeClr>
                </a:solidFill>
                <a:latin typeface="Times New Roman" pitchFamily="18" charset="0"/>
                <a:cs typeface="Times New Roman" pitchFamily="18" charset="0"/>
              </a:rPr>
              <a:t>, громадянства світу й усвідомлення цінності культурного різноманіття і внеску культури у сталий розвиток</a:t>
            </a:r>
          </a:p>
          <a:p>
            <a:pPr marL="0" indent="228600" algn="just">
              <a:lnSpc>
                <a:spcPct val="100000"/>
              </a:lnSpc>
              <a:spcBef>
                <a:spcPts val="0"/>
              </a:spcBef>
            </a:pPr>
            <a:r>
              <a:rPr lang="uk-UA" sz="1500" b="0" dirty="0">
                <a:solidFill>
                  <a:schemeClr val="tx1">
                    <a:lumMod val="50000"/>
                  </a:schemeClr>
                </a:solidFill>
                <a:latin typeface="Times New Roman" pitchFamily="18" charset="0"/>
                <a:cs typeface="Times New Roman" pitchFamily="18" charset="0"/>
              </a:rPr>
              <a:t>4.</a:t>
            </a:r>
            <a:r>
              <a:rPr lang="en-US" sz="1500" b="0" dirty="0">
                <a:solidFill>
                  <a:schemeClr val="tx1">
                    <a:lumMod val="50000"/>
                  </a:schemeClr>
                </a:solidFill>
                <a:latin typeface="Times New Roman" pitchFamily="18" charset="0"/>
                <a:cs typeface="Times New Roman" pitchFamily="18" charset="0"/>
              </a:rPr>
              <a:t>a </a:t>
            </a:r>
            <a:r>
              <a:rPr lang="uk-UA" sz="1500" b="0" dirty="0">
                <a:solidFill>
                  <a:schemeClr val="tx1">
                    <a:lumMod val="50000"/>
                  </a:schemeClr>
                </a:solidFill>
                <a:latin typeface="Times New Roman" pitchFamily="18" charset="0"/>
                <a:cs typeface="Times New Roman" pitchFamily="18" charset="0"/>
              </a:rPr>
              <a:t>Створювати й удосконалювати навчальні заклади, що враховують інтереси дітей, особливі потреби інвалідів і ґендерні аспекти, та забезпечити безпечне, вільне від насильства і соціальних бар’єрів та ефективне середовище навчання для всіх</a:t>
            </a:r>
          </a:p>
          <a:p>
            <a:pPr marL="0" indent="228600" algn="just">
              <a:lnSpc>
                <a:spcPct val="100000"/>
              </a:lnSpc>
              <a:spcBef>
                <a:spcPts val="0"/>
              </a:spcBef>
            </a:pPr>
            <a:r>
              <a:rPr lang="uk-UA" sz="1500" b="0" i="1" dirty="0">
                <a:solidFill>
                  <a:srgbClr val="FF0000"/>
                </a:solidFill>
                <a:latin typeface="Times New Roman" pitchFamily="18" charset="0"/>
                <a:cs typeface="Times New Roman" pitchFamily="18" charset="0"/>
              </a:rPr>
              <a:t>4.</a:t>
            </a:r>
            <a:r>
              <a:rPr lang="en-US" sz="1500" b="0" i="1" dirty="0">
                <a:solidFill>
                  <a:srgbClr val="FF0000"/>
                </a:solidFill>
                <a:latin typeface="Times New Roman" pitchFamily="18" charset="0"/>
                <a:cs typeface="Times New Roman" pitchFamily="18" charset="0"/>
              </a:rPr>
              <a:t>b </a:t>
            </a:r>
            <a:r>
              <a:rPr lang="uk-UA" sz="1500" b="0" i="1" dirty="0">
                <a:solidFill>
                  <a:srgbClr val="FF0000"/>
                </a:solidFill>
                <a:latin typeface="Times New Roman" pitchFamily="18" charset="0"/>
                <a:cs typeface="Times New Roman" pitchFamily="18" charset="0"/>
              </a:rPr>
              <a:t>До 2020 року значно збільшити в усьому світі кількість стипендій, які надаються </a:t>
            </a:r>
            <a:r>
              <a:rPr lang="uk-UA" sz="1500" b="0" i="1" dirty="0" err="1">
                <a:solidFill>
                  <a:srgbClr val="FF0000"/>
                </a:solidFill>
                <a:latin typeface="Times New Roman" pitchFamily="18" charset="0"/>
                <a:cs typeface="Times New Roman" pitchFamily="18" charset="0"/>
              </a:rPr>
              <a:t>розвитковим</a:t>
            </a:r>
            <a:r>
              <a:rPr lang="uk-UA" sz="1500" b="0" i="1" dirty="0">
                <a:solidFill>
                  <a:srgbClr val="FF0000"/>
                </a:solidFill>
                <a:latin typeface="Times New Roman" pitchFamily="18" charset="0"/>
                <a:cs typeface="Times New Roman" pitchFamily="18" charset="0"/>
              </a:rPr>
              <a:t> країнам, особливо найменш розвиненим країнам, малим </a:t>
            </a:r>
            <a:r>
              <a:rPr lang="uk-UA" sz="1500" b="0" i="1" dirty="0" err="1">
                <a:solidFill>
                  <a:srgbClr val="FF0000"/>
                </a:solidFill>
                <a:latin typeface="Times New Roman" pitchFamily="18" charset="0"/>
                <a:cs typeface="Times New Roman" pitchFamily="18" charset="0"/>
              </a:rPr>
              <a:t>розвитковим</a:t>
            </a:r>
            <a:r>
              <a:rPr lang="uk-UA" sz="1500" b="0" i="1" dirty="0">
                <a:solidFill>
                  <a:srgbClr val="FF0000"/>
                </a:solidFill>
                <a:latin typeface="Times New Roman" pitchFamily="18" charset="0"/>
                <a:cs typeface="Times New Roman" pitchFamily="18" charset="0"/>
              </a:rPr>
              <a:t> острівним державам, й африканським країнам, для здобуття вищої освіти, включаючи професійно-технічну освіту і навчання з питань інформаційно-комунікаційних технологій, технічні, інженерні та наукові програми, у розвинених країнах та інших </a:t>
            </a:r>
            <a:r>
              <a:rPr lang="uk-UA" sz="1500" b="0" i="1" dirty="0" err="1">
                <a:solidFill>
                  <a:srgbClr val="FF0000"/>
                </a:solidFill>
                <a:latin typeface="Times New Roman" pitchFamily="18" charset="0"/>
                <a:cs typeface="Times New Roman" pitchFamily="18" charset="0"/>
              </a:rPr>
              <a:t>розвиткових</a:t>
            </a:r>
            <a:r>
              <a:rPr lang="uk-UA" sz="1500" b="0" i="1" dirty="0">
                <a:solidFill>
                  <a:srgbClr val="FF0000"/>
                </a:solidFill>
                <a:latin typeface="Times New Roman" pitchFamily="18" charset="0"/>
                <a:cs typeface="Times New Roman" pitchFamily="18" charset="0"/>
              </a:rPr>
              <a:t> країнах</a:t>
            </a:r>
          </a:p>
          <a:p>
            <a:pPr marL="0" indent="228600" algn="just">
              <a:lnSpc>
                <a:spcPct val="100000"/>
              </a:lnSpc>
              <a:spcBef>
                <a:spcPts val="0"/>
              </a:spcBef>
            </a:pPr>
            <a:r>
              <a:rPr lang="uk-UA" sz="1500" b="0" dirty="0">
                <a:solidFill>
                  <a:schemeClr val="tx1">
                    <a:lumMod val="50000"/>
                  </a:schemeClr>
                </a:solidFill>
                <a:latin typeface="Times New Roman" pitchFamily="18" charset="0"/>
                <a:cs typeface="Times New Roman" pitchFamily="18" charset="0"/>
              </a:rPr>
              <a:t>4.</a:t>
            </a:r>
            <a:r>
              <a:rPr lang="en-US" sz="1500" b="0" dirty="0">
                <a:solidFill>
                  <a:schemeClr val="tx1">
                    <a:lumMod val="50000"/>
                  </a:schemeClr>
                </a:solidFill>
                <a:latin typeface="Times New Roman" pitchFamily="18" charset="0"/>
                <a:cs typeface="Times New Roman" pitchFamily="18" charset="0"/>
              </a:rPr>
              <a:t>c </a:t>
            </a:r>
            <a:r>
              <a:rPr lang="uk-UA" sz="1500" b="0" dirty="0">
                <a:solidFill>
                  <a:schemeClr val="tx1">
                    <a:lumMod val="50000"/>
                  </a:schemeClr>
                </a:solidFill>
                <a:latin typeface="Times New Roman" pitchFamily="18" charset="0"/>
                <a:cs typeface="Times New Roman" pitchFamily="18" charset="0"/>
              </a:rPr>
              <a:t>До 2030 року значно збільшити кількість кваліфікованих учителів, у тому числі через міжнародне співробітництво, у підготовці вчителів у </a:t>
            </a:r>
            <a:r>
              <a:rPr lang="uk-UA" sz="1500" b="0" dirty="0" err="1">
                <a:solidFill>
                  <a:schemeClr val="tx1">
                    <a:lumMod val="50000"/>
                  </a:schemeClr>
                </a:solidFill>
                <a:latin typeface="Times New Roman" pitchFamily="18" charset="0"/>
                <a:cs typeface="Times New Roman" pitchFamily="18" charset="0"/>
              </a:rPr>
              <a:t>розвиткових</a:t>
            </a:r>
            <a:r>
              <a:rPr lang="uk-UA" sz="1500" b="0" dirty="0">
                <a:solidFill>
                  <a:schemeClr val="tx1">
                    <a:lumMod val="50000"/>
                  </a:schemeClr>
                </a:solidFill>
                <a:latin typeface="Times New Roman" pitchFamily="18" charset="0"/>
                <a:cs typeface="Times New Roman" pitchFamily="18" charset="0"/>
              </a:rPr>
              <a:t> країнах, особливо в найменш розвинених країнах і малих </a:t>
            </a:r>
            <a:r>
              <a:rPr lang="uk-UA" sz="1500" b="0" dirty="0" err="1">
                <a:solidFill>
                  <a:schemeClr val="tx1">
                    <a:lumMod val="50000"/>
                  </a:schemeClr>
                </a:solidFill>
                <a:latin typeface="Times New Roman" pitchFamily="18" charset="0"/>
                <a:cs typeface="Times New Roman" pitchFamily="18" charset="0"/>
              </a:rPr>
              <a:t>розвиткових</a:t>
            </a:r>
            <a:r>
              <a:rPr lang="uk-UA" sz="1500" b="0" dirty="0">
                <a:solidFill>
                  <a:schemeClr val="tx1">
                    <a:lumMod val="50000"/>
                  </a:schemeClr>
                </a:solidFill>
                <a:latin typeface="Times New Roman" pitchFamily="18" charset="0"/>
                <a:cs typeface="Times New Roman" pitchFamily="18" charset="0"/>
              </a:rPr>
              <a:t> острівних державах</a:t>
            </a:r>
          </a:p>
          <a:p>
            <a:pPr marL="0" indent="228600" algn="just">
              <a:lnSpc>
                <a:spcPct val="100000"/>
              </a:lnSpc>
              <a:spcBef>
                <a:spcPts val="0"/>
              </a:spcBef>
              <a:buNone/>
            </a:pPr>
            <a:endParaRPr lang="uk-UA" sz="1500" dirty="0">
              <a:solidFill>
                <a:schemeClr val="tx1">
                  <a:lumMod val="50000"/>
                </a:schemeClr>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507" y="5647318"/>
            <a:ext cx="3137428" cy="113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561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sz="quarter" idx="10"/>
          </p:nvPr>
        </p:nvSpPr>
        <p:spPr>
          <a:xfrm>
            <a:off x="134938" y="134938"/>
            <a:ext cx="11722100" cy="5635625"/>
          </a:xfrm>
        </p:spPr>
        <p:txBody>
          <a:bodyPr/>
          <a:lstStyle/>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5.1 Повсюдно ліквідувати всі форми дискримінації щодо всіх жінок і дівчаток</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5.2 Ліквідувати всі форми насильства щодо всіх жінок і дівчаток у публічній і приватній сферах, включаючи торгівлю людьми, сексуальну та інші форми експлуатації</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5.3 Ліквідувати всі шкідливі види практики, такі як дитячі, ранні та примусові шлюби й операції, що калічать, на жіночих статевих органах</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5.4 Визнавати і цінувати неоплачувану доглядову працю й роботу з ведення домашнього господарства, надаючи комунальні послуги, інфраструктуру та системи соціального захисту і заохочуючи принцип спільної відповідальності у веденні господарства і в сім’ї, з урахуванням національних умов</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5.5 Забезпечити всебічну і реальну участь жінок і рівні для них можливості для лідерства на всіх рівнях прийняття рішень у політичному, економічному та суспільному житті</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5.6 Забезпечити загальний доступ до послуг у галузі охорони сексуального і репродуктивного здоров’я та до реалізації репродуктивних прав відповідно до Програми дій Міжнародної конференції з народонаселення і розвитку, Пекінської платформи дій та підсумкових документів конференцій з розгляду перебігу їх виконання</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a:t>
            </a:r>
            <a:r>
              <a:rPr lang="en-US" sz="1700" b="0" dirty="0">
                <a:solidFill>
                  <a:srgbClr val="000000"/>
                </a:solidFill>
                <a:latin typeface="Times New Roman" pitchFamily="18" charset="0"/>
                <a:cs typeface="Times New Roman" pitchFamily="18" charset="0"/>
              </a:rPr>
              <a:t>a </a:t>
            </a:r>
            <a:r>
              <a:rPr lang="uk-UA" sz="1700" b="0" dirty="0">
                <a:solidFill>
                  <a:srgbClr val="000000"/>
                </a:solidFill>
                <a:latin typeface="Times New Roman" pitchFamily="18" charset="0"/>
                <a:cs typeface="Times New Roman" pitchFamily="18" charset="0"/>
              </a:rPr>
              <a:t>Провести реформи для надання жінкам рівних прав на економічні ресурси, а також доступу до володіння і розпорядження землею та іншими формами власності, фінансових послуг, успадкованого майна та природних ресурсів відповідно до національних законів</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a:t>
            </a:r>
            <a:r>
              <a:rPr lang="en-US" sz="1700" b="0" dirty="0">
                <a:solidFill>
                  <a:srgbClr val="000000"/>
                </a:solidFill>
                <a:latin typeface="Times New Roman" pitchFamily="18" charset="0"/>
                <a:cs typeface="Times New Roman" pitchFamily="18" charset="0"/>
              </a:rPr>
              <a:t>b </a:t>
            </a:r>
            <a:r>
              <a:rPr lang="uk-UA" sz="1700" b="0" dirty="0">
                <a:solidFill>
                  <a:srgbClr val="000000"/>
                </a:solidFill>
                <a:latin typeface="Times New Roman" pitchFamily="18" charset="0"/>
                <a:cs typeface="Times New Roman" pitchFamily="18" charset="0"/>
              </a:rPr>
              <a:t>Активніше використовувати високоефективні технології, зокрема інформаційно-комунікаційні, для сприяння розширенню прав та можливостей жінок</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5.</a:t>
            </a:r>
            <a:r>
              <a:rPr lang="en-US" sz="1700" b="0" dirty="0">
                <a:solidFill>
                  <a:srgbClr val="000000"/>
                </a:solidFill>
                <a:latin typeface="Times New Roman" pitchFamily="18" charset="0"/>
                <a:cs typeface="Times New Roman" pitchFamily="18" charset="0"/>
              </a:rPr>
              <a:t>c </a:t>
            </a:r>
            <a:r>
              <a:rPr lang="uk-UA" sz="1700" b="0" dirty="0">
                <a:solidFill>
                  <a:srgbClr val="000000"/>
                </a:solidFill>
                <a:latin typeface="Times New Roman" pitchFamily="18" charset="0"/>
                <a:cs typeface="Times New Roman" pitchFamily="18" charset="0"/>
              </a:rPr>
              <a:t>Приймати й удосконалювати розумні стратегії та обов’язкові для дотримання закони для заохочення ґендерної рівності та розширення прав і можливостей усіх жінок і дівчаток на всіх рівнях</a:t>
            </a:r>
          </a:p>
          <a:p>
            <a:pPr marL="0" indent="228600" algn="just">
              <a:lnSpc>
                <a:spcPct val="100000"/>
              </a:lnSpc>
              <a:spcBef>
                <a:spcPts val="0"/>
              </a:spcBef>
              <a:buNone/>
            </a:pPr>
            <a:endParaRPr lang="uk-UA" sz="1700" b="0" dirty="0">
              <a:solidFill>
                <a:srgbClr val="00000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617" y="5223933"/>
            <a:ext cx="3554872" cy="130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33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sz="quarter" idx="10"/>
          </p:nvPr>
        </p:nvSpPr>
        <p:spPr>
          <a:xfrm>
            <a:off x="152401" y="228600"/>
            <a:ext cx="11704638" cy="5541963"/>
          </a:xfrm>
        </p:spPr>
        <p:txBody>
          <a:bodyPr/>
          <a:lstStyle/>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6.1 До 2030 року забезпечити загальний і рівноправний доступ до безпечної і недорогої питної води для всіх</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6.2 До 2030 року забезпечити загальний і рівноправний доступ до належних санітарно-гігієнічних засобів і покласти край відкритій дефекації, приділяючи особливу увагу потребам жінок і дівчаток, а також осіб, які перебувають в уразливому становищі</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6.3 До 2030 року підвищити якість води за допомогою зменшення забруднення, ліквідації скидання відходів і зведення до мінімуму викидів небезпечних хімічних речовин та матеріалів, скорочення вдвічі частки неочищених стічних вод і значного збільшення масштабів рециркуляції та безпечного повторного використання стічних вод у всьому світі</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6.4 До 2030 року істотно підвищити ефективність водокористування в усіх секторах та забезпечити стійкий забір і подачу прісної води для вирішення проблеми нестачі води та значного скорочення кількості осіб, які страждають від нестачі води</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6.5 До 2030 року забезпечити комплексне управління водними ресурсами на всіх рівнях, в тому числі за необхідності – на основі транскордонного співробітництва</a:t>
            </a:r>
          </a:p>
          <a:p>
            <a:pPr marL="0" indent="228600" algn="just">
              <a:lnSpc>
                <a:spcPct val="100000"/>
              </a:lnSpc>
              <a:spcBef>
                <a:spcPts val="0"/>
              </a:spcBef>
            </a:pPr>
            <a:r>
              <a:rPr lang="uk-UA" sz="1700" b="0" i="1" dirty="0">
                <a:solidFill>
                  <a:srgbClr val="FF0000"/>
                </a:solidFill>
                <a:latin typeface="Times New Roman" pitchFamily="18" charset="0"/>
                <a:cs typeface="Times New Roman" pitchFamily="18" charset="0"/>
              </a:rPr>
              <a:t>6.6 До 2020 року забезпечити охорону і відновлення пов’язаних з водою екосистем, у тому числі гір, лісів, водно-болотних угідь, річок, водоносних шарів і озер</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6.</a:t>
            </a:r>
            <a:r>
              <a:rPr lang="en-US" sz="1700" b="0" dirty="0">
                <a:solidFill>
                  <a:srgbClr val="000000"/>
                </a:solidFill>
                <a:latin typeface="Times New Roman" pitchFamily="18" charset="0"/>
                <a:cs typeface="Times New Roman" pitchFamily="18" charset="0"/>
              </a:rPr>
              <a:t>a </a:t>
            </a:r>
            <a:r>
              <a:rPr lang="uk-UA" sz="1700" b="0" dirty="0">
                <a:solidFill>
                  <a:srgbClr val="000000"/>
                </a:solidFill>
                <a:latin typeface="Times New Roman" pitchFamily="18" charset="0"/>
                <a:cs typeface="Times New Roman" pitchFamily="18" charset="0"/>
              </a:rPr>
              <a:t>До 2030 року розширити міжнародне співробітництво і підтримку в справі зміцнення потенціалу </a:t>
            </a:r>
            <a:r>
              <a:rPr lang="uk-UA" sz="1700" b="0" dirty="0" err="1">
                <a:solidFill>
                  <a:srgbClr val="000000"/>
                </a:solidFill>
                <a:latin typeface="Times New Roman" pitchFamily="18" charset="0"/>
                <a:cs typeface="Times New Roman" pitchFamily="18" charset="0"/>
              </a:rPr>
              <a:t>розвиткових</a:t>
            </a:r>
            <a:r>
              <a:rPr lang="uk-UA" sz="1700" b="0" dirty="0">
                <a:solidFill>
                  <a:srgbClr val="000000"/>
                </a:solidFill>
                <a:latin typeface="Times New Roman" pitchFamily="18" charset="0"/>
                <a:cs typeface="Times New Roman" pitchFamily="18" charset="0"/>
              </a:rPr>
              <a:t> країн щодо здійснення діяльності та програм у галузі водопостачання й санітарії, включаючи збір поверхневого стоку, опріснення води, підвищення ефективності водокористування, очистку стічних вод і застосування технологій рециркуляції та повторного використання</a:t>
            </a:r>
          </a:p>
          <a:p>
            <a:pPr marL="0" indent="228600" algn="just">
              <a:lnSpc>
                <a:spcPct val="100000"/>
              </a:lnSpc>
              <a:spcBef>
                <a:spcPts val="0"/>
              </a:spcBef>
            </a:pPr>
            <a:r>
              <a:rPr lang="uk-UA" sz="1700" b="0" dirty="0">
                <a:solidFill>
                  <a:srgbClr val="000000"/>
                </a:solidFill>
                <a:latin typeface="Times New Roman" pitchFamily="18" charset="0"/>
                <a:cs typeface="Times New Roman" pitchFamily="18" charset="0"/>
              </a:rPr>
              <a:t>6.</a:t>
            </a:r>
            <a:r>
              <a:rPr lang="en-US" sz="1700" b="0" dirty="0">
                <a:solidFill>
                  <a:srgbClr val="000000"/>
                </a:solidFill>
                <a:latin typeface="Times New Roman" pitchFamily="18" charset="0"/>
                <a:cs typeface="Times New Roman" pitchFamily="18" charset="0"/>
              </a:rPr>
              <a:t>b </a:t>
            </a:r>
            <a:r>
              <a:rPr lang="uk-UA" sz="1700" b="0" dirty="0">
                <a:solidFill>
                  <a:srgbClr val="000000"/>
                </a:solidFill>
                <a:latin typeface="Times New Roman" pitchFamily="18" charset="0"/>
                <a:cs typeface="Times New Roman" pitchFamily="18" charset="0"/>
              </a:rPr>
              <a:t>Підтримувати і зміцнювати участь місцевих громад у поліпшенні водного господарства та санітарії</a:t>
            </a:r>
          </a:p>
          <a:p>
            <a:pPr marL="0" indent="0">
              <a:buNone/>
            </a:pPr>
            <a:endParaRPr lang="uk-UA" sz="1700" b="0" dirty="0">
              <a:solidFill>
                <a:srgbClr val="00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3166" y="5438332"/>
            <a:ext cx="3484034" cy="122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551976"/>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6406</Words>
  <Application>Microsoft Office PowerPoint</Application>
  <PresentationFormat>Довільний</PresentationFormat>
  <Paragraphs>234</Paragraphs>
  <Slides>27</Slides>
  <Notes>1</Notes>
  <HiddenSlides>0</HiddenSlides>
  <MMClips>0</MMClips>
  <ScaleCrop>false</ScaleCrop>
  <HeadingPairs>
    <vt:vector size="4" baseType="variant">
      <vt:variant>
        <vt:lpstr>Тема</vt:lpstr>
      </vt:variant>
      <vt:variant>
        <vt:i4>1</vt:i4>
      </vt:variant>
      <vt:variant>
        <vt:lpstr>Заголовки слайдів</vt:lpstr>
      </vt:variant>
      <vt:variant>
        <vt:i4>27</vt:i4>
      </vt:variant>
    </vt:vector>
  </HeadingPairs>
  <TitlesOfParts>
    <vt:vector size="28" baseType="lpstr">
      <vt:lpstr>Тема Office</vt:lpstr>
      <vt:lpstr> Тема 1. Генезис концепції сталого розвитку 1. Сутність і принципи сталого розвитку 2. Роль глобалізації у формуванні ідей сталого розвитку  Еволюція концепції сталого розвитку. Передумови виникнення концепції сталого розвитку.  Криза цивілізації.  САМОСТІЙНО   </vt:lpstr>
      <vt:lpstr>1. Сутність і принципи сталого розвитку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Виклики глобалізації для сталого розвитку</vt:lpstr>
      <vt:lpstr>Перспективи поєднання глобалізації та сталого розвитку</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User</cp:lastModifiedBy>
  <cp:revision>151</cp:revision>
  <dcterms:created xsi:type="dcterms:W3CDTF">2023-01-12T09:20:21Z</dcterms:created>
  <dcterms:modified xsi:type="dcterms:W3CDTF">2025-02-03T09:07:26Z</dcterms:modified>
</cp:coreProperties>
</file>