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90" r:id="rId5"/>
    <p:sldId id="298" r:id="rId6"/>
    <p:sldId id="258" r:id="rId7"/>
    <p:sldId id="291" r:id="rId8"/>
    <p:sldId id="292" r:id="rId9"/>
    <p:sldId id="293" r:id="rId10"/>
    <p:sldId id="299" r:id="rId11"/>
    <p:sldId id="294" r:id="rId12"/>
    <p:sldId id="295" r:id="rId13"/>
    <p:sldId id="296" r:id="rId14"/>
    <p:sldId id="300" r:id="rId15"/>
    <p:sldId id="261" r:id="rId16"/>
    <p:sldId id="275" r:id="rId17"/>
    <p:sldId id="289" r:id="rId18"/>
    <p:sldId id="262" r:id="rId19"/>
    <p:sldId id="263" r:id="rId20"/>
    <p:sldId id="281" r:id="rId21"/>
    <p:sldId id="282" r:id="rId22"/>
    <p:sldId id="287" r:id="rId23"/>
    <p:sldId id="288" r:id="rId24"/>
    <p:sldId id="279" r:id="rId25"/>
    <p:sldId id="285" r:id="rId26"/>
    <p:sldId id="286" r:id="rId27"/>
    <p:sldId id="270" r:id="rId28"/>
    <p:sldId id="301" r:id="rId29"/>
    <p:sldId id="302" r:id="rId30"/>
    <p:sldId id="303" r:id="rId31"/>
    <p:sldId id="304" r:id="rId32"/>
    <p:sldId id="305" r:id="rId33"/>
    <p:sldId id="306" r:id="rId34"/>
    <p:sldId id="307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97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22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67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80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22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533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192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234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6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978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51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24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20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977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09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788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28A1-EE63-493E-9BE3-BDDB63BD92F1}" type="datetimeFigureOut">
              <a:rPr lang="uk-UA" smtClean="0"/>
              <a:pPr/>
              <a:t>30.04.2026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25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1817" y="1524001"/>
            <a:ext cx="8900160" cy="190500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14</a:t>
            </a:r>
            <a:b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контролінг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1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444FF21-EBA6-5071-1D8B-8C0FCDA25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402636"/>
              </p:ext>
            </p:extLst>
          </p:nvPr>
        </p:nvGraphicFramePr>
        <p:xfrm>
          <a:off x="1138844" y="1820487"/>
          <a:ext cx="8135331" cy="3522161"/>
        </p:xfrm>
        <a:graphic>
          <a:graphicData uri="http://schemas.openxmlformats.org/drawingml/2006/table">
            <a:tbl>
              <a:tblPr/>
              <a:tblGrid>
                <a:gridCol w="2711777">
                  <a:extLst>
                    <a:ext uri="{9D8B030D-6E8A-4147-A177-3AD203B41FA5}">
                      <a16:colId xmlns:a16="http://schemas.microsoft.com/office/drawing/2014/main" val="3101073010"/>
                    </a:ext>
                  </a:extLst>
                </a:gridCol>
                <a:gridCol w="2711777">
                  <a:extLst>
                    <a:ext uri="{9D8B030D-6E8A-4147-A177-3AD203B41FA5}">
                      <a16:colId xmlns:a16="http://schemas.microsoft.com/office/drawing/2014/main" val="2971487588"/>
                    </a:ext>
                  </a:extLst>
                </a:gridCol>
                <a:gridCol w="2711777">
                  <a:extLst>
                    <a:ext uri="{9D8B030D-6E8A-4147-A177-3AD203B41FA5}">
                      <a16:colId xmlns:a16="http://schemas.microsoft.com/office/drawing/2014/main" val="3978851857"/>
                    </a:ext>
                  </a:extLst>
                </a:gridCol>
              </a:tblGrid>
              <a:tr h="590823">
                <a:tc>
                  <a:txBody>
                    <a:bodyPr/>
                    <a:lstStyle/>
                    <a:p>
                      <a:pPr algn="l"/>
                      <a:r>
                        <a:rPr lang="uk-UA" sz="1800" b="1">
                          <a:solidFill>
                            <a:srgbClr val="333333"/>
                          </a:solidFill>
                          <a:effectLst/>
                        </a:rPr>
                        <a:t>Характеристика</a:t>
                      </a:r>
                    </a:p>
                  </a:txBody>
                  <a:tcPr marL="111313" marR="111313" marT="111313" marB="11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192" cap="flat" cmpd="sng" algn="ctr">
                      <a:solidFill>
                        <a:srgbClr val="8E7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b="1">
                          <a:solidFill>
                            <a:srgbClr val="333333"/>
                          </a:solidFill>
                          <a:effectLst/>
                        </a:rPr>
                        <a:t>Традиційний облік</a:t>
                      </a:r>
                    </a:p>
                  </a:txBody>
                  <a:tcPr marL="111313" marR="111313" marT="111313" marB="11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192" cap="flat" cmpd="sng" algn="ctr">
                      <a:solidFill>
                        <a:srgbClr val="8E7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b="1">
                          <a:solidFill>
                            <a:srgbClr val="333333"/>
                          </a:solidFill>
                          <a:effectLst/>
                        </a:rPr>
                        <a:t>Фінансовий контролінг</a:t>
                      </a:r>
                    </a:p>
                  </a:txBody>
                  <a:tcPr marL="111313" marR="111313" marT="111313" marB="111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192" cap="flat" cmpd="sng" algn="ctr">
                      <a:solidFill>
                        <a:srgbClr val="8E7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58914"/>
                  </a:ext>
                </a:extLst>
              </a:tr>
              <a:tr h="916965">
                <a:tc>
                  <a:txBody>
                    <a:bodyPr/>
                    <a:lstStyle/>
                    <a:p>
                      <a:r>
                        <a:rPr lang="uk-UA" sz="1800">
                          <a:solidFill>
                            <a:srgbClr val="333333"/>
                          </a:solidFill>
                          <a:effectLst/>
                        </a:rPr>
                        <a:t>Орієнтація у часі</a:t>
                      </a:r>
                    </a:p>
                  </a:txBody>
                  <a:tcPr marL="111313" marR="111313" marT="111313" marB="111313" anchor="ctr">
                    <a:lnL>
                      <a:noFill/>
                    </a:lnL>
                    <a:lnR>
                      <a:noFill/>
                    </a:lnR>
                    <a:lnT w="12192" cap="flat" cmpd="sng" algn="ctr">
                      <a:solidFill>
                        <a:srgbClr val="8E7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rgbClr val="333333"/>
                          </a:solidFill>
                          <a:effectLst/>
                        </a:rPr>
                        <a:t>Минуле (ретроспективно)</a:t>
                      </a:r>
                    </a:p>
                  </a:txBody>
                  <a:tcPr marL="111313" marR="111313" marT="111313" marB="111313" anchor="ctr">
                    <a:lnL>
                      <a:noFill/>
                    </a:lnL>
                    <a:lnR>
                      <a:noFill/>
                    </a:lnR>
                    <a:lnT w="12192" cap="flat" cmpd="sng" algn="ctr">
                      <a:solidFill>
                        <a:srgbClr val="8E7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>
                          <a:solidFill>
                            <a:srgbClr val="333333"/>
                          </a:solidFill>
                          <a:effectLst/>
                        </a:rPr>
                        <a:t>Майбутнє (перспективно)</a:t>
                      </a:r>
                    </a:p>
                  </a:txBody>
                  <a:tcPr marL="111313" marR="111313" marT="111313" marB="111313" anchor="ctr">
                    <a:lnL>
                      <a:noFill/>
                    </a:lnL>
                    <a:lnR>
                      <a:noFill/>
                    </a:lnR>
                    <a:lnT w="12192" cap="flat" cmpd="sng" algn="ctr">
                      <a:solidFill>
                        <a:srgbClr val="8E7F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9203"/>
                  </a:ext>
                </a:extLst>
              </a:tr>
              <a:tr h="916965">
                <a:tc>
                  <a:txBody>
                    <a:bodyPr/>
                    <a:lstStyle/>
                    <a:p>
                      <a:r>
                        <a:rPr lang="uk-UA" sz="1800">
                          <a:solidFill>
                            <a:srgbClr val="333333"/>
                          </a:solidFill>
                          <a:effectLst/>
                        </a:rPr>
                        <a:t>Мета</a:t>
                      </a:r>
                    </a:p>
                  </a:txBody>
                  <a:tcPr marL="111313" marR="111313" marT="111313" marB="111313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>
                          <a:solidFill>
                            <a:srgbClr val="333333"/>
                          </a:solidFill>
                          <a:effectLst/>
                        </a:rPr>
                        <a:t>Документування операцій</a:t>
                      </a:r>
                    </a:p>
                  </a:txBody>
                  <a:tcPr marL="111313" marR="111313" marT="111313" marB="111313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>
                          <a:solidFill>
                            <a:srgbClr val="333333"/>
                          </a:solidFill>
                          <a:effectLst/>
                        </a:rPr>
                        <a:t>Забезпечення прибутковості</a:t>
                      </a:r>
                    </a:p>
                  </a:txBody>
                  <a:tcPr marL="111313" marR="111313" marT="111313" marB="111313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542416"/>
                  </a:ext>
                </a:extLst>
              </a:tr>
              <a:tr h="916965">
                <a:tc>
                  <a:txBody>
                    <a:bodyPr/>
                    <a:lstStyle/>
                    <a:p>
                      <a:r>
                        <a:rPr lang="uk-UA" sz="1800">
                          <a:solidFill>
                            <a:srgbClr val="333333"/>
                          </a:solidFill>
                          <a:effectLst/>
                        </a:rPr>
                        <a:t>Точність</a:t>
                      </a:r>
                    </a:p>
                  </a:txBody>
                  <a:tcPr marL="111313" marR="111313" marT="111313" marB="111313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rgbClr val="333333"/>
                          </a:solidFill>
                          <a:effectLst/>
                        </a:rPr>
                        <a:t>Абсолютна (до копійки)</a:t>
                      </a:r>
                    </a:p>
                  </a:txBody>
                  <a:tcPr marL="111313" marR="111313" marT="111313" marB="111313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rgbClr val="333333"/>
                          </a:solidFill>
                          <a:effectLst/>
                        </a:rPr>
                        <a:t>Достатня для прийняття рішень</a:t>
                      </a:r>
                    </a:p>
                  </a:txBody>
                  <a:tcPr marL="111313" marR="111313" marT="111313" marB="111313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0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86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37FEB-764E-8C8D-7ED0-1A135300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585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uk-UA" altLang="uk-U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Історичні передумови становлення та розвитку функції контролінгу в Україні*</a:t>
            </a:r>
            <a:br>
              <a:rPr kumimoji="0" lang="uk-UA" altLang="uk-UA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uk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F9326DF-35EA-8843-27FF-6607D6490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882798"/>
              </p:ext>
            </p:extLst>
          </p:nvPr>
        </p:nvGraphicFramePr>
        <p:xfrm>
          <a:off x="794983" y="1820487"/>
          <a:ext cx="8596668" cy="4315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524">
                  <a:extLst>
                    <a:ext uri="{9D8B030D-6E8A-4147-A177-3AD203B41FA5}">
                      <a16:colId xmlns:a16="http://schemas.microsoft.com/office/drawing/2014/main" val="2575817661"/>
                    </a:ext>
                  </a:extLst>
                </a:gridCol>
                <a:gridCol w="3164045">
                  <a:extLst>
                    <a:ext uri="{9D8B030D-6E8A-4147-A177-3AD203B41FA5}">
                      <a16:colId xmlns:a16="http://schemas.microsoft.com/office/drawing/2014/main" val="22326244"/>
                    </a:ext>
                  </a:extLst>
                </a:gridCol>
                <a:gridCol w="4804099">
                  <a:extLst>
                    <a:ext uri="{9D8B030D-6E8A-4147-A177-3AD203B41FA5}">
                      <a16:colId xmlns:a16="http://schemas.microsoft.com/office/drawing/2014/main" val="4139068442"/>
                    </a:ext>
                  </a:extLst>
                </a:gridCol>
              </a:tblGrid>
              <a:tr h="777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Виділен</a:t>
                      </a:r>
                      <a:r>
                        <a:rPr lang="ru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історична передумова становлення та розвитку фінансового контролінгу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ЇЇ наукове </a:t>
                      </a:r>
                      <a:r>
                        <a:rPr lang="uk-UA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обгрунтування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3177834"/>
                  </a:ext>
                </a:extLst>
              </a:tr>
              <a:tr h="884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 ринкових відносин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Функціонування підприємств у ринковому конкурентному середовищі та можливість отримання ними прибутку вимагає ефективних управлінських технологій </a:t>
                      </a:r>
                      <a:endParaRPr lang="uk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972786"/>
                  </a:ext>
                </a:extLst>
              </a:tr>
              <a:tr h="977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Висока невизначеність зовнішнього середовища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Підприємство досліджується як відкрита система, яка зазнає впливу зовнішнього середовища, що вимагає ефективних </a:t>
                      </a:r>
                      <a:r>
                        <a:rPr lang="uk-UA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</a:t>
                      </a: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аналізу зовнішніх детермінант та адаптації до їх впливу 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986801"/>
                  </a:ext>
                </a:extLst>
              </a:tr>
              <a:tr h="16757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Пошук ефективних методик антикризового управління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Значна кількість банкрутств підприємств в Україні на етапі переходу до ринку (90-і рр.) вимагала створення ефективного методичного забезпечення антикризового управління, орієнтованого на довгострокове функціонування підприємств </a:t>
                      </a:r>
                      <a:endParaRPr lang="uk-UA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856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83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EF3D68F-373E-CDE5-F6CA-25C70A10F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643955"/>
              </p:ext>
            </p:extLst>
          </p:nvPr>
        </p:nvGraphicFramePr>
        <p:xfrm>
          <a:off x="677335" y="1562793"/>
          <a:ext cx="8596668" cy="2759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523">
                  <a:extLst>
                    <a:ext uri="{9D8B030D-6E8A-4147-A177-3AD203B41FA5}">
                      <a16:colId xmlns:a16="http://schemas.microsoft.com/office/drawing/2014/main" val="2672845561"/>
                    </a:ext>
                  </a:extLst>
                </a:gridCol>
                <a:gridCol w="3164046">
                  <a:extLst>
                    <a:ext uri="{9D8B030D-6E8A-4147-A177-3AD203B41FA5}">
                      <a16:colId xmlns:a16="http://schemas.microsoft.com/office/drawing/2014/main" val="2986348475"/>
                    </a:ext>
                  </a:extLst>
                </a:gridCol>
                <a:gridCol w="4804099">
                  <a:extLst>
                    <a:ext uri="{9D8B030D-6E8A-4147-A177-3AD203B41FA5}">
                      <a16:colId xmlns:a16="http://schemas.microsoft.com/office/drawing/2014/main" val="2846129870"/>
                    </a:ext>
                  </a:extLst>
                </a:gridCol>
              </a:tblGrid>
              <a:tr h="11659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Глобалізація та інтернаціоналізація закордонних </a:t>
                      </a:r>
                      <a:r>
                        <a:rPr lang="uk-UA" sz="1400" b="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</a:t>
                      </a: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контролінгу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Поява англомовної літератури на початку 1990-х років з питань фінансового обліку, </a:t>
                      </a:r>
                      <a:r>
                        <a:rPr lang="ru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менеджменту, </a:t>
                      </a: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фінансів, що обумовило виникнення інтересу до контролінгу як нового напряму інформаційної підтримки управління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5373554"/>
                  </a:ext>
                </a:extLst>
              </a:tr>
              <a:tr h="15938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 корпоративного управління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Відокремлення власності від управління вимагає </a:t>
                      </a:r>
                      <a:r>
                        <a:rPr lang="uk-UA" sz="1400" b="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необхідн</a:t>
                      </a:r>
                      <a:r>
                        <a:rPr lang="ru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</a:t>
                      </a: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задоволення інтересів власників та гармонізації їх відносин з менеджментом, партнерами, що обумовлює розвиток нових підходів до впровадження інструментарію фінансового управління.  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2714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34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8A80B3-0118-A076-AC61-EE1838692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372604"/>
              </p:ext>
            </p:extLst>
          </p:nvPr>
        </p:nvGraphicFramePr>
        <p:xfrm>
          <a:off x="1428750" y="752476"/>
          <a:ext cx="7572374" cy="4958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635">
                  <a:extLst>
                    <a:ext uri="{9D8B030D-6E8A-4147-A177-3AD203B41FA5}">
                      <a16:colId xmlns:a16="http://schemas.microsoft.com/office/drawing/2014/main" val="4228175228"/>
                    </a:ext>
                  </a:extLst>
                </a:gridCol>
                <a:gridCol w="2787049">
                  <a:extLst>
                    <a:ext uri="{9D8B030D-6E8A-4147-A177-3AD203B41FA5}">
                      <a16:colId xmlns:a16="http://schemas.microsoft.com/office/drawing/2014/main" val="952659350"/>
                    </a:ext>
                  </a:extLst>
                </a:gridCol>
                <a:gridCol w="4231690">
                  <a:extLst>
                    <a:ext uri="{9D8B030D-6E8A-4147-A177-3AD203B41FA5}">
                      <a16:colId xmlns:a16="http://schemas.microsoft.com/office/drawing/2014/main" val="2903986110"/>
                    </a:ext>
                  </a:extLst>
                </a:gridCol>
              </a:tblGrid>
              <a:tr h="9486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та успішне функціонування міжнародних професійних організацій контролінгу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Поширення передових міжнародних практик фінансового контролінгу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extLst>
                  <a:ext uri="{0D108BD9-81ED-4DB2-BD59-A6C34878D82A}">
                    <a16:rowId xmlns:a16="http://schemas.microsoft.com/office/drawing/2014/main" val="3228219237"/>
                  </a:ext>
                </a:extLst>
              </a:tr>
              <a:tr h="28209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Значна трансформація організації та методології інформаційного забезпечення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першу чергу, бухгалтерського обліку), </a:t>
                      </a:r>
                      <a:r>
                        <a:rPr lang="uk-UA" sz="1400" b="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діджиталізація</a:t>
                      </a: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економіки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Прийняття у 1993 р. в Україні Державної програми переходу на міжнародну систему обліку та звітності 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Державна програма переходу на міжнародні стандарти обліку 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прийняття Положень (стандартів) бухгалтерського обліку та звітності у 1999 р. 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П(С) БО №1-16: затверджені Наказом МФУ від 31.03.1999 р.- №87 від 28.05.1999 р. - №137 від 18.10.1999 р. - №242 від 20.10.1999 р. - №246 від 8.10.1999 р. - №237 від 29.11.1999 р. - № 290.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Значні обсяги неструктурованої інформації, необхідної для управління, що потребує наявності спеціальних програмних продуктів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extLst>
                  <a:ext uri="{0D108BD9-81ED-4DB2-BD59-A6C34878D82A}">
                    <a16:rowId xmlns:a16="http://schemas.microsoft.com/office/drawing/2014/main" val="922161187"/>
                  </a:ext>
                </a:extLst>
              </a:tr>
              <a:tr h="11888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 функціональних економічних наук (обліку, аналізу, контролю, теорії управління) та поява нових об’єктів контролінгу 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 функціональних економічних наук обумовив потребу у нових концепціях, методах, інструментах, що сприятиме їх ефективному застосуванню для цілей управління та контролінгу. 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0" marR="62240" marT="0" marB="0"/>
                </a:tc>
                <a:extLst>
                  <a:ext uri="{0D108BD9-81ED-4DB2-BD59-A6C34878D82A}">
                    <a16:rowId xmlns:a16="http://schemas.microsoft.com/office/drawing/2014/main" val="1832367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93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ACB8E-30F1-D741-6778-DBFC568F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1011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Чому ми не можемо без нього?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7FADF3-C467-323E-C7F2-0249E43BA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1229"/>
            <a:ext cx="8596668" cy="372410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Децентралізація: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Коли компанія зростає, керівник не може контролювати все самостійно.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 ресурсів: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Потреба в оптимізації кожної гривні витрат.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 перевантаження: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Потрібен фільтр, який залишає лише критично важливі дані.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Раціональність: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Захист від інтуїтивних, але фінансово необґрунтованих рішень.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штурман,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(менеджеру)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крутить штурвал,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завчасно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6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676" t="26332" r="25504" b="41564"/>
          <a:stretch/>
        </p:blipFill>
        <p:spPr>
          <a:xfrm>
            <a:off x="556953" y="714895"/>
            <a:ext cx="8944098" cy="45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578322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chemeClr val="tx1"/>
                </a:solidFill>
              </a:rPr>
              <a:t>1.2. Основні функції фінансового </a:t>
            </a:r>
            <a:r>
              <a:rPr lang="uk-UA" sz="4000" dirty="0" err="1">
                <a:solidFill>
                  <a:schemeClr val="tx1"/>
                </a:solidFill>
              </a:rPr>
              <a:t>контролінгу</a:t>
            </a:r>
            <a:r>
              <a:rPr lang="uk-UA" sz="4000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8844" y="849486"/>
            <a:ext cx="82711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довгострокового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динамічного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0870" y="2152933"/>
            <a:ext cx="76120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є: </a:t>
            </a: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координація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-285750"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корпоративної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-285750"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480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113" t="32805" r="25566" b="21025"/>
          <a:stretch/>
        </p:blipFill>
        <p:spPr>
          <a:xfrm>
            <a:off x="984069" y="324526"/>
            <a:ext cx="8156357" cy="61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9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822" t="21683" r="25421" b="18608"/>
          <a:stretch/>
        </p:blipFill>
        <p:spPr>
          <a:xfrm>
            <a:off x="1804957" y="88777"/>
            <a:ext cx="6964574" cy="672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7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28" y="1820955"/>
            <a:ext cx="9529111" cy="4092164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1.1. Сутність контролінгу та його необхідність у системі ухвалення фінансових рішень. </a:t>
            </a:r>
          </a:p>
          <a:p>
            <a:r>
              <a:rPr lang="uk-UA" sz="3200" dirty="0">
                <a:solidFill>
                  <a:schemeClr val="tx1"/>
                </a:solidFill>
              </a:rPr>
              <a:t>1.2. Основні функції фінансового </a:t>
            </a:r>
            <a:r>
              <a:rPr lang="uk-UA" sz="3200" dirty="0" err="1">
                <a:solidFill>
                  <a:schemeClr val="tx1"/>
                </a:solidFill>
              </a:rPr>
              <a:t>контролінгу</a:t>
            </a:r>
            <a:endParaRPr lang="uk-UA" sz="3200" dirty="0">
              <a:solidFill>
                <a:schemeClr val="tx1"/>
              </a:solidFill>
            </a:endParaRPr>
          </a:p>
          <a:p>
            <a:r>
              <a:rPr lang="uk-UA" sz="3200" dirty="0">
                <a:solidFill>
                  <a:schemeClr val="tx1"/>
                </a:solidFill>
              </a:rPr>
              <a:t>1.3. Оперативний та стратегічний </a:t>
            </a:r>
            <a:r>
              <a:rPr lang="uk-UA" sz="3200" dirty="0" err="1">
                <a:solidFill>
                  <a:schemeClr val="tx1"/>
                </a:solidFill>
              </a:rPr>
              <a:t>контролінг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0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1.3. Оперативний та стратегічний </a:t>
            </a:r>
            <a:r>
              <a:rPr lang="uk-UA" dirty="0" err="1"/>
              <a:t>контролінг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F98597-4D1B-8311-A9AB-A27CD1AF02CF}"/>
              </a:ext>
            </a:extLst>
          </p:cNvPr>
          <p:cNvSpPr txBox="1"/>
          <p:nvPr/>
        </p:nvSpPr>
        <p:spPr>
          <a:xfrm>
            <a:off x="1122218" y="1172095"/>
            <a:ext cx="80550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i="0" dirty="0">
                <a:solidFill>
                  <a:srgbClr val="402A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Під стратегічним фінансовим контролінгом </a:t>
            </a:r>
            <a:r>
              <a:rPr lang="uk-UA" sz="2000" b="0" i="0" dirty="0">
                <a:solidFill>
                  <a:srgbClr val="402A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 комплекс функціональних завдань, інструментів і методів довгострокового (три і більше років) управління фінансами, вартістю та ризиками. Вважається, що часовий горизонт стратегічного контролінгу необмежений.</a:t>
            </a:r>
          </a:p>
          <a:p>
            <a:pPr algn="just"/>
            <a:r>
              <a:rPr lang="uk-UA" sz="2000" b="0" i="0" dirty="0">
                <a:solidFill>
                  <a:srgbClr val="402A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показує, що успішна фінансово-господарська діяльність підприємства залежить приблизно на 70 % від стратегічної спрямованості, майже на 20 % — від ефективності оперативного управління і майже на 10 % від якості виконання поточних завдань. У цілому стратегія — це визначення основних довгострокових цілей та завдань підприємства, прийняття курсу дій і розподілу ресурсів, необхідних для досягнення поставлених цілей</a:t>
            </a:r>
            <a:r>
              <a:rPr lang="uk-UA" sz="2000" dirty="0"/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6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129" y="1083212"/>
            <a:ext cx="8496886" cy="378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76" y="1111348"/>
            <a:ext cx="8651630" cy="277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531" t="20377" r="25129" b="26548"/>
          <a:stretch/>
        </p:blipFill>
        <p:spPr>
          <a:xfrm>
            <a:off x="1114698" y="81088"/>
            <a:ext cx="7907382" cy="66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1686" y="253218"/>
            <a:ext cx="8215532" cy="590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399" y="787791"/>
            <a:ext cx="8356209" cy="42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452" y="384039"/>
            <a:ext cx="9058849" cy="57642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b="1" dirty="0"/>
              <a:t>Основними проблемами під час упровадження системи контролінгу на підприємствах є: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1. Неправильне розуміння суті та завдань контролінгу.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2. Помилки під час вибору цілей.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3. Надлишкова або недостатня кількість інформації.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4. Надмірність контрольованих показників.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5. Упровадження контролінгу без попереднього аналізу достовірності інформаційної бази підприємства і організаційно-технологічних процесів.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6. Вбудовування контролінгу у структуру фінансової або </a:t>
            </a:r>
            <a:r>
              <a:rPr lang="uk-UA" sz="2200" dirty="0" err="1">
                <a:solidFill>
                  <a:schemeClr val="tx1"/>
                </a:solidFill>
              </a:rPr>
              <a:t>плановоекономічної</a:t>
            </a:r>
            <a:r>
              <a:rPr lang="uk-UA" sz="2200" dirty="0">
                <a:solidFill>
                  <a:schemeClr val="tx1"/>
                </a:solidFill>
              </a:rPr>
              <a:t> служби підприємства.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7. Фокусування уваги на витратах і суворий контроль бюджетів.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8. Спроби впроваджувати контролінг "знизу догори«.</a:t>
            </a:r>
          </a:p>
        </p:txBody>
      </p:sp>
    </p:spTree>
    <p:extLst>
      <p:ext uri="{BB962C8B-B14F-4D97-AF65-F5344CB8AC3E}">
        <p14:creationId xmlns:p14="http://schemas.microsoft.com/office/powerpoint/2010/main" val="897736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0C55A-8E64-A7F1-6ACB-67E0CB7D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621578"/>
          </a:xfrm>
        </p:spPr>
        <p:txBody>
          <a:bodyPr/>
          <a:lstStyle/>
          <a:p>
            <a:pPr algn="ctr"/>
            <a:r>
              <a:rPr lang="uk-UA" dirty="0"/>
              <a:t>Майбутнє контролінгу:</a:t>
            </a:r>
            <a:br>
              <a:rPr lang="uk-UA" dirty="0"/>
            </a:br>
            <a:br>
              <a:rPr lang="uk-UA" dirty="0"/>
            </a:br>
            <a:r>
              <a:rPr lang="uk-UA" sz="2400" dirty="0"/>
              <a:t>Прогнозна аналітика (</a:t>
            </a:r>
            <a:r>
              <a:rPr lang="en-US" sz="2400" dirty="0"/>
              <a:t>Predictive Analytics).</a:t>
            </a:r>
            <a:br>
              <a:rPr lang="en-US" sz="2400" dirty="0"/>
            </a:br>
            <a:r>
              <a:rPr lang="uk-UA" sz="2400" dirty="0"/>
              <a:t>Штучний інтелект у бюджетуванні.</a:t>
            </a:r>
            <a:br>
              <a:rPr lang="uk-UA" sz="2400" dirty="0"/>
            </a:br>
            <a:r>
              <a:rPr lang="uk-UA" sz="2400" dirty="0"/>
              <a:t>Автоматизовані фінансові </a:t>
            </a:r>
            <a:r>
              <a:rPr lang="uk-UA" sz="2400" dirty="0" err="1"/>
              <a:t>дашборди</a:t>
            </a:r>
            <a:r>
              <a:rPr lang="uk-UA" sz="2400" dirty="0"/>
              <a:t>.</a:t>
            </a:r>
            <a:br>
              <a:rPr lang="uk-UA" sz="2400" dirty="0"/>
            </a:br>
            <a:r>
              <a:rPr lang="uk-UA" sz="2400" dirty="0"/>
              <a:t>Контролінг у хмарі.</a:t>
            </a:r>
            <a:br>
              <a:rPr lang="uk-UA" sz="2400" dirty="0"/>
            </a:br>
            <a:br>
              <a:rPr lang="uk-UA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23884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77DB8-59D7-2481-A41D-FDF8575D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7062"/>
          </a:xfrm>
        </p:spPr>
        <p:txBody>
          <a:bodyPr>
            <a:normAutofit/>
          </a:bodyPr>
          <a:lstStyle/>
          <a:p>
            <a:r>
              <a:rPr lang="uk-UA" sz="3200" dirty="0"/>
              <a:t>Організаційні моделі контролінгу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91E8DB-0D96-642E-2BA8-5CBBC9F69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619" y="2343944"/>
            <a:ext cx="7162800" cy="3514725"/>
          </a:xfrm>
        </p:spPr>
      </p:pic>
    </p:spTree>
    <p:extLst>
      <p:ext uri="{BB962C8B-B14F-4D97-AF65-F5344CB8AC3E}">
        <p14:creationId xmlns:p14="http://schemas.microsoft.com/office/powerpoint/2010/main" val="251485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59988"/>
            <a:ext cx="8596668" cy="282760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1.1. Сутність </a:t>
            </a:r>
            <a:r>
              <a:rPr lang="uk-UA" dirty="0" err="1">
                <a:solidFill>
                  <a:schemeClr val="tx1"/>
                </a:solidFill>
              </a:rPr>
              <a:t>контролінгу</a:t>
            </a:r>
            <a:r>
              <a:rPr lang="uk-UA" dirty="0">
                <a:solidFill>
                  <a:schemeClr val="tx1"/>
                </a:solidFill>
              </a:rPr>
              <a:t> та його необхідність у системі ухвалення фінансових рішень. </a:t>
            </a:r>
            <a:br>
              <a:rPr lang="uk-UA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436488FF-AE72-43D9-127D-912A4E2D9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72" y="1271848"/>
            <a:ext cx="8596668" cy="478614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Альтернатива 1.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контролер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контролер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контролеру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ланки (рис. 2.2).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3A0406-29D7-2CAF-EDFC-D4F2E2031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89" y="2169621"/>
            <a:ext cx="6774873" cy="37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28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377C4C-A553-1392-4D11-B868CFA2F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047" y="756458"/>
            <a:ext cx="7015942" cy="5285567"/>
          </a:xfrm>
        </p:spPr>
      </p:pic>
    </p:spTree>
    <p:extLst>
      <p:ext uri="{BB962C8B-B14F-4D97-AF65-F5344CB8AC3E}">
        <p14:creationId xmlns:p14="http://schemas.microsoft.com/office/powerpoint/2010/main" val="3022330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0D4804-2166-8D29-B7E5-F0D1186B0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421" y="947651"/>
            <a:ext cx="6591993" cy="5061123"/>
          </a:xfrm>
        </p:spPr>
      </p:pic>
    </p:spTree>
    <p:extLst>
      <p:ext uri="{BB962C8B-B14F-4D97-AF65-F5344CB8AC3E}">
        <p14:creationId xmlns:p14="http://schemas.microsoft.com/office/powerpoint/2010/main" val="1302821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15B93-F0A4-DCF0-E003-77673C01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72588"/>
            <a:ext cx="8596668" cy="957811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 й особистісні якості контролера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01C6B-EE42-1C7D-B0CE-7EF8123E6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 – фахівець, який реалізує на підприємстві функції і завдання контролінгу.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 виконує на підприємстві сервісні функції в галузі економіки й управління, а саме: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забезпечує прозорість щодо витрат і результатів по підприємству в цілому, а також по окремих підрозділах і продуктах;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координує цілі та плани підрозділів;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організовує роботу по формуванню та веденню обліку, орієнтованого на менеджмент;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відповідає за створення методичної та інструментальної бази з управління рентабельністю та ліквідністю підприємства. </a:t>
            </a:r>
          </a:p>
        </p:txBody>
      </p:sp>
    </p:spTree>
    <p:extLst>
      <p:ext uri="{BB962C8B-B14F-4D97-AF65-F5344CB8AC3E}">
        <p14:creationId xmlns:p14="http://schemas.microsoft.com/office/powerpoint/2010/main" val="2961145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B54253-9AD6-C0E0-4FC1-C4CB581CB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47405"/>
            <a:ext cx="8596668" cy="499395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 знання: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основи економіки та організації підприємства;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фінансовий облік (бухгалтерія);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розрахунок витрат на підприємстві;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вміння читати і аналізувати баланс підприємства;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планування, розрахунок і аналіз інвестицій;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володіння методами й інструментами планування;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володіння методикою аналізу по відхиленнях;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знання ЕОМ, що дозволяє поставити задачу програмістові;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знання методів і техніки контролінгу: аналіз конкурентів; аналіз шансів і ризиків підприємства на ринку; аналіз слабких і сильних сторін підприємства; аналіз життєвого циклу продукції; аналіз існуючої і перспективної структури продукції і послуг підприємства; методи прогнозування; методи вирішення проблем; техніко-економічний аналіз.</a:t>
            </a:r>
          </a:p>
        </p:txBody>
      </p:sp>
    </p:spTree>
    <p:extLst>
      <p:ext uri="{BB962C8B-B14F-4D97-AF65-F5344CB8AC3E}">
        <p14:creationId xmlns:p14="http://schemas.microsoft.com/office/powerpoint/2010/main" val="102168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BE784C-43D0-95A1-5425-7C6AAE41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33451"/>
            <a:ext cx="8596668" cy="5107912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Вперше термін «контролінг» виник у США у ХІХ столітті та сприймався як функція управління в господарській діяльності фінансової установи. Але, за дослідженнями багатьох авторів</a:t>
            </a:r>
            <a:r>
              <a:rPr lang="uk-UA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посада контролера (особи, що займалась обліком, контролем грошових коштів) існувала ще у Х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в Англії. Незважаючи на це, функція контролінгу, наближена до сучасних уявлень, почала активно розвиватись лише у ХХ столітті. Основними передумовами розвитку фінансового контролінгу в США на початку ХХ століття стали такі: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 нових, більш ефективних методів фінансового управління компаніями, особливо на фоні економічної кризи 30-х років;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поява професійної організації контролерів в США як відповідь на виклики світової економічної кризи 1929 р.;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поява крупних підприємств із запитом на ефективні фінансові технології управління, особливо пошук антикризових стратегій розвитку.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618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FAAD75-0A2D-398B-B0B2-69AC9860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633382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Контролінг — це не контроль у класичному розумінні перевірки. </a:t>
            </a:r>
          </a:p>
          <a:p>
            <a:pPr marL="0" indent="0" algn="just">
              <a:buNone/>
            </a:pPr>
            <a:r>
              <a:rPr lang="uk-UA" dirty="0"/>
              <a:t>Це інтегрована система підтримки менеджменту.</a:t>
            </a:r>
          </a:p>
          <a:p>
            <a:pPr algn="just"/>
            <a:r>
              <a:rPr lang="uk-UA" dirty="0"/>
              <a:t>Орієнтація на майбутнє, а не на минуле.</a:t>
            </a:r>
          </a:p>
          <a:p>
            <a:pPr algn="just"/>
            <a:r>
              <a:rPr lang="uk-UA" dirty="0"/>
              <a:t>Координація планів та дій підрозділів.</a:t>
            </a:r>
          </a:p>
          <a:p>
            <a:pPr algn="just"/>
            <a:r>
              <a:rPr lang="uk-UA" dirty="0"/>
              <a:t>Методологічна підтримка рішень.</a:t>
            </a:r>
          </a:p>
          <a:p>
            <a:pPr algn="just"/>
            <a:r>
              <a:rPr lang="uk-UA" dirty="0"/>
              <a:t>Управління "через відхилення".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535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785" y="1028476"/>
            <a:ext cx="9424609" cy="45711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chemeClr val="tx1"/>
                </a:solidFill>
              </a:rPr>
              <a:t>	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причинами розвитку контролінгу в сучасних підприємствах є: 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нестабільність як зовнішніх, так і внутрішніх чинників;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необхідність пошуку новіших та вдосконалення вже наявних систем управління, що забезпечують гнучкість та надійність функціонування підприємства; 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істотні зміни в організації та методології системи інформаційного забезпечення; 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коментарів різних варіантів управлінських рішень.</a:t>
            </a:r>
          </a:p>
        </p:txBody>
      </p:sp>
    </p:spTree>
    <p:extLst>
      <p:ext uri="{BB962C8B-B14F-4D97-AF65-F5344CB8AC3E}">
        <p14:creationId xmlns:p14="http://schemas.microsoft.com/office/powerpoint/2010/main" val="415754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5D3293F-B25F-AEB7-F7D8-5F0D1E1CA2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059810"/>
              </p:ext>
            </p:extLst>
          </p:nvPr>
        </p:nvGraphicFramePr>
        <p:xfrm>
          <a:off x="933450" y="676274"/>
          <a:ext cx="8543925" cy="4924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785">
                  <a:extLst>
                    <a:ext uri="{9D8B030D-6E8A-4147-A177-3AD203B41FA5}">
                      <a16:colId xmlns:a16="http://schemas.microsoft.com/office/drawing/2014/main" val="4061567831"/>
                    </a:ext>
                  </a:extLst>
                </a:gridCol>
                <a:gridCol w="2512240">
                  <a:extLst>
                    <a:ext uri="{9D8B030D-6E8A-4147-A177-3AD203B41FA5}">
                      <a16:colId xmlns:a16="http://schemas.microsoft.com/office/drawing/2014/main" val="2799014780"/>
                    </a:ext>
                  </a:extLst>
                </a:gridCol>
                <a:gridCol w="2422612">
                  <a:extLst>
                    <a:ext uri="{9D8B030D-6E8A-4147-A177-3AD203B41FA5}">
                      <a16:colId xmlns:a16="http://schemas.microsoft.com/office/drawing/2014/main" val="2039388602"/>
                    </a:ext>
                  </a:extLst>
                </a:gridCol>
                <a:gridCol w="1621288">
                  <a:extLst>
                    <a:ext uri="{9D8B030D-6E8A-4147-A177-3AD203B41FA5}">
                      <a16:colId xmlns:a16="http://schemas.microsoft.com/office/drawing/2014/main" val="2248561700"/>
                    </a:ext>
                  </a:extLst>
                </a:gridCol>
              </a:tblGrid>
              <a:tr h="8161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Ознаки порівняння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Американська концепція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Німецька (європейська) концепція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Японська концепція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043616"/>
                  </a:ext>
                </a:extLst>
              </a:tr>
              <a:tr h="262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4783749"/>
                  </a:ext>
                </a:extLst>
              </a:tr>
              <a:tr h="19227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Ідентифікація контролінгу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 широке поняття, ніж у німецькій концепції, оскільки орієнтується не лише на потреби внутрішніх користувачів, але і на ринкові потреби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 вузьке поняття з причини орієнтації на потреби внутрішніх клієнтів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Аналогічна американській концепції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304298"/>
                  </a:ext>
                </a:extLst>
              </a:tr>
              <a:tr h="19227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Спрямованість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зовнішнє та внутрішнє середовище, вирішення оперативних завдань та стратегічних цілей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внутрішнє середовище (внутрішні процеси)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зовнішнє середовище (аналіз діяльності конкурентів) та внутрішнє середовище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397538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D0EB12FD-60D7-9A2B-B35D-D72D96312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750" y="74711"/>
            <a:ext cx="62024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Порівняльні ознаки світових концепцій контролінгу*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2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84F5450-1458-7AC3-0D6B-0BE0CE283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575470"/>
              </p:ext>
            </p:extLst>
          </p:nvPr>
        </p:nvGraphicFramePr>
        <p:xfrm>
          <a:off x="971550" y="1134617"/>
          <a:ext cx="8353425" cy="5189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464">
                  <a:extLst>
                    <a:ext uri="{9D8B030D-6E8A-4147-A177-3AD203B41FA5}">
                      <a16:colId xmlns:a16="http://schemas.microsoft.com/office/drawing/2014/main" val="167618608"/>
                    </a:ext>
                  </a:extLst>
                </a:gridCol>
                <a:gridCol w="2456226">
                  <a:extLst>
                    <a:ext uri="{9D8B030D-6E8A-4147-A177-3AD203B41FA5}">
                      <a16:colId xmlns:a16="http://schemas.microsoft.com/office/drawing/2014/main" val="562769095"/>
                    </a:ext>
                  </a:extLst>
                </a:gridCol>
                <a:gridCol w="2368597">
                  <a:extLst>
                    <a:ext uri="{9D8B030D-6E8A-4147-A177-3AD203B41FA5}">
                      <a16:colId xmlns:a16="http://schemas.microsoft.com/office/drawing/2014/main" val="3728721616"/>
                    </a:ext>
                  </a:extLst>
                </a:gridCol>
                <a:gridCol w="1585138">
                  <a:extLst>
                    <a:ext uri="{9D8B030D-6E8A-4147-A177-3AD203B41FA5}">
                      <a16:colId xmlns:a16="http://schemas.microsoft.com/office/drawing/2014/main" val="172395144"/>
                    </a:ext>
                  </a:extLst>
                </a:gridCol>
              </a:tblGrid>
              <a:tr h="1909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Задачі контролінгу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першому етапі становлення контролінгу – задачі управлінського обліку, в подальшому – розширення задач до інформаційної підтримки прийняття рішень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першому етапі – акцент на бюджетування та фінансове планування, в подальшому – на цілепокладання, стратегічне планування, координацію.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Задачі управлінського обліку і бюджетування на підставі використання інструментарію конкурентного аналізу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362711"/>
                  </a:ext>
                </a:extLst>
              </a:tr>
              <a:tr h="842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Пріоритетні функції контролера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Функції обліку і внутрішнього контролю, в подальшому – розвиток функції інформаційної підтримки управління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Цілепокладання, координація, фінансове планування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Стратегічне планування та бюджетування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9200125"/>
                  </a:ext>
                </a:extLst>
              </a:tr>
              <a:tr h="126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Методичне забезпечення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 розробленими є методичне забезпечення для вирішення проблем бухгалтерського  обліку, аналізу та оціни зовнішнього середовища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 розробленими є методичне забезпечення внутрішньовиробничого (управлінського) обліку, фінансового планування.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 розробленими є методичне забезпечення фінансового планування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140624"/>
                  </a:ext>
                </a:extLst>
              </a:tr>
              <a:tr h="416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контролера на підприємстві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Внутрішній контролер (аудитор)</a:t>
                      </a:r>
                      <a:endParaRPr lang="uk-UA" sz="14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Радник керівника 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Сервісна підтримка управління</a:t>
                      </a:r>
                      <a:endParaRPr lang="uk-UA" sz="14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8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27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BE801CF-0575-315F-A8B4-25A324D07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524827"/>
              </p:ext>
            </p:extLst>
          </p:nvPr>
        </p:nvGraphicFramePr>
        <p:xfrm>
          <a:off x="1104900" y="1000125"/>
          <a:ext cx="8239126" cy="4219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416">
                  <a:extLst>
                    <a:ext uri="{9D8B030D-6E8A-4147-A177-3AD203B41FA5}">
                      <a16:colId xmlns:a16="http://schemas.microsoft.com/office/drawing/2014/main" val="110858766"/>
                    </a:ext>
                  </a:extLst>
                </a:gridCol>
                <a:gridCol w="1625067">
                  <a:extLst>
                    <a:ext uri="{9D8B030D-6E8A-4147-A177-3AD203B41FA5}">
                      <a16:colId xmlns:a16="http://schemas.microsoft.com/office/drawing/2014/main" val="3040751868"/>
                    </a:ext>
                  </a:extLst>
                </a:gridCol>
                <a:gridCol w="1733523">
                  <a:extLst>
                    <a:ext uri="{9D8B030D-6E8A-4147-A177-3AD203B41FA5}">
                      <a16:colId xmlns:a16="http://schemas.microsoft.com/office/drawing/2014/main" val="1888081609"/>
                    </a:ext>
                  </a:extLst>
                </a:gridCol>
                <a:gridCol w="1475718">
                  <a:extLst>
                    <a:ext uri="{9D8B030D-6E8A-4147-A177-3AD203B41FA5}">
                      <a16:colId xmlns:a16="http://schemas.microsoft.com/office/drawing/2014/main" val="3849180461"/>
                    </a:ext>
                  </a:extLst>
                </a:gridCol>
                <a:gridCol w="1638402">
                  <a:extLst>
                    <a:ext uri="{9D8B030D-6E8A-4147-A177-3AD203B41FA5}">
                      <a16:colId xmlns:a16="http://schemas.microsoft.com/office/drawing/2014/main" val="1259720281"/>
                    </a:ext>
                  </a:extLst>
                </a:gridCol>
              </a:tblGrid>
              <a:tr h="214369"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Етап 5 (сучасна концепція фінансового контролінгу)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202135"/>
                  </a:ext>
                </a:extLst>
              </a:tr>
              <a:tr h="1342585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uk-UA" sz="1200" kern="100" dirty="0">
                          <a:effectLst/>
                        </a:rPr>
                        <a:t> 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+Розвиток стратегічного контролінгу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880248"/>
                  </a:ext>
                </a:extLst>
              </a:tr>
              <a:tr h="891299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Етап 3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+Функція координації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 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1342971"/>
                  </a:ext>
                </a:extLst>
              </a:tr>
              <a:tr h="66565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Етап 2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+Функція бюджетування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001504"/>
                  </a:ext>
                </a:extLst>
              </a:tr>
              <a:tr h="89129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Етап 1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+Доходи підприємства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5741887"/>
                  </a:ext>
                </a:extLst>
              </a:tr>
              <a:tr h="214369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Управлінський облік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2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kern="100" dirty="0">
                          <a:effectLst/>
                        </a:rPr>
                        <a:t> </a:t>
                      </a:r>
                      <a:endParaRPr lang="uk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9304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28203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1557</Words>
  <Application>Microsoft Office PowerPoint</Application>
  <PresentationFormat>Широкоэкранный</PresentationFormat>
  <Paragraphs>165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Тема 14 Фінансовий контролінг як інструмент управління підприємством</vt:lpstr>
      <vt:lpstr>Презентация PowerPoint</vt:lpstr>
      <vt:lpstr>1.1. Сутність контролінгу та його необхідність у системі ухвалення фінансових рішень.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Історичні передумови становлення та розвитку функції контролінгу в Україні* </vt:lpstr>
      <vt:lpstr>Презентация PowerPoint</vt:lpstr>
      <vt:lpstr>Презентация PowerPoint</vt:lpstr>
      <vt:lpstr>Чому ми не можемо без нього?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1.3. Оперативний та стратегічний контролінг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Майбутнє контролінгу:  Прогнозна аналітика (Predictive Analytics). Штучний інтелект у бюджетуванні. Автоматизовані фінансові дашборди. Контролінг у хмарі.  </vt:lpstr>
      <vt:lpstr>Організаційні моделі контролінгу</vt:lpstr>
      <vt:lpstr>Презентация PowerPoint</vt:lpstr>
      <vt:lpstr>Презентация PowerPoint</vt:lpstr>
      <vt:lpstr>Презентация PowerPoint</vt:lpstr>
      <vt:lpstr>Професійні й особистісні якості контролера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Фінансовий контролінг як інструмент управління підприємством</dc:title>
  <dc:creator>Прохорчук Наталія Олегівна</dc:creator>
  <cp:lastModifiedBy>Користувач</cp:lastModifiedBy>
  <cp:revision>27</cp:revision>
  <dcterms:created xsi:type="dcterms:W3CDTF">2022-09-01T06:49:43Z</dcterms:created>
  <dcterms:modified xsi:type="dcterms:W3CDTF">2026-04-30T14:19:14Z</dcterms:modified>
</cp:coreProperties>
</file>