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6" r:id="rId8"/>
    <p:sldId id="267" r:id="rId9"/>
    <p:sldId id="265" r:id="rId10"/>
    <p:sldId id="271" r:id="rId11"/>
    <p:sldId id="262" r:id="rId12"/>
    <p:sldId id="268" r:id="rId13"/>
    <p:sldId id="269" r:id="rId14"/>
    <p:sldId id="270" r:id="rId15"/>
    <p:sldId id="263" r:id="rId16"/>
    <p:sldId id="264" r:id="rId17"/>
    <p:sldId id="272" r:id="rId18"/>
    <p:sldId id="275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7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7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6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7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96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2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2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9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3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10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9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D344-A460-47FD-8A9A-5916F9BFCABC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826A-CB0E-4104-BCC2-ACD4F588CB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4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"/>
            <a:ext cx="12192000" cy="6778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28368"/>
            <a:ext cx="9144000" cy="2387600"/>
          </a:xfrm>
        </p:spPr>
        <p:txBody>
          <a:bodyPr>
            <a:normAutofit/>
          </a:bodyPr>
          <a:lstStyle/>
          <a:p>
            <a:r>
              <a:rPr lang="uk-UA" b="1" dirty="0" smtClean="0"/>
              <a:t>ООП </a:t>
            </a:r>
            <a:r>
              <a:rPr lang="en-US" b="1" dirty="0" smtClean="0"/>
              <a:t>Python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800" b="1" dirty="0" smtClean="0"/>
              <a:t>Наслідування, поліморфізм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smtClean="0"/>
              <a:t>Лекція 12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1977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220" y="1580226"/>
            <a:ext cx="9667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в інших мовах програмування, в «Пітоні» класи-нащадки здатні виконувати успадкування методів та атрибутів батьківського класу. Тобто у нас існує можливість перевизначити ряд методів і атрибутів, зробивши це для того, щоб вони відповідали класу-нащадку. Ця поведінка називають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перевизначенням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overriding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завдяки наявності поліморфізму ми можемо отримувати доступ до перевизначених методів і атрибутів, що мають таке ж ім'я, як і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батьківському класі.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відзначити, що в «Пітоні» не підтримується такий варіант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overriding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створення методів з тим самим ім'ям, проте з різними типами аргументів</a:t>
            </a:r>
          </a:p>
        </p:txBody>
      </p:sp>
    </p:spTree>
    <p:extLst>
      <p:ext uri="{BB962C8B-B14F-4D97-AF65-F5344CB8AC3E}">
        <p14:creationId xmlns:p14="http://schemas.microsoft.com/office/powerpoint/2010/main" val="218245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51751"/>
            <a:ext cx="10515600" cy="485419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форм»)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однойменні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класах-нащадках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просто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поліморфізму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“+”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64" y="3828033"/>
            <a:ext cx="3076575" cy="1619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03" y="3828033"/>
            <a:ext cx="2990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280" y="973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 тому,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рядком, списком, кортежем,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словником.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й та сама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щоразу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типу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buFont typeface="Wingdings" panose="05000000000000000000" pitchFamily="2" charset="2"/>
              <a:buChar char="Ø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порахувала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indent="457200">
              <a:buFont typeface="Wingdings" panose="05000000000000000000" pitchFamily="2" charset="2"/>
              <a:buChar char="Ø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порахувала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списку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>
              <a:buFont typeface="Wingdings" panose="05000000000000000000" pitchFamily="2" charset="2"/>
              <a:buChar char="Ø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порахувала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словнику.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51" y="4218242"/>
            <a:ext cx="8053552" cy="19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883"/>
            <a:ext cx="10515600" cy="5733080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/>
              <a:t>Оскільки різні класи «Пітоні» здатні мати методи з однаковим ім'ям, то ідея цілком підходить і для методів базового класу. Пізніше ми узагальним виклик даних методів та проігноруємо об'єкт, з яким працюємо</a:t>
            </a:r>
            <a:r>
              <a:rPr lang="uk-UA" sz="1800" dirty="0" smtClean="0"/>
              <a:t>. Приклад </a:t>
            </a:r>
            <a:r>
              <a:rPr lang="uk-UA" sz="1800" dirty="0"/>
              <a:t>такого поліморфізму в методах класу</a:t>
            </a:r>
            <a:r>
              <a:rPr lang="uk-UA" sz="1800" dirty="0" smtClean="0"/>
              <a:t>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47" y="1488628"/>
            <a:ext cx="9163050" cy="498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87" y="4742894"/>
            <a:ext cx="38290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477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Пояснення до попереднього прикладу</a:t>
            </a:r>
            <a:endParaRPr lang="uk-UA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9709"/>
            <a:ext cx="10515600" cy="5067254"/>
          </a:xfrm>
        </p:spPr>
        <p:txBody>
          <a:bodyPr/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2 класи: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цих класів структура схожа, плюс вони мають методи з однаковими іменами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make_sound</a:t>
            </a:r>
            <a:r>
              <a:rPr lang="de-DE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de-DE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зазначити, що нам не довелося створювати загальний клас-батько, як і не довелося поєднувати ці класи разом якимось іншим методом. Для обох випадків у нас використовується загальна змінна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стало можливим завдяки поліморфізму.</a:t>
            </a:r>
          </a:p>
        </p:txBody>
      </p:sp>
    </p:spTree>
    <p:extLst>
      <p:ext uri="{BB962C8B-B14F-4D97-AF65-F5344CB8AC3E}">
        <p14:creationId xmlns:p14="http://schemas.microsoft.com/office/powerpoint/2010/main" val="21528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231" y="249756"/>
            <a:ext cx="5110783" cy="410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Батьківський клас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class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4455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</a:t>
            </a:r>
            <a:r>
              <a:rPr lang="uk-UA" sz="1400" i="1" dirty="0" err="1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Ініціалізатор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init</a:t>
            </a:r>
            <a:r>
              <a:rPr lang="uk-UA" sz="1400" b="1" dirty="0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self.is_on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=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False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Включаємо телефон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turn_on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self.is_on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=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True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Якщо телефон включений, робим дзвінок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call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self.is_on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Making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call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...'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Метод, який виводить дані по </a:t>
            </a:r>
            <a:r>
              <a:rPr lang="uk-UA" sz="1400" i="1" dirty="0" err="1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классу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i="1" dirty="0" err="1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info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'Class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name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: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.__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name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__}'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'If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is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ON: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self.is_on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3241" y="374905"/>
            <a:ext cx="6211613" cy="397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uk-UA" sz="1400" i="1" dirty="0" smtClean="0">
              <a:solidFill>
                <a:srgbClr val="999988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Клас нащадок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class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4455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MobilePhone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    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Додаємо нову властивість </a:t>
            </a:r>
            <a:r>
              <a:rPr lang="uk-UA" sz="1400" i="1" dirty="0" err="1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battery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init</a:t>
            </a:r>
            <a:r>
              <a:rPr lang="uk-UA" sz="1400" b="1" dirty="0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super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().__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init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__()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self.battery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= </a:t>
            </a:r>
            <a:r>
              <a:rPr lang="uk-UA" sz="1400" dirty="0" smtClean="0">
                <a:solidFill>
                  <a:srgbClr val="008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# </a:t>
            </a:r>
            <a:r>
              <a:rPr lang="uk-UA" sz="1400" i="1" dirty="0" err="1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Заряжаємо</a:t>
            </a: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телефон на величину переданого значення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charge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num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self.battery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=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num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'Charging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battery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up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...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self.battery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}%'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i="1" dirty="0" smtClean="0">
                <a:solidFill>
                  <a:srgbClr val="999988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Метод, який виводить дані по класу </a:t>
            </a:r>
            <a:r>
              <a:rPr lang="uk-UA" sz="1400" i="1" dirty="0" err="1" smtClean="0">
                <a:solidFill>
                  <a:srgbClr val="AFABAB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MobilePhone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def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b="1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info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):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'Class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name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: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MobilePhone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.__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name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__}'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'If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mobile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phone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is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ON: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self.is_on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f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'Battery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level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: {</a:t>
            </a:r>
            <a:r>
              <a:rPr lang="uk-UA" sz="1400" dirty="0" err="1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self.battery</a:t>
            </a:r>
            <a:r>
              <a:rPr lang="uk-UA" sz="1400" dirty="0" smtClean="0">
                <a:solidFill>
                  <a:srgbClr val="DD1144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}'</a:t>
            </a:r>
            <a:r>
              <a:rPr lang="uk-UA" sz="140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58" y="46223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Створюємо об'єкт та викликаємо метод </a:t>
            </a:r>
            <a:r>
              <a:rPr lang="de-DE" dirty="0" err="1" smtClean="0"/>
              <a:t>info</a:t>
            </a:r>
            <a:r>
              <a:rPr lang="de-DE" dirty="0" smtClean="0"/>
              <a:t>()# </a:t>
            </a:r>
            <a:r>
              <a:rPr lang="uk-UA" dirty="0" smtClean="0"/>
              <a:t>Головна особливість: запис </a:t>
            </a:r>
            <a:r>
              <a:rPr lang="de-DE" dirty="0" smtClean="0"/>
              <a:t>object.info() </a:t>
            </a:r>
            <a:r>
              <a:rPr lang="uk-UA" dirty="0" smtClean="0"/>
              <a:t>не дає інформацію про об'єкт, для якого буде викликаний метод </a:t>
            </a:r>
            <a:r>
              <a:rPr lang="de-DE" dirty="0" err="1" smtClean="0"/>
              <a:t>info</a:t>
            </a:r>
            <a:r>
              <a:rPr lang="de-DE" dirty="0" smtClean="0"/>
              <a:t>()# </a:t>
            </a:r>
            <a:r>
              <a:rPr lang="uk-UA" dirty="0" smtClean="0"/>
              <a:t>Це може бути об'єкт класу </a:t>
            </a:r>
            <a:r>
              <a:rPr lang="de-DE" dirty="0" smtClean="0"/>
              <a:t>Phone, </a:t>
            </a:r>
            <a:r>
              <a:rPr lang="uk-UA" dirty="0" smtClean="0"/>
              <a:t>а може – об'єкт класу </a:t>
            </a:r>
            <a:r>
              <a:rPr lang="de-DE" dirty="0" err="1" smtClean="0"/>
              <a:t>MobilePhone</a:t>
            </a:r>
            <a:r>
              <a:rPr lang="de-DE" dirty="0" smtClean="0"/>
              <a:t># </a:t>
            </a:r>
            <a:r>
              <a:rPr lang="uk-UA" dirty="0" smtClean="0"/>
              <a:t>І тільки в момент виконання коду стає ясно, для якого об'єкта потрібно викликати метод </a:t>
            </a:r>
            <a:r>
              <a:rPr lang="de-DE" dirty="0" err="1" smtClean="0"/>
              <a:t>info</a:t>
            </a:r>
            <a:r>
              <a:rPr lang="de-DE" dirty="0" smtClean="0"/>
              <a:t>()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2538" y="5037873"/>
            <a:ext cx="5076496" cy="1200329"/>
          </a:xfrm>
          <a:prstGeom prst="rect">
            <a:avLst/>
          </a:prstGeom>
          <a:gradFill>
            <a:gsLst>
              <a:gs pos="32000">
                <a:schemeClr val="tx2">
                  <a:lumMod val="20000"/>
                  <a:lumOff val="80000"/>
                </a:schemeClr>
              </a:gs>
              <a:gs pos="26000">
                <a:srgbClr val="E9F1F9"/>
              </a:gs>
              <a:gs pos="28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b="1" i="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 smtClean="0">
                <a:solidFill>
                  <a:srgbClr val="990000"/>
                </a:solidFill>
                <a:effectLst/>
                <a:latin typeface="Courier New" panose="02070309020205020404" pitchFamily="49" charset="0"/>
              </a:rPr>
              <a:t>show_polymorphism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(): </a:t>
            </a:r>
            <a:endParaRPr lang="uk-UA" b="0" i="0" dirty="0" smtClean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r>
              <a:rPr lang="uk-UA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 item 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 [Phone,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MobilePhone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]:</a:t>
            </a:r>
            <a:endParaRPr lang="uk-UA" b="0" i="0" dirty="0" smtClean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r>
              <a:rPr lang="uk-UA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object = item() </a:t>
            </a:r>
            <a:endParaRPr lang="uk-UA" b="0" i="0" dirty="0" smtClean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r>
              <a:rPr lang="uk-UA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object.info()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130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538" y="279154"/>
            <a:ext cx="11156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Створіть клас </a:t>
            </a:r>
            <a:r>
              <a:rPr lang="de-DE" dirty="0"/>
              <a:t>Soda (</a:t>
            </a:r>
            <a:r>
              <a:rPr lang="uk-UA" dirty="0"/>
              <a:t>для визначення типу газованої води), що приймає 1 аргумент при ініціалізації (що відповідає за добавку до лимонаду).У цьому класі реалізуйте метод </a:t>
            </a:r>
            <a:r>
              <a:rPr lang="de-DE" dirty="0" err="1"/>
              <a:t>show_my_drink</a:t>
            </a:r>
            <a:r>
              <a:rPr lang="de-DE" dirty="0"/>
              <a:t>(), </a:t>
            </a:r>
            <a:r>
              <a:rPr lang="uk-UA" dirty="0"/>
              <a:t>що виводить на друк «Газування та {ДОБАВКА}» у разі наявності добавки, інакше відобразиться така фраза: «Звичайне газування».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231" y="1007176"/>
            <a:ext cx="97713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class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445588"/>
                </a:solidFill>
                <a:latin typeface="Courier New" panose="02070309020205020404" pitchFamily="49" charset="0"/>
              </a:rPr>
              <a:t>Soda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def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990000"/>
                </a:solidFill>
                <a:latin typeface="Courier New" panose="02070309020205020404" pitchFamily="49" charset="0"/>
              </a:rPr>
              <a:t>__</a:t>
            </a:r>
            <a:r>
              <a:rPr lang="de-DE" b="1" dirty="0" err="1">
                <a:solidFill>
                  <a:srgbClr val="990000"/>
                </a:solidFill>
                <a:latin typeface="Courier New" panose="02070309020205020404" pitchFamily="49" charset="0"/>
              </a:rPr>
              <a:t>init</a:t>
            </a:r>
            <a:r>
              <a:rPr lang="de-DE" b="1" dirty="0">
                <a:solidFill>
                  <a:srgbClr val="990000"/>
                </a:solidFill>
                <a:latin typeface="Courier New" panose="02070309020205020404" pitchFamily="49" charset="0"/>
              </a:rPr>
              <a:t>__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self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ingredient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):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if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isinstance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ingredient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str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):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	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self.ingredient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 =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ingredient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else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	</a:t>
            </a:r>
            <a:r>
              <a:rPr lang="de-DE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self.ingredient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= </a:t>
            </a:r>
            <a:r>
              <a:rPr lang="de-DE" b="1" dirty="0">
                <a:solidFill>
                  <a:srgbClr val="333333"/>
                </a:solidFill>
                <a:latin typeface="Courier New" panose="02070309020205020404" pitchFamily="49" charset="0"/>
              </a:rPr>
              <a:t>None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def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990000"/>
                </a:solidFill>
                <a:latin typeface="Courier New" panose="02070309020205020404" pitchFamily="49" charset="0"/>
              </a:rPr>
              <a:t>show_my_drink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self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):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if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Courier New" panose="02070309020205020404" pitchFamily="49" charset="0"/>
              </a:rPr>
              <a:t>self.ingredient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	</a:t>
            </a:r>
            <a:r>
              <a:rPr lang="de-DE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print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(f</a:t>
            </a:r>
            <a:r>
              <a:rPr lang="de-DE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'</a:t>
            </a:r>
            <a:r>
              <a:rPr lang="uk-UA" dirty="0" err="1" smtClean="0">
                <a:solidFill>
                  <a:srgbClr val="DD1144"/>
                </a:solidFill>
                <a:latin typeface="Courier New" panose="02070309020205020404" pitchFamily="49" charset="0"/>
              </a:rPr>
              <a:t>Газвода</a:t>
            </a:r>
            <a:r>
              <a:rPr lang="uk-UA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 </a:t>
            </a:r>
            <a:r>
              <a:rPr lang="uk-UA" dirty="0">
                <a:solidFill>
                  <a:srgbClr val="DD1144"/>
                </a:solidFill>
                <a:latin typeface="Courier New" panose="02070309020205020404" pitchFamily="49" charset="0"/>
              </a:rPr>
              <a:t>и {</a:t>
            </a:r>
            <a:r>
              <a:rPr lang="de-DE" dirty="0" err="1">
                <a:solidFill>
                  <a:srgbClr val="DD1144"/>
                </a:solidFill>
                <a:latin typeface="Courier New" panose="02070309020205020404" pitchFamily="49" charset="0"/>
              </a:rPr>
              <a:t>self.ingredient</a:t>
            </a:r>
            <a:r>
              <a:rPr lang="de-DE" dirty="0">
                <a:solidFill>
                  <a:srgbClr val="DD1144"/>
                </a:solidFill>
                <a:latin typeface="Courier New" panose="02070309020205020404" pitchFamily="49" charset="0"/>
              </a:rPr>
              <a:t>}'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de-DE" b="1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else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: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Courier New" panose="02070309020205020404" pitchFamily="49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		</a:t>
            </a:r>
            <a:r>
              <a:rPr lang="de-DE" dirty="0" err="1" smtClean="0">
                <a:solidFill>
                  <a:srgbClr val="333333"/>
                </a:solidFill>
                <a:latin typeface="Courier New" panose="02070309020205020404" pitchFamily="49" charset="0"/>
              </a:rPr>
              <a:t>print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de-DE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‘</a:t>
            </a:r>
            <a:r>
              <a:rPr lang="uk-UA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Звичайна </a:t>
            </a:r>
            <a:r>
              <a:rPr lang="uk-UA" dirty="0" err="1" smtClean="0">
                <a:solidFill>
                  <a:srgbClr val="DD1144"/>
                </a:solidFill>
                <a:latin typeface="Courier New" panose="02070309020205020404" pitchFamily="49" charset="0"/>
              </a:rPr>
              <a:t>газвода</a:t>
            </a:r>
            <a:r>
              <a:rPr lang="uk-UA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'</a:t>
            </a:r>
            <a:r>
              <a:rPr lang="uk-UA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uk-UA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de-DE" b="1" i="1" dirty="0" smtClean="0">
                <a:latin typeface="Courier New" panose="02070309020205020404" pitchFamily="49" charset="0"/>
              </a:rPr>
              <a:t>drink1 </a:t>
            </a:r>
            <a:r>
              <a:rPr lang="de-DE" b="1" i="1" dirty="0">
                <a:latin typeface="Courier New" panose="02070309020205020404" pitchFamily="49" charset="0"/>
              </a:rPr>
              <a:t>= Soda</a:t>
            </a:r>
            <a:r>
              <a:rPr lang="de-DE" b="1" i="1" dirty="0" smtClean="0">
                <a:latin typeface="Courier New" panose="02070309020205020404" pitchFamily="49" charset="0"/>
              </a:rPr>
              <a:t>()</a:t>
            </a:r>
            <a:r>
              <a:rPr lang="de-DE" i="1" dirty="0" smtClean="0">
                <a:latin typeface="Courier New" panose="02070309020205020404" pitchFamily="49" charset="0"/>
              </a:rPr>
              <a:t> !!!!!! </a:t>
            </a:r>
            <a:r>
              <a:rPr lang="uk-UA" i="1" dirty="0" err="1" smtClean="0">
                <a:latin typeface="Courier New" panose="02070309020205020404" pitchFamily="49" charset="0"/>
              </a:rPr>
              <a:t>помика</a:t>
            </a:r>
            <a:endParaRPr lang="ru-RU" i="1" dirty="0" smtClean="0">
              <a:latin typeface="Courier New" panose="02070309020205020404" pitchFamily="49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drink2 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= Soda</a:t>
            </a:r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de-DE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‘</a:t>
            </a:r>
            <a:r>
              <a:rPr lang="uk-UA" dirty="0" smtClean="0">
                <a:solidFill>
                  <a:srgbClr val="DD1144"/>
                </a:solidFill>
                <a:latin typeface="Courier New" panose="02070309020205020404" pitchFamily="49" charset="0"/>
              </a:rPr>
              <a:t>лимон'</a:t>
            </a:r>
            <a:r>
              <a:rPr lang="uk-UA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drink3 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= Soda(</a:t>
            </a:r>
            <a:r>
              <a:rPr lang="de-DE" dirty="0">
                <a:solidFill>
                  <a:srgbClr val="008080"/>
                </a:solidFill>
                <a:latin typeface="Courier New" panose="02070309020205020404" pitchFamily="49" charset="0"/>
              </a:rPr>
              <a:t>5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de-DE" b="1" i="1" dirty="0" smtClean="0">
                <a:latin typeface="Courier New" panose="02070309020205020404" pitchFamily="49" charset="0"/>
              </a:rPr>
              <a:t>drink1.show_my_drink</a:t>
            </a:r>
            <a:r>
              <a:rPr lang="de-DE" b="1" i="1" dirty="0">
                <a:latin typeface="Courier New" panose="02070309020205020404" pitchFamily="49" charset="0"/>
              </a:rPr>
              <a:t>() </a:t>
            </a:r>
            <a:r>
              <a:rPr lang="uk-UA" i="1" dirty="0" smtClean="0">
                <a:latin typeface="Courier New" panose="02070309020205020404" pitchFamily="49" charset="0"/>
              </a:rPr>
              <a:t>!!!!</a:t>
            </a:r>
            <a:endParaRPr lang="ru-RU" i="1" dirty="0" smtClean="0">
              <a:latin typeface="Courier New" panose="02070309020205020404" pitchFamily="49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drink2.show_my_drink</a:t>
            </a:r>
            <a:r>
              <a:rPr lang="de-DE" dirty="0">
                <a:solidFill>
                  <a:srgbClr val="333333"/>
                </a:solidFill>
                <a:latin typeface="Courier New" panose="02070309020205020404" pitchFamily="49" charset="0"/>
              </a:rPr>
              <a:t>()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de-DE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drink3.show_my_drink()</a:t>
            </a:r>
            <a:r>
              <a:rPr lang="uk-UA" dirty="0" smtClean="0">
                <a:solidFill>
                  <a:srgbClr val="333333"/>
                </a:solidFill>
                <a:latin typeface="Courier New" panose="02070309020205020404" pitchFamily="49" charset="0"/>
              </a:rPr>
              <a:t>          </a:t>
            </a:r>
            <a:endParaRPr lang="ru-RU" dirty="0" smtClean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Якщо не буде перевірки на рядок:     </a:t>
            </a:r>
            <a:r>
              <a:rPr lang="ru-RU" dirty="0" err="1" smtClean="0"/>
              <a:t>Газвода</a:t>
            </a:r>
            <a:r>
              <a:rPr lang="ru-RU" dirty="0" smtClean="0"/>
              <a:t> і </a:t>
            </a:r>
            <a:r>
              <a:rPr lang="ru-RU" dirty="0"/>
              <a:t>лимон</a:t>
            </a:r>
          </a:p>
          <a:p>
            <a:r>
              <a:rPr lang="ru-RU" dirty="0" smtClean="0"/>
              <a:t>				</a:t>
            </a:r>
            <a:r>
              <a:rPr lang="ru-RU" dirty="0" err="1" smtClean="0"/>
              <a:t>Газвода</a:t>
            </a:r>
            <a:r>
              <a:rPr lang="ru-RU" dirty="0" smtClean="0"/>
              <a:t> і </a:t>
            </a:r>
            <a:r>
              <a:rPr lang="ru-RU" dirty="0"/>
              <a:t>7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03" y="4765552"/>
            <a:ext cx="2698026" cy="11620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3559946" y="4767309"/>
            <a:ext cx="4057095" cy="2130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86579" y="5015883"/>
            <a:ext cx="3977982" cy="60368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7670183" y="4634144"/>
            <a:ext cx="2814345" cy="559293"/>
          </a:xfrm>
          <a:custGeom>
            <a:avLst/>
            <a:gdLst>
              <a:gd name="connsiteX0" fmla="*/ 62267 w 2814345"/>
              <a:gd name="connsiteY0" fmla="*/ 266330 h 559293"/>
              <a:gd name="connsiteX1" fmla="*/ 115534 w 2814345"/>
              <a:gd name="connsiteY1" fmla="*/ 195308 h 559293"/>
              <a:gd name="connsiteX2" fmla="*/ 168800 w 2814345"/>
              <a:gd name="connsiteY2" fmla="*/ 168675 h 559293"/>
              <a:gd name="connsiteX3" fmla="*/ 195433 w 2814345"/>
              <a:gd name="connsiteY3" fmla="*/ 150920 h 559293"/>
              <a:gd name="connsiteX4" fmla="*/ 230943 w 2814345"/>
              <a:gd name="connsiteY4" fmla="*/ 142042 h 559293"/>
              <a:gd name="connsiteX5" fmla="*/ 257576 w 2814345"/>
              <a:gd name="connsiteY5" fmla="*/ 133165 h 559293"/>
              <a:gd name="connsiteX6" fmla="*/ 301965 w 2814345"/>
              <a:gd name="connsiteY6" fmla="*/ 124287 h 559293"/>
              <a:gd name="connsiteX7" fmla="*/ 355231 w 2814345"/>
              <a:gd name="connsiteY7" fmla="*/ 106532 h 559293"/>
              <a:gd name="connsiteX8" fmla="*/ 541662 w 2814345"/>
              <a:gd name="connsiteY8" fmla="*/ 88776 h 559293"/>
              <a:gd name="connsiteX9" fmla="*/ 577172 w 2814345"/>
              <a:gd name="connsiteY9" fmla="*/ 71021 h 559293"/>
              <a:gd name="connsiteX10" fmla="*/ 763603 w 2814345"/>
              <a:gd name="connsiteY10" fmla="*/ 53266 h 559293"/>
              <a:gd name="connsiteX11" fmla="*/ 825747 w 2814345"/>
              <a:gd name="connsiteY11" fmla="*/ 26633 h 559293"/>
              <a:gd name="connsiteX12" fmla="*/ 1021056 w 2814345"/>
              <a:gd name="connsiteY12" fmla="*/ 0 h 559293"/>
              <a:gd name="connsiteX13" fmla="*/ 1535961 w 2814345"/>
              <a:gd name="connsiteY13" fmla="*/ 8877 h 559293"/>
              <a:gd name="connsiteX14" fmla="*/ 1633615 w 2814345"/>
              <a:gd name="connsiteY14" fmla="*/ 17755 h 559293"/>
              <a:gd name="connsiteX15" fmla="*/ 1695759 w 2814345"/>
              <a:gd name="connsiteY15" fmla="*/ 35510 h 559293"/>
              <a:gd name="connsiteX16" fmla="*/ 1828924 w 2814345"/>
              <a:gd name="connsiteY16" fmla="*/ 44388 h 559293"/>
              <a:gd name="connsiteX17" fmla="*/ 1882190 w 2814345"/>
              <a:gd name="connsiteY17" fmla="*/ 62143 h 559293"/>
              <a:gd name="connsiteX18" fmla="*/ 2024233 w 2814345"/>
              <a:gd name="connsiteY18" fmla="*/ 79899 h 559293"/>
              <a:gd name="connsiteX19" fmla="*/ 2130765 w 2814345"/>
              <a:gd name="connsiteY19" fmla="*/ 97654 h 559293"/>
              <a:gd name="connsiteX20" fmla="*/ 2210664 w 2814345"/>
              <a:gd name="connsiteY20" fmla="*/ 106532 h 559293"/>
              <a:gd name="connsiteX21" fmla="*/ 2290563 w 2814345"/>
              <a:gd name="connsiteY21" fmla="*/ 124287 h 559293"/>
              <a:gd name="connsiteX22" fmla="*/ 2405972 w 2814345"/>
              <a:gd name="connsiteY22" fmla="*/ 150920 h 559293"/>
              <a:gd name="connsiteX23" fmla="*/ 2441483 w 2814345"/>
              <a:gd name="connsiteY23" fmla="*/ 159798 h 559293"/>
              <a:gd name="connsiteX24" fmla="*/ 2556893 w 2814345"/>
              <a:gd name="connsiteY24" fmla="*/ 177553 h 559293"/>
              <a:gd name="connsiteX25" fmla="*/ 2592403 w 2814345"/>
              <a:gd name="connsiteY25" fmla="*/ 186431 h 559293"/>
              <a:gd name="connsiteX26" fmla="*/ 2672302 w 2814345"/>
              <a:gd name="connsiteY26" fmla="*/ 195308 h 559293"/>
              <a:gd name="connsiteX27" fmla="*/ 2734446 w 2814345"/>
              <a:gd name="connsiteY27" fmla="*/ 266330 h 559293"/>
              <a:gd name="connsiteX28" fmla="*/ 2796590 w 2814345"/>
              <a:gd name="connsiteY28" fmla="*/ 310718 h 559293"/>
              <a:gd name="connsiteX29" fmla="*/ 2814345 w 2814345"/>
              <a:gd name="connsiteY29" fmla="*/ 337351 h 559293"/>
              <a:gd name="connsiteX30" fmla="*/ 2761079 w 2814345"/>
              <a:gd name="connsiteY30" fmla="*/ 461639 h 559293"/>
              <a:gd name="connsiteX31" fmla="*/ 2707813 w 2814345"/>
              <a:gd name="connsiteY31" fmla="*/ 479394 h 559293"/>
              <a:gd name="connsiteX32" fmla="*/ 2681180 w 2814345"/>
              <a:gd name="connsiteY32" fmla="*/ 497149 h 559293"/>
              <a:gd name="connsiteX33" fmla="*/ 2583526 w 2814345"/>
              <a:gd name="connsiteY33" fmla="*/ 506027 h 559293"/>
              <a:gd name="connsiteX34" fmla="*/ 2530260 w 2814345"/>
              <a:gd name="connsiteY34" fmla="*/ 523782 h 559293"/>
              <a:gd name="connsiteX35" fmla="*/ 2290563 w 2814345"/>
              <a:gd name="connsiteY35" fmla="*/ 541538 h 559293"/>
              <a:gd name="connsiteX36" fmla="*/ 2263930 w 2814345"/>
              <a:gd name="connsiteY36" fmla="*/ 550415 h 559293"/>
              <a:gd name="connsiteX37" fmla="*/ 2219541 w 2814345"/>
              <a:gd name="connsiteY37" fmla="*/ 559293 h 559293"/>
              <a:gd name="connsiteX38" fmla="*/ 1393918 w 2814345"/>
              <a:gd name="connsiteY38" fmla="*/ 550415 h 559293"/>
              <a:gd name="connsiteX39" fmla="*/ 1234120 w 2814345"/>
              <a:gd name="connsiteY39" fmla="*/ 541538 h 559293"/>
              <a:gd name="connsiteX40" fmla="*/ 1100955 w 2814345"/>
              <a:gd name="connsiteY40" fmla="*/ 523782 h 559293"/>
              <a:gd name="connsiteX41" fmla="*/ 1047689 w 2814345"/>
              <a:gd name="connsiteY41" fmla="*/ 514905 h 559293"/>
              <a:gd name="connsiteX42" fmla="*/ 914524 w 2814345"/>
              <a:gd name="connsiteY42" fmla="*/ 506027 h 559293"/>
              <a:gd name="connsiteX43" fmla="*/ 568295 w 2814345"/>
              <a:gd name="connsiteY43" fmla="*/ 488272 h 559293"/>
              <a:gd name="connsiteX44" fmla="*/ 452885 w 2814345"/>
              <a:gd name="connsiteY44" fmla="*/ 479394 h 559293"/>
              <a:gd name="connsiteX45" fmla="*/ 319720 w 2814345"/>
              <a:gd name="connsiteY45" fmla="*/ 470516 h 559293"/>
              <a:gd name="connsiteX46" fmla="*/ 266454 w 2814345"/>
              <a:gd name="connsiteY46" fmla="*/ 461639 h 559293"/>
              <a:gd name="connsiteX47" fmla="*/ 106656 w 2814345"/>
              <a:gd name="connsiteY47" fmla="*/ 435006 h 559293"/>
              <a:gd name="connsiteX48" fmla="*/ 71145 w 2814345"/>
              <a:gd name="connsiteY48" fmla="*/ 399495 h 559293"/>
              <a:gd name="connsiteX49" fmla="*/ 35634 w 2814345"/>
              <a:gd name="connsiteY49" fmla="*/ 363984 h 559293"/>
              <a:gd name="connsiteX50" fmla="*/ 9001 w 2814345"/>
              <a:gd name="connsiteY50" fmla="*/ 337351 h 559293"/>
              <a:gd name="connsiteX51" fmla="*/ 124 w 2814345"/>
              <a:gd name="connsiteY51" fmla="*/ 292963 h 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14345" h="559293">
                <a:moveTo>
                  <a:pt x="62267" y="266330"/>
                </a:moveTo>
                <a:cubicBezTo>
                  <a:pt x="78496" y="241987"/>
                  <a:pt x="92074" y="214076"/>
                  <a:pt x="115534" y="195308"/>
                </a:cubicBezTo>
                <a:cubicBezTo>
                  <a:pt x="157935" y="161388"/>
                  <a:pt x="125045" y="190553"/>
                  <a:pt x="168800" y="168675"/>
                </a:cubicBezTo>
                <a:cubicBezTo>
                  <a:pt x="178343" y="163903"/>
                  <a:pt x="185626" y="155123"/>
                  <a:pt x="195433" y="150920"/>
                </a:cubicBezTo>
                <a:cubicBezTo>
                  <a:pt x="206647" y="146114"/>
                  <a:pt x="219211" y="145394"/>
                  <a:pt x="230943" y="142042"/>
                </a:cubicBezTo>
                <a:cubicBezTo>
                  <a:pt x="239941" y="139471"/>
                  <a:pt x="248498" y="135435"/>
                  <a:pt x="257576" y="133165"/>
                </a:cubicBezTo>
                <a:cubicBezTo>
                  <a:pt x="272215" y="129505"/>
                  <a:pt x="287407" y="128257"/>
                  <a:pt x="301965" y="124287"/>
                </a:cubicBezTo>
                <a:cubicBezTo>
                  <a:pt x="320021" y="119363"/>
                  <a:pt x="336630" y="108599"/>
                  <a:pt x="355231" y="106532"/>
                </a:cubicBezTo>
                <a:cubicBezTo>
                  <a:pt x="470546" y="93719"/>
                  <a:pt x="408426" y="99879"/>
                  <a:pt x="541662" y="88776"/>
                </a:cubicBezTo>
                <a:cubicBezTo>
                  <a:pt x="553499" y="82858"/>
                  <a:pt x="564405" y="74503"/>
                  <a:pt x="577172" y="71021"/>
                </a:cubicBezTo>
                <a:cubicBezTo>
                  <a:pt x="613817" y="61027"/>
                  <a:pt x="750672" y="54190"/>
                  <a:pt x="763603" y="53266"/>
                </a:cubicBezTo>
                <a:cubicBezTo>
                  <a:pt x="779235" y="45450"/>
                  <a:pt x="806534" y="29707"/>
                  <a:pt x="825747" y="26633"/>
                </a:cubicBezTo>
                <a:cubicBezTo>
                  <a:pt x="890627" y="16252"/>
                  <a:pt x="1021056" y="0"/>
                  <a:pt x="1021056" y="0"/>
                </a:cubicBezTo>
                <a:lnTo>
                  <a:pt x="1535961" y="8877"/>
                </a:lnTo>
                <a:cubicBezTo>
                  <a:pt x="1568633" y="9824"/>
                  <a:pt x="1601258" y="13132"/>
                  <a:pt x="1633615" y="17755"/>
                </a:cubicBezTo>
                <a:cubicBezTo>
                  <a:pt x="1733757" y="32062"/>
                  <a:pt x="1570417" y="22316"/>
                  <a:pt x="1695759" y="35510"/>
                </a:cubicBezTo>
                <a:cubicBezTo>
                  <a:pt x="1740001" y="40167"/>
                  <a:pt x="1784536" y="41429"/>
                  <a:pt x="1828924" y="44388"/>
                </a:cubicBezTo>
                <a:cubicBezTo>
                  <a:pt x="1846679" y="50306"/>
                  <a:pt x="1864134" y="57219"/>
                  <a:pt x="1882190" y="62143"/>
                </a:cubicBezTo>
                <a:cubicBezTo>
                  <a:pt x="1928057" y="74652"/>
                  <a:pt x="1977777" y="75676"/>
                  <a:pt x="2024233" y="79899"/>
                </a:cubicBezTo>
                <a:cubicBezTo>
                  <a:pt x="2075902" y="90232"/>
                  <a:pt x="2072041" y="90313"/>
                  <a:pt x="2130765" y="97654"/>
                </a:cubicBezTo>
                <a:cubicBezTo>
                  <a:pt x="2157355" y="100978"/>
                  <a:pt x="2184136" y="102742"/>
                  <a:pt x="2210664" y="106532"/>
                </a:cubicBezTo>
                <a:cubicBezTo>
                  <a:pt x="2236970" y="110290"/>
                  <a:pt x="2264710" y="117823"/>
                  <a:pt x="2290563" y="124287"/>
                </a:cubicBezTo>
                <a:cubicBezTo>
                  <a:pt x="2344859" y="160483"/>
                  <a:pt x="2298447" y="135559"/>
                  <a:pt x="2405972" y="150920"/>
                </a:cubicBezTo>
                <a:cubicBezTo>
                  <a:pt x="2418051" y="152646"/>
                  <a:pt x="2429467" y="157678"/>
                  <a:pt x="2441483" y="159798"/>
                </a:cubicBezTo>
                <a:cubicBezTo>
                  <a:pt x="2479813" y="166562"/>
                  <a:pt x="2518563" y="170789"/>
                  <a:pt x="2556893" y="177553"/>
                </a:cubicBezTo>
                <a:cubicBezTo>
                  <a:pt x="2568908" y="179673"/>
                  <a:pt x="2580344" y="184576"/>
                  <a:pt x="2592403" y="186431"/>
                </a:cubicBezTo>
                <a:cubicBezTo>
                  <a:pt x="2618888" y="190506"/>
                  <a:pt x="2645669" y="192349"/>
                  <a:pt x="2672302" y="195308"/>
                </a:cubicBezTo>
                <a:cubicBezTo>
                  <a:pt x="2701589" y="253881"/>
                  <a:pt x="2675347" y="213798"/>
                  <a:pt x="2734446" y="266330"/>
                </a:cubicBezTo>
                <a:cubicBezTo>
                  <a:pt x="2784998" y="311265"/>
                  <a:pt x="2749367" y="294976"/>
                  <a:pt x="2796590" y="310718"/>
                </a:cubicBezTo>
                <a:cubicBezTo>
                  <a:pt x="2802508" y="319596"/>
                  <a:pt x="2814345" y="326681"/>
                  <a:pt x="2814345" y="337351"/>
                </a:cubicBezTo>
                <a:cubicBezTo>
                  <a:pt x="2814345" y="367205"/>
                  <a:pt x="2806260" y="446579"/>
                  <a:pt x="2761079" y="461639"/>
                </a:cubicBezTo>
                <a:cubicBezTo>
                  <a:pt x="2743324" y="467557"/>
                  <a:pt x="2723386" y="469013"/>
                  <a:pt x="2707813" y="479394"/>
                </a:cubicBezTo>
                <a:cubicBezTo>
                  <a:pt x="2698935" y="485312"/>
                  <a:pt x="2691613" y="494913"/>
                  <a:pt x="2681180" y="497149"/>
                </a:cubicBezTo>
                <a:cubicBezTo>
                  <a:pt x="2649220" y="503998"/>
                  <a:pt x="2616077" y="503068"/>
                  <a:pt x="2583526" y="506027"/>
                </a:cubicBezTo>
                <a:cubicBezTo>
                  <a:pt x="2565771" y="511945"/>
                  <a:pt x="2548840" y="521530"/>
                  <a:pt x="2530260" y="523782"/>
                </a:cubicBezTo>
                <a:cubicBezTo>
                  <a:pt x="2450724" y="533423"/>
                  <a:pt x="2290563" y="541538"/>
                  <a:pt x="2290563" y="541538"/>
                </a:cubicBezTo>
                <a:cubicBezTo>
                  <a:pt x="2281685" y="544497"/>
                  <a:pt x="2273008" y="548145"/>
                  <a:pt x="2263930" y="550415"/>
                </a:cubicBezTo>
                <a:cubicBezTo>
                  <a:pt x="2249291" y="554075"/>
                  <a:pt x="2234630" y="559293"/>
                  <a:pt x="2219541" y="559293"/>
                </a:cubicBezTo>
                <a:cubicBezTo>
                  <a:pt x="1944317" y="559293"/>
                  <a:pt x="1669126" y="553374"/>
                  <a:pt x="1393918" y="550415"/>
                </a:cubicBezTo>
                <a:cubicBezTo>
                  <a:pt x="1340652" y="547456"/>
                  <a:pt x="1287249" y="546368"/>
                  <a:pt x="1234120" y="541538"/>
                </a:cubicBezTo>
                <a:cubicBezTo>
                  <a:pt x="1189523" y="537484"/>
                  <a:pt x="1145286" y="530115"/>
                  <a:pt x="1100955" y="523782"/>
                </a:cubicBezTo>
                <a:cubicBezTo>
                  <a:pt x="1083136" y="521236"/>
                  <a:pt x="1065608" y="516612"/>
                  <a:pt x="1047689" y="514905"/>
                </a:cubicBezTo>
                <a:cubicBezTo>
                  <a:pt x="1003403" y="510687"/>
                  <a:pt x="958942" y="508495"/>
                  <a:pt x="914524" y="506027"/>
                </a:cubicBezTo>
                <a:lnTo>
                  <a:pt x="568295" y="488272"/>
                </a:lnTo>
                <a:cubicBezTo>
                  <a:pt x="529775" y="486050"/>
                  <a:pt x="491371" y="482143"/>
                  <a:pt x="452885" y="479394"/>
                </a:cubicBezTo>
                <a:lnTo>
                  <a:pt x="319720" y="470516"/>
                </a:lnTo>
                <a:cubicBezTo>
                  <a:pt x="301965" y="467557"/>
                  <a:pt x="284373" y="463346"/>
                  <a:pt x="266454" y="461639"/>
                </a:cubicBezTo>
                <a:cubicBezTo>
                  <a:pt x="115453" y="447258"/>
                  <a:pt x="172029" y="478587"/>
                  <a:pt x="106656" y="435006"/>
                </a:cubicBezTo>
                <a:cubicBezTo>
                  <a:pt x="82981" y="363985"/>
                  <a:pt x="118493" y="446843"/>
                  <a:pt x="71145" y="399495"/>
                </a:cubicBezTo>
                <a:cubicBezTo>
                  <a:pt x="23797" y="352147"/>
                  <a:pt x="106655" y="387659"/>
                  <a:pt x="35634" y="363984"/>
                </a:cubicBezTo>
                <a:cubicBezTo>
                  <a:pt x="26756" y="355106"/>
                  <a:pt x="15965" y="347797"/>
                  <a:pt x="9001" y="337351"/>
                </a:cubicBezTo>
                <a:cubicBezTo>
                  <a:pt x="-1747" y="321228"/>
                  <a:pt x="124" y="309878"/>
                  <a:pt x="124" y="292963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706603" y="4394447"/>
            <a:ext cx="1828014" cy="79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65111" y="4300353"/>
            <a:ext cx="1748901" cy="893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4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Множинне наслідування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6669" cy="4351338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множинне успадкування, що означає, що ви можете створити розширений клас із двох або більше інших класів.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 можуть мати однакові атрибути 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методи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4979" y="1545021"/>
            <a:ext cx="4785558" cy="4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4219" y="345678"/>
            <a:ext cx="77145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Python </a:t>
            </a:r>
            <a:r>
              <a:rPr lang="uk-UA" sz="2400" dirty="0"/>
              <a:t>підтримує множинну спадковість:</a:t>
            </a:r>
          </a:p>
          <a:p>
            <a:r>
              <a:rPr lang="de-DE" sz="2400" b="1" dirty="0" err="1" smtClean="0">
                <a:solidFill>
                  <a:srgbClr val="C00000"/>
                </a:solidFill>
              </a:rPr>
              <a:t>class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Horse</a:t>
            </a:r>
            <a:r>
              <a:rPr lang="de-DE" sz="2400" b="1" dirty="0">
                <a:solidFill>
                  <a:srgbClr val="C00000"/>
                </a:solidFill>
              </a:rPr>
              <a:t>:</a:t>
            </a:r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def</a:t>
            </a:r>
            <a:r>
              <a:rPr lang="de-DE" sz="2400" dirty="0" smtClean="0"/>
              <a:t> </a:t>
            </a:r>
            <a:r>
              <a:rPr lang="de-DE" sz="2400" dirty="0" err="1"/>
              <a:t>run</a:t>
            </a:r>
            <a:r>
              <a:rPr lang="de-DE" sz="2400" dirty="0"/>
              <a:t>(</a:t>
            </a:r>
            <a:r>
              <a:rPr lang="de-DE" sz="2400" dirty="0" err="1"/>
              <a:t>self</a:t>
            </a:r>
            <a:r>
              <a:rPr lang="de-DE" sz="2400" dirty="0"/>
              <a:t>):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print</a:t>
            </a:r>
            <a:r>
              <a:rPr lang="de-DE" sz="2400" dirty="0"/>
              <a:t>("</a:t>
            </a:r>
            <a:r>
              <a:rPr lang="uk-UA" sz="2400" dirty="0"/>
              <a:t>Я біжу!")</a:t>
            </a:r>
          </a:p>
          <a:p>
            <a:r>
              <a:rPr lang="de-DE" sz="2400" b="1" dirty="0" err="1" smtClean="0">
                <a:solidFill>
                  <a:srgbClr val="C00000"/>
                </a:solidFill>
              </a:rPr>
              <a:t>class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</a:rPr>
              <a:t>Eagle:</a:t>
            </a:r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def</a:t>
            </a:r>
            <a:r>
              <a:rPr lang="de-DE" sz="2400" dirty="0" smtClean="0"/>
              <a:t> </a:t>
            </a:r>
            <a:r>
              <a:rPr lang="de-DE" sz="2400" dirty="0" err="1"/>
              <a:t>fly</a:t>
            </a:r>
            <a:r>
              <a:rPr lang="de-DE" sz="2400" dirty="0"/>
              <a:t>(</a:t>
            </a:r>
            <a:r>
              <a:rPr lang="de-DE" sz="2400" dirty="0" err="1"/>
              <a:t>self</a:t>
            </a:r>
            <a:r>
              <a:rPr lang="de-DE" sz="2400" dirty="0"/>
              <a:t>):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print</a:t>
            </a:r>
            <a:r>
              <a:rPr lang="de-DE" sz="2400" dirty="0"/>
              <a:t>("</a:t>
            </a:r>
            <a:r>
              <a:rPr lang="uk-UA" sz="2400" dirty="0"/>
              <a:t>Я лечу!")</a:t>
            </a:r>
          </a:p>
          <a:p>
            <a:r>
              <a:rPr lang="de-DE" sz="2400" b="1" dirty="0" err="1" smtClean="0">
                <a:solidFill>
                  <a:srgbClr val="C00000"/>
                </a:solidFill>
              </a:rPr>
              <a:t>class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</a:rPr>
              <a:t>Pegasus</a:t>
            </a:r>
            <a:r>
              <a:rPr lang="de-DE" sz="2400" dirty="0"/>
              <a:t>(</a:t>
            </a:r>
            <a:r>
              <a:rPr lang="de-DE" sz="2400" dirty="0" err="1"/>
              <a:t>Horse</a:t>
            </a:r>
            <a:r>
              <a:rPr lang="de-DE" sz="2400" dirty="0"/>
              <a:t>, Eagle):</a:t>
            </a:r>
          </a:p>
          <a:p>
            <a:r>
              <a:rPr lang="de-DE" sz="2400" dirty="0" smtClean="0"/>
              <a:t>	pass</a:t>
            </a:r>
            <a:endParaRPr lang="de-DE" sz="2400" dirty="0"/>
          </a:p>
          <a:p>
            <a:r>
              <a:rPr lang="en-US" sz="2400" dirty="0" smtClean="0"/>
              <a:t>#</a:t>
            </a:r>
            <a:r>
              <a:rPr lang="uk-UA" sz="2400" dirty="0" smtClean="0"/>
              <a:t>У </a:t>
            </a:r>
            <a:r>
              <a:rPr lang="uk-UA" sz="2400" dirty="0"/>
              <a:t>вищенаведеному прикладі клас </a:t>
            </a:r>
            <a:r>
              <a:rPr lang="de-DE" sz="2400" dirty="0"/>
              <a:t>Pegasus:</a:t>
            </a:r>
          </a:p>
          <a:p>
            <a:r>
              <a:rPr lang="en-US" sz="2400" dirty="0" smtClean="0"/>
              <a:t>#</a:t>
            </a:r>
            <a:r>
              <a:rPr lang="uk-UA" sz="2400" dirty="0" smtClean="0"/>
              <a:t>від </a:t>
            </a:r>
            <a:r>
              <a:rPr lang="uk-UA" sz="2400" dirty="0" err="1"/>
              <a:t>класа</a:t>
            </a:r>
            <a:r>
              <a:rPr lang="uk-UA" sz="2400" dirty="0"/>
              <a:t> </a:t>
            </a:r>
            <a:r>
              <a:rPr lang="de-DE" sz="2400" dirty="0" err="1"/>
              <a:t>Horse</a:t>
            </a:r>
            <a:r>
              <a:rPr lang="de-DE" sz="2400" dirty="0"/>
              <a:t> </a:t>
            </a:r>
            <a:r>
              <a:rPr lang="uk-UA" sz="2400" dirty="0"/>
              <a:t>успадкував метод </a:t>
            </a:r>
            <a:r>
              <a:rPr lang="de-DE" sz="2400" dirty="0" err="1"/>
              <a:t>run</a:t>
            </a:r>
            <a:r>
              <a:rPr lang="de-DE" sz="2400" dirty="0"/>
              <a:t>()</a:t>
            </a:r>
          </a:p>
          <a:p>
            <a:r>
              <a:rPr lang="en-US" sz="2400" dirty="0" smtClean="0"/>
              <a:t>#</a:t>
            </a:r>
            <a:r>
              <a:rPr lang="uk-UA" sz="2400" dirty="0" smtClean="0"/>
              <a:t>від </a:t>
            </a:r>
            <a:r>
              <a:rPr lang="uk-UA" sz="2400" dirty="0" err="1"/>
              <a:t>класа</a:t>
            </a:r>
            <a:r>
              <a:rPr lang="uk-UA" sz="2400" dirty="0"/>
              <a:t> </a:t>
            </a:r>
            <a:r>
              <a:rPr lang="de-DE" sz="2400" dirty="0"/>
              <a:t>Eagle </a:t>
            </a:r>
            <a:r>
              <a:rPr lang="uk-UA" sz="2400" dirty="0"/>
              <a:t>успадкував метод </a:t>
            </a:r>
            <a:r>
              <a:rPr lang="de-DE" sz="2400" dirty="0" err="1"/>
              <a:t>fly</a:t>
            </a:r>
            <a:r>
              <a:rPr lang="de-DE" sz="2400" dirty="0"/>
              <a:t>()</a:t>
            </a:r>
          </a:p>
          <a:p>
            <a:r>
              <a:rPr lang="en-US" sz="2400" dirty="0" smtClean="0"/>
              <a:t>#</a:t>
            </a:r>
            <a:r>
              <a:rPr lang="uk-UA" sz="2400" dirty="0" smtClean="0"/>
              <a:t>Перевіримо</a:t>
            </a:r>
            <a:r>
              <a:rPr lang="uk-UA" sz="2400" dirty="0"/>
              <a:t>:</a:t>
            </a:r>
          </a:p>
          <a:p>
            <a:r>
              <a:rPr lang="de-DE" sz="2400" dirty="0" smtClean="0"/>
              <a:t>p </a:t>
            </a:r>
            <a:r>
              <a:rPr lang="de-DE" sz="2400" dirty="0"/>
              <a:t>= Pegasus()</a:t>
            </a:r>
          </a:p>
          <a:p>
            <a:r>
              <a:rPr lang="de-DE" sz="2400" dirty="0" err="1" smtClean="0"/>
              <a:t>p.run</a:t>
            </a:r>
            <a:r>
              <a:rPr lang="de-DE" sz="2400" dirty="0"/>
              <a:t>()</a:t>
            </a:r>
          </a:p>
          <a:p>
            <a:r>
              <a:rPr lang="de-DE" sz="2400" dirty="0" err="1" smtClean="0"/>
              <a:t>p.fly</a:t>
            </a:r>
            <a:r>
              <a:rPr lang="de-DE" sz="2400" dirty="0" smtClean="0"/>
              <a:t>()</a:t>
            </a:r>
            <a:endParaRPr lang="de-DE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072" y="5632946"/>
            <a:ext cx="14478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Лінеарізація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множинна спадковість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082566"/>
            <a:ext cx="4658710" cy="5094397"/>
          </a:xfrm>
        </p:spPr>
        <p:txBody>
          <a:bodyPr>
            <a:normAutofit fontScale="925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r>
              <a:rPr lang="uk-UA" dirty="0" smtClean="0"/>
              <a:t>При </a:t>
            </a:r>
            <a:r>
              <a:rPr lang="uk-UA" dirty="0"/>
              <a:t>множинній спадковості виникає питання: а як саме треба виконувати </a:t>
            </a:r>
            <a:r>
              <a:rPr lang="uk-UA" dirty="0" err="1"/>
              <a:t>лінеарізацію</a:t>
            </a:r>
            <a:r>
              <a:rPr lang="uk-UA" dirty="0"/>
              <a:t> класів? </a:t>
            </a:r>
            <a:r>
              <a:rPr lang="uk-UA" dirty="0" smtClean="0"/>
              <a:t>Адже </a:t>
            </a:r>
            <a:r>
              <a:rPr lang="uk-UA" dirty="0"/>
              <a:t>варіантів обійти всю ієрархію класів коли у одного </a:t>
            </a:r>
            <a:r>
              <a:rPr lang="uk-UA" dirty="0" err="1"/>
              <a:t>класа</a:t>
            </a:r>
            <a:r>
              <a:rPr lang="uk-UA" dirty="0"/>
              <a:t> є більше ніж один базовий клас можна побудувати декілька.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uk-UA" dirty="0"/>
              <a:t>Самий простий приклад де виникає неоднозначність пошуку методів — задача ромбовидного успадкування:</a:t>
            </a:r>
          </a:p>
          <a:p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177159"/>
            <a:ext cx="5181600" cy="4999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err="1">
                <a:solidFill>
                  <a:srgbClr val="C00000"/>
                </a:solidFill>
              </a:rPr>
              <a:t>class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Horse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b="1" dirty="0" err="1" smtClean="0"/>
              <a:t>def</a:t>
            </a:r>
            <a:r>
              <a:rPr lang="de-DE" b="1" dirty="0" smtClean="0"/>
              <a:t> </a:t>
            </a:r>
            <a:r>
              <a:rPr lang="de-DE" b="1" dirty="0" err="1"/>
              <a:t>say_hello</a:t>
            </a:r>
            <a:r>
              <a:rPr lang="de-DE" dirty="0"/>
              <a:t>(</a:t>
            </a:r>
            <a:r>
              <a:rPr lang="de-DE" dirty="0" err="1"/>
              <a:t>self</a:t>
            </a:r>
            <a:r>
              <a:rPr lang="de-DE" dirty="0"/>
              <a:t>):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 err="1" smtClean="0"/>
              <a:t>print</a:t>
            </a:r>
            <a:r>
              <a:rPr lang="de-DE" dirty="0"/>
              <a:t>("</a:t>
            </a:r>
            <a:r>
              <a:rPr lang="uk-UA" dirty="0"/>
              <a:t>Я - кінь!") </a:t>
            </a:r>
            <a:endParaRPr lang="en-US" dirty="0" smtClean="0"/>
          </a:p>
          <a:p>
            <a:pPr marL="0" indent="0">
              <a:buNone/>
            </a:pPr>
            <a:r>
              <a:rPr lang="de-DE" dirty="0" err="1" smtClean="0">
                <a:solidFill>
                  <a:srgbClr val="C00000"/>
                </a:solidFill>
              </a:rPr>
              <a:t>class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Eagle</a:t>
            </a:r>
            <a:r>
              <a:rPr lang="de-DE" dirty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b="1" dirty="0" err="1" smtClean="0"/>
              <a:t>def</a:t>
            </a:r>
            <a:r>
              <a:rPr lang="de-DE" b="1" dirty="0" smtClean="0"/>
              <a:t> </a:t>
            </a:r>
            <a:r>
              <a:rPr lang="de-DE" b="1" dirty="0" err="1"/>
              <a:t>say_hello</a:t>
            </a:r>
            <a:r>
              <a:rPr lang="de-DE" dirty="0"/>
              <a:t>(</a:t>
            </a:r>
            <a:r>
              <a:rPr lang="de-DE" dirty="0" err="1"/>
              <a:t>self</a:t>
            </a:r>
            <a:r>
              <a:rPr lang="de-DE" dirty="0"/>
              <a:t>):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 err="1" smtClean="0"/>
              <a:t>print</a:t>
            </a:r>
            <a:r>
              <a:rPr lang="de-DE" dirty="0"/>
              <a:t>("</a:t>
            </a:r>
            <a:r>
              <a:rPr lang="uk-UA" dirty="0"/>
              <a:t>Я - орел!") </a:t>
            </a:r>
            <a:endParaRPr lang="en-US" dirty="0" smtClean="0"/>
          </a:p>
          <a:p>
            <a:pPr marL="0" indent="0">
              <a:buNone/>
            </a:pPr>
            <a:r>
              <a:rPr lang="de-DE" dirty="0" err="1" smtClean="0">
                <a:solidFill>
                  <a:srgbClr val="C00000"/>
                </a:solidFill>
              </a:rPr>
              <a:t>class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Pegasus</a:t>
            </a:r>
            <a:r>
              <a:rPr lang="de-DE" dirty="0"/>
              <a:t>(</a:t>
            </a:r>
            <a:r>
              <a:rPr lang="de-DE" dirty="0" err="1"/>
              <a:t>Horse</a:t>
            </a:r>
            <a:r>
              <a:rPr lang="de-DE" dirty="0"/>
              <a:t>, Eagle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 smtClean="0"/>
              <a:t>	pass </a:t>
            </a:r>
          </a:p>
          <a:p>
            <a:pPr marL="0" indent="0">
              <a:buNone/>
            </a:pPr>
            <a:r>
              <a:rPr lang="de-DE" dirty="0" smtClean="0"/>
              <a:t>p </a:t>
            </a:r>
            <a:r>
              <a:rPr lang="de-DE" dirty="0"/>
              <a:t>= Pegasus</a:t>
            </a:r>
            <a:r>
              <a:rPr lang="de-DE" dirty="0" smtClean="0"/>
              <a:t>()</a:t>
            </a:r>
          </a:p>
          <a:p>
            <a:pPr marL="0" indent="0">
              <a:buNone/>
            </a:pPr>
            <a:r>
              <a:rPr lang="de-DE" dirty="0" err="1" smtClean="0"/>
              <a:t>p.say_hello</a:t>
            </a:r>
            <a:r>
              <a:rPr lang="de-DE" dirty="0" smtClean="0"/>
              <a:t>()</a:t>
            </a:r>
          </a:p>
          <a:p>
            <a:pPr marL="0" indent="0">
              <a:buNone/>
            </a:pPr>
            <a:r>
              <a:rPr lang="uk-UA" dirty="0"/>
              <a:t>Виникає питання: якого саме класу буде викликано метод </a:t>
            </a:r>
            <a:r>
              <a:rPr lang="uk-UA" b="1" dirty="0" err="1"/>
              <a:t>say_hello</a:t>
            </a:r>
            <a:r>
              <a:rPr lang="uk-UA" b="1" dirty="0"/>
              <a:t>()?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988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8" y="1997475"/>
            <a:ext cx="10812262" cy="4179487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еханізм наслідування (успадкування) дозволяє створити новий клас на основі вже існуючого. При цьому новий клас включає як властивості та методи батьківського класу, так і нові (власні) атрибути. Ці нові атрибути відрізняють створений клас від його батька. Для того, щоб у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новий клас за допомогою механізму спадкування, необхідно скористатися наступним синтаксисом: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ім’я_нового_класу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 (&lt;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ім’я_батьківського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&gt;) 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1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2455" y="811338"/>
            <a:ext cx="11382704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Підходів побудови лінеаризації при множинній спадковості існує декілька, в різних мовах програмування можуть використовуватись різні підходи. А в декотрих мовах програмування, які підтримують парадигму ООП, множинне успадкування відсутнє взагалі.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використовується алгоритм C3-лінеаризації, котрий дозволяє побудувати стійкий список з самого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усіх його предків (батьків і прабатьків). Цей алгоритм вирішує більшість проблем при лінеаризації множинного успадкування.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Алгоритм відносно складний, зовсім спрощено його можна представити так: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Yu Gothic UI Semilight" panose="020B0400000000000000" pitchFamily="34" charset="-128"/>
              <a:buChar char="­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 список додається клас об'єкта (далі — дочірній клас)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Yu Gothic UI Semilight" panose="020B0400000000000000" pitchFamily="34" charset="-128"/>
              <a:buChar char="­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 список додаються базові класи дочірнього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у тому порядку, як вони вказані при декларації дочірнього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Yu Gothic UI Semilight" panose="020B0400000000000000" pitchFamily="34" charset="-128"/>
              <a:buChar char="­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 список додаються базові класи базових класів і так далі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рекурсивно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аж до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object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Yu Gothic UI Semilight" panose="020B0400000000000000" pitchFamily="34" charset="-128"/>
              <a:buChar char="­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якщо якийсь клас опиняється у списку двічі — залишається тільки останнє його входження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Як результат, ми рухаємось по рівням, не звертаємось до базового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до того, як звернемось до усіх його нащадків, навіть якщо нащадків у цього базового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декілька.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Алгоритм забезпечує пошук перевизначеного метода базового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якщо цей метод перевизначено хоча б у одному нащадку цього базового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1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765" y="298041"/>
            <a:ext cx="99848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cls</a:t>
            </a:r>
            <a:r>
              <a:rPr lang="de-DE" dirty="0"/>
              <a:t> in </a:t>
            </a:r>
            <a:r>
              <a:rPr lang="de-DE" dirty="0" err="1"/>
              <a:t>Pegasus.mro</a:t>
            </a:r>
            <a:r>
              <a:rPr lang="de-DE" dirty="0"/>
              <a:t>():</a:t>
            </a:r>
          </a:p>
          <a:p>
            <a:r>
              <a:rPr lang="uk-UA" dirty="0" smtClean="0"/>
              <a:t>	</a:t>
            </a:r>
            <a:r>
              <a:rPr lang="de-DE" dirty="0" err="1" smtClean="0"/>
              <a:t>print</a:t>
            </a:r>
            <a:r>
              <a:rPr lang="de-DE" dirty="0" smtClean="0"/>
              <a:t>(</a:t>
            </a:r>
            <a:r>
              <a:rPr lang="de-DE" dirty="0" err="1" smtClean="0"/>
              <a:t>cls</a:t>
            </a:r>
            <a:r>
              <a:rPr lang="de-DE" dirty="0"/>
              <a:t>.__</a:t>
            </a:r>
            <a:r>
              <a:rPr lang="de-DE" dirty="0" err="1"/>
              <a:t>name</a:t>
            </a:r>
            <a:r>
              <a:rPr lang="de-DE" dirty="0"/>
              <a:t>__)</a:t>
            </a:r>
          </a:p>
          <a:p>
            <a:r>
              <a:rPr lang="de-DE" dirty="0" smtClean="0"/>
              <a:t>Pegasus</a:t>
            </a:r>
            <a:endParaRPr lang="de-DE" dirty="0"/>
          </a:p>
          <a:p>
            <a:r>
              <a:rPr lang="de-DE" dirty="0" err="1"/>
              <a:t>Horse</a:t>
            </a:r>
            <a:endParaRPr lang="de-DE" dirty="0"/>
          </a:p>
          <a:p>
            <a:r>
              <a:rPr lang="de-DE" dirty="0"/>
              <a:t>Eagle</a:t>
            </a:r>
          </a:p>
          <a:p>
            <a:r>
              <a:rPr lang="de-DE" dirty="0" err="1"/>
              <a:t>object</a:t>
            </a:r>
            <a:endParaRPr lang="de-DE" dirty="0"/>
          </a:p>
          <a:p>
            <a:endParaRPr lang="uk-UA" dirty="0" smtClean="0"/>
          </a:p>
          <a:p>
            <a:r>
              <a:rPr lang="uk-UA" dirty="0" smtClean="0"/>
              <a:t>Як </a:t>
            </a:r>
            <a:r>
              <a:rPr lang="uk-UA" dirty="0"/>
              <a:t>видно з прикладу, </a:t>
            </a:r>
            <a:r>
              <a:rPr lang="uk-UA" dirty="0" err="1"/>
              <a:t>лінеарізація</a:t>
            </a:r>
            <a:r>
              <a:rPr lang="uk-UA" dirty="0"/>
              <a:t> обходить усі класи нашої ієрархії.</a:t>
            </a:r>
          </a:p>
          <a:p>
            <a:r>
              <a:rPr lang="uk-UA" dirty="0" smtClean="0"/>
              <a:t>Класи </a:t>
            </a:r>
            <a:r>
              <a:rPr lang="de-DE" dirty="0"/>
              <a:t>Eagle </a:t>
            </a:r>
            <a:r>
              <a:rPr lang="uk-UA" dirty="0"/>
              <a:t>і </a:t>
            </a:r>
            <a:r>
              <a:rPr lang="de-DE" dirty="0" err="1"/>
              <a:t>Horse</a:t>
            </a:r>
            <a:r>
              <a:rPr lang="de-DE" dirty="0"/>
              <a:t> </a:t>
            </a:r>
            <a:r>
              <a:rPr lang="uk-UA" dirty="0"/>
              <a:t>йдуть у тій послідовності, як перераховані при визначенні </a:t>
            </a:r>
            <a:r>
              <a:rPr lang="uk-UA" dirty="0" err="1"/>
              <a:t>класа</a:t>
            </a:r>
            <a:r>
              <a:rPr lang="uk-UA" dirty="0"/>
              <a:t> </a:t>
            </a:r>
            <a:r>
              <a:rPr lang="de-DE" dirty="0"/>
              <a:t>Pegasus. </a:t>
            </a:r>
            <a:r>
              <a:rPr lang="uk-UA" dirty="0"/>
              <a:t>Давайте поміняємо їх місцями і подивимось як це вплине на </a:t>
            </a:r>
            <a:r>
              <a:rPr lang="uk-UA" dirty="0" err="1"/>
              <a:t>лінеарізацію</a:t>
            </a:r>
            <a:r>
              <a:rPr lang="uk-UA" dirty="0"/>
              <a:t>:</a:t>
            </a:r>
          </a:p>
          <a:p>
            <a:endParaRPr lang="uk-UA" dirty="0"/>
          </a:p>
          <a:p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/>
              <a:t>Pegasus(Eagle, </a:t>
            </a:r>
            <a:r>
              <a:rPr lang="de-DE" dirty="0" err="1"/>
              <a:t>Horse</a:t>
            </a:r>
            <a:r>
              <a:rPr lang="de-DE" dirty="0"/>
              <a:t>):</a:t>
            </a:r>
          </a:p>
          <a:p>
            <a:r>
              <a:rPr lang="uk-UA" dirty="0" smtClean="0"/>
              <a:t>       </a:t>
            </a:r>
            <a:r>
              <a:rPr lang="de-DE" dirty="0" smtClean="0"/>
              <a:t>pass</a:t>
            </a:r>
            <a:endParaRPr lang="de-DE" dirty="0"/>
          </a:p>
          <a:p>
            <a:r>
              <a:rPr lang="de-DE" dirty="0" smtClean="0"/>
              <a:t>p </a:t>
            </a:r>
            <a:r>
              <a:rPr lang="de-DE" dirty="0"/>
              <a:t>= Pegasus()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cls</a:t>
            </a:r>
            <a:r>
              <a:rPr lang="de-DE" dirty="0"/>
              <a:t> in </a:t>
            </a:r>
            <a:r>
              <a:rPr lang="de-DE" dirty="0" err="1"/>
              <a:t>Pegasus.mro</a:t>
            </a:r>
            <a:r>
              <a:rPr lang="de-DE" dirty="0"/>
              <a:t>():</a:t>
            </a:r>
          </a:p>
          <a:p>
            <a:r>
              <a:rPr lang="uk-UA" dirty="0" smtClean="0"/>
              <a:t>	</a:t>
            </a:r>
            <a:r>
              <a:rPr lang="de-DE" dirty="0" err="1" smtClean="0"/>
              <a:t>print</a:t>
            </a:r>
            <a:r>
              <a:rPr lang="de-DE" dirty="0" smtClean="0"/>
              <a:t>(</a:t>
            </a:r>
            <a:r>
              <a:rPr lang="de-DE" dirty="0" err="1" smtClean="0"/>
              <a:t>cls</a:t>
            </a:r>
            <a:r>
              <a:rPr lang="de-DE" dirty="0"/>
              <a:t>.__</a:t>
            </a:r>
            <a:r>
              <a:rPr lang="de-DE" dirty="0" err="1"/>
              <a:t>name</a:t>
            </a:r>
            <a:r>
              <a:rPr lang="de-DE" dirty="0"/>
              <a:t>__)</a:t>
            </a:r>
          </a:p>
          <a:p>
            <a:r>
              <a:rPr lang="de-DE" dirty="0" smtClean="0"/>
              <a:t>Pegasus</a:t>
            </a:r>
            <a:endParaRPr lang="de-DE" dirty="0"/>
          </a:p>
          <a:p>
            <a:r>
              <a:rPr lang="de-DE" dirty="0"/>
              <a:t>Eagle</a:t>
            </a:r>
          </a:p>
          <a:p>
            <a:r>
              <a:rPr lang="de-DE" dirty="0" err="1"/>
              <a:t>Horse</a:t>
            </a:r>
            <a:endParaRPr lang="de-DE" dirty="0"/>
          </a:p>
          <a:p>
            <a:r>
              <a:rPr lang="de-DE" dirty="0" err="1"/>
              <a:t>object</a:t>
            </a:r>
            <a:endParaRPr lang="de-DE" dirty="0"/>
          </a:p>
          <a:p>
            <a:r>
              <a:rPr lang="de-DE" dirty="0" err="1" smtClean="0"/>
              <a:t>p.say_hello</a:t>
            </a:r>
            <a:r>
              <a:rPr lang="de-DE" dirty="0"/>
              <a:t>()</a:t>
            </a:r>
          </a:p>
          <a:p>
            <a:r>
              <a:rPr lang="uk-UA" dirty="0"/>
              <a:t>Я - орел</a:t>
            </a:r>
            <a:r>
              <a:rPr lang="uk-UA" dirty="0" smtClean="0"/>
              <a:t>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241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545" y="943682"/>
            <a:ext cx="9711558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Практики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множинної спадковості є як переваги, так і недоліки. До переваг можна віднести те, що множинна спадковість дозволяє проектувати доволі складні і гнучкі ієрархії класів. Але разом з тим використання цього механізму може призвести до появи у коді доволі серйозних помилок. Сама наявність множинної спадковості може бути індикатором наявності помилок в проектуванні архітектури вашого застосунку, тому що множинна спадковість на практиці використовується вкрай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рідко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І якщо у вас виникає думка використати множинну спадковість, то треба добре подумати, чи правильно ви розбиваєте предметну область на класи взагалі. І тільки якщо ви дійдете до висновку, що використання множинної спадковості доречне і дійсно може спростити код, тоді вже можете використовувати її.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Є один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патерн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програмування, де множинна спадковість використовується. Це так звані "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міксіни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" (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mixins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домішки). Клас-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міксін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проектується так, щоб при створенні похідного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класа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він додавав би якісь нові властивості. Як правило екземпляри від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міксінів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інстанціюють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6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031" y="294253"/>
            <a:ext cx="10351363" cy="638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використання наслідування ми вказали ім’я базового класу (від якого будемо наслідувати) в дужках які йдуть відразу після імені класу (як і при створенні функцій, лише з тією різницею, що в якості аргументу виступає назва базового класу).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Приклад: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Student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SchoolMember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Далі відбувається виклик методу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 класу якому передається посилання на поточний екземпляр класу, тобто об’єкт (який буде створено в майбутньому). Це робиться для того, щоб ми могли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ініціалізувати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базовий клас як частину об’єкта. Дуже важливо запам’ятати, що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автоматично не викликає конструктор базового класу, тобі потрібно самостійно викликати його.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Зауваж, те як ми викликали метод базового класу з його підкласу: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SchoolMember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.__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# звісно ж, тут може бути будь-яке ім’я класу і будь-який метод з потрібними тобі параметрами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 знати, що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завжди починає з пошуку методів всередині поточного класу, якщо ж він не може знайти потрібного методу всередині підкласу, то починає шукати в базовому класі. В тому порядку в якому вони (методи) розташовані у визначенні класу.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супер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23" y="1470518"/>
            <a:ext cx="10515600" cy="4351338"/>
          </a:xfrm>
        </p:spPr>
        <p:txBody>
          <a:bodyPr/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super()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вбудована функція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повертає проксі-об'єкт, який делегує виклики методів батьківського класу  поточним класом (або класу на вибір, якщо він вказаний як параметр).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її застосування – отримання доступу з класу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методів класу-батька у разі, якщо спадкоємець перевизначив ці методи.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проксі-об'єкт? Проксі - це заступник. Тобто це об'єкт, який за змістом повинен поводитися майже так само, як заміщений об'єкт. Як правило, він перенаправляє виклики своїх методів до іншого об'єкта.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895" y="692738"/>
            <a:ext cx="5921406" cy="547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self.x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B(A):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self.y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self.x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#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(B().y)     #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ошибка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AttributeError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'B'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object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attribute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'x'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# правильно: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B(A):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super</a:t>
            </a:r>
            <a:r>
              <a:rPr lang="uk-UA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().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()     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# !!!!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self.y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self.x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(B().y) # 15</a:t>
            </a:r>
            <a:endParaRPr lang="uk-UA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914400" y="1837678"/>
            <a:ext cx="3382392" cy="1313895"/>
          </a:xfrm>
          <a:custGeom>
            <a:avLst/>
            <a:gdLst>
              <a:gd name="connsiteX0" fmla="*/ 0 w 3382392"/>
              <a:gd name="connsiteY0" fmla="*/ 577048 h 1313895"/>
              <a:gd name="connsiteX1" fmla="*/ 26633 w 3382392"/>
              <a:gd name="connsiteY1" fmla="*/ 532660 h 1313895"/>
              <a:gd name="connsiteX2" fmla="*/ 53266 w 3382392"/>
              <a:gd name="connsiteY2" fmla="*/ 497149 h 1313895"/>
              <a:gd name="connsiteX3" fmla="*/ 88777 w 3382392"/>
              <a:gd name="connsiteY3" fmla="*/ 443883 h 1313895"/>
              <a:gd name="connsiteX4" fmla="*/ 106532 w 3382392"/>
              <a:gd name="connsiteY4" fmla="*/ 408372 h 1313895"/>
              <a:gd name="connsiteX5" fmla="*/ 133165 w 3382392"/>
              <a:gd name="connsiteY5" fmla="*/ 355106 h 1313895"/>
              <a:gd name="connsiteX6" fmla="*/ 186431 w 3382392"/>
              <a:gd name="connsiteY6" fmla="*/ 319596 h 1313895"/>
              <a:gd name="connsiteX7" fmla="*/ 230819 w 3382392"/>
              <a:gd name="connsiteY7" fmla="*/ 275207 h 1313895"/>
              <a:gd name="connsiteX8" fmla="*/ 257452 w 3382392"/>
              <a:gd name="connsiteY8" fmla="*/ 248574 h 1313895"/>
              <a:gd name="connsiteX9" fmla="*/ 284085 w 3382392"/>
              <a:gd name="connsiteY9" fmla="*/ 239697 h 1313895"/>
              <a:gd name="connsiteX10" fmla="*/ 346229 w 3382392"/>
              <a:gd name="connsiteY10" fmla="*/ 204186 h 1313895"/>
              <a:gd name="connsiteX11" fmla="*/ 381740 w 3382392"/>
              <a:gd name="connsiteY11" fmla="*/ 177553 h 1313895"/>
              <a:gd name="connsiteX12" fmla="*/ 417250 w 3382392"/>
              <a:gd name="connsiteY12" fmla="*/ 168675 h 1313895"/>
              <a:gd name="connsiteX13" fmla="*/ 461639 w 3382392"/>
              <a:gd name="connsiteY13" fmla="*/ 150920 h 1313895"/>
              <a:gd name="connsiteX14" fmla="*/ 488272 w 3382392"/>
              <a:gd name="connsiteY14" fmla="*/ 133165 h 1313895"/>
              <a:gd name="connsiteX15" fmla="*/ 523783 w 3382392"/>
              <a:gd name="connsiteY15" fmla="*/ 124287 h 1313895"/>
              <a:gd name="connsiteX16" fmla="*/ 577049 w 3382392"/>
              <a:gd name="connsiteY16" fmla="*/ 97654 h 1313895"/>
              <a:gd name="connsiteX17" fmla="*/ 630315 w 3382392"/>
              <a:gd name="connsiteY17" fmla="*/ 79899 h 1313895"/>
              <a:gd name="connsiteX18" fmla="*/ 692458 w 3382392"/>
              <a:gd name="connsiteY18" fmla="*/ 44388 h 1313895"/>
              <a:gd name="connsiteX19" fmla="*/ 870012 w 3382392"/>
              <a:gd name="connsiteY19" fmla="*/ 17755 h 1313895"/>
              <a:gd name="connsiteX20" fmla="*/ 994299 w 3382392"/>
              <a:gd name="connsiteY20" fmla="*/ 0 h 1313895"/>
              <a:gd name="connsiteX21" fmla="*/ 2254928 w 3382392"/>
              <a:gd name="connsiteY21" fmla="*/ 8877 h 1313895"/>
              <a:gd name="connsiteX22" fmla="*/ 2299317 w 3382392"/>
              <a:gd name="connsiteY22" fmla="*/ 17755 h 1313895"/>
              <a:gd name="connsiteX23" fmla="*/ 2325950 w 3382392"/>
              <a:gd name="connsiteY23" fmla="*/ 26633 h 1313895"/>
              <a:gd name="connsiteX24" fmla="*/ 2361460 w 3382392"/>
              <a:gd name="connsiteY24" fmla="*/ 35510 h 1313895"/>
              <a:gd name="connsiteX25" fmla="*/ 2459115 w 3382392"/>
              <a:gd name="connsiteY25" fmla="*/ 79899 h 1313895"/>
              <a:gd name="connsiteX26" fmla="*/ 2494625 w 3382392"/>
              <a:gd name="connsiteY26" fmla="*/ 97654 h 1313895"/>
              <a:gd name="connsiteX27" fmla="*/ 2539014 w 3382392"/>
              <a:gd name="connsiteY27" fmla="*/ 115409 h 1313895"/>
              <a:gd name="connsiteX28" fmla="*/ 2583402 w 3382392"/>
              <a:gd name="connsiteY28" fmla="*/ 142042 h 1313895"/>
              <a:gd name="connsiteX29" fmla="*/ 2601157 w 3382392"/>
              <a:gd name="connsiteY29" fmla="*/ 159798 h 1313895"/>
              <a:gd name="connsiteX30" fmla="*/ 2654423 w 3382392"/>
              <a:gd name="connsiteY30" fmla="*/ 177553 h 1313895"/>
              <a:gd name="connsiteX31" fmla="*/ 2707689 w 3382392"/>
              <a:gd name="connsiteY31" fmla="*/ 213064 h 1313895"/>
              <a:gd name="connsiteX32" fmla="*/ 2823099 w 3382392"/>
              <a:gd name="connsiteY32" fmla="*/ 248574 h 1313895"/>
              <a:gd name="connsiteX33" fmla="*/ 2867487 w 3382392"/>
              <a:gd name="connsiteY33" fmla="*/ 284085 h 1313895"/>
              <a:gd name="connsiteX34" fmla="*/ 2902998 w 3382392"/>
              <a:gd name="connsiteY34" fmla="*/ 310718 h 1313895"/>
              <a:gd name="connsiteX35" fmla="*/ 2956264 w 3382392"/>
              <a:gd name="connsiteY35" fmla="*/ 319596 h 1313895"/>
              <a:gd name="connsiteX36" fmla="*/ 3018408 w 3382392"/>
              <a:gd name="connsiteY36" fmla="*/ 346229 h 1313895"/>
              <a:gd name="connsiteX37" fmla="*/ 3053918 w 3382392"/>
              <a:gd name="connsiteY37" fmla="*/ 363984 h 1313895"/>
              <a:gd name="connsiteX38" fmla="*/ 3098307 w 3382392"/>
              <a:gd name="connsiteY38" fmla="*/ 381739 h 1313895"/>
              <a:gd name="connsiteX39" fmla="*/ 3124940 w 3382392"/>
              <a:gd name="connsiteY39" fmla="*/ 399495 h 1313895"/>
              <a:gd name="connsiteX40" fmla="*/ 3178206 w 3382392"/>
              <a:gd name="connsiteY40" fmla="*/ 426128 h 1313895"/>
              <a:gd name="connsiteX41" fmla="*/ 3266983 w 3382392"/>
              <a:gd name="connsiteY41" fmla="*/ 506027 h 1313895"/>
              <a:gd name="connsiteX42" fmla="*/ 3293616 w 3382392"/>
              <a:gd name="connsiteY42" fmla="*/ 532660 h 1313895"/>
              <a:gd name="connsiteX43" fmla="*/ 3311371 w 3382392"/>
              <a:gd name="connsiteY43" fmla="*/ 568171 h 1313895"/>
              <a:gd name="connsiteX44" fmla="*/ 3329126 w 3382392"/>
              <a:gd name="connsiteY44" fmla="*/ 594804 h 1313895"/>
              <a:gd name="connsiteX45" fmla="*/ 3346882 w 3382392"/>
              <a:gd name="connsiteY45" fmla="*/ 665825 h 1313895"/>
              <a:gd name="connsiteX46" fmla="*/ 3355759 w 3382392"/>
              <a:gd name="connsiteY46" fmla="*/ 692458 h 1313895"/>
              <a:gd name="connsiteX47" fmla="*/ 3373515 w 3382392"/>
              <a:gd name="connsiteY47" fmla="*/ 763479 h 1313895"/>
              <a:gd name="connsiteX48" fmla="*/ 3382392 w 3382392"/>
              <a:gd name="connsiteY48" fmla="*/ 861134 h 1313895"/>
              <a:gd name="connsiteX49" fmla="*/ 3373515 w 3382392"/>
              <a:gd name="connsiteY49" fmla="*/ 958788 h 1313895"/>
              <a:gd name="connsiteX50" fmla="*/ 3346882 w 3382392"/>
              <a:gd name="connsiteY50" fmla="*/ 985421 h 1313895"/>
              <a:gd name="connsiteX51" fmla="*/ 3284738 w 3382392"/>
              <a:gd name="connsiteY51" fmla="*/ 1065320 h 1313895"/>
              <a:gd name="connsiteX52" fmla="*/ 3258105 w 3382392"/>
              <a:gd name="connsiteY52" fmla="*/ 1074198 h 1313895"/>
              <a:gd name="connsiteX53" fmla="*/ 3213717 w 3382392"/>
              <a:gd name="connsiteY53" fmla="*/ 1091953 h 1313895"/>
              <a:gd name="connsiteX54" fmla="*/ 3018408 w 3382392"/>
              <a:gd name="connsiteY54" fmla="*/ 1100831 h 1313895"/>
              <a:gd name="connsiteX55" fmla="*/ 2956264 w 3382392"/>
              <a:gd name="connsiteY55" fmla="*/ 1127464 h 1313895"/>
              <a:gd name="connsiteX56" fmla="*/ 2947386 w 3382392"/>
              <a:gd name="connsiteY56" fmla="*/ 1154097 h 1313895"/>
              <a:gd name="connsiteX57" fmla="*/ 2894120 w 3382392"/>
              <a:gd name="connsiteY57" fmla="*/ 1189607 h 1313895"/>
              <a:gd name="connsiteX58" fmla="*/ 2556769 w 3382392"/>
              <a:gd name="connsiteY58" fmla="*/ 1198485 h 1313895"/>
              <a:gd name="connsiteX59" fmla="*/ 2476870 w 3382392"/>
              <a:gd name="connsiteY59" fmla="*/ 1207363 h 1313895"/>
              <a:gd name="connsiteX60" fmla="*/ 2423604 w 3382392"/>
              <a:gd name="connsiteY60" fmla="*/ 1225118 h 1313895"/>
              <a:gd name="connsiteX61" fmla="*/ 2370338 w 3382392"/>
              <a:gd name="connsiteY61" fmla="*/ 1233996 h 1313895"/>
              <a:gd name="connsiteX62" fmla="*/ 2334827 w 3382392"/>
              <a:gd name="connsiteY62" fmla="*/ 1242873 h 1313895"/>
              <a:gd name="connsiteX63" fmla="*/ 2183907 w 3382392"/>
              <a:gd name="connsiteY63" fmla="*/ 1269506 h 1313895"/>
              <a:gd name="connsiteX64" fmla="*/ 1961965 w 3382392"/>
              <a:gd name="connsiteY64" fmla="*/ 1260629 h 1313895"/>
              <a:gd name="connsiteX65" fmla="*/ 1766656 w 3382392"/>
              <a:gd name="connsiteY65" fmla="*/ 1242873 h 1313895"/>
              <a:gd name="connsiteX66" fmla="*/ 1509204 w 3382392"/>
              <a:gd name="connsiteY66" fmla="*/ 1242873 h 1313895"/>
              <a:gd name="connsiteX67" fmla="*/ 1482571 w 3382392"/>
              <a:gd name="connsiteY67" fmla="*/ 1251751 h 1313895"/>
              <a:gd name="connsiteX68" fmla="*/ 1447060 w 3382392"/>
              <a:gd name="connsiteY68" fmla="*/ 1260629 h 1313895"/>
              <a:gd name="connsiteX69" fmla="*/ 1393794 w 3382392"/>
              <a:gd name="connsiteY69" fmla="*/ 1278384 h 1313895"/>
              <a:gd name="connsiteX70" fmla="*/ 1349406 w 3382392"/>
              <a:gd name="connsiteY70" fmla="*/ 1287262 h 1313895"/>
              <a:gd name="connsiteX71" fmla="*/ 1305017 w 3382392"/>
              <a:gd name="connsiteY71" fmla="*/ 1305017 h 1313895"/>
              <a:gd name="connsiteX72" fmla="*/ 1278384 w 3382392"/>
              <a:gd name="connsiteY72" fmla="*/ 1313895 h 1313895"/>
              <a:gd name="connsiteX73" fmla="*/ 985421 w 3382392"/>
              <a:gd name="connsiteY73" fmla="*/ 1305017 h 1313895"/>
              <a:gd name="connsiteX74" fmla="*/ 905522 w 3382392"/>
              <a:gd name="connsiteY74" fmla="*/ 1269506 h 1313895"/>
              <a:gd name="connsiteX75" fmla="*/ 816746 w 3382392"/>
              <a:gd name="connsiteY75" fmla="*/ 1251751 h 1313895"/>
              <a:gd name="connsiteX76" fmla="*/ 772357 w 3382392"/>
              <a:gd name="connsiteY76" fmla="*/ 1216240 h 1313895"/>
              <a:gd name="connsiteX77" fmla="*/ 736847 w 3382392"/>
              <a:gd name="connsiteY77" fmla="*/ 1207363 h 1313895"/>
              <a:gd name="connsiteX78" fmla="*/ 710214 w 3382392"/>
              <a:gd name="connsiteY78" fmla="*/ 1189607 h 1313895"/>
              <a:gd name="connsiteX79" fmla="*/ 674703 w 3382392"/>
              <a:gd name="connsiteY79" fmla="*/ 1180730 h 1313895"/>
              <a:gd name="connsiteX80" fmla="*/ 603682 w 3382392"/>
              <a:gd name="connsiteY80" fmla="*/ 1154097 h 1313895"/>
              <a:gd name="connsiteX81" fmla="*/ 532660 w 3382392"/>
              <a:gd name="connsiteY81" fmla="*/ 1118586 h 1313895"/>
              <a:gd name="connsiteX82" fmla="*/ 497150 w 3382392"/>
              <a:gd name="connsiteY82" fmla="*/ 1109708 h 1313895"/>
              <a:gd name="connsiteX83" fmla="*/ 408373 w 3382392"/>
              <a:gd name="connsiteY83" fmla="*/ 1091953 h 1313895"/>
              <a:gd name="connsiteX84" fmla="*/ 363984 w 3382392"/>
              <a:gd name="connsiteY84" fmla="*/ 1065320 h 1313895"/>
              <a:gd name="connsiteX85" fmla="*/ 301841 w 3382392"/>
              <a:gd name="connsiteY85" fmla="*/ 1029809 h 1313895"/>
              <a:gd name="connsiteX86" fmla="*/ 239697 w 3382392"/>
              <a:gd name="connsiteY86" fmla="*/ 976543 h 1313895"/>
              <a:gd name="connsiteX87" fmla="*/ 204186 w 3382392"/>
              <a:gd name="connsiteY87" fmla="*/ 941033 h 1313895"/>
              <a:gd name="connsiteX88" fmla="*/ 150920 w 3382392"/>
              <a:gd name="connsiteY88" fmla="*/ 905522 h 1313895"/>
              <a:gd name="connsiteX89" fmla="*/ 124287 w 3382392"/>
              <a:gd name="connsiteY89" fmla="*/ 852256 h 1313895"/>
              <a:gd name="connsiteX90" fmla="*/ 115410 w 3382392"/>
              <a:gd name="connsiteY90" fmla="*/ 825623 h 1313895"/>
              <a:gd name="connsiteX91" fmla="*/ 97654 w 3382392"/>
              <a:gd name="connsiteY91" fmla="*/ 807868 h 1313895"/>
              <a:gd name="connsiteX92" fmla="*/ 79899 w 3382392"/>
              <a:gd name="connsiteY92" fmla="*/ 781235 h 1313895"/>
              <a:gd name="connsiteX93" fmla="*/ 53266 w 3382392"/>
              <a:gd name="connsiteY93" fmla="*/ 736846 h 1313895"/>
              <a:gd name="connsiteX94" fmla="*/ 71021 w 3382392"/>
              <a:gd name="connsiteY94" fmla="*/ 603681 h 131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382392" h="1313895">
                <a:moveTo>
                  <a:pt x="0" y="577048"/>
                </a:moveTo>
                <a:cubicBezTo>
                  <a:pt x="8878" y="562252"/>
                  <a:pt x="17062" y="547017"/>
                  <a:pt x="26633" y="532660"/>
                </a:cubicBezTo>
                <a:cubicBezTo>
                  <a:pt x="34840" y="520349"/>
                  <a:pt x="45424" y="509696"/>
                  <a:pt x="53266" y="497149"/>
                </a:cubicBezTo>
                <a:cubicBezTo>
                  <a:pt x="89096" y="439820"/>
                  <a:pt x="52598" y="480062"/>
                  <a:pt x="88777" y="443883"/>
                </a:cubicBezTo>
                <a:cubicBezTo>
                  <a:pt x="94695" y="432046"/>
                  <a:pt x="101319" y="420536"/>
                  <a:pt x="106532" y="408372"/>
                </a:cubicBezTo>
                <a:cubicBezTo>
                  <a:pt x="115759" y="386843"/>
                  <a:pt x="113669" y="372165"/>
                  <a:pt x="133165" y="355106"/>
                </a:cubicBezTo>
                <a:cubicBezTo>
                  <a:pt x="149224" y="341054"/>
                  <a:pt x="171342" y="334685"/>
                  <a:pt x="186431" y="319596"/>
                </a:cubicBezTo>
                <a:lnTo>
                  <a:pt x="230819" y="275207"/>
                </a:lnTo>
                <a:cubicBezTo>
                  <a:pt x="239697" y="266329"/>
                  <a:pt x="245541" y="252544"/>
                  <a:pt x="257452" y="248574"/>
                </a:cubicBezTo>
                <a:lnTo>
                  <a:pt x="284085" y="239697"/>
                </a:lnTo>
                <a:cubicBezTo>
                  <a:pt x="343882" y="179900"/>
                  <a:pt x="274693" y="239954"/>
                  <a:pt x="346229" y="204186"/>
                </a:cubicBezTo>
                <a:cubicBezTo>
                  <a:pt x="359463" y="197569"/>
                  <a:pt x="368506" y="184170"/>
                  <a:pt x="381740" y="177553"/>
                </a:cubicBezTo>
                <a:cubicBezTo>
                  <a:pt x="392653" y="172096"/>
                  <a:pt x="405675" y="172533"/>
                  <a:pt x="417250" y="168675"/>
                </a:cubicBezTo>
                <a:cubicBezTo>
                  <a:pt x="432368" y="163636"/>
                  <a:pt x="447385" y="158047"/>
                  <a:pt x="461639" y="150920"/>
                </a:cubicBezTo>
                <a:cubicBezTo>
                  <a:pt x="471182" y="146149"/>
                  <a:pt x="478465" y="137368"/>
                  <a:pt x="488272" y="133165"/>
                </a:cubicBezTo>
                <a:cubicBezTo>
                  <a:pt x="499487" y="128359"/>
                  <a:pt x="512051" y="127639"/>
                  <a:pt x="523783" y="124287"/>
                </a:cubicBezTo>
                <a:cubicBezTo>
                  <a:pt x="591777" y="104860"/>
                  <a:pt x="507013" y="128781"/>
                  <a:pt x="577049" y="97654"/>
                </a:cubicBezTo>
                <a:cubicBezTo>
                  <a:pt x="594152" y="90053"/>
                  <a:pt x="630315" y="79899"/>
                  <a:pt x="630315" y="79899"/>
                </a:cubicBezTo>
                <a:cubicBezTo>
                  <a:pt x="655685" y="54527"/>
                  <a:pt x="647253" y="58297"/>
                  <a:pt x="692458" y="44388"/>
                </a:cubicBezTo>
                <a:cubicBezTo>
                  <a:pt x="770896" y="20254"/>
                  <a:pt x="778813" y="25355"/>
                  <a:pt x="870012" y="17755"/>
                </a:cubicBezTo>
                <a:cubicBezTo>
                  <a:pt x="919301" y="1325"/>
                  <a:pt x="916497" y="0"/>
                  <a:pt x="994299" y="0"/>
                </a:cubicBezTo>
                <a:lnTo>
                  <a:pt x="2254928" y="8877"/>
                </a:lnTo>
                <a:cubicBezTo>
                  <a:pt x="2269724" y="11836"/>
                  <a:pt x="2284678" y="14095"/>
                  <a:pt x="2299317" y="17755"/>
                </a:cubicBezTo>
                <a:cubicBezTo>
                  <a:pt x="2308395" y="20025"/>
                  <a:pt x="2316952" y="24062"/>
                  <a:pt x="2325950" y="26633"/>
                </a:cubicBezTo>
                <a:cubicBezTo>
                  <a:pt x="2337681" y="29985"/>
                  <a:pt x="2349623" y="32551"/>
                  <a:pt x="2361460" y="35510"/>
                </a:cubicBezTo>
                <a:cubicBezTo>
                  <a:pt x="2443298" y="84612"/>
                  <a:pt x="2366268" y="42759"/>
                  <a:pt x="2459115" y="79899"/>
                </a:cubicBezTo>
                <a:cubicBezTo>
                  <a:pt x="2471402" y="84814"/>
                  <a:pt x="2482532" y="92279"/>
                  <a:pt x="2494625" y="97654"/>
                </a:cubicBezTo>
                <a:cubicBezTo>
                  <a:pt x="2509188" y="104126"/>
                  <a:pt x="2524218" y="109491"/>
                  <a:pt x="2539014" y="115409"/>
                </a:cubicBezTo>
                <a:cubicBezTo>
                  <a:pt x="2584001" y="160399"/>
                  <a:pt x="2525780" y="107468"/>
                  <a:pt x="2583402" y="142042"/>
                </a:cubicBezTo>
                <a:cubicBezTo>
                  <a:pt x="2590579" y="146348"/>
                  <a:pt x="2593671" y="156055"/>
                  <a:pt x="2601157" y="159798"/>
                </a:cubicBezTo>
                <a:cubicBezTo>
                  <a:pt x="2617897" y="168168"/>
                  <a:pt x="2638851" y="167171"/>
                  <a:pt x="2654423" y="177553"/>
                </a:cubicBezTo>
                <a:cubicBezTo>
                  <a:pt x="2672178" y="189390"/>
                  <a:pt x="2686987" y="207889"/>
                  <a:pt x="2707689" y="213064"/>
                </a:cubicBezTo>
                <a:cubicBezTo>
                  <a:pt x="2794171" y="234684"/>
                  <a:pt x="2756054" y="221756"/>
                  <a:pt x="2823099" y="248574"/>
                </a:cubicBezTo>
                <a:cubicBezTo>
                  <a:pt x="2852790" y="278267"/>
                  <a:pt x="2828291" y="256088"/>
                  <a:pt x="2867487" y="284085"/>
                </a:cubicBezTo>
                <a:cubicBezTo>
                  <a:pt x="2879527" y="292685"/>
                  <a:pt x="2889260" y="305223"/>
                  <a:pt x="2902998" y="310718"/>
                </a:cubicBezTo>
                <a:cubicBezTo>
                  <a:pt x="2919711" y="317403"/>
                  <a:pt x="2938509" y="316637"/>
                  <a:pt x="2956264" y="319596"/>
                </a:cubicBezTo>
                <a:cubicBezTo>
                  <a:pt x="3010237" y="355577"/>
                  <a:pt x="2952891" y="321660"/>
                  <a:pt x="3018408" y="346229"/>
                </a:cubicBezTo>
                <a:cubicBezTo>
                  <a:pt x="3030799" y="350876"/>
                  <a:pt x="3041825" y="358609"/>
                  <a:pt x="3053918" y="363984"/>
                </a:cubicBezTo>
                <a:cubicBezTo>
                  <a:pt x="3068481" y="370456"/>
                  <a:pt x="3084053" y="374612"/>
                  <a:pt x="3098307" y="381739"/>
                </a:cubicBezTo>
                <a:cubicBezTo>
                  <a:pt x="3107850" y="386511"/>
                  <a:pt x="3115613" y="394313"/>
                  <a:pt x="3124940" y="399495"/>
                </a:cubicBezTo>
                <a:cubicBezTo>
                  <a:pt x="3142293" y="409136"/>
                  <a:pt x="3161458" y="415470"/>
                  <a:pt x="3178206" y="426128"/>
                </a:cubicBezTo>
                <a:cubicBezTo>
                  <a:pt x="3211602" y="447380"/>
                  <a:pt x="3239378" y="478422"/>
                  <a:pt x="3266983" y="506027"/>
                </a:cubicBezTo>
                <a:lnTo>
                  <a:pt x="3293616" y="532660"/>
                </a:lnTo>
                <a:cubicBezTo>
                  <a:pt x="3299534" y="544497"/>
                  <a:pt x="3304805" y="556681"/>
                  <a:pt x="3311371" y="568171"/>
                </a:cubicBezTo>
                <a:cubicBezTo>
                  <a:pt x="3316664" y="577435"/>
                  <a:pt x="3325480" y="584777"/>
                  <a:pt x="3329126" y="594804"/>
                </a:cubicBezTo>
                <a:cubicBezTo>
                  <a:pt x="3337465" y="617737"/>
                  <a:pt x="3339166" y="642675"/>
                  <a:pt x="3346882" y="665825"/>
                </a:cubicBezTo>
                <a:cubicBezTo>
                  <a:pt x="3349841" y="674703"/>
                  <a:pt x="3353297" y="683430"/>
                  <a:pt x="3355759" y="692458"/>
                </a:cubicBezTo>
                <a:cubicBezTo>
                  <a:pt x="3362180" y="716000"/>
                  <a:pt x="3373515" y="763479"/>
                  <a:pt x="3373515" y="763479"/>
                </a:cubicBezTo>
                <a:cubicBezTo>
                  <a:pt x="3376474" y="796031"/>
                  <a:pt x="3382392" y="828448"/>
                  <a:pt x="3382392" y="861134"/>
                </a:cubicBezTo>
                <a:cubicBezTo>
                  <a:pt x="3382392" y="893820"/>
                  <a:pt x="3382494" y="927360"/>
                  <a:pt x="3373515" y="958788"/>
                </a:cubicBezTo>
                <a:cubicBezTo>
                  <a:pt x="3370066" y="970860"/>
                  <a:pt x="3354590" y="975511"/>
                  <a:pt x="3346882" y="985421"/>
                </a:cubicBezTo>
                <a:cubicBezTo>
                  <a:pt x="3327889" y="1009841"/>
                  <a:pt x="3312645" y="1046715"/>
                  <a:pt x="3284738" y="1065320"/>
                </a:cubicBezTo>
                <a:cubicBezTo>
                  <a:pt x="3276952" y="1070511"/>
                  <a:pt x="3266867" y="1070912"/>
                  <a:pt x="3258105" y="1074198"/>
                </a:cubicBezTo>
                <a:cubicBezTo>
                  <a:pt x="3243184" y="1079793"/>
                  <a:pt x="3229555" y="1090193"/>
                  <a:pt x="3213717" y="1091953"/>
                </a:cubicBezTo>
                <a:cubicBezTo>
                  <a:pt x="3148945" y="1099150"/>
                  <a:pt x="3083511" y="1097872"/>
                  <a:pt x="3018408" y="1100831"/>
                </a:cubicBezTo>
                <a:cubicBezTo>
                  <a:pt x="2989102" y="1106692"/>
                  <a:pt x="2971769" y="1101622"/>
                  <a:pt x="2956264" y="1127464"/>
                </a:cubicBezTo>
                <a:cubicBezTo>
                  <a:pt x="2951449" y="1135488"/>
                  <a:pt x="2952577" y="1146311"/>
                  <a:pt x="2947386" y="1154097"/>
                </a:cubicBezTo>
                <a:cubicBezTo>
                  <a:pt x="2935731" y="1171580"/>
                  <a:pt x="2916568" y="1188512"/>
                  <a:pt x="2894120" y="1189607"/>
                </a:cubicBezTo>
                <a:cubicBezTo>
                  <a:pt x="2781764" y="1195088"/>
                  <a:pt x="2669219" y="1195526"/>
                  <a:pt x="2556769" y="1198485"/>
                </a:cubicBezTo>
                <a:cubicBezTo>
                  <a:pt x="2530136" y="1201444"/>
                  <a:pt x="2503147" y="1202108"/>
                  <a:pt x="2476870" y="1207363"/>
                </a:cubicBezTo>
                <a:cubicBezTo>
                  <a:pt x="2458518" y="1211033"/>
                  <a:pt x="2441761" y="1220579"/>
                  <a:pt x="2423604" y="1225118"/>
                </a:cubicBezTo>
                <a:cubicBezTo>
                  <a:pt x="2406141" y="1229484"/>
                  <a:pt x="2387989" y="1230466"/>
                  <a:pt x="2370338" y="1233996"/>
                </a:cubicBezTo>
                <a:cubicBezTo>
                  <a:pt x="2358374" y="1236389"/>
                  <a:pt x="2346813" y="1240590"/>
                  <a:pt x="2334827" y="1242873"/>
                </a:cubicBezTo>
                <a:cubicBezTo>
                  <a:pt x="2284645" y="1252431"/>
                  <a:pt x="2183907" y="1269506"/>
                  <a:pt x="2183907" y="1269506"/>
                </a:cubicBezTo>
                <a:lnTo>
                  <a:pt x="1961965" y="1260629"/>
                </a:lnTo>
                <a:cubicBezTo>
                  <a:pt x="1912574" y="1257959"/>
                  <a:pt x="1818465" y="1248054"/>
                  <a:pt x="1766656" y="1242873"/>
                </a:cubicBezTo>
                <a:cubicBezTo>
                  <a:pt x="1663089" y="1216983"/>
                  <a:pt x="1720442" y="1227785"/>
                  <a:pt x="1509204" y="1242873"/>
                </a:cubicBezTo>
                <a:cubicBezTo>
                  <a:pt x="1499870" y="1243540"/>
                  <a:pt x="1491569" y="1249180"/>
                  <a:pt x="1482571" y="1251751"/>
                </a:cubicBezTo>
                <a:cubicBezTo>
                  <a:pt x="1470839" y="1255103"/>
                  <a:pt x="1458747" y="1257123"/>
                  <a:pt x="1447060" y="1260629"/>
                </a:cubicBezTo>
                <a:cubicBezTo>
                  <a:pt x="1429134" y="1266007"/>
                  <a:pt x="1412146" y="1274713"/>
                  <a:pt x="1393794" y="1278384"/>
                </a:cubicBezTo>
                <a:cubicBezTo>
                  <a:pt x="1378998" y="1281343"/>
                  <a:pt x="1363859" y="1282926"/>
                  <a:pt x="1349406" y="1287262"/>
                </a:cubicBezTo>
                <a:cubicBezTo>
                  <a:pt x="1334142" y="1291841"/>
                  <a:pt x="1319938" y="1299422"/>
                  <a:pt x="1305017" y="1305017"/>
                </a:cubicBezTo>
                <a:cubicBezTo>
                  <a:pt x="1296255" y="1308303"/>
                  <a:pt x="1287262" y="1310936"/>
                  <a:pt x="1278384" y="1313895"/>
                </a:cubicBezTo>
                <a:cubicBezTo>
                  <a:pt x="1180730" y="1310936"/>
                  <a:pt x="1082832" y="1312510"/>
                  <a:pt x="985421" y="1305017"/>
                </a:cubicBezTo>
                <a:cubicBezTo>
                  <a:pt x="877296" y="1296700"/>
                  <a:pt x="973231" y="1290340"/>
                  <a:pt x="905522" y="1269506"/>
                </a:cubicBezTo>
                <a:cubicBezTo>
                  <a:pt x="876679" y="1260631"/>
                  <a:pt x="816746" y="1251751"/>
                  <a:pt x="816746" y="1251751"/>
                </a:cubicBezTo>
                <a:cubicBezTo>
                  <a:pt x="802429" y="1237435"/>
                  <a:pt x="791953" y="1224638"/>
                  <a:pt x="772357" y="1216240"/>
                </a:cubicBezTo>
                <a:cubicBezTo>
                  <a:pt x="761143" y="1211434"/>
                  <a:pt x="748684" y="1210322"/>
                  <a:pt x="736847" y="1207363"/>
                </a:cubicBezTo>
                <a:cubicBezTo>
                  <a:pt x="727969" y="1201444"/>
                  <a:pt x="720021" y="1193810"/>
                  <a:pt x="710214" y="1189607"/>
                </a:cubicBezTo>
                <a:cubicBezTo>
                  <a:pt x="698999" y="1184801"/>
                  <a:pt x="686435" y="1184082"/>
                  <a:pt x="674703" y="1180730"/>
                </a:cubicBezTo>
                <a:cubicBezTo>
                  <a:pt x="655173" y="1175150"/>
                  <a:pt x="618918" y="1161129"/>
                  <a:pt x="603682" y="1154097"/>
                </a:cubicBezTo>
                <a:cubicBezTo>
                  <a:pt x="579650" y="1143005"/>
                  <a:pt x="558338" y="1125006"/>
                  <a:pt x="532660" y="1118586"/>
                </a:cubicBezTo>
                <a:cubicBezTo>
                  <a:pt x="520823" y="1115627"/>
                  <a:pt x="509080" y="1112264"/>
                  <a:pt x="497150" y="1109708"/>
                </a:cubicBezTo>
                <a:cubicBezTo>
                  <a:pt x="467642" y="1103385"/>
                  <a:pt x="408373" y="1091953"/>
                  <a:pt x="408373" y="1091953"/>
                </a:cubicBezTo>
                <a:cubicBezTo>
                  <a:pt x="353071" y="1036654"/>
                  <a:pt x="433137" y="1111422"/>
                  <a:pt x="363984" y="1065320"/>
                </a:cubicBezTo>
                <a:cubicBezTo>
                  <a:pt x="300515" y="1023007"/>
                  <a:pt x="376944" y="1048586"/>
                  <a:pt x="301841" y="1029809"/>
                </a:cubicBezTo>
                <a:cubicBezTo>
                  <a:pt x="252686" y="980656"/>
                  <a:pt x="331371" y="1058031"/>
                  <a:pt x="239697" y="976543"/>
                </a:cubicBezTo>
                <a:cubicBezTo>
                  <a:pt x="227185" y="965422"/>
                  <a:pt x="217258" y="951490"/>
                  <a:pt x="204186" y="941033"/>
                </a:cubicBezTo>
                <a:cubicBezTo>
                  <a:pt x="187523" y="927703"/>
                  <a:pt x="150920" y="905522"/>
                  <a:pt x="150920" y="905522"/>
                </a:cubicBezTo>
                <a:cubicBezTo>
                  <a:pt x="128608" y="838580"/>
                  <a:pt x="158706" y="921094"/>
                  <a:pt x="124287" y="852256"/>
                </a:cubicBezTo>
                <a:cubicBezTo>
                  <a:pt x="120102" y="843886"/>
                  <a:pt x="120225" y="833647"/>
                  <a:pt x="115410" y="825623"/>
                </a:cubicBezTo>
                <a:cubicBezTo>
                  <a:pt x="111104" y="818446"/>
                  <a:pt x="102883" y="814404"/>
                  <a:pt x="97654" y="807868"/>
                </a:cubicBezTo>
                <a:cubicBezTo>
                  <a:pt x="90989" y="799537"/>
                  <a:pt x="84671" y="790778"/>
                  <a:pt x="79899" y="781235"/>
                </a:cubicBezTo>
                <a:cubicBezTo>
                  <a:pt x="56850" y="735137"/>
                  <a:pt x="87946" y="771527"/>
                  <a:pt x="53266" y="736846"/>
                </a:cubicBezTo>
                <a:lnTo>
                  <a:pt x="71021" y="6036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5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озглянемо приклад застосування механізму успадкування в дії. Перед нами клас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Телефон), який має одну властивість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is_on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три методи: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Ініціалізатор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__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__()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Увімкнення: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turn_on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Дзвінок: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Створити клас нащадок з властивістю батарея і методом зарядки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i="1" dirty="0"/>
              <a:t># Батьківський клас</a:t>
            </a:r>
            <a:endParaRPr lang="uk-UA" dirty="0"/>
          </a:p>
          <a:p>
            <a:pPr marL="0" indent="0">
              <a:buNone/>
            </a:pPr>
            <a:r>
              <a:rPr lang="uk-UA" b="1" dirty="0" err="1"/>
              <a:t>class</a:t>
            </a:r>
            <a:r>
              <a:rPr lang="uk-UA" dirty="0"/>
              <a:t> </a:t>
            </a:r>
            <a:r>
              <a:rPr lang="uk-UA" b="1" dirty="0" err="1"/>
              <a:t>Phone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i="1" dirty="0"/>
              <a:t># </a:t>
            </a:r>
            <a:r>
              <a:rPr lang="uk-UA" i="1" dirty="0" err="1"/>
              <a:t>Ініціалізатор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b="1" dirty="0" err="1"/>
              <a:t>def</a:t>
            </a:r>
            <a:r>
              <a:rPr lang="uk-UA" dirty="0"/>
              <a:t> </a:t>
            </a:r>
            <a:r>
              <a:rPr lang="uk-UA" b="1" dirty="0"/>
              <a:t>__</a:t>
            </a:r>
            <a:r>
              <a:rPr lang="uk-UA" b="1" dirty="0" err="1"/>
              <a:t>init</a:t>
            </a:r>
            <a:r>
              <a:rPr lang="uk-UA" b="1" dirty="0"/>
              <a:t>__</a:t>
            </a:r>
            <a:r>
              <a:rPr lang="uk-UA" dirty="0"/>
              <a:t>(</a:t>
            </a:r>
            <a:r>
              <a:rPr lang="uk-UA" dirty="0" err="1"/>
              <a:t>self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self.is_on</a:t>
            </a:r>
            <a:r>
              <a:rPr lang="uk-UA" dirty="0"/>
              <a:t> = </a:t>
            </a:r>
            <a:r>
              <a:rPr lang="uk-UA" b="1" dirty="0" err="1"/>
              <a:t>False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i="1" dirty="0"/>
              <a:t># Включаємо телефон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b="1" dirty="0" err="1"/>
              <a:t>def</a:t>
            </a:r>
            <a:r>
              <a:rPr lang="uk-UA" dirty="0"/>
              <a:t> </a:t>
            </a:r>
            <a:r>
              <a:rPr lang="uk-UA" b="1" dirty="0" err="1"/>
              <a:t>turn_on</a:t>
            </a:r>
            <a:r>
              <a:rPr lang="uk-UA" dirty="0"/>
              <a:t>(</a:t>
            </a:r>
            <a:r>
              <a:rPr lang="uk-UA" dirty="0" err="1"/>
              <a:t>self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dirty="0" err="1"/>
              <a:t>self.is_on</a:t>
            </a:r>
            <a:r>
              <a:rPr lang="uk-UA" dirty="0"/>
              <a:t> = </a:t>
            </a:r>
            <a:r>
              <a:rPr lang="uk-UA" b="1" dirty="0" err="1"/>
              <a:t>True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i="1" dirty="0"/>
              <a:t># Якщо телефон включений, робим дзвінок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b="1" dirty="0" err="1"/>
              <a:t>def</a:t>
            </a:r>
            <a:r>
              <a:rPr lang="uk-UA" dirty="0"/>
              <a:t> </a:t>
            </a:r>
            <a:r>
              <a:rPr lang="uk-UA" b="1" dirty="0" err="1"/>
              <a:t>call</a:t>
            </a:r>
            <a:r>
              <a:rPr lang="uk-UA" dirty="0"/>
              <a:t>(</a:t>
            </a:r>
            <a:r>
              <a:rPr lang="uk-UA" dirty="0" err="1"/>
              <a:t>self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      </a:t>
            </a:r>
            <a:r>
              <a:rPr lang="uk-UA" b="1" dirty="0" err="1"/>
              <a:t>if</a:t>
            </a:r>
            <a:r>
              <a:rPr lang="uk-UA" dirty="0"/>
              <a:t> </a:t>
            </a:r>
            <a:r>
              <a:rPr lang="uk-UA" dirty="0" err="1"/>
              <a:t>self.is_on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            </a:t>
            </a:r>
            <a:r>
              <a:rPr lang="uk-UA" dirty="0" err="1"/>
              <a:t>print</a:t>
            </a:r>
            <a:r>
              <a:rPr lang="uk-UA" dirty="0"/>
              <a:t>('</a:t>
            </a:r>
            <a:r>
              <a:rPr lang="uk-UA" dirty="0" err="1"/>
              <a:t>Making</a:t>
            </a:r>
            <a:r>
              <a:rPr lang="uk-UA" dirty="0"/>
              <a:t> </a:t>
            </a:r>
            <a:r>
              <a:rPr lang="uk-UA" dirty="0" err="1"/>
              <a:t>call</a:t>
            </a:r>
            <a:r>
              <a:rPr lang="uk-UA" dirty="0"/>
              <a:t>...')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i="1" dirty="0"/>
              <a:t># Клас нащадок</a:t>
            </a:r>
            <a:endParaRPr lang="uk-UA" dirty="0"/>
          </a:p>
          <a:p>
            <a:pPr marL="0" indent="0">
              <a:buNone/>
            </a:pPr>
            <a:r>
              <a:rPr lang="uk-UA" b="1" dirty="0" err="1"/>
              <a:t>class</a:t>
            </a:r>
            <a:r>
              <a:rPr lang="uk-UA" dirty="0"/>
              <a:t> </a:t>
            </a:r>
            <a:r>
              <a:rPr lang="uk-UA" b="1" dirty="0" err="1"/>
              <a:t>MobilePhone</a:t>
            </a:r>
            <a:r>
              <a:rPr lang="uk-UA" dirty="0"/>
              <a:t>(</a:t>
            </a:r>
            <a:r>
              <a:rPr lang="uk-UA" dirty="0" err="1"/>
              <a:t>Phone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i="1" dirty="0"/>
              <a:t># Додаємо нову властивість </a:t>
            </a:r>
            <a:r>
              <a:rPr lang="uk-UA" i="1" dirty="0" err="1"/>
              <a:t>battery</a:t>
            </a:r>
            <a:endParaRPr lang="uk-UA" dirty="0"/>
          </a:p>
          <a:p>
            <a:pPr marL="0" indent="0">
              <a:buNone/>
            </a:pPr>
            <a:r>
              <a:rPr lang="uk-UA" sz="3600" dirty="0">
                <a:solidFill>
                  <a:srgbClr val="C00000"/>
                </a:solidFill>
              </a:rPr>
              <a:t>    </a:t>
            </a:r>
            <a:r>
              <a:rPr lang="uk-UA" sz="3600" b="1" dirty="0" err="1">
                <a:solidFill>
                  <a:srgbClr val="C00000"/>
                </a:solidFill>
              </a:rPr>
              <a:t>def</a:t>
            </a:r>
            <a:r>
              <a:rPr lang="uk-UA" sz="3600" dirty="0">
                <a:solidFill>
                  <a:srgbClr val="C00000"/>
                </a:solidFill>
              </a:rPr>
              <a:t> </a:t>
            </a:r>
            <a:r>
              <a:rPr lang="uk-UA" sz="3600" b="1" dirty="0">
                <a:solidFill>
                  <a:srgbClr val="C00000"/>
                </a:solidFill>
              </a:rPr>
              <a:t>__</a:t>
            </a:r>
            <a:r>
              <a:rPr lang="uk-UA" sz="3600" b="1" dirty="0" err="1">
                <a:solidFill>
                  <a:srgbClr val="C00000"/>
                </a:solidFill>
              </a:rPr>
              <a:t>init</a:t>
            </a:r>
            <a:r>
              <a:rPr lang="uk-UA" sz="3600" b="1" dirty="0">
                <a:solidFill>
                  <a:srgbClr val="C00000"/>
                </a:solidFill>
              </a:rPr>
              <a:t>__</a:t>
            </a:r>
            <a:r>
              <a:rPr lang="uk-UA" sz="3600" dirty="0">
                <a:solidFill>
                  <a:srgbClr val="C00000"/>
                </a:solidFill>
              </a:rPr>
              <a:t>(</a:t>
            </a:r>
            <a:r>
              <a:rPr lang="uk-UA" sz="3600" dirty="0" err="1">
                <a:solidFill>
                  <a:srgbClr val="C00000"/>
                </a:solidFill>
              </a:rPr>
              <a:t>self</a:t>
            </a:r>
            <a:r>
              <a:rPr lang="uk-UA" sz="3600" dirty="0">
                <a:solidFill>
                  <a:srgbClr val="C00000"/>
                </a:solidFill>
              </a:rPr>
              <a:t>):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C00000"/>
                </a:solidFill>
              </a:rPr>
              <a:t>        </a:t>
            </a:r>
            <a:r>
              <a:rPr lang="uk-UA" sz="3600" dirty="0" err="1">
                <a:solidFill>
                  <a:srgbClr val="C00000"/>
                </a:solidFill>
              </a:rPr>
              <a:t>super</a:t>
            </a:r>
            <a:r>
              <a:rPr lang="uk-UA" sz="3600" dirty="0">
                <a:solidFill>
                  <a:srgbClr val="C00000"/>
                </a:solidFill>
              </a:rPr>
              <a:t>().__</a:t>
            </a:r>
            <a:r>
              <a:rPr lang="uk-UA" sz="3600" dirty="0" err="1">
                <a:solidFill>
                  <a:srgbClr val="C00000"/>
                </a:solidFill>
              </a:rPr>
              <a:t>init</a:t>
            </a:r>
            <a:r>
              <a:rPr lang="uk-UA" sz="3600" dirty="0">
                <a:solidFill>
                  <a:srgbClr val="C00000"/>
                </a:solidFill>
              </a:rPr>
              <a:t>__()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C00000"/>
                </a:solidFill>
              </a:rPr>
              <a:t>        </a:t>
            </a:r>
            <a:r>
              <a:rPr lang="uk-UA" sz="3600" dirty="0" err="1">
                <a:solidFill>
                  <a:srgbClr val="C00000"/>
                </a:solidFill>
              </a:rPr>
              <a:t>self.battery</a:t>
            </a:r>
            <a:r>
              <a:rPr lang="uk-UA" sz="3600" dirty="0">
                <a:solidFill>
                  <a:srgbClr val="C00000"/>
                </a:solidFill>
              </a:rPr>
              <a:t> = 0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uk-UA" i="1" dirty="0"/>
              <a:t># </a:t>
            </a:r>
            <a:r>
              <a:rPr lang="uk-UA" i="1" dirty="0" err="1"/>
              <a:t>Заряжаємо</a:t>
            </a:r>
            <a:r>
              <a:rPr lang="uk-UA" i="1" dirty="0"/>
              <a:t> телефон на величину переданого значення</a:t>
            </a:r>
            <a:endParaRPr lang="uk-UA" dirty="0"/>
          </a:p>
          <a:p>
            <a:pPr marL="0" indent="0">
              <a:buNone/>
            </a:pPr>
            <a:r>
              <a:rPr lang="uk-UA" b="1" dirty="0" err="1" smtClean="0"/>
              <a:t>def</a:t>
            </a:r>
            <a:r>
              <a:rPr lang="uk-UA" dirty="0" smtClean="0"/>
              <a:t> </a:t>
            </a:r>
            <a:r>
              <a:rPr lang="uk-UA" b="1" dirty="0" err="1"/>
              <a:t>charge</a:t>
            </a:r>
            <a:r>
              <a:rPr lang="uk-UA" dirty="0"/>
              <a:t>(</a:t>
            </a:r>
            <a:r>
              <a:rPr lang="uk-UA" dirty="0" err="1"/>
              <a:t>self</a:t>
            </a:r>
            <a:r>
              <a:rPr lang="uk-UA" dirty="0"/>
              <a:t>, </a:t>
            </a:r>
            <a:r>
              <a:rPr lang="uk-UA" dirty="0" err="1"/>
              <a:t>num</a:t>
            </a:r>
            <a:r>
              <a:rPr lang="uk-UA" dirty="0"/>
              <a:t>):</a:t>
            </a:r>
          </a:p>
          <a:p>
            <a:pPr marL="0" indent="0">
              <a:buNone/>
            </a:pPr>
            <a:r>
              <a:rPr lang="uk-UA" dirty="0"/>
              <a:t>  </a:t>
            </a:r>
            <a:r>
              <a:rPr lang="uk-UA" dirty="0" smtClean="0"/>
              <a:t>    </a:t>
            </a:r>
            <a:r>
              <a:rPr lang="uk-UA" dirty="0" err="1" smtClean="0"/>
              <a:t>self.battery</a:t>
            </a:r>
            <a:r>
              <a:rPr lang="uk-UA" dirty="0" smtClean="0"/>
              <a:t> </a:t>
            </a:r>
            <a:r>
              <a:rPr lang="uk-UA" dirty="0"/>
              <a:t>= </a:t>
            </a:r>
            <a:r>
              <a:rPr lang="uk-UA" dirty="0" err="1"/>
              <a:t>num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    </a:t>
            </a:r>
            <a:r>
              <a:rPr lang="uk-UA" dirty="0" smtClean="0"/>
              <a:t>  </a:t>
            </a:r>
            <a:r>
              <a:rPr lang="uk-UA" dirty="0" err="1" smtClean="0"/>
              <a:t>print</a:t>
            </a:r>
            <a:r>
              <a:rPr lang="uk-UA" dirty="0" smtClean="0"/>
              <a:t>(</a:t>
            </a:r>
            <a:r>
              <a:rPr lang="uk-UA" dirty="0" err="1" smtClean="0"/>
              <a:t>f'Charging</a:t>
            </a:r>
            <a:r>
              <a:rPr lang="uk-UA" dirty="0" smtClean="0"/>
              <a:t> </a:t>
            </a:r>
            <a:r>
              <a:rPr lang="uk-UA" dirty="0" err="1"/>
              <a:t>battery</a:t>
            </a:r>
            <a:r>
              <a:rPr lang="uk-UA" dirty="0"/>
              <a:t> </a:t>
            </a:r>
            <a:r>
              <a:rPr lang="uk-UA" dirty="0" err="1"/>
              <a:t>up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... {</a:t>
            </a:r>
            <a:r>
              <a:rPr lang="uk-UA" dirty="0" err="1"/>
              <a:t>self.battery</a:t>
            </a:r>
            <a:r>
              <a:rPr lang="uk-UA" dirty="0"/>
              <a:t>}%')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677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Тварина):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імітує тварину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Duck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імітує качку, це підклас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імітує кота, це підклас Тварини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 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Миша):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імітує мишу, це підклас Тварини.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262" y="2110581"/>
            <a:ext cx="87534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662" y="514590"/>
            <a:ext cx="11265762" cy="595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Animal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# </a:t>
            </a:r>
            <a:r>
              <a:rPr lang="uk-UA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 </a:t>
            </a:r>
            <a:r>
              <a:rPr lang="uk-UA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Animal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атрибут 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атрибут (</a:t>
            </a:r>
            <a:r>
              <a:rPr lang="uk-UA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attribute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 '</a:t>
            </a:r>
            <a:r>
              <a:rPr lang="uk-UA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'.</a:t>
            </a:r>
            <a:b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self.name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 smtClean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 smtClean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showInfo</a:t>
            </a:r>
            <a: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 smtClean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r>
              <a:rPr lang="en-US" dirty="0" smtClean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# Метод (</a:t>
            </a:r>
            <a:r>
              <a:rPr lang="uk-UA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br>
              <a:rPr lang="uk-UA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</a:t>
            </a:r>
            <a:r>
              <a:rPr lang="uk-UA" dirty="0" err="1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I'm</a:t>
            </a:r>
            <a: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 + self.name)</a:t>
            </a:r>
            <a:b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class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Animal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__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weight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# </a:t>
            </a:r>
            <a:r>
              <a:rPr lang="uk-UA" sz="1600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Викликається </a:t>
            </a:r>
            <a:r>
              <a:rPr lang="uk-UA" sz="1600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constructor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батьківського класу 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1600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Animal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b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super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().__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init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__(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self.age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self.weight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weight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# </a:t>
            </a:r>
            <a:r>
              <a:rPr lang="uk-UA" sz="1600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Перевизначити 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1600" i="1" dirty="0" err="1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override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метод с </a:t>
            </a:r>
            <a:r>
              <a:rPr lang="uk-UA" sz="1600" i="1" dirty="0" smtClean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однаковою назвою батьківського класу.</a:t>
            </a:r>
            <a: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1600" i="1" dirty="0">
                <a:solidFill>
                  <a:srgbClr val="7C7C7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dirty="0" err="1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def</a:t>
            </a:r>
            <a: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showInfo</a:t>
            </a:r>
            <a: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</a:t>
            </a:r>
            <a: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br>
              <a:rPr lang="uk-UA" dirty="0">
                <a:solidFill>
                  <a:srgbClr val="5482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I'm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 + self.name)</a:t>
            </a:r>
            <a:b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 +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self.age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))</a:t>
            </a:r>
            <a:b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weight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 +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self.weight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elephant</a:t>
            </a:r>
            <a:r>
              <a:rPr lang="uk-UA" dirty="0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uk-UA" dirty="0" err="1" smtClean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Animal</a:t>
            </a:r>
            <a: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</a:t>
            </a:r>
            <a:r>
              <a:rPr lang="uk-UA" dirty="0" err="1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Kuk</a:t>
            </a:r>
            <a: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")</a:t>
            </a:r>
            <a:b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elephant.showInfo</a:t>
            </a:r>
            <a:r>
              <a:rPr lang="uk-UA" dirty="0">
                <a:solidFill>
                  <a:srgbClr val="2F55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</a:t>
            </a:r>
            <a:r>
              <a:rPr lang="uk-UA" dirty="0" smtClean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("</a:t>
            </a: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Tom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", 5, 12)</a:t>
            </a:r>
            <a:b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 err="1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cat.showInfo</a:t>
            </a:r>
            <a:r>
              <a:rPr lang="uk-UA" dirty="0">
                <a:solidFill>
                  <a:srgbClr val="BF9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()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684" y="3823964"/>
            <a:ext cx="22669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32" y="292963"/>
            <a:ext cx="8238477" cy="62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1295</Words>
  <Application>Microsoft Office PowerPoint</Application>
  <PresentationFormat>Широкоэкранный</PresentationFormat>
  <Paragraphs>219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Yu Gothic UI Semilight</vt:lpstr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ООП Python Наслідування, поліморфізм</vt:lpstr>
      <vt:lpstr>Наслідування в Python</vt:lpstr>
      <vt:lpstr>Презентация PowerPoint</vt:lpstr>
      <vt:lpstr>super() – супер клас в Python</vt:lpstr>
      <vt:lpstr>Презентация PowerPoint</vt:lpstr>
      <vt:lpstr>Розглянемо приклад застосування механізму успадкування в дії. Перед нами клас Phone (Телефон), який має одну властивість is_on і три методи: Ініціалізатор: __init__(); Увімкнення: turn_on(); Дзвінок: call(). Створити клас нащадок з властивістю батарея і методом зарядки </vt:lpstr>
      <vt:lpstr>Animal (Тварина):  Клас імітує тварину. Duck (Качка):  Клас імітує качку, це підклас Тварини. Cat (Кіт):  Клас імітує кота, це підклас Тварини. Mouse (Миша):  Клас імітує мишу, це підклас Тварини.</vt:lpstr>
      <vt:lpstr>Презентация PowerPoint</vt:lpstr>
      <vt:lpstr>Презентация PowerPoint</vt:lpstr>
      <vt:lpstr>Презентация PowerPoint</vt:lpstr>
      <vt:lpstr>Поліморфізм в Python</vt:lpstr>
      <vt:lpstr>Презентация PowerPoint</vt:lpstr>
      <vt:lpstr>Презентация PowerPoint</vt:lpstr>
      <vt:lpstr>Пояснення до попереднього прикладу</vt:lpstr>
      <vt:lpstr>Презентация PowerPoint</vt:lpstr>
      <vt:lpstr>Презентация PowerPoint</vt:lpstr>
      <vt:lpstr>Множинне наслідування</vt:lpstr>
      <vt:lpstr>Презентация PowerPoint</vt:lpstr>
      <vt:lpstr> Лінеарізація і множинна спадковість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 Python</dc:title>
  <dc:creator>Admin</dc:creator>
  <cp:lastModifiedBy>Admin</cp:lastModifiedBy>
  <cp:revision>33</cp:revision>
  <dcterms:created xsi:type="dcterms:W3CDTF">2022-06-14T18:53:50Z</dcterms:created>
  <dcterms:modified xsi:type="dcterms:W3CDTF">2022-11-08T09:16:39Z</dcterms:modified>
</cp:coreProperties>
</file>