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90" r:id="rId8"/>
    <p:sldId id="291" r:id="rId9"/>
    <p:sldId id="292" r:id="rId10"/>
    <p:sldId id="294" r:id="rId11"/>
    <p:sldId id="295" r:id="rId12"/>
    <p:sldId id="296" r:id="rId13"/>
    <p:sldId id="297" r:id="rId14"/>
    <p:sldId id="298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6" r:id="rId28"/>
    <p:sldId id="279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0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1plus1.ua/novyny/himicna-ataka-ak-vratuvati-sebe-ta-tvarin-fosfor-amiak-iprit-zarin-hlor#%D0%B7%D0%B0%D1%80%D0%B8%D0%BD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plus1.ua/novyny/himicna-ataka-ak-vratuvati-sebe-ta-tvarin-fosfor-amiak-iprit-zarin-hlor#%D0%A5%D0%9B%D0%9E%D0%A0" TargetMode="External"/><Relationship Id="rId5" Type="http://schemas.openxmlformats.org/officeDocument/2006/relationships/hyperlink" Target="https://1plus1.ua/novyny/himicna-ataka-ak-vratuvati-sebe-ta-tvarin-fosfor-amiak-iprit-zarin-hlor#%D0%90%D0%9C%D0%86%D0%90%D0%9A" TargetMode="External"/><Relationship Id="rId4" Type="http://schemas.openxmlformats.org/officeDocument/2006/relationships/hyperlink" Target="https://1plus1.ua/novyny/himicna-ataka-ak-vratuvati-sebe-ta-tvarin-fosfor-amiak-iprit-zarin-hlor#%D0%A4%D0%9E%D0%A1%D0%A4%D0%9E%D0%A0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E%D1%82%D1%80%D1%83%D0%B9%D0%BD%D1%96_%D1%80%D0%B5%D1%87%D0%BE%D0%B2%D0%B8%D0%BD%D0%B8_%D0%BF%D1%81%D0%B8%D1%85%D0%BE%D1%85%D1%96%D0%BC%D1%96%D1%87%D0%BD%D0%BE%D1%97_%D0%B4%D1%96%D1%97" TargetMode="External"/><Relationship Id="rId3" Type="http://schemas.openxmlformats.org/officeDocument/2006/relationships/hyperlink" Target="https://uk.wikipedia.org/w/index.php?title=%D0%9E%D1%82%D1%80%D1%83%D0%B9%D0%BD%D1%96_%D1%80%D0%B5%D1%87%D0%BE%D0%B2%D0%B8%D0%BD%D0%B8_%D0%B7%D0%B0%D0%B4%D1%83%D1%88%D0%BB%D0%B8%D0%B2%D0%BE%D1%97_%D0%B4%D1%96%D1%97&amp;action=edit&amp;redlink=1" TargetMode="External"/><Relationship Id="rId7" Type="http://schemas.openxmlformats.org/officeDocument/2006/relationships/hyperlink" Target="https://uk.wikipedia.org/wiki/%D0%9E%D1%82%D1%80%D1%83%D0%B9%D0%BD%D1%96_%D1%80%D0%B5%D1%87%D0%BE%D0%B2%D0%B8%D0%BD%D0%B8_%D0%BF%D0%BE%D0%B4%D1%80%D0%B0%D0%B7%D0%BD%D1%8E%D0%B2%D0%B0%D0%BB%D1%8C%D0%BD%D0%BE%D1%97_%D0%B4%D1%96%D1%97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E%D1%82%D1%80%D1%83%D0%B9%D0%BD%D1%96_%D1%80%D0%B5%D1%87%D0%BE%D0%B2%D0%B8%D0%BD%D0%B8_%D0%BD%D0%B5%D1%80%D0%B2%D0%BE%D0%B2%D0%BE-%D0%BF%D0%B0%D1%80%D0%B0%D0%BB%D1%96%D1%82%D0%B8%D1%87%D0%BD%D0%BE%D1%97_%D0%B4%D1%96%D1%97" TargetMode="External"/><Relationship Id="rId5" Type="http://schemas.openxmlformats.org/officeDocument/2006/relationships/hyperlink" Target="https://uk.wikipedia.org/w/index.php?title=%D0%9E%D1%82%D1%80%D1%83%D0%B9%D0%BD%D1%96_%D1%80%D0%B5%D1%87%D0%BE%D0%B2%D0%B8%D0%BD%D0%B8_%D0%B7%D0%B0%D0%B3%D0%B0%D0%BB%D1%8C%D0%BD%D0%BE%D0%BE%D1%82%D1%80%D1%83%D0%B9%D0%BD%D0%BE%D1%97_%D0%B4%D1%96%D1%97&amp;action=edit&amp;redlink=1" TargetMode="External"/><Relationship Id="rId4" Type="http://schemas.openxmlformats.org/officeDocument/2006/relationships/hyperlink" Target="https://uk.wikipedia.org/w/index.php?title=%D0%9E%D1%82%D1%80%D1%83%D0%B9%D0%BD%D1%96_%D1%80%D0%B5%D1%87%D0%BE%D0%B2%D0%B8%D0%BD%D0%B8_%D1%88%D0%BA%D1%96%D1%80%D0%BD%D0%BE-%D0%BD%D0%B0%D1%80%D0%B8%D0%B2%D0%BD%D0%BE%D1%97_%D0%B4%D1%96%D1%97&amp;action=edit&amp;redlink=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0" y="158262"/>
            <a:ext cx="8991600" cy="3874402"/>
          </a:xfrm>
        </p:spPr>
        <p:txBody>
          <a:bodyPr>
            <a:normAutofit/>
          </a:bodyPr>
          <a:lstStyle/>
          <a:p>
            <a:r>
              <a:rPr lang="uk-UA" dirty="0"/>
              <a:t>Лекція 6. </a:t>
            </a:r>
            <a:br>
              <a:rPr lang="uk-UA" dirty="0"/>
            </a:br>
            <a:r>
              <a:rPr lang="uk-UA" dirty="0"/>
              <a:t>Тема. Бойові отруйні речовини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214" y="4287229"/>
            <a:ext cx="2857500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50" y="421579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426" y="2902212"/>
            <a:ext cx="4486656" cy="1141497"/>
          </a:xfrm>
        </p:spPr>
        <p:txBody>
          <a:bodyPr>
            <a:normAutofit fontScale="90000"/>
          </a:bodyPr>
          <a:lstStyle/>
          <a:p>
            <a:r>
              <a:rPr lang="ru-RU" dirty="0"/>
              <a:t>Бойові </a:t>
            </a:r>
            <a:r>
              <a:rPr lang="ru-RU" dirty="0" err="1"/>
              <a:t>отруйні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нервово-паралітичної</a:t>
            </a:r>
            <a:r>
              <a:rPr lang="ru-RU" dirty="0"/>
              <a:t> </a:t>
            </a:r>
            <a:r>
              <a:rPr lang="ru-RU" dirty="0" err="1"/>
              <a:t>дії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42538" y="211015"/>
            <a:ext cx="5767754" cy="652389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Зарин, зоман, </a:t>
            </a:r>
            <a:r>
              <a:rPr lang="en-US" dirty="0" err="1"/>
              <a:t>Vx</a:t>
            </a:r>
            <a:r>
              <a:rPr lang="en-US" dirty="0"/>
              <a:t>, </a:t>
            </a:r>
            <a:r>
              <a:rPr lang="uk-UA" dirty="0"/>
              <a:t>що уражають нервову систему,</a:t>
            </a:r>
          </a:p>
          <a:p>
            <a:pPr marL="0" indent="0">
              <a:buNone/>
            </a:pPr>
            <a:r>
              <a:rPr lang="uk-UA" dirty="0"/>
              <a:t>потрапляють в організм через органи дихання, шкірні покриви</a:t>
            </a:r>
          </a:p>
          <a:p>
            <a:pPr marL="0" indent="0">
              <a:buNone/>
            </a:pPr>
            <a:r>
              <a:rPr lang="uk-UA" dirty="0"/>
              <a:t>і травний тракт. Крім того, вони викликають сильне звуження</a:t>
            </a:r>
          </a:p>
          <a:p>
            <a:pPr marL="0" indent="0">
              <a:buNone/>
            </a:pPr>
            <a:r>
              <a:rPr lang="uk-UA" dirty="0"/>
              <a:t>зіниць очей (міоз). Для захисту від них потрібен не лише</a:t>
            </a:r>
          </a:p>
          <a:p>
            <a:pPr marL="0" indent="0">
              <a:buNone/>
            </a:pPr>
            <a:r>
              <a:rPr lang="uk-UA" dirty="0"/>
              <a:t>протигаз, а й засоби індивідуального захисту шкіри.</a:t>
            </a:r>
          </a:p>
          <a:p>
            <a:pPr marL="0" indent="0">
              <a:buNone/>
            </a:pPr>
            <a:r>
              <a:rPr lang="uk-UA" dirty="0"/>
              <a:t>Зарин – це летка безбарвна або жовтувата рідина майже</a:t>
            </a:r>
          </a:p>
          <a:p>
            <a:pPr marL="0" indent="0">
              <a:buNone/>
            </a:pPr>
            <a:r>
              <a:rPr lang="uk-UA" dirty="0"/>
              <a:t>без запаху. Взимку не замерзає. Змішується з водою та</a:t>
            </a:r>
          </a:p>
          <a:p>
            <a:pPr marL="0" indent="0">
              <a:buNone/>
            </a:pPr>
            <a:r>
              <a:rPr lang="uk-UA" dirty="0"/>
              <a:t>органічними розчинниками у будь-яких співвідношеннях і</a:t>
            </a:r>
          </a:p>
          <a:p>
            <a:pPr marL="0" indent="0">
              <a:buNone/>
            </a:pPr>
            <a:r>
              <a:rPr lang="uk-UA" dirty="0"/>
              <a:t>добре розчиняється в жирах. Він стійкий до дії води, тому</a:t>
            </a:r>
          </a:p>
          <a:p>
            <a:pPr marL="0" indent="0">
              <a:buNone/>
            </a:pPr>
            <a:r>
              <a:rPr lang="uk-UA" dirty="0"/>
              <a:t>може застосовуватися для зараження джерел води на тривалий</a:t>
            </a:r>
          </a:p>
          <a:p>
            <a:pPr marL="0" indent="0">
              <a:buNone/>
            </a:pPr>
            <a:r>
              <a:rPr lang="uk-UA" dirty="0"/>
              <a:t>час. За звичайної температури швидко руйнується розчинами</a:t>
            </a:r>
          </a:p>
          <a:p>
            <a:pPr marL="0" indent="0">
              <a:buNone/>
            </a:pPr>
            <a:r>
              <a:rPr lang="uk-UA" dirty="0"/>
              <a:t>лугів та аміаку. При потраплянні на шкіру людини,</a:t>
            </a:r>
          </a:p>
          <a:p>
            <a:pPr marL="0" indent="0">
              <a:buNone/>
            </a:pPr>
            <a:r>
              <a:rPr lang="uk-UA" dirty="0"/>
              <a:t>обмундирування, взуття, дерево та інші пористі матеріали, а</a:t>
            </a:r>
          </a:p>
          <a:p>
            <a:pPr marL="0" indent="0">
              <a:buNone/>
            </a:pPr>
            <a:r>
              <a:rPr lang="uk-UA" dirty="0"/>
              <a:t>також на продукти харчування зарин зразу ж вбирається. Дія</a:t>
            </a:r>
          </a:p>
          <a:p>
            <a:pPr marL="0" indent="0">
              <a:buNone/>
            </a:pPr>
            <a:r>
              <a:rPr lang="uk-UA" dirty="0"/>
              <a:t>зарину на організм людини розвивається швидко, без</a:t>
            </a:r>
          </a:p>
          <a:p>
            <a:pPr marL="0" indent="0">
              <a:buNone/>
            </a:pPr>
            <a:r>
              <a:rPr lang="uk-UA" dirty="0"/>
              <a:t>прихованого періоду дії. Під час впливу смертельних доз</a:t>
            </a:r>
          </a:p>
          <a:p>
            <a:pPr marL="0" indent="0">
              <a:buNone/>
            </a:pPr>
            <a:r>
              <a:rPr lang="uk-UA" dirty="0"/>
              <a:t>спостерігаються: звуження зіниць (міоз), виділення слини,</a:t>
            </a:r>
          </a:p>
          <a:p>
            <a:pPr marL="0" indent="0">
              <a:buNone/>
            </a:pPr>
            <a:r>
              <a:rPr lang="uk-UA" dirty="0"/>
              <a:t>утруднення дихання, блювання, порушення координації рухів,</a:t>
            </a:r>
          </a:p>
          <a:p>
            <a:pPr marL="0" indent="0">
              <a:buNone/>
            </a:pPr>
            <a:r>
              <a:rPr lang="uk-UA" dirty="0"/>
              <a:t>втрата свідомості, напади сильних судом, параліч і смерть</a:t>
            </a:r>
          </a:p>
        </p:txBody>
      </p:sp>
    </p:spTree>
    <p:extLst>
      <p:ext uri="{BB962C8B-B14F-4D97-AF65-F5344CB8AC3E}">
        <p14:creationId xmlns:p14="http://schemas.microsoft.com/office/powerpoint/2010/main" val="1314363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256" y="2474891"/>
            <a:ext cx="4486656" cy="1987348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1800" dirty="0"/>
              <a:t>Зоман – безбарвна і майже без запаху рідина, за своїми</a:t>
            </a:r>
            <a:br>
              <a:rPr lang="uk-UA" sz="1800" dirty="0"/>
            </a:br>
            <a:r>
              <a:rPr lang="uk-UA" sz="1800" dirty="0"/>
              <a:t>властивостями дуже подібна до зарину; діє на організм</a:t>
            </a:r>
            <a:br>
              <a:rPr lang="uk-UA" sz="1800" dirty="0"/>
            </a:br>
            <a:r>
              <a:rPr lang="uk-UA" sz="1800" dirty="0"/>
              <a:t>людини, як зарин, але </a:t>
            </a:r>
            <a:r>
              <a:rPr lang="uk-UA" sz="1800" dirty="0" err="1"/>
              <a:t>токсичніша</a:t>
            </a:r>
            <a:r>
              <a:rPr lang="uk-UA" sz="1800" dirty="0"/>
              <a:t> від нього у 5−10 разів.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9785" y="140677"/>
            <a:ext cx="5811715" cy="66557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/>
              <a:t>Засоби застосування, виявлення та дегазації зоману, а також</a:t>
            </a:r>
          </a:p>
          <a:p>
            <a:pPr marL="0" indent="0">
              <a:buNone/>
            </a:pPr>
            <a:r>
              <a:rPr lang="uk-UA" dirty="0"/>
              <a:t>засоби захисту від нього ті самі, що й при застосуванні зарину.</a:t>
            </a:r>
          </a:p>
          <a:p>
            <a:pPr marL="0" indent="0">
              <a:buNone/>
            </a:pPr>
            <a:r>
              <a:rPr lang="uk-UA" dirty="0"/>
              <a:t>Особливість зоману полягає в тому, що він заражає місцевість</a:t>
            </a:r>
          </a:p>
          <a:p>
            <a:pPr marL="0" indent="0">
              <a:buNone/>
            </a:pPr>
            <a:r>
              <a:rPr lang="uk-UA" dirty="0"/>
              <a:t>на більш тривалі терміни, ніж зарин. Небезпека смертельного</a:t>
            </a:r>
          </a:p>
          <a:p>
            <a:pPr marL="0" indent="0">
              <a:buNone/>
            </a:pPr>
            <a:r>
              <a:rPr lang="uk-UA" dirty="0"/>
              <a:t>ураження на місцевості, зараженій зоманом, зберігається</a:t>
            </a:r>
          </a:p>
          <a:p>
            <a:pPr marL="0" indent="0">
              <a:buNone/>
            </a:pPr>
            <a:r>
              <a:rPr lang="uk-UA" dirty="0"/>
              <a:t>влітку до 10 год (у місцях розривів боєприпасів – до 30 год),</a:t>
            </a:r>
          </a:p>
          <a:p>
            <a:pPr marL="0" indent="0">
              <a:buNone/>
            </a:pPr>
            <a:r>
              <a:rPr lang="uk-UA" dirty="0"/>
              <a:t>взимку – до 2−3 діб, а небезпека тимчасового ураження зору</a:t>
            </a:r>
          </a:p>
          <a:p>
            <a:pPr marL="0" indent="0">
              <a:buNone/>
            </a:pPr>
            <a:r>
              <a:rPr lang="uk-UA" dirty="0"/>
              <a:t>зберігається влітку до 2−4 діб, взимку – до 2−3 тижнів. Пари</a:t>
            </a:r>
          </a:p>
          <a:p>
            <a:pPr marL="0" indent="0">
              <a:buNone/>
            </a:pPr>
            <a:r>
              <a:rPr lang="uk-UA" dirty="0"/>
              <a:t>зоману в небезпечних концентраціях можуть поширюватися</a:t>
            </a:r>
          </a:p>
          <a:p>
            <a:pPr marL="0" indent="0">
              <a:buNone/>
            </a:pPr>
            <a:r>
              <a:rPr lang="uk-UA" dirty="0"/>
              <a:t>вітром на десятки кілометрів від місця застосування.</a:t>
            </a:r>
          </a:p>
          <a:p>
            <a:pPr marL="0" indent="0">
              <a:buNone/>
            </a:pPr>
            <a:r>
              <a:rPr lang="uk-UA" dirty="0"/>
              <a:t>Озброєння та військова техніка, заражені краплями зоману,</a:t>
            </a:r>
          </a:p>
          <a:p>
            <a:pPr marL="0" indent="0">
              <a:buNone/>
            </a:pPr>
            <a:r>
              <a:rPr lang="uk-UA" dirty="0"/>
              <a:t>після дегазації можуть експлуатуватися без засобів захисту</a:t>
            </a:r>
          </a:p>
          <a:p>
            <a:pPr marL="0" indent="0">
              <a:buNone/>
            </a:pPr>
            <a:r>
              <a:rPr lang="uk-UA" dirty="0"/>
              <a:t>шкіри, але існує небезпека ураження через органи дихання.</a:t>
            </a:r>
          </a:p>
          <a:p>
            <a:pPr marL="0" indent="0">
              <a:buNone/>
            </a:pPr>
            <a:r>
              <a:rPr lang="en-US" dirty="0" err="1"/>
              <a:t>Vx</a:t>
            </a:r>
            <a:r>
              <a:rPr lang="en-US" dirty="0"/>
              <a:t> – </a:t>
            </a:r>
            <a:r>
              <a:rPr lang="uk-UA" dirty="0" err="1"/>
              <a:t>малолетка</a:t>
            </a:r>
            <a:r>
              <a:rPr lang="uk-UA" dirty="0"/>
              <a:t> безбарвна рідина, що не має запаху і не</a:t>
            </a:r>
          </a:p>
          <a:p>
            <a:pPr marL="0" indent="0">
              <a:buNone/>
            </a:pPr>
            <a:r>
              <a:rPr lang="uk-UA" dirty="0"/>
              <a:t>замерзає взимку. Місцевість, заражена </a:t>
            </a:r>
            <a:r>
              <a:rPr lang="en-US" dirty="0" err="1"/>
              <a:t>Vx</a:t>
            </a:r>
            <a:r>
              <a:rPr lang="en-US" dirty="0"/>
              <a:t>, </a:t>
            </a:r>
            <a:r>
              <a:rPr lang="uk-UA" dirty="0"/>
              <a:t>залишається</a:t>
            </a:r>
          </a:p>
          <a:p>
            <a:pPr marL="0" indent="0">
              <a:buNone/>
            </a:pPr>
            <a:r>
              <a:rPr lang="uk-UA" dirty="0"/>
              <a:t>небезпечною для ураження влітку до 7−15 діб, а взимку – на</a:t>
            </a:r>
          </a:p>
          <a:p>
            <a:pPr marL="0" indent="0">
              <a:buNone/>
            </a:pPr>
            <a:r>
              <a:rPr lang="uk-UA" dirty="0"/>
              <a:t>весь період до настання тепла. Воду </a:t>
            </a:r>
            <a:r>
              <a:rPr lang="en-US" dirty="0" err="1"/>
              <a:t>Vx</a:t>
            </a:r>
            <a:r>
              <a:rPr lang="en-US" dirty="0"/>
              <a:t> </a:t>
            </a:r>
            <a:r>
              <a:rPr lang="uk-UA" dirty="0"/>
              <a:t>заражає на дуже</a:t>
            </a:r>
          </a:p>
          <a:p>
            <a:pPr marL="0" indent="0">
              <a:buNone/>
            </a:pPr>
            <a:r>
              <a:rPr lang="uk-UA" dirty="0"/>
              <a:t>тривалий термін. Основний бойовий стан </a:t>
            </a:r>
            <a:r>
              <a:rPr lang="en-US" dirty="0" err="1"/>
              <a:t>Vx</a:t>
            </a:r>
            <a:r>
              <a:rPr lang="en-US" dirty="0"/>
              <a:t> – </a:t>
            </a:r>
            <a:r>
              <a:rPr lang="uk-UA" dirty="0"/>
              <a:t>аерозоль. </a:t>
            </a:r>
          </a:p>
        </p:txBody>
      </p:sp>
    </p:spTree>
    <p:extLst>
      <p:ext uri="{BB962C8B-B14F-4D97-AF65-F5344CB8AC3E}">
        <p14:creationId xmlns:p14="http://schemas.microsoft.com/office/powerpoint/2010/main" val="27061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Бойові отруйні речовини шкірнонаривної дії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8238" y="79131"/>
            <a:ext cx="5846885" cy="6664569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/>
              <a:t>Іприт (очищений) – безбарвна або світло-жовта рідина зі</a:t>
            </a:r>
          </a:p>
          <a:p>
            <a:pPr marL="0" indent="0">
              <a:buNone/>
            </a:pPr>
            <a:r>
              <a:rPr lang="uk-UA" dirty="0"/>
              <a:t>слабким запахом, важча від води. Замерзає за температури</a:t>
            </a:r>
          </a:p>
          <a:p>
            <a:pPr marL="0" indent="0">
              <a:buNone/>
            </a:pPr>
            <a:r>
              <a:rPr lang="uk-UA" dirty="0"/>
              <a:t>близько 14 °С. Технічний іприт має темно-буре забарвлення і</a:t>
            </a:r>
          </a:p>
          <a:p>
            <a:pPr marL="0" indent="0">
              <a:buNone/>
            </a:pPr>
            <a:r>
              <a:rPr lang="uk-UA" dirty="0"/>
              <a:t>сильний запах, що нагадує запах часнику чи гірчиці. На повітрі</a:t>
            </a:r>
          </a:p>
          <a:p>
            <a:pPr marL="0" indent="0">
              <a:buNone/>
            </a:pPr>
            <a:r>
              <a:rPr lang="uk-UA" dirty="0"/>
              <a:t>іприт випаровується повільно. У воді він розчиняється погано;</a:t>
            </a:r>
          </a:p>
          <a:p>
            <a:pPr marL="0" indent="0">
              <a:buNone/>
            </a:pPr>
            <a:r>
              <a:rPr lang="uk-UA" dirty="0"/>
              <a:t>добре розчиняється у спирті, бензині, гасі, ацетоні та інших</a:t>
            </a:r>
          </a:p>
          <a:p>
            <a:pPr marL="0" indent="0">
              <a:buNone/>
            </a:pPr>
            <a:r>
              <a:rPr lang="uk-UA" dirty="0"/>
              <a:t>органічних розчинниках, а також у різних маслах і жирах.</a:t>
            </a:r>
          </a:p>
          <a:p>
            <a:pPr marL="0" indent="0">
              <a:buNone/>
            </a:pPr>
            <a:r>
              <a:rPr lang="uk-UA" dirty="0"/>
              <a:t>Деревина, шкіра, тканини і фарба легко вбирають іприт. У воді</a:t>
            </a:r>
          </a:p>
          <a:p>
            <a:pPr marL="0" indent="0">
              <a:buNone/>
            </a:pPr>
            <a:r>
              <a:rPr lang="uk-UA" dirty="0"/>
              <a:t>він розкладається повільно, довго зберігаючи свої </a:t>
            </a:r>
            <a:r>
              <a:rPr lang="uk-UA" dirty="0" err="1"/>
              <a:t>уражальні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властивості; при нагріванні розкладання пришвидшується.</a:t>
            </a:r>
          </a:p>
          <a:p>
            <a:pPr marL="0" indent="0">
              <a:buNone/>
            </a:pPr>
            <a:r>
              <a:rPr lang="uk-UA" dirty="0"/>
              <a:t>Водні розчини </a:t>
            </a:r>
            <a:r>
              <a:rPr lang="uk-UA" dirty="0" err="1"/>
              <a:t>гіпохлоритів</a:t>
            </a:r>
            <a:r>
              <a:rPr lang="uk-UA" dirty="0"/>
              <a:t> кальцію руйнують іприт.</a:t>
            </a:r>
          </a:p>
          <a:p>
            <a:pPr marL="0" indent="0">
              <a:buNone/>
            </a:pPr>
            <a:r>
              <a:rPr lang="uk-UA" dirty="0"/>
              <a:t>Іприт має багатосторонню дію. Він уражує шкіру та очі,</a:t>
            </a:r>
          </a:p>
          <a:p>
            <a:pPr marL="0" indent="0">
              <a:buNone/>
            </a:pPr>
            <a:r>
              <a:rPr lang="uk-UA" dirty="0"/>
              <a:t>дихальні шляхи і легені. При дії в </a:t>
            </a:r>
            <a:r>
              <a:rPr lang="uk-UA" dirty="0" err="1"/>
              <a:t>краплинно</a:t>
            </a:r>
            <a:r>
              <a:rPr lang="uk-UA" dirty="0"/>
              <a:t>-рідинному,</a:t>
            </a:r>
          </a:p>
          <a:p>
            <a:pPr marL="0" indent="0">
              <a:buNone/>
            </a:pPr>
            <a:r>
              <a:rPr lang="uk-UA" dirty="0"/>
              <a:t>аерозольному і пароподібному станах він спричинює не лише</a:t>
            </a:r>
          </a:p>
          <a:p>
            <a:pPr marL="0" indent="0">
              <a:buNone/>
            </a:pPr>
            <a:r>
              <a:rPr lang="uk-UA" dirty="0"/>
              <a:t>ураження шкірних покривів, а й загальне отруєння нервової та</a:t>
            </a:r>
          </a:p>
          <a:p>
            <a:pPr marL="0" indent="0">
              <a:buNone/>
            </a:pPr>
            <a:r>
              <a:rPr lang="uk-UA" dirty="0"/>
              <a:t>серцево-судинної систем при всмоктуванні в кров.</a:t>
            </a:r>
          </a:p>
          <a:p>
            <a:pPr marL="0" indent="0">
              <a:buNone/>
            </a:pPr>
            <a:r>
              <a:rPr lang="uk-UA" dirty="0"/>
              <a:t>Особливістю токсичної дії іприту є те, що він має період</a:t>
            </a:r>
          </a:p>
          <a:p>
            <a:pPr marL="0" indent="0">
              <a:buNone/>
            </a:pPr>
            <a:r>
              <a:rPr lang="uk-UA" dirty="0"/>
              <a:t>прихованої дії. Ураження шкіри починається з почервоніння,</a:t>
            </a:r>
          </a:p>
          <a:p>
            <a:pPr marL="0" indent="0">
              <a:buNone/>
            </a:pPr>
            <a:r>
              <a:rPr lang="uk-UA" dirty="0"/>
              <a:t>що з'являється через 2−6 год після впливу. Через 1 добу на</a:t>
            </a:r>
          </a:p>
          <a:p>
            <a:pPr marL="0" indent="0">
              <a:buNone/>
            </a:pPr>
            <a:r>
              <a:rPr lang="uk-UA" dirty="0"/>
              <a:t>місці почервоніння утворюються дрібні пухирці, наповнені</a:t>
            </a:r>
          </a:p>
          <a:p>
            <a:pPr marL="0" indent="0">
              <a:buNone/>
            </a:pPr>
            <a:r>
              <a:rPr lang="uk-UA" dirty="0"/>
              <a:t>жовтою прозорою рідиною. Через 2−3 доби пухирці</a:t>
            </a:r>
          </a:p>
          <a:p>
            <a:pPr marL="0" indent="0">
              <a:buNone/>
            </a:pPr>
            <a:r>
              <a:rPr lang="uk-UA" dirty="0"/>
              <a:t>лопаються, і утворюються виразки, що не загоюються</a:t>
            </a:r>
          </a:p>
          <a:p>
            <a:pPr marL="0" indent="0">
              <a:buNone/>
            </a:pPr>
            <a:r>
              <a:rPr lang="uk-UA" dirty="0"/>
              <a:t>упродовж 20−30 діб.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err="1"/>
              <a:t>Основними</a:t>
            </a:r>
            <a:r>
              <a:rPr lang="ru-RU" sz="2000" dirty="0"/>
              <a:t> </a:t>
            </a:r>
            <a:r>
              <a:rPr lang="ru-RU" sz="2000" dirty="0" err="1"/>
              <a:t>отруйними</a:t>
            </a:r>
            <a:r>
              <a:rPr lang="ru-RU" sz="2000" dirty="0"/>
              <a:t> </a:t>
            </a:r>
            <a:r>
              <a:rPr lang="ru-RU" sz="2000" dirty="0" err="1"/>
              <a:t>речовинами</a:t>
            </a:r>
            <a:r>
              <a:rPr lang="ru-RU" sz="2000" dirty="0"/>
              <a:t> </a:t>
            </a:r>
            <a:r>
              <a:rPr lang="ru-RU" sz="2000" dirty="0" err="1"/>
              <a:t>шкірнонаривної</a:t>
            </a:r>
            <a:r>
              <a:rPr lang="ru-RU" sz="2000" dirty="0"/>
              <a:t> </a:t>
            </a:r>
            <a:r>
              <a:rPr lang="ru-RU" sz="2000" dirty="0" err="1"/>
              <a:t>дії</a:t>
            </a:r>
            <a:endParaRPr lang="ru-RU" sz="2000" dirty="0"/>
          </a:p>
          <a:p>
            <a:r>
              <a:rPr lang="ru-RU" sz="2000" dirty="0"/>
              <a:t>є </a:t>
            </a:r>
            <a:r>
              <a:rPr lang="ru-RU" sz="2000" dirty="0" err="1"/>
              <a:t>іприт</a:t>
            </a:r>
            <a:r>
              <a:rPr lang="ru-RU" sz="2000" dirty="0"/>
              <a:t> та </a:t>
            </a:r>
            <a:r>
              <a:rPr lang="ru-RU" sz="2000" dirty="0" err="1"/>
              <a:t>люїзит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Використовується</a:t>
            </a:r>
            <a:r>
              <a:rPr lang="ru-RU" sz="2000" dirty="0"/>
              <a:t> </a:t>
            </a:r>
            <a:r>
              <a:rPr lang="ru-RU" sz="2000" dirty="0" err="1"/>
              <a:t>технічний</a:t>
            </a:r>
            <a:r>
              <a:rPr lang="ru-RU" sz="2000" dirty="0"/>
              <a:t> (Н) та очищений </a:t>
            </a:r>
            <a:r>
              <a:rPr lang="ru-RU" sz="2000" dirty="0" err="1"/>
              <a:t>іприт</a:t>
            </a:r>
            <a:endParaRPr lang="ru-RU" sz="2000" dirty="0"/>
          </a:p>
          <a:p>
            <a:r>
              <a:rPr lang="ru-RU" sz="2000" dirty="0"/>
              <a:t>(HD).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77366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Бойові отруйні речовини </a:t>
            </a:r>
            <a:r>
              <a:rPr lang="uk-UA" dirty="0" err="1"/>
              <a:t>загальноотруйної</a:t>
            </a:r>
            <a:r>
              <a:rPr lang="uk-UA" dirty="0"/>
              <a:t> дії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6162" y="131885"/>
            <a:ext cx="5846884" cy="65854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/>
              <a:t>Синильна кислота – безбарвна, летка рідина із запахом</a:t>
            </a:r>
          </a:p>
          <a:p>
            <a:pPr marL="0" indent="0">
              <a:buNone/>
            </a:pPr>
            <a:r>
              <a:rPr lang="uk-UA" dirty="0"/>
              <a:t>гіркого мигдалю. На відкритій місцевості швидко</a:t>
            </a:r>
          </a:p>
          <a:p>
            <a:pPr marL="0" indent="0">
              <a:buNone/>
            </a:pPr>
            <a:r>
              <a:rPr lang="uk-UA" dirty="0"/>
              <a:t>випаровується (за 10−15 хв); на метали і тканини не діє. ЇЇ</a:t>
            </a:r>
          </a:p>
          <a:p>
            <a:pPr marL="0" indent="0">
              <a:buNone/>
            </a:pPr>
            <a:r>
              <a:rPr lang="uk-UA" dirty="0"/>
              <a:t>можуть застосовувати в хімічних авіаційних бомбах великого</a:t>
            </a:r>
          </a:p>
          <a:p>
            <a:pPr marL="0" indent="0">
              <a:buNone/>
            </a:pPr>
            <a:r>
              <a:rPr lang="uk-UA" dirty="0"/>
              <a:t>калібру. У бойових умовах на організм діє лише при вдиханні</a:t>
            </a:r>
          </a:p>
          <a:p>
            <a:pPr marL="0" indent="0">
              <a:buNone/>
            </a:pPr>
            <a:r>
              <a:rPr lang="uk-UA" dirty="0"/>
              <a:t>зараженого повітря, уражаючи кровоносну і центральну</a:t>
            </a:r>
          </a:p>
          <a:p>
            <a:pPr marL="0" indent="0">
              <a:buNone/>
            </a:pPr>
            <a:r>
              <a:rPr lang="uk-UA" dirty="0"/>
              <a:t>нервову системи. Під час вдихання парів синильної кислоти</a:t>
            </a:r>
          </a:p>
          <a:p>
            <a:pPr marL="0" indent="0">
              <a:buNone/>
            </a:pPr>
            <a:r>
              <a:rPr lang="uk-UA" dirty="0"/>
              <a:t>з'являється металевий присмак у роті, подразнення горла,</a:t>
            </a:r>
          </a:p>
          <a:p>
            <a:pPr marL="0" indent="0">
              <a:buNone/>
            </a:pPr>
            <a:r>
              <a:rPr lang="uk-UA" dirty="0"/>
              <a:t>запаморочення, слабість, відчуття страху. При тяжкому</a:t>
            </a:r>
          </a:p>
          <a:p>
            <a:pPr marL="0" indent="0">
              <a:buNone/>
            </a:pPr>
            <a:r>
              <a:rPr lang="uk-UA" dirty="0"/>
              <a:t>отруєнні симптоми посилюються і, крім того, з'являється</a:t>
            </a:r>
          </a:p>
          <a:p>
            <a:pPr marL="0" indent="0">
              <a:buNone/>
            </a:pPr>
            <a:r>
              <a:rPr lang="uk-UA" dirty="0"/>
              <a:t>болісна задишка, сповільнюється пульс, розширюються зіниці,</a:t>
            </a:r>
          </a:p>
          <a:p>
            <a:pPr marL="0" indent="0">
              <a:buNone/>
            </a:pPr>
            <a:r>
              <a:rPr lang="uk-UA" dirty="0"/>
              <a:t>настає втрата свідомості, з'являються сильні судоми,</a:t>
            </a:r>
          </a:p>
          <a:p>
            <a:pPr marL="0" indent="0">
              <a:buNone/>
            </a:pPr>
            <a:r>
              <a:rPr lang="uk-UA" dirty="0"/>
              <a:t>відбувається мимовільне сечовиділення та дефекація. На цій</a:t>
            </a:r>
          </a:p>
          <a:p>
            <a:pPr marL="0" indent="0">
              <a:buNone/>
            </a:pPr>
            <a:r>
              <a:rPr lang="uk-UA" dirty="0"/>
              <a:t>стадії судомне напруження м'язів змінюється їх повним</a:t>
            </a:r>
          </a:p>
          <a:p>
            <a:pPr marL="0" indent="0">
              <a:buNone/>
            </a:pPr>
            <a:r>
              <a:rPr lang="uk-UA" dirty="0"/>
              <a:t>розслабленням, дихання стає поверхневим; ця стадія</a:t>
            </a:r>
          </a:p>
          <a:p>
            <a:pPr marL="0" indent="0">
              <a:buNone/>
            </a:pPr>
            <a:r>
              <a:rPr lang="uk-UA" dirty="0"/>
              <a:t>закінчується припиненням дихання, паралічем серцевої</a:t>
            </a:r>
          </a:p>
          <a:p>
            <a:pPr marL="0" indent="0">
              <a:buNone/>
            </a:pPr>
            <a:r>
              <a:rPr lang="uk-UA" dirty="0"/>
              <a:t>діяльності і смертю.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/>
              <a:t>БОР </a:t>
            </a:r>
            <a:r>
              <a:rPr lang="uk-UA" dirty="0" err="1"/>
              <a:t>загальноотруйної</a:t>
            </a:r>
            <a:r>
              <a:rPr lang="uk-UA" dirty="0"/>
              <a:t> дії, потрапляючи в організм,</a:t>
            </a:r>
          </a:p>
          <a:p>
            <a:r>
              <a:rPr lang="uk-UA" dirty="0"/>
              <a:t>порушують передачу кисню з крові до тканин. Це одні з</a:t>
            </a:r>
          </a:p>
          <a:p>
            <a:r>
              <a:rPr lang="uk-UA" dirty="0"/>
              <a:t>найбільш швидкодіючих отруйних речовин. До них відносять</a:t>
            </a:r>
          </a:p>
          <a:p>
            <a:r>
              <a:rPr lang="uk-UA" dirty="0"/>
              <a:t>синильну кислоту (</a:t>
            </a:r>
            <a:r>
              <a:rPr lang="en-US" dirty="0"/>
              <a:t>AC) </a:t>
            </a:r>
            <a:r>
              <a:rPr lang="uk-UA" dirty="0"/>
              <a:t>та </a:t>
            </a:r>
            <a:r>
              <a:rPr lang="uk-UA" dirty="0" err="1"/>
              <a:t>хлорціан</a:t>
            </a:r>
            <a:r>
              <a:rPr lang="uk-UA" dirty="0"/>
              <a:t> (</a:t>
            </a:r>
            <a:r>
              <a:rPr lang="en-US" dirty="0"/>
              <a:t>CK).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1651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464" y="2818685"/>
            <a:ext cx="4486656" cy="1141497"/>
          </a:xfrm>
        </p:spPr>
        <p:txBody>
          <a:bodyPr>
            <a:normAutofit fontScale="90000"/>
          </a:bodyPr>
          <a:lstStyle/>
          <a:p>
            <a:r>
              <a:rPr lang="uk-UA" dirty="0"/>
              <a:t>Бойові отруйні речовини </a:t>
            </a:r>
            <a:r>
              <a:rPr lang="uk-UA" dirty="0" err="1"/>
              <a:t>загальноотруйної</a:t>
            </a:r>
            <a:r>
              <a:rPr lang="uk-UA" dirty="0"/>
              <a:t> дії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8915" y="140677"/>
            <a:ext cx="5574323" cy="64975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err="1"/>
              <a:t>Хлорціан</a:t>
            </a:r>
            <a:r>
              <a:rPr lang="uk-UA" dirty="0"/>
              <a:t> – безбарвна, більш летка, ніж синильна</a:t>
            </a:r>
          </a:p>
          <a:p>
            <a:pPr marL="0" indent="0">
              <a:buNone/>
            </a:pPr>
            <a:r>
              <a:rPr lang="uk-UA" dirty="0"/>
              <a:t>кислота, рідина з різким неприємним запахом. </a:t>
            </a:r>
            <a:r>
              <a:rPr lang="uk-UA" dirty="0" err="1"/>
              <a:t>Хлорціан</a:t>
            </a:r>
            <a:r>
              <a:rPr lang="uk-UA" dirty="0"/>
              <a:t> є</a:t>
            </a:r>
          </a:p>
          <a:p>
            <a:pPr marL="0" indent="0">
              <a:buNone/>
            </a:pPr>
            <a:r>
              <a:rPr lang="uk-UA" dirty="0"/>
              <a:t>швидкодіючою отруйною речовиною. Він стійкий до дії води,</a:t>
            </a:r>
          </a:p>
          <a:p>
            <a:pPr marL="0" indent="0">
              <a:buNone/>
            </a:pPr>
            <a:r>
              <a:rPr lang="uk-UA" dirty="0"/>
              <a:t>добре </a:t>
            </a:r>
            <a:r>
              <a:rPr lang="uk-UA" dirty="0" err="1"/>
              <a:t>сорбується</a:t>
            </a:r>
            <a:r>
              <a:rPr lang="uk-UA" dirty="0"/>
              <a:t> пористими матеріалами. Основний бойовий</a:t>
            </a:r>
          </a:p>
          <a:p>
            <a:pPr marL="0" indent="0">
              <a:buNone/>
            </a:pPr>
            <a:r>
              <a:rPr lang="uk-UA" dirty="0"/>
              <a:t>стан – газ. </a:t>
            </a:r>
            <a:r>
              <a:rPr lang="uk-UA" dirty="0" err="1"/>
              <a:t>Хлорціан</a:t>
            </a:r>
            <a:r>
              <a:rPr lang="uk-UA" dirty="0"/>
              <a:t> уражує організм людини через органи</a:t>
            </a:r>
          </a:p>
          <a:p>
            <a:pPr marL="0" indent="0">
              <a:buNone/>
            </a:pPr>
            <a:r>
              <a:rPr lang="uk-UA" dirty="0"/>
              <a:t>дихання і спричиняє неприємний металевий присмак у роті,</a:t>
            </a:r>
          </a:p>
          <a:p>
            <a:pPr marL="0" indent="0">
              <a:buNone/>
            </a:pPr>
            <a:r>
              <a:rPr lang="uk-UA" dirty="0"/>
              <a:t>подразнення очей, відчуття гіркоти, дряпання в горлі, слабість,</a:t>
            </a:r>
          </a:p>
          <a:p>
            <a:pPr marL="0" indent="0">
              <a:buNone/>
            </a:pPr>
            <a:r>
              <a:rPr lang="uk-UA" dirty="0"/>
              <a:t>запаморочення, нудоту і блювання, утруднення у мовленні.</a:t>
            </a:r>
          </a:p>
          <a:p>
            <a:pPr marL="0" indent="0">
              <a:buNone/>
            </a:pPr>
            <a:r>
              <a:rPr lang="uk-UA" dirty="0"/>
              <a:t>Після цього з'являється почуття страху, пульс стає рідким, а</a:t>
            </a:r>
          </a:p>
          <a:p>
            <a:pPr marL="0" indent="0">
              <a:buNone/>
            </a:pPr>
            <a:r>
              <a:rPr lang="uk-UA" dirty="0"/>
              <a:t>дихання – переривчастим. Уражений непритомніє,</a:t>
            </a:r>
          </a:p>
          <a:p>
            <a:pPr marL="0" indent="0">
              <a:buNone/>
            </a:pPr>
            <a:r>
              <a:rPr lang="uk-UA" dirty="0"/>
              <a:t>починається напад судом і настає параліч. Смерть настає від</a:t>
            </a:r>
          </a:p>
          <a:p>
            <a:pPr marL="0" indent="0">
              <a:buNone/>
            </a:pPr>
            <a:r>
              <a:rPr lang="uk-UA" dirty="0"/>
              <a:t>припинення дихання. При ураженні </a:t>
            </a:r>
            <a:r>
              <a:rPr lang="uk-UA" dirty="0" err="1"/>
              <a:t>хлорціаном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спостерігається рожеве забарвлення обличчя і слизових</a:t>
            </a:r>
          </a:p>
          <a:p>
            <a:pPr marL="0" indent="0">
              <a:buNone/>
            </a:pPr>
            <a:r>
              <a:rPr lang="uk-UA" dirty="0"/>
              <a:t>оболонок. </a:t>
            </a:r>
            <a:r>
              <a:rPr lang="uk-UA" dirty="0" err="1"/>
              <a:t>Хлорціан</a:t>
            </a:r>
            <a:r>
              <a:rPr lang="uk-UA" dirty="0"/>
              <a:t> спричиняє пекучий біль в очах із тяжким</a:t>
            </a:r>
          </a:p>
          <a:p>
            <a:pPr marL="0" indent="0">
              <a:buNone/>
            </a:pPr>
            <a:r>
              <a:rPr lang="uk-UA" dirty="0"/>
              <a:t>блефароспазмом, набряком повік, кон'юнктивітом.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111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109286"/>
            <a:ext cx="7729728" cy="1188720"/>
          </a:xfrm>
        </p:spPr>
        <p:txBody>
          <a:bodyPr/>
          <a:lstStyle/>
          <a:p>
            <a:r>
              <a:rPr lang="uk-UA" dirty="0"/>
              <a:t>Захист від токсичних речовин</a:t>
            </a:r>
            <a:br>
              <a:rPr lang="ru-RU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661" y="1504336"/>
            <a:ext cx="8018677" cy="52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9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71518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 разі будь-якої хімічної атаки ЦПД при РНБО України радить: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819" y="1738393"/>
            <a:ext cx="9169367" cy="51196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/>
              <a:t>1. Щільно зачинити вікна та двері, </a:t>
            </a:r>
            <a:r>
              <a:rPr lang="ru-RU" sz="4000" dirty="0" err="1"/>
              <a:t>вентиляційні</a:t>
            </a:r>
            <a:r>
              <a:rPr lang="ru-RU" sz="4000" dirty="0"/>
              <a:t> отвори, </a:t>
            </a:r>
            <a:r>
              <a:rPr lang="ru-RU" sz="4000" dirty="0" err="1"/>
              <a:t>димоходи</a:t>
            </a:r>
            <a:r>
              <a:rPr lang="ru-RU" sz="4000" dirty="0"/>
              <a:t>.</a:t>
            </a:r>
            <a:br>
              <a:rPr lang="ru-RU" sz="4000" dirty="0"/>
            </a:br>
            <a:r>
              <a:rPr lang="ru-RU" sz="4000" dirty="0"/>
              <a:t>2. </a:t>
            </a:r>
            <a:r>
              <a:rPr lang="ru-RU" sz="4000" dirty="0" err="1"/>
              <a:t>Заклеїти</a:t>
            </a:r>
            <a:r>
              <a:rPr lang="ru-RU" sz="4000" dirty="0"/>
              <a:t> </a:t>
            </a:r>
            <a:r>
              <a:rPr lang="ru-RU" sz="4000" dirty="0" err="1"/>
              <a:t>щілини</a:t>
            </a:r>
            <a:r>
              <a:rPr lang="ru-RU" sz="4000" dirty="0"/>
              <a:t> у </a:t>
            </a:r>
            <a:r>
              <a:rPr lang="ru-RU" sz="4000" dirty="0" err="1"/>
              <a:t>вікнах</a:t>
            </a:r>
            <a:r>
              <a:rPr lang="ru-RU" sz="4000" dirty="0"/>
              <a:t> </a:t>
            </a:r>
            <a:r>
              <a:rPr lang="ru-RU" sz="4000" dirty="0" err="1"/>
              <a:t>папером</a:t>
            </a:r>
            <a:r>
              <a:rPr lang="ru-RU" sz="4000" dirty="0"/>
              <a:t> </a:t>
            </a:r>
            <a:r>
              <a:rPr lang="ru-RU" sz="4000" dirty="0" err="1"/>
              <a:t>чи</a:t>
            </a:r>
            <a:r>
              <a:rPr lang="ru-RU" sz="4000" dirty="0"/>
              <a:t> скотчем.</a:t>
            </a:r>
            <a:br>
              <a:rPr lang="ru-RU" sz="4000" dirty="0"/>
            </a:br>
            <a:r>
              <a:rPr lang="ru-RU" sz="4000" dirty="0"/>
              <a:t>3. </a:t>
            </a:r>
            <a:r>
              <a:rPr lang="ru-RU" sz="4000" dirty="0" err="1"/>
              <a:t>Увімкнути</a:t>
            </a:r>
            <a:r>
              <a:rPr lang="ru-RU" sz="4000" dirty="0"/>
              <a:t> ТВ </a:t>
            </a:r>
            <a:r>
              <a:rPr lang="ru-RU" sz="4000" dirty="0" err="1"/>
              <a:t>чи</a:t>
            </a:r>
            <a:r>
              <a:rPr lang="ru-RU" sz="4000" dirty="0"/>
              <a:t> </a:t>
            </a:r>
            <a:r>
              <a:rPr lang="ru-RU" sz="4000" dirty="0" err="1"/>
              <a:t>радіо</a:t>
            </a:r>
            <a:r>
              <a:rPr lang="ru-RU" sz="4000" dirty="0"/>
              <a:t> для </a:t>
            </a:r>
            <a:r>
              <a:rPr lang="ru-RU" sz="4000" dirty="0" err="1"/>
              <a:t>отримання</a:t>
            </a:r>
            <a:r>
              <a:rPr lang="ru-RU" sz="4000" dirty="0"/>
              <a:t> </a:t>
            </a:r>
            <a:r>
              <a:rPr lang="ru-RU" sz="4000" dirty="0" err="1"/>
              <a:t>вказівок</a:t>
            </a:r>
            <a:r>
              <a:rPr lang="ru-RU" sz="4000" dirty="0"/>
              <a:t>.</a:t>
            </a:r>
            <a:br>
              <a:rPr lang="ru-RU" sz="4000" dirty="0"/>
            </a:br>
            <a:r>
              <a:rPr lang="ru-RU" sz="4000" dirty="0"/>
              <a:t>4. </a:t>
            </a:r>
            <a:r>
              <a:rPr lang="ru-RU" sz="4000" dirty="0" err="1"/>
              <a:t>Попередити</a:t>
            </a:r>
            <a:r>
              <a:rPr lang="ru-RU" sz="4000" dirty="0"/>
              <a:t> </a:t>
            </a:r>
            <a:r>
              <a:rPr lang="ru-RU" sz="4000" dirty="0" err="1"/>
              <a:t>близьких</a:t>
            </a:r>
            <a:r>
              <a:rPr lang="ru-RU" sz="4000" dirty="0"/>
              <a:t> про </a:t>
            </a:r>
            <a:r>
              <a:rPr lang="ru-RU" sz="4000" dirty="0" err="1"/>
              <a:t>небезпеку</a:t>
            </a:r>
            <a:r>
              <a:rPr lang="ru-RU" sz="4000" dirty="0"/>
              <a:t> та </a:t>
            </a:r>
            <a:r>
              <a:rPr lang="ru-RU" sz="4000" dirty="0" err="1"/>
              <a:t>можливу</a:t>
            </a:r>
            <a:r>
              <a:rPr lang="ru-RU" sz="4000" dirty="0"/>
              <a:t> </a:t>
            </a:r>
            <a:r>
              <a:rPr lang="ru-RU" sz="4000" dirty="0" err="1"/>
              <a:t>евакуацію</a:t>
            </a:r>
            <a:r>
              <a:rPr lang="ru-RU" sz="4000" dirty="0"/>
              <a:t>.</a:t>
            </a:r>
            <a:endParaRPr lang="uk-UA" sz="4000" dirty="0"/>
          </a:p>
          <a:p>
            <a:pPr marL="0" indent="0">
              <a:buNone/>
            </a:pPr>
            <a:endParaRPr lang="uk-UA" sz="4000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864" y="3107595"/>
            <a:ext cx="228619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3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У разі евакуації під час хімічної атаки: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987" y="1548581"/>
            <a:ext cx="10987548" cy="5176684"/>
          </a:xfrm>
        </p:spPr>
        <p:txBody>
          <a:bodyPr>
            <a:normAutofit/>
          </a:bodyPr>
          <a:lstStyle/>
          <a:p>
            <a:r>
              <a:rPr lang="ru-RU" sz="3600" dirty="0"/>
              <a:t>1. </a:t>
            </a:r>
            <a:r>
              <a:rPr lang="ru-RU" sz="3600" dirty="0" err="1"/>
              <a:t>Візьміть</a:t>
            </a:r>
            <a:r>
              <a:rPr lang="ru-RU" sz="3600" dirty="0"/>
              <a:t> аптечку.</a:t>
            </a:r>
            <a:br>
              <a:rPr lang="ru-RU" sz="3600" dirty="0"/>
            </a:br>
            <a:r>
              <a:rPr lang="ru-RU" sz="3600" dirty="0"/>
              <a:t>2. </a:t>
            </a:r>
            <a:r>
              <a:rPr lang="ru-RU" sz="3600" dirty="0" err="1"/>
              <a:t>Одягніться</a:t>
            </a:r>
            <a:r>
              <a:rPr lang="ru-RU" sz="3600" dirty="0"/>
              <a:t> так, </a:t>
            </a:r>
            <a:r>
              <a:rPr lang="ru-RU" sz="3600" dirty="0" err="1"/>
              <a:t>щоб</a:t>
            </a:r>
            <a:r>
              <a:rPr lang="ru-RU" sz="3600" dirty="0"/>
              <a:t> </a:t>
            </a:r>
            <a:r>
              <a:rPr lang="ru-RU" sz="3600" dirty="0" err="1"/>
              <a:t>залишилося</a:t>
            </a:r>
            <a:r>
              <a:rPr lang="ru-RU" sz="3600" dirty="0"/>
              <a:t> </a:t>
            </a:r>
            <a:r>
              <a:rPr lang="ru-RU" sz="3600" dirty="0" err="1"/>
              <a:t>якомога</a:t>
            </a:r>
            <a:r>
              <a:rPr lang="ru-RU" sz="3600" dirty="0"/>
              <a:t> </a:t>
            </a:r>
            <a:r>
              <a:rPr lang="ru-RU" sz="3600" dirty="0" err="1"/>
              <a:t>менше</a:t>
            </a:r>
            <a:r>
              <a:rPr lang="ru-RU" sz="3600" dirty="0"/>
              <a:t> </a:t>
            </a:r>
            <a:r>
              <a:rPr lang="ru-RU" sz="3600" dirty="0" err="1"/>
              <a:t>відкритої</a:t>
            </a:r>
            <a:r>
              <a:rPr lang="ru-RU" sz="3600" dirty="0"/>
              <a:t> </a:t>
            </a:r>
            <a:r>
              <a:rPr lang="ru-RU" sz="3600" dirty="0" err="1"/>
              <a:t>шкіри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/>
              <a:t>3. </a:t>
            </a:r>
            <a:r>
              <a:rPr lang="ru-RU" sz="3600" dirty="0" err="1"/>
              <a:t>Використовуйте</a:t>
            </a:r>
            <a:r>
              <a:rPr lang="ru-RU" sz="3600" dirty="0"/>
              <a:t> </a:t>
            </a:r>
            <a:r>
              <a:rPr lang="ru-RU" sz="3600" dirty="0" err="1"/>
              <a:t>протигази</a:t>
            </a:r>
            <a:r>
              <a:rPr lang="ru-RU" sz="3600" dirty="0"/>
              <a:t> </a:t>
            </a:r>
            <a:r>
              <a:rPr lang="ru-RU" sz="3600" dirty="0" err="1"/>
              <a:t>або</a:t>
            </a:r>
            <a:r>
              <a:rPr lang="ru-RU" sz="3600" dirty="0"/>
              <a:t> ватно-</a:t>
            </a:r>
            <a:r>
              <a:rPr lang="ru-RU" sz="3600" dirty="0" err="1"/>
              <a:t>марлеві</a:t>
            </a:r>
            <a:r>
              <a:rPr lang="ru-RU" sz="3600" dirty="0"/>
              <a:t> </a:t>
            </a:r>
            <a:r>
              <a:rPr lang="ru-RU" sz="3600" dirty="0" err="1"/>
              <a:t>пов’язки</a:t>
            </a:r>
            <a:r>
              <a:rPr lang="ru-RU" sz="3600" dirty="0"/>
              <a:t>, </a:t>
            </a:r>
            <a:r>
              <a:rPr lang="ru-RU" sz="3600" dirty="0" err="1"/>
              <a:t>змочені</a:t>
            </a:r>
            <a:r>
              <a:rPr lang="ru-RU" sz="3600" dirty="0"/>
              <a:t> водою </a:t>
            </a:r>
            <a:r>
              <a:rPr lang="ru-RU" sz="3600" dirty="0" err="1"/>
              <a:t>або</a:t>
            </a:r>
            <a:r>
              <a:rPr lang="ru-RU" sz="3600" dirty="0"/>
              <a:t> </a:t>
            </a:r>
            <a:r>
              <a:rPr lang="ru-RU" sz="3600" dirty="0" err="1"/>
              <a:t>краще</a:t>
            </a:r>
            <a:r>
              <a:rPr lang="ru-RU" sz="3600" dirty="0"/>
              <a:t> 2-5% </a:t>
            </a:r>
            <a:r>
              <a:rPr lang="ru-RU" sz="3600" dirty="0" err="1"/>
              <a:t>розчином</a:t>
            </a:r>
            <a:r>
              <a:rPr lang="ru-RU" sz="3600" dirty="0"/>
              <a:t> </a:t>
            </a:r>
            <a:r>
              <a:rPr lang="ru-RU" sz="3600" dirty="0" err="1"/>
              <a:t>питної</a:t>
            </a:r>
            <a:r>
              <a:rPr lang="ru-RU" sz="3600" dirty="0"/>
              <a:t> </a:t>
            </a:r>
            <a:r>
              <a:rPr lang="ru-RU" sz="3600" dirty="0" err="1"/>
              <a:t>соди</a:t>
            </a:r>
            <a:r>
              <a:rPr lang="ru-RU" sz="3600" dirty="0"/>
              <a:t> (при </a:t>
            </a:r>
            <a:r>
              <a:rPr lang="ru-RU" sz="3600" dirty="0" err="1"/>
              <a:t>ураженні</a:t>
            </a:r>
            <a:r>
              <a:rPr lang="ru-RU" sz="3600" dirty="0"/>
              <a:t> хлором), </a:t>
            </a:r>
            <a:r>
              <a:rPr lang="ru-RU" sz="3600" dirty="0" err="1"/>
              <a:t>оцтової</a:t>
            </a:r>
            <a:r>
              <a:rPr lang="ru-RU" sz="3600" dirty="0"/>
              <a:t> </a:t>
            </a:r>
            <a:r>
              <a:rPr lang="ru-RU" sz="3600" dirty="0" err="1"/>
              <a:t>або</a:t>
            </a:r>
            <a:r>
              <a:rPr lang="ru-RU" sz="3600" dirty="0"/>
              <a:t> </a:t>
            </a:r>
            <a:r>
              <a:rPr lang="ru-RU" sz="3600" dirty="0" err="1"/>
              <a:t>лимонної</a:t>
            </a:r>
            <a:r>
              <a:rPr lang="ru-RU" sz="3600" dirty="0"/>
              <a:t> </a:t>
            </a:r>
            <a:r>
              <a:rPr lang="ru-RU" sz="3600" dirty="0" err="1"/>
              <a:t>кислоти</a:t>
            </a:r>
            <a:r>
              <a:rPr lang="ru-RU" sz="3600" dirty="0"/>
              <a:t> (при </a:t>
            </a:r>
            <a:r>
              <a:rPr lang="ru-RU" sz="3600" dirty="0" err="1"/>
              <a:t>ураженні</a:t>
            </a:r>
            <a:r>
              <a:rPr lang="ru-RU" sz="3600" dirty="0"/>
              <a:t> </a:t>
            </a:r>
            <a:r>
              <a:rPr lang="ru-RU" sz="3600" dirty="0" err="1"/>
              <a:t>аміаком</a:t>
            </a:r>
            <a:r>
              <a:rPr lang="ru-RU" sz="3600" dirty="0"/>
              <a:t>).</a:t>
            </a:r>
            <a:br>
              <a:rPr lang="ru-RU" sz="3600" dirty="0"/>
            </a:br>
            <a:r>
              <a:rPr lang="ru-RU" sz="3600" dirty="0"/>
              <a:t>4. </a:t>
            </a:r>
            <a:r>
              <a:rPr lang="ru-RU" sz="3600" dirty="0" err="1"/>
              <a:t>Залиште</a:t>
            </a:r>
            <a:r>
              <a:rPr lang="ru-RU" sz="3600" dirty="0"/>
              <a:t> </a:t>
            </a:r>
            <a:r>
              <a:rPr lang="ru-RU" sz="3600" dirty="0" err="1"/>
              <a:t>приміщення</a:t>
            </a:r>
            <a:r>
              <a:rPr lang="ru-RU" sz="3600" dirty="0"/>
              <a:t> сходами.</a:t>
            </a:r>
            <a:br>
              <a:rPr lang="ru-RU" sz="3600" dirty="0"/>
            </a:br>
            <a:r>
              <a:rPr lang="ru-RU" sz="3600" dirty="0"/>
              <a:t>5. Не торкайтесь на </a:t>
            </a:r>
            <a:r>
              <a:rPr lang="ru-RU" sz="3600" dirty="0" err="1"/>
              <a:t>вулиці</a:t>
            </a:r>
            <a:r>
              <a:rPr lang="ru-RU" sz="3600" dirty="0"/>
              <a:t> </a:t>
            </a:r>
            <a:r>
              <a:rPr lang="ru-RU" sz="3600" dirty="0" err="1"/>
              <a:t>жодних</a:t>
            </a:r>
            <a:r>
              <a:rPr lang="ru-RU" sz="3600" dirty="0"/>
              <a:t> </a:t>
            </a:r>
            <a:r>
              <a:rPr lang="ru-RU" sz="3600" dirty="0" err="1"/>
              <a:t>предметів</a:t>
            </a:r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875" y="4858339"/>
            <a:ext cx="228619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8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710" y="286266"/>
            <a:ext cx="3933690" cy="1173824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ЗАРИН</a:t>
            </a:r>
            <a:r>
              <a:rPr lang="uk-UA" sz="4000" b="1" dirty="0"/>
              <a:t>: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729" y="1843548"/>
            <a:ext cx="7449811" cy="4911213"/>
          </a:xfrm>
        </p:spPr>
        <p:txBody>
          <a:bodyPr>
            <a:normAutofit fontScale="92500" lnSpcReduction="10000"/>
          </a:bodyPr>
          <a:lstStyle/>
          <a:p>
            <a:r>
              <a:rPr lang="uk-UA" sz="3200" dirty="0"/>
              <a:t>важчий за повітря, тому тримайтесь на підвищеннях;</a:t>
            </a:r>
            <a:br>
              <a:rPr lang="uk-UA" sz="3200" dirty="0"/>
            </a:br>
            <a:r>
              <a:rPr lang="uk-UA" sz="3200" dirty="0"/>
              <a:t>- без кольору і запаху, змішується з водою та їжею;</a:t>
            </a:r>
            <a:br>
              <a:rPr lang="uk-UA" sz="3200" dirty="0"/>
            </a:br>
            <a:r>
              <a:rPr lang="uk-UA" sz="3200" dirty="0"/>
              <a:t>- симптоми: виділення з носа, посилене слиновиділення, задуха, звуження зіниць, нудота;</a:t>
            </a:r>
            <a:br>
              <a:rPr lang="uk-UA" sz="3200" dirty="0"/>
            </a:br>
            <a:r>
              <a:rPr lang="uk-UA" sz="3200" u="sng" dirty="0"/>
              <a:t>Підготуйтесь:</a:t>
            </a:r>
            <a:br>
              <a:rPr lang="uk-UA" sz="3200" dirty="0"/>
            </a:br>
            <a:r>
              <a:rPr lang="uk-UA" sz="3200" dirty="0"/>
              <a:t>Зробіть запас води та їжі у герметичних </a:t>
            </a:r>
            <a:r>
              <a:rPr lang="uk-UA" sz="3200" dirty="0" err="1"/>
              <a:t>ємностях</a:t>
            </a:r>
            <a:r>
              <a:rPr lang="uk-UA" sz="3200" dirty="0"/>
              <a:t>.</a:t>
            </a:r>
            <a:r>
              <a:rPr lang="ru-RU" sz="3200" dirty="0"/>
              <a:t> </a:t>
            </a:r>
            <a:br>
              <a:rPr lang="uk-UA" sz="3200" dirty="0"/>
            </a:br>
            <a:r>
              <a:rPr lang="uk-UA" sz="3200" dirty="0"/>
              <a:t> Підготуйте запас рушників, змінний одяг.</a:t>
            </a:r>
          </a:p>
          <a:p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540" y="3711024"/>
            <a:ext cx="4550460" cy="2852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68" y="404253"/>
            <a:ext cx="338357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8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735" y="221226"/>
            <a:ext cx="11901949" cy="6533535"/>
          </a:xfrm>
        </p:spPr>
        <p:txBody>
          <a:bodyPr/>
          <a:lstStyle/>
          <a:p>
            <a:r>
              <a:rPr lang="uk-UA" b="1" dirty="0"/>
              <a:t> </a:t>
            </a:r>
            <a:r>
              <a:rPr lang="uk-UA" b="1" u="sng" dirty="0"/>
              <a:t>Алгоритм дій:</a:t>
            </a:r>
            <a:br>
              <a:rPr lang="uk-UA" b="1" dirty="0"/>
            </a:br>
            <a:r>
              <a:rPr lang="uk-UA" dirty="0"/>
              <a:t>-слухайте вказівки влади, ДСНС України.</a:t>
            </a:r>
            <a:r>
              <a:rPr lang="ru-RU" dirty="0"/>
              <a:t> </a:t>
            </a:r>
            <a:br>
              <a:rPr lang="uk-UA" dirty="0"/>
            </a:br>
            <a:r>
              <a:rPr lang="uk-UA" dirty="0"/>
              <a:t> -використовуйте будь-які захисні окуляри плюс </a:t>
            </a:r>
            <a:r>
              <a:rPr lang="uk-UA" dirty="0" err="1"/>
              <a:t>протиаерозольний</a:t>
            </a:r>
            <a:r>
              <a:rPr lang="uk-UA" dirty="0"/>
              <a:t> респіратор </a:t>
            </a:r>
            <a:r>
              <a:rPr lang="ru-RU" dirty="0"/>
              <a:t>FFP</a:t>
            </a:r>
            <a:r>
              <a:rPr lang="uk-UA" dirty="0"/>
              <a:t>1-</a:t>
            </a:r>
            <a:r>
              <a:rPr lang="ru-RU" dirty="0"/>
              <a:t>FFP</a:t>
            </a:r>
            <a:r>
              <a:rPr lang="uk-UA" dirty="0"/>
              <a:t>3, що щільно сидить на обличчі, якщо нічого взагалі немає — кілька шарів хірургічних масок, щільно притиснених</a:t>
            </a:r>
            <a:r>
              <a:rPr lang="ru-RU" dirty="0"/>
              <a:t> </a:t>
            </a:r>
            <a:r>
              <a:rPr lang="uk-UA" dirty="0"/>
              <a:t>до обличчя.</a:t>
            </a:r>
            <a:br>
              <a:rPr lang="uk-UA" dirty="0"/>
            </a:br>
            <a:r>
              <a:rPr lang="uk-UA" dirty="0"/>
              <a:t>-для захисту тіла/шкіри </a:t>
            </a:r>
            <a:r>
              <a:rPr lang="uk-UA" dirty="0" err="1"/>
              <a:t>підійдуть</a:t>
            </a:r>
            <a:r>
              <a:rPr lang="uk-UA" dirty="0"/>
              <a:t> хімічні комбінезони, старі радянські костюми хімічного захисту (ЗЗК), відповідні поліетиленові/ПВХ накидки-дощовики, у крайньому випадку навіть великі поліетиленові мішки. Можливо в</a:t>
            </a:r>
            <a:r>
              <a:rPr lang="ru-RU" dirty="0" err="1"/>
              <a:t>икористовувати</a:t>
            </a:r>
            <a:r>
              <a:rPr lang="ru-RU" dirty="0"/>
              <a:t> рукавички, </a:t>
            </a:r>
            <a:r>
              <a:rPr lang="ru-RU" dirty="0" err="1"/>
              <a:t>бахили</a:t>
            </a:r>
            <a:r>
              <a:rPr lang="ru-RU" dirty="0"/>
              <a:t>/</a:t>
            </a:r>
            <a:r>
              <a:rPr lang="ru-RU" dirty="0" err="1"/>
              <a:t>чоботи</a:t>
            </a:r>
            <a:r>
              <a:rPr lang="ru-RU" dirty="0"/>
              <a:t>.</a:t>
            </a:r>
            <a:endParaRPr lang="uk-UA" dirty="0"/>
          </a:p>
          <a:p>
            <a:r>
              <a:rPr lang="uk-UA" dirty="0"/>
              <a:t>  </a:t>
            </a:r>
            <a:r>
              <a:rPr lang="ru-RU" u="sng" dirty="0" err="1"/>
              <a:t>Якщо</a:t>
            </a:r>
            <a:r>
              <a:rPr lang="ru-RU" u="sng" dirty="0"/>
              <a:t> атака </a:t>
            </a:r>
            <a:r>
              <a:rPr lang="ru-RU" u="sng" dirty="0" err="1"/>
              <a:t>сталася</a:t>
            </a:r>
            <a:r>
              <a:rPr lang="ru-RU" u="sng" dirty="0"/>
              <a:t> </a:t>
            </a:r>
            <a:r>
              <a:rPr lang="ru-RU" u="sng" dirty="0" err="1"/>
              <a:t>зовні</a:t>
            </a:r>
            <a:r>
              <a:rPr lang="ru-RU" u="sng" dirty="0"/>
              <a:t> </a:t>
            </a:r>
            <a:r>
              <a:rPr lang="ru-RU" u="sng" dirty="0" err="1"/>
              <a:t>будинку</a:t>
            </a:r>
            <a:r>
              <a:rPr lang="uk-UA" u="sng" dirty="0"/>
              <a:t>: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-</a:t>
            </a:r>
            <a:r>
              <a:rPr lang="ru-RU" dirty="0"/>
              <a:t> </a:t>
            </a:r>
            <a:r>
              <a:rPr lang="uk-UA" dirty="0"/>
              <a:t>закрийте та заблокуйте всі вікна та двері,</a:t>
            </a:r>
            <a:r>
              <a:rPr lang="ru-RU" dirty="0"/>
              <a:t> </a:t>
            </a:r>
            <a:br>
              <a:rPr lang="uk-UA" dirty="0"/>
            </a:br>
            <a:r>
              <a:rPr lang="uk-UA" dirty="0"/>
              <a:t>- вимкніть системи кондиціонування, закрийте вентиляційні отвори,</a:t>
            </a:r>
            <a:r>
              <a:rPr lang="ru-RU" dirty="0"/>
              <a:t> </a:t>
            </a:r>
            <a:br>
              <a:rPr lang="uk-UA" dirty="0"/>
            </a:br>
            <a:r>
              <a:rPr lang="uk-UA" dirty="0"/>
              <a:t>старайтеся перебувати в найвищій точці будівлі.</a:t>
            </a:r>
          </a:p>
          <a:p>
            <a:r>
              <a:rPr lang="uk-UA" dirty="0"/>
              <a:t> </a:t>
            </a:r>
            <a:r>
              <a:rPr lang="ru-RU" u="sng" dirty="0" err="1"/>
              <a:t>Якщо</a:t>
            </a:r>
            <a:r>
              <a:rPr lang="ru-RU" u="sng" dirty="0"/>
              <a:t> газ </a:t>
            </a:r>
            <a:r>
              <a:rPr lang="ru-RU" u="sng" dirty="0" err="1"/>
              <a:t>розпилено</a:t>
            </a:r>
            <a:r>
              <a:rPr lang="ru-RU" u="sng" dirty="0"/>
              <a:t> </a:t>
            </a:r>
            <a:r>
              <a:rPr lang="ru-RU" u="sng" dirty="0" err="1"/>
              <a:t>всередині</a:t>
            </a:r>
            <a:r>
              <a:rPr lang="ru-RU" u="sng" dirty="0"/>
              <a:t> </a:t>
            </a:r>
            <a:r>
              <a:rPr lang="ru-RU" u="sng" dirty="0" err="1"/>
              <a:t>будинку</a:t>
            </a:r>
            <a:r>
              <a:rPr lang="uk-UA" u="sng" dirty="0"/>
              <a:t>:</a:t>
            </a:r>
            <a:endParaRPr lang="uk-UA" dirty="0"/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err="1"/>
              <a:t>вийдіть</a:t>
            </a:r>
            <a:r>
              <a:rPr lang="ru-RU" dirty="0"/>
              <a:t> на </a:t>
            </a:r>
            <a:r>
              <a:rPr lang="ru-RU" dirty="0" err="1"/>
              <a:t>свіже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знайдіть</a:t>
            </a:r>
            <a:r>
              <a:rPr lang="ru-RU" dirty="0"/>
              <a:t> </a:t>
            </a:r>
            <a:r>
              <a:rPr lang="ru-RU" dirty="0" err="1"/>
              <a:t>безпечне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старайтеся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на </a:t>
            </a:r>
            <a:r>
              <a:rPr lang="ru-RU" dirty="0" err="1"/>
              <a:t>височинах</a:t>
            </a:r>
            <a:r>
              <a:rPr lang="ru-RU" dirty="0"/>
              <a:t>, </a:t>
            </a:r>
            <a:r>
              <a:rPr lang="ru-RU" dirty="0" err="1"/>
              <a:t>пагорбах</a:t>
            </a:r>
            <a:r>
              <a:rPr lang="ru-RU" dirty="0"/>
              <a:t>. </a:t>
            </a:r>
            <a:endParaRPr lang="uk-UA" dirty="0"/>
          </a:p>
          <a:p>
            <a:r>
              <a:rPr lang="uk-UA" dirty="0"/>
              <a:t>   </a:t>
            </a:r>
            <a:r>
              <a:rPr lang="ru-RU" dirty="0" err="1"/>
              <a:t>Щойно</a:t>
            </a:r>
            <a:r>
              <a:rPr lang="ru-RU" dirty="0"/>
              <a:t> будете в </a:t>
            </a:r>
            <a:r>
              <a:rPr lang="ru-RU" dirty="0" err="1"/>
              <a:t>безпечному</a:t>
            </a:r>
            <a:r>
              <a:rPr lang="ru-RU" dirty="0"/>
              <a:t> </a:t>
            </a:r>
            <a:r>
              <a:rPr lang="ru-RU" dirty="0" err="1"/>
              <a:t>місці</a:t>
            </a:r>
            <a:r>
              <a:rPr lang="ru-RU" dirty="0"/>
              <a:t>, </a:t>
            </a:r>
            <a:r>
              <a:rPr lang="ru-RU" dirty="0" err="1"/>
              <a:t>зніміть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, </a:t>
            </a:r>
            <a:r>
              <a:rPr lang="ru-RU" dirty="0" err="1"/>
              <a:t>покладіть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у пакет і </a:t>
            </a:r>
            <a:r>
              <a:rPr lang="ru-RU" dirty="0" err="1"/>
              <a:t>зберігайте</a:t>
            </a:r>
            <a:r>
              <a:rPr lang="ru-RU" dirty="0"/>
              <a:t> </a:t>
            </a:r>
            <a:r>
              <a:rPr lang="ru-RU" dirty="0" err="1"/>
              <a:t>подалі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людей і </a:t>
            </a:r>
            <a:r>
              <a:rPr lang="ru-RU" dirty="0" err="1"/>
              <a:t>тварин</a:t>
            </a:r>
            <a:r>
              <a:rPr lang="ru-RU" dirty="0"/>
              <a:t>. </a:t>
            </a:r>
            <a:endParaRPr lang="uk-UA" dirty="0"/>
          </a:p>
          <a:p>
            <a:r>
              <a:rPr lang="ru-RU" dirty="0" err="1"/>
              <a:t>Помийте</a:t>
            </a:r>
            <a:r>
              <a:rPr lang="ru-RU" dirty="0"/>
              <a:t> себе та </a:t>
            </a:r>
            <a:r>
              <a:rPr lang="ru-RU" dirty="0" err="1"/>
              <a:t>домашніх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великою </a:t>
            </a:r>
            <a:r>
              <a:rPr lang="ru-RU" dirty="0" err="1"/>
              <a:t>кількістю</a:t>
            </a:r>
            <a:r>
              <a:rPr lang="ru-RU" dirty="0"/>
              <a:t> води та мила. </a:t>
            </a:r>
            <a:r>
              <a:rPr lang="ru-RU" dirty="0" err="1"/>
              <a:t>Зверніть</a:t>
            </a:r>
            <a:r>
              <a:rPr lang="ru-RU" dirty="0"/>
              <a:t> </a:t>
            </a:r>
            <a:r>
              <a:rPr lang="ru-RU" dirty="0" err="1"/>
              <a:t>особливу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на руки й </a:t>
            </a:r>
            <a:r>
              <a:rPr lang="ru-RU" dirty="0" err="1"/>
              <a:t>обличчя</a:t>
            </a:r>
            <a:r>
              <a:rPr lang="ru-RU" dirty="0"/>
              <a:t>, </a:t>
            </a:r>
            <a:r>
              <a:rPr lang="ru-RU" dirty="0" err="1"/>
              <a:t>протріть</a:t>
            </a:r>
            <a:r>
              <a:rPr lang="ru-RU" dirty="0"/>
              <a:t> </a:t>
            </a:r>
            <a:r>
              <a:rPr lang="ru-RU" dirty="0" err="1"/>
              <a:t>повіки</a:t>
            </a:r>
            <a:r>
              <a:rPr lang="ru-RU" dirty="0"/>
              <a:t>, </a:t>
            </a:r>
            <a:r>
              <a:rPr lang="ru-RU" dirty="0" err="1"/>
              <a:t>вії</a:t>
            </a:r>
            <a:r>
              <a:rPr lang="ru-RU" dirty="0"/>
              <a:t>, </a:t>
            </a:r>
            <a:r>
              <a:rPr lang="ru-RU" dirty="0" err="1"/>
              <a:t>вуха</a:t>
            </a:r>
            <a:r>
              <a:rPr lang="ru-RU" dirty="0"/>
              <a:t>.</a:t>
            </a:r>
            <a:endParaRPr lang="uk-UA" dirty="0"/>
          </a:p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очі</a:t>
            </a:r>
            <a:r>
              <a:rPr lang="ru-RU" dirty="0"/>
              <a:t> </a:t>
            </a:r>
            <a:r>
              <a:rPr lang="ru-RU" dirty="0" err="1"/>
              <a:t>подразнені</a:t>
            </a:r>
            <a:r>
              <a:rPr lang="ru-RU" dirty="0"/>
              <a:t> та </a:t>
            </a:r>
            <a:r>
              <a:rPr lang="ru-RU" dirty="0" err="1"/>
              <a:t>болять</a:t>
            </a:r>
            <a:r>
              <a:rPr lang="ru-RU" dirty="0"/>
              <a:t>, </a:t>
            </a:r>
            <a:r>
              <a:rPr lang="ru-RU" dirty="0" err="1"/>
              <a:t>промийте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водою </a:t>
            </a:r>
            <a:r>
              <a:rPr lang="ru-RU" dirty="0" err="1"/>
              <a:t>протягом</a:t>
            </a:r>
            <a:r>
              <a:rPr lang="ru-RU" dirty="0"/>
              <a:t> 10-15 </a:t>
            </a:r>
            <a:r>
              <a:rPr lang="ru-RU" dirty="0" err="1"/>
              <a:t>хв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зарін</a:t>
            </a:r>
            <a:r>
              <a:rPr lang="ru-RU" dirty="0"/>
              <a:t> </a:t>
            </a:r>
            <a:r>
              <a:rPr lang="ru-RU" dirty="0" err="1"/>
              <a:t>потрапив</a:t>
            </a:r>
            <a:r>
              <a:rPr lang="ru-RU" dirty="0"/>
              <a:t> в </a:t>
            </a:r>
            <a:r>
              <a:rPr lang="ru-RU" dirty="0" err="1"/>
              <a:t>шлунок</a:t>
            </a:r>
            <a:r>
              <a:rPr lang="ru-RU" dirty="0"/>
              <a:t> – </a:t>
            </a:r>
            <a:r>
              <a:rPr lang="ru-RU" dirty="0" err="1"/>
              <a:t>потрібно</a:t>
            </a:r>
            <a:r>
              <a:rPr lang="ru-RU" dirty="0"/>
              <a:t> 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промити</a:t>
            </a:r>
            <a:r>
              <a:rPr lang="ru-RU" dirty="0"/>
              <a:t> і </a:t>
            </a:r>
            <a:r>
              <a:rPr lang="ru-RU" dirty="0" err="1"/>
              <a:t>випити</a:t>
            </a:r>
            <a:r>
              <a:rPr lang="ru-RU" dirty="0"/>
              <a:t> </a:t>
            </a:r>
            <a:r>
              <a:rPr lang="ru-RU" dirty="0" err="1"/>
              <a:t>рідини</a:t>
            </a:r>
            <a:r>
              <a:rPr lang="ru-RU" dirty="0"/>
              <a:t>. </a:t>
            </a:r>
            <a:endParaRPr lang="uk-UA" dirty="0"/>
          </a:p>
          <a:p>
            <a:r>
              <a:rPr lang="ru-RU" dirty="0"/>
              <a:t> При </a:t>
            </a:r>
            <a:r>
              <a:rPr lang="ru-RU" dirty="0" err="1"/>
              <a:t>важкому</a:t>
            </a:r>
            <a:r>
              <a:rPr lang="ru-RU" dirty="0"/>
              <a:t> </a:t>
            </a:r>
            <a:r>
              <a:rPr lang="ru-RU" dirty="0" err="1"/>
              <a:t>ураженні</a:t>
            </a:r>
            <a:r>
              <a:rPr lang="ru-RU" dirty="0"/>
              <a:t> – </a:t>
            </a:r>
            <a:r>
              <a:rPr lang="ru-RU" dirty="0" err="1"/>
              <a:t>викликати</a:t>
            </a:r>
            <a:r>
              <a:rPr lang="ru-RU" dirty="0"/>
              <a:t>  бригаду </a:t>
            </a:r>
            <a:r>
              <a:rPr lang="ru-RU" dirty="0" err="1"/>
              <a:t>швидкої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581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188" y="21949"/>
            <a:ext cx="7729728" cy="1188720"/>
          </a:xfrm>
        </p:spPr>
        <p:txBody>
          <a:bodyPr/>
          <a:lstStyle/>
          <a:p>
            <a:r>
              <a:rPr lang="uk-UA" dirty="0"/>
              <a:t>Галогени, як хімічна зброя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47" y="1353639"/>
            <a:ext cx="7608409" cy="52978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07523" y="831395"/>
            <a:ext cx="4434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hlinkClick r:id="rId3"/>
              </a:rPr>
              <a:t>ЗАРИН</a:t>
            </a:r>
            <a:r>
              <a:rPr lang="uk-UA" dirty="0"/>
              <a:t> - </a:t>
            </a:r>
            <a:r>
              <a:rPr lang="ru-RU" dirty="0">
                <a:hlinkClick r:id="rId4"/>
              </a:rPr>
              <a:t>ФОСФОР</a:t>
            </a:r>
            <a:r>
              <a:rPr lang="uk-UA" dirty="0"/>
              <a:t> - </a:t>
            </a:r>
            <a:r>
              <a:rPr lang="ru-RU" dirty="0">
                <a:hlinkClick r:id="rId5"/>
              </a:rPr>
              <a:t>АМІАК</a:t>
            </a:r>
            <a:r>
              <a:rPr lang="uk-UA" dirty="0"/>
              <a:t> – </a:t>
            </a:r>
            <a:r>
              <a:rPr lang="ru-RU" dirty="0">
                <a:hlinkClick r:id="rId6"/>
              </a:rPr>
              <a:t>ХЛОР</a:t>
            </a:r>
            <a:r>
              <a:rPr lang="uk-UA" dirty="0">
                <a:hlinkClick r:id="rId6"/>
              </a:rPr>
              <a:t> -</a:t>
            </a:r>
            <a:r>
              <a:rPr lang="ru-RU" dirty="0">
                <a:hlinkClick r:id="rId6"/>
              </a:rPr>
              <a:t> ІПРИТ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060" y="3265384"/>
            <a:ext cx="2619375" cy="1743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389" y="414275"/>
            <a:ext cx="2444708" cy="1572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1459" y="3889571"/>
            <a:ext cx="2152075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61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748" y="3824748"/>
            <a:ext cx="2885768" cy="288576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483" y="265472"/>
            <a:ext cx="9527459" cy="6445044"/>
          </a:xfrm>
        </p:spPr>
        <p:txBody>
          <a:bodyPr/>
          <a:lstStyle/>
          <a:p>
            <a:pPr marL="0" indent="0">
              <a:buNone/>
            </a:pPr>
            <a:r>
              <a:rPr lang="ru-RU" sz="2800" b="1" u="sng" dirty="0"/>
              <a:t>АНТИДОТ:</a:t>
            </a:r>
            <a:endParaRPr lang="uk-UA" sz="2800" dirty="0"/>
          </a:p>
          <a:p>
            <a:r>
              <a:rPr lang="ru-RU" sz="2800" dirty="0"/>
              <a:t>Антидот - </a:t>
            </a:r>
            <a:r>
              <a:rPr lang="ru-RU" sz="2800" dirty="0" err="1"/>
              <a:t>атропін</a:t>
            </a:r>
            <a:r>
              <a:rPr lang="ru-RU" sz="2800" dirty="0"/>
              <a:t>. </a:t>
            </a:r>
            <a:br>
              <a:rPr lang="ru-RU" sz="2800" dirty="0"/>
            </a:br>
            <a:r>
              <a:rPr lang="uk-UA" sz="2800" dirty="0"/>
              <a:t>-</a:t>
            </a:r>
            <a:r>
              <a:rPr lang="ru-RU" sz="2800" dirty="0"/>
              <a:t>по 1 мл</a:t>
            </a:r>
            <a:r>
              <a:rPr lang="uk-UA" sz="2800" dirty="0"/>
              <a:t>.</a:t>
            </a:r>
            <a:r>
              <a:rPr lang="ru-RU" sz="2800" dirty="0"/>
              <a:t> 3-4 рази на </a:t>
            </a:r>
            <a:r>
              <a:rPr lang="ru-RU" sz="2800" dirty="0" err="1"/>
              <a:t>добу</a:t>
            </a:r>
            <a:r>
              <a:rPr lang="ru-RU" sz="2800" dirty="0"/>
              <a:t> при </a:t>
            </a:r>
            <a:r>
              <a:rPr lang="ru-RU" sz="2800" dirty="0" err="1"/>
              <a:t>ураженні</a:t>
            </a:r>
            <a:r>
              <a:rPr lang="ru-RU" sz="2800" dirty="0"/>
              <a:t> легкого </a:t>
            </a:r>
            <a:r>
              <a:rPr lang="ru-RU" sz="2800" dirty="0" err="1"/>
              <a:t>ступеня</a:t>
            </a:r>
            <a:endParaRPr lang="uk-UA" sz="2800" dirty="0"/>
          </a:p>
          <a:p>
            <a:r>
              <a:rPr lang="uk-UA" sz="2800" dirty="0"/>
              <a:t>-при ураженні середнього ступеня по 2-4 мл, повторюючи введення кожні 20-30 хв. по 1-2 мл до покращення стану або появи симптомів </a:t>
            </a:r>
            <a:r>
              <a:rPr lang="uk-UA" sz="2800" dirty="0" err="1"/>
              <a:t>атропінізації</a:t>
            </a:r>
            <a:r>
              <a:rPr lang="uk-UA" sz="2800" dirty="0"/>
              <a:t> (розширення зіниць, сухість та почервоніння шкіри, пригнічення секреції слини, тахікардія);</a:t>
            </a:r>
          </a:p>
          <a:p>
            <a:r>
              <a:rPr lang="uk-UA" sz="2800" dirty="0"/>
              <a:t>-</a:t>
            </a:r>
            <a:r>
              <a:rPr lang="ru-RU" sz="2800" dirty="0"/>
              <a:t>при </a:t>
            </a:r>
            <a:r>
              <a:rPr lang="ru-RU" sz="2800" dirty="0" err="1"/>
              <a:t>ураженні</a:t>
            </a:r>
            <a:r>
              <a:rPr lang="ru-RU" sz="2800" dirty="0"/>
              <a:t> </a:t>
            </a:r>
            <a:r>
              <a:rPr lang="ru-RU" sz="2800" dirty="0" err="1"/>
              <a:t>важкого</a:t>
            </a:r>
            <a:r>
              <a:rPr lang="ru-RU" sz="2800" dirty="0"/>
              <a:t> </a:t>
            </a:r>
            <a:r>
              <a:rPr lang="ru-RU" sz="2800" dirty="0" err="1"/>
              <a:t>ступеня</a:t>
            </a:r>
            <a:r>
              <a:rPr lang="ru-RU" sz="2800" dirty="0"/>
              <a:t> по 4-6 мл, </a:t>
            </a:r>
            <a:r>
              <a:rPr lang="ru-RU" sz="2800" dirty="0" err="1"/>
              <a:t>повторюючи</a:t>
            </a:r>
            <a:r>
              <a:rPr lang="ru-RU" sz="2800" dirty="0"/>
              <a:t> </a:t>
            </a:r>
            <a:r>
              <a:rPr lang="ru-RU" sz="2800" dirty="0" err="1"/>
              <a:t>кожні</a:t>
            </a:r>
            <a:r>
              <a:rPr lang="ru-RU" sz="2800" dirty="0"/>
              <a:t> 3-8 </a:t>
            </a:r>
            <a:r>
              <a:rPr lang="ru-RU" sz="2800" dirty="0" err="1"/>
              <a:t>хв</a:t>
            </a:r>
            <a:r>
              <a:rPr lang="uk-UA" sz="2800" dirty="0"/>
              <a:t>.</a:t>
            </a:r>
            <a:r>
              <a:rPr lang="ru-RU" sz="2800" dirty="0"/>
              <a:t> по 1-2 мл до </a:t>
            </a:r>
            <a:r>
              <a:rPr lang="ru-RU" sz="2800" dirty="0" err="1"/>
              <a:t>припинення</a:t>
            </a:r>
            <a:r>
              <a:rPr lang="ru-RU" sz="2800" dirty="0"/>
              <a:t> судом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появи</a:t>
            </a:r>
            <a:r>
              <a:rPr lang="ru-RU" sz="2800" dirty="0"/>
              <a:t> </a:t>
            </a:r>
            <a:r>
              <a:rPr lang="ru-RU" sz="2800" dirty="0" err="1"/>
              <a:t>симптомів</a:t>
            </a:r>
            <a:r>
              <a:rPr lang="ru-RU" sz="2800" dirty="0"/>
              <a:t> </a:t>
            </a:r>
            <a:r>
              <a:rPr lang="ru-RU" sz="2800" dirty="0" err="1"/>
              <a:t>атропінізації</a:t>
            </a:r>
            <a:r>
              <a:rPr lang="ru-RU" sz="2800" dirty="0"/>
              <a:t>.</a:t>
            </a:r>
            <a:endParaRPr lang="uk-UA" sz="2800" dirty="0"/>
          </a:p>
          <a:p>
            <a:r>
              <a:rPr lang="ru-RU" sz="2800" dirty="0" err="1"/>
              <a:t>Антидоти</a:t>
            </a:r>
            <a:r>
              <a:rPr lang="ru-RU" sz="2800" dirty="0"/>
              <a:t>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пралідоксім</a:t>
            </a:r>
            <a:r>
              <a:rPr lang="ru-RU" sz="2800" dirty="0"/>
              <a:t>, </a:t>
            </a:r>
            <a:r>
              <a:rPr lang="ru-RU" sz="2800" dirty="0" err="1"/>
              <a:t>діпіроксім</a:t>
            </a:r>
            <a:r>
              <a:rPr lang="ru-RU" sz="2800" dirty="0"/>
              <a:t>.</a:t>
            </a:r>
            <a:endParaRPr lang="uk-UA" sz="2800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905" y="631838"/>
            <a:ext cx="2438611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1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501" y="3724384"/>
            <a:ext cx="4255377" cy="313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501" y="0"/>
            <a:ext cx="2462997" cy="1847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84" y="176981"/>
            <a:ext cx="3975871" cy="958646"/>
          </a:xfrm>
        </p:spPr>
        <p:txBody>
          <a:bodyPr>
            <a:noAutofit/>
          </a:bodyPr>
          <a:lstStyle/>
          <a:p>
            <a:r>
              <a:rPr lang="ru-RU" sz="3600" b="1" dirty="0"/>
              <a:t>ФОСФОР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483" y="1342103"/>
            <a:ext cx="8996516" cy="551589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err="1"/>
              <a:t>Фосфорні</a:t>
            </a:r>
            <a:r>
              <a:rPr lang="ru-RU" sz="2400" dirty="0"/>
              <a:t> бомби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характерний</a:t>
            </a:r>
            <a:r>
              <a:rPr lang="ru-RU" sz="2400" dirty="0"/>
              <a:t> </a:t>
            </a:r>
            <a:r>
              <a:rPr lang="ru-RU" sz="2400" dirty="0" err="1"/>
              <a:t>прояв</a:t>
            </a:r>
            <a:r>
              <a:rPr lang="ru-RU" sz="2400" dirty="0"/>
              <a:t> </a:t>
            </a:r>
            <a:r>
              <a:rPr lang="ru-RU" sz="2400" dirty="0" err="1"/>
              <a:t>вибуху</a:t>
            </a:r>
            <a:r>
              <a:rPr lang="ru-RU" sz="2400" dirty="0"/>
              <a:t> — </a:t>
            </a:r>
            <a:r>
              <a:rPr lang="ru-RU" sz="2400" dirty="0" err="1"/>
              <a:t>яскраве</a:t>
            </a:r>
            <a:r>
              <a:rPr lang="ru-RU" sz="2400" dirty="0"/>
              <a:t> </a:t>
            </a:r>
            <a:r>
              <a:rPr lang="ru-RU" sz="2400" dirty="0" err="1"/>
              <a:t>світло</a:t>
            </a:r>
            <a:r>
              <a:rPr lang="ru-RU" sz="2400" dirty="0"/>
              <a:t>, </a:t>
            </a:r>
            <a:r>
              <a:rPr lang="ru-RU" sz="2400" dirty="0" err="1"/>
              <a:t>іскри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нагадують</a:t>
            </a:r>
            <a:r>
              <a:rPr lang="ru-RU" sz="2400" dirty="0"/>
              <a:t> </a:t>
            </a:r>
            <a:r>
              <a:rPr lang="ru-RU" sz="2400" dirty="0" err="1"/>
              <a:t>феєрверк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супроводжується</a:t>
            </a:r>
            <a:r>
              <a:rPr lang="ru-RU" sz="2400" dirty="0"/>
              <a:t> </a:t>
            </a:r>
            <a:r>
              <a:rPr lang="ru-RU" sz="2400" dirty="0" err="1"/>
              <a:t>їдким</a:t>
            </a:r>
            <a:r>
              <a:rPr lang="ru-RU" sz="2400" dirty="0"/>
              <a:t> </a:t>
            </a:r>
            <a:r>
              <a:rPr lang="ru-RU" sz="2400" dirty="0" err="1"/>
              <a:t>димом</a:t>
            </a:r>
            <a:r>
              <a:rPr lang="ru-RU" sz="2400" dirty="0"/>
              <a:t> та масштабною </a:t>
            </a:r>
            <a:r>
              <a:rPr lang="ru-RU" sz="2400" dirty="0" err="1"/>
              <a:t>пожежею</a:t>
            </a:r>
            <a:r>
              <a:rPr lang="ru-RU" sz="2400" dirty="0"/>
              <a:t>, яку </a:t>
            </a:r>
            <a:r>
              <a:rPr lang="ru-RU" sz="2400" dirty="0" err="1"/>
              <a:t>важко</a:t>
            </a:r>
            <a:r>
              <a:rPr lang="ru-RU" sz="2400" dirty="0"/>
              <a:t> </a:t>
            </a:r>
            <a:r>
              <a:rPr lang="ru-RU" sz="2400" dirty="0" err="1"/>
              <a:t>ліквідувати</a:t>
            </a:r>
            <a:r>
              <a:rPr lang="ru-RU" sz="2400" dirty="0"/>
              <a:t>. Фосфор є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отруйним</a:t>
            </a:r>
            <a:r>
              <a:rPr lang="ru-RU" sz="2400" dirty="0"/>
              <a:t> для </a:t>
            </a:r>
            <a:r>
              <a:rPr lang="ru-RU" sz="2400" dirty="0" err="1"/>
              <a:t>людини</a:t>
            </a:r>
            <a:r>
              <a:rPr lang="ru-RU" sz="2400" dirty="0"/>
              <a:t>: </a:t>
            </a:r>
            <a:r>
              <a:rPr lang="ru-RU" sz="2400" dirty="0" err="1"/>
              <a:t>навіть</a:t>
            </a:r>
            <a:r>
              <a:rPr lang="ru-RU" sz="2400" dirty="0"/>
              <a:t> доза в 0,1 г </a:t>
            </a:r>
            <a:r>
              <a:rPr lang="ru-RU" sz="2400" dirty="0" err="1"/>
              <a:t>може</a:t>
            </a:r>
            <a:r>
              <a:rPr lang="ru-RU" sz="2400" dirty="0"/>
              <a:t> бути смертельною. </a:t>
            </a:r>
            <a:r>
              <a:rPr lang="ru-RU" sz="2400" dirty="0" err="1"/>
              <a:t>Фосфорна</a:t>
            </a:r>
            <a:r>
              <a:rPr lang="ru-RU" sz="2400" dirty="0"/>
              <a:t> </a:t>
            </a:r>
            <a:r>
              <a:rPr lang="ru-RU" sz="2400" dirty="0" err="1"/>
              <a:t>зброя</a:t>
            </a:r>
            <a:r>
              <a:rPr lang="ru-RU" sz="2400" dirty="0"/>
              <a:t> </a:t>
            </a:r>
            <a:r>
              <a:rPr lang="ru-RU" sz="2400" dirty="0" err="1"/>
              <a:t>призводить</a:t>
            </a:r>
            <a:r>
              <a:rPr lang="ru-RU" sz="2400" dirty="0"/>
              <a:t> до </a:t>
            </a:r>
            <a:r>
              <a:rPr lang="ru-RU" sz="2400" dirty="0" err="1"/>
              <a:t>опіків</a:t>
            </a:r>
            <a:r>
              <a:rPr lang="ru-RU" sz="2400" dirty="0"/>
              <a:t> </a:t>
            </a:r>
            <a:r>
              <a:rPr lang="ru-RU" sz="2400" dirty="0" err="1"/>
              <a:t>дихальних</a:t>
            </a:r>
            <a:r>
              <a:rPr lang="ru-RU" sz="2400" dirty="0"/>
              <a:t> </a:t>
            </a:r>
            <a:r>
              <a:rPr lang="ru-RU" sz="2400" dirty="0" err="1"/>
              <a:t>шляхів</a:t>
            </a:r>
            <a:r>
              <a:rPr lang="ru-RU" sz="2400" dirty="0"/>
              <a:t>, </a:t>
            </a:r>
            <a:r>
              <a:rPr lang="ru-RU" sz="2400" dirty="0" err="1"/>
              <a:t>ураження</a:t>
            </a:r>
            <a:r>
              <a:rPr lang="ru-RU" sz="2400" dirty="0"/>
              <a:t> </a:t>
            </a:r>
            <a:r>
              <a:rPr lang="ru-RU" sz="2400" dirty="0" err="1"/>
              <a:t>кісток</a:t>
            </a:r>
            <a:r>
              <a:rPr lang="ru-RU" sz="2400" dirty="0"/>
              <a:t> і </a:t>
            </a:r>
            <a:r>
              <a:rPr lang="ru-RU" sz="2400" dirty="0" err="1"/>
              <a:t>кісткового</a:t>
            </a:r>
            <a:r>
              <a:rPr lang="ru-RU" sz="2400" dirty="0"/>
              <a:t> </a:t>
            </a:r>
            <a:r>
              <a:rPr lang="ru-RU" sz="2400" dirty="0" err="1"/>
              <a:t>мозку</a:t>
            </a:r>
            <a:r>
              <a:rPr lang="ru-RU" sz="2400" dirty="0"/>
              <a:t>, </a:t>
            </a:r>
            <a:r>
              <a:rPr lang="ru-RU" sz="2400" dirty="0" err="1"/>
              <a:t>змертвіння</a:t>
            </a:r>
            <a:r>
              <a:rPr lang="ru-RU" sz="2400" dirty="0"/>
              <a:t> тканин та часто </a:t>
            </a:r>
            <a:r>
              <a:rPr lang="ru-RU" sz="2400" dirty="0" err="1"/>
              <a:t>болісної</a:t>
            </a:r>
            <a:r>
              <a:rPr lang="ru-RU" sz="2400" dirty="0"/>
              <a:t> </a:t>
            </a:r>
            <a:r>
              <a:rPr lang="ru-RU" sz="2400" dirty="0" err="1"/>
              <a:t>смерті</a:t>
            </a:r>
            <a:r>
              <a:rPr lang="ru-RU" sz="2400" dirty="0"/>
              <a:t>, особливо,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ви</a:t>
            </a:r>
            <a:r>
              <a:rPr lang="ru-RU" sz="2400" dirty="0"/>
              <a:t> </a:t>
            </a:r>
            <a:r>
              <a:rPr lang="ru-RU" sz="2400" dirty="0" err="1"/>
              <a:t>знаходились</a:t>
            </a:r>
            <a:r>
              <a:rPr lang="ru-RU" sz="2400" dirty="0"/>
              <a:t> у </a:t>
            </a:r>
            <a:r>
              <a:rPr lang="ru-RU" sz="2400" dirty="0" err="1"/>
              <a:t>закритому</a:t>
            </a:r>
            <a:r>
              <a:rPr lang="ru-RU" sz="2400" dirty="0"/>
              <a:t> </a:t>
            </a:r>
            <a:r>
              <a:rPr lang="ru-RU" sz="2400" dirty="0" err="1"/>
              <a:t>приміщенні</a:t>
            </a:r>
            <a:r>
              <a:rPr lang="ru-RU" sz="2400" dirty="0"/>
              <a:t>. </a:t>
            </a:r>
            <a:endParaRPr lang="uk-UA" sz="2400" dirty="0"/>
          </a:p>
          <a:p>
            <a:pPr marL="0" indent="0">
              <a:buNone/>
            </a:pPr>
            <a:r>
              <a:rPr lang="ru-RU" sz="2400" dirty="0"/>
              <a:t>Фосфор </a:t>
            </a:r>
            <a:r>
              <a:rPr lang="ru-RU" sz="2400" dirty="0" err="1"/>
              <a:t>горить</a:t>
            </a:r>
            <a:r>
              <a:rPr lang="ru-RU" sz="2400" dirty="0"/>
              <a:t>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взаємодії</a:t>
            </a:r>
            <a:r>
              <a:rPr lang="ru-RU" sz="2400" dirty="0"/>
              <a:t> з киснем, </a:t>
            </a:r>
            <a:r>
              <a:rPr lang="ru-RU" sz="2400" dirty="0" err="1"/>
              <a:t>відповідно</a:t>
            </a:r>
            <a:r>
              <a:rPr lang="ru-RU" sz="2400" dirty="0"/>
              <a:t> </a:t>
            </a:r>
            <a:r>
              <a:rPr lang="ru-RU" sz="2400" dirty="0" err="1"/>
              <a:t>гасити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потрібно</a:t>
            </a:r>
            <a:r>
              <a:rPr lang="ru-RU" sz="2400" dirty="0"/>
              <a:t> великою </a:t>
            </a:r>
            <a:r>
              <a:rPr lang="ru-RU" sz="2400" dirty="0" err="1"/>
              <a:t>кількістю</a:t>
            </a:r>
            <a:r>
              <a:rPr lang="ru-RU" sz="2400" dirty="0"/>
              <a:t> води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мокрим</a:t>
            </a:r>
            <a:r>
              <a:rPr lang="ru-RU" sz="2400" dirty="0"/>
              <a:t> </a:t>
            </a:r>
            <a:r>
              <a:rPr lang="ru-RU" sz="2400" dirty="0" err="1"/>
              <a:t>піском</a:t>
            </a:r>
            <a:r>
              <a:rPr lang="ru-RU" sz="2400" dirty="0"/>
              <a:t>.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частини</a:t>
            </a:r>
            <a:r>
              <a:rPr lang="ru-RU" sz="2400" dirty="0"/>
              <a:t> фосфору </a:t>
            </a:r>
            <a:r>
              <a:rPr lang="ru-RU" sz="2400" dirty="0" err="1"/>
              <a:t>потрапили</a:t>
            </a:r>
            <a:r>
              <a:rPr lang="ru-RU" sz="2400" dirty="0"/>
              <a:t> на </a:t>
            </a:r>
            <a:r>
              <a:rPr lang="ru-RU" sz="2400" dirty="0" err="1"/>
              <a:t>шкіру</a:t>
            </a:r>
            <a:r>
              <a:rPr lang="ru-RU" sz="2400" dirty="0"/>
              <a:t>, шерсть </a:t>
            </a:r>
            <a:r>
              <a:rPr lang="ru-RU" sz="2400" dirty="0" err="1"/>
              <a:t>тварини</a:t>
            </a:r>
            <a:r>
              <a:rPr lang="ru-RU" sz="2400" dirty="0"/>
              <a:t> — </a:t>
            </a:r>
            <a:r>
              <a:rPr lang="ru-RU" sz="2400" dirty="0" err="1"/>
              <a:t>нейтралізуйте</a:t>
            </a:r>
            <a:r>
              <a:rPr lang="ru-RU" sz="2400" dirty="0"/>
              <a:t> </a:t>
            </a:r>
            <a:r>
              <a:rPr lang="ru-RU" sz="2400" dirty="0" err="1"/>
              <a:t>вологою</a:t>
            </a:r>
            <a:r>
              <a:rPr lang="ru-RU" sz="2400" dirty="0"/>
              <a:t> тканиною.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диму</a:t>
            </a:r>
            <a:r>
              <a:rPr lang="ru-RU" sz="2400" dirty="0"/>
              <a:t> </a:t>
            </a:r>
            <a:r>
              <a:rPr lang="ru-RU" sz="2400" dirty="0" err="1"/>
              <a:t>допоможе</a:t>
            </a:r>
            <a:r>
              <a:rPr lang="ru-RU" sz="2400" dirty="0"/>
              <a:t> </a:t>
            </a:r>
            <a:r>
              <a:rPr lang="ru-RU" sz="2400" dirty="0" err="1"/>
              <a:t>протигаз</a:t>
            </a:r>
            <a:r>
              <a:rPr lang="ru-RU" sz="2400" dirty="0"/>
              <a:t> та </a:t>
            </a:r>
            <a:r>
              <a:rPr lang="ru-RU" sz="2400" dirty="0" err="1"/>
              <a:t>респіратор</a:t>
            </a:r>
            <a:r>
              <a:rPr lang="ru-RU" sz="2400" dirty="0"/>
              <a:t>, </a:t>
            </a:r>
            <a:r>
              <a:rPr lang="ru-RU" sz="2400" dirty="0" err="1"/>
              <a:t>тварин</a:t>
            </a:r>
            <a:r>
              <a:rPr lang="ru-RU" sz="2400" dirty="0"/>
              <a:t> </a:t>
            </a:r>
            <a:r>
              <a:rPr lang="ru-RU" sz="2400" dirty="0" err="1"/>
              <a:t>варто</a:t>
            </a:r>
            <a:r>
              <a:rPr lang="ru-RU" sz="2400" dirty="0"/>
              <a:t> </a:t>
            </a:r>
            <a:r>
              <a:rPr lang="ru-RU" sz="2400" dirty="0" err="1"/>
              <a:t>спробувати</a:t>
            </a:r>
            <a:r>
              <a:rPr lang="ru-RU" sz="2400" dirty="0"/>
              <a:t> </a:t>
            </a:r>
            <a:r>
              <a:rPr lang="ru-RU" sz="2400" dirty="0" err="1"/>
              <a:t>прикрити</a:t>
            </a:r>
            <a:r>
              <a:rPr lang="ru-RU" sz="2400" dirty="0"/>
              <a:t> мокрою тканиною, </a:t>
            </a:r>
            <a:r>
              <a:rPr lang="ru-RU" sz="2400" dirty="0" err="1"/>
              <a:t>що</a:t>
            </a:r>
            <a:r>
              <a:rPr lang="ru-RU" sz="2400" dirty="0"/>
              <a:t> не </a:t>
            </a:r>
            <a:r>
              <a:rPr lang="ru-RU" sz="2400" dirty="0" err="1"/>
              <a:t>заважатиме</a:t>
            </a:r>
            <a:r>
              <a:rPr lang="ru-RU" sz="2400" dirty="0"/>
              <a:t> </a:t>
            </a:r>
            <a:r>
              <a:rPr lang="ru-RU" sz="2400" dirty="0" err="1"/>
              <a:t>дихати</a:t>
            </a:r>
            <a:r>
              <a:rPr lang="ru-RU" sz="2400" dirty="0"/>
              <a:t>. </a:t>
            </a:r>
            <a:endParaRPr lang="uk-UA" sz="2400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493" y="1628048"/>
            <a:ext cx="26215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6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483" y="147484"/>
            <a:ext cx="8480323" cy="6592529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Перша </a:t>
            </a:r>
            <a:r>
              <a:rPr lang="ru-RU" sz="2000" b="1" dirty="0" err="1"/>
              <a:t>допомога</a:t>
            </a:r>
            <a:r>
              <a:rPr lang="ru-RU" sz="2000" b="1" dirty="0"/>
              <a:t>:</a:t>
            </a:r>
            <a:endParaRPr lang="uk-UA" sz="2000" dirty="0"/>
          </a:p>
          <a:p>
            <a:pPr marL="0" indent="0">
              <a:buNone/>
            </a:pPr>
            <a:r>
              <a:rPr lang="ru-RU" sz="2000" b="1" dirty="0"/>
              <a:t>НЕ МОЖНА </a:t>
            </a:r>
            <a:r>
              <a:rPr lang="ru-RU" sz="2000" dirty="0" err="1"/>
              <a:t>пальцями</a:t>
            </a:r>
            <a:r>
              <a:rPr lang="ru-RU" sz="2000" dirty="0"/>
              <a:t> </a:t>
            </a:r>
            <a:r>
              <a:rPr lang="ru-RU" sz="2000" dirty="0" err="1"/>
              <a:t>торкатися</a:t>
            </a:r>
            <a:r>
              <a:rPr lang="ru-RU" sz="2000" dirty="0"/>
              <a:t> фосфору на </a:t>
            </a:r>
            <a:r>
              <a:rPr lang="ru-RU" sz="2000" dirty="0" err="1"/>
              <a:t>одязі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шкірі</a:t>
            </a:r>
            <a:r>
              <a:rPr lang="ru-RU" sz="2000" dirty="0"/>
              <a:t> </a:t>
            </a:r>
            <a:r>
              <a:rPr lang="ru-RU" sz="2000" dirty="0" err="1"/>
              <a:t>постраждалого</a:t>
            </a:r>
            <a:r>
              <a:rPr lang="ru-RU" sz="2000" dirty="0"/>
              <a:t>, для </a:t>
            </a:r>
            <a:r>
              <a:rPr lang="ru-RU" sz="2000" dirty="0" err="1"/>
              <a:t>цього</a:t>
            </a:r>
            <a:r>
              <a:rPr lang="ru-RU" sz="2000" dirty="0"/>
              <a:t> </a:t>
            </a:r>
            <a:r>
              <a:rPr lang="ru-RU" sz="2000" dirty="0" err="1"/>
              <a:t>використовуйте</a:t>
            </a:r>
            <a:r>
              <a:rPr lang="ru-RU" sz="2000" dirty="0"/>
              <a:t> </a:t>
            </a:r>
            <a:r>
              <a:rPr lang="ru-RU" sz="2000" dirty="0" err="1"/>
              <a:t>пінцет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подібне</a:t>
            </a:r>
            <a:r>
              <a:rPr lang="ru-RU" sz="2000" dirty="0"/>
              <a:t>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• За </a:t>
            </a:r>
            <a:r>
              <a:rPr lang="ru-RU" sz="2000" dirty="0" err="1"/>
              <a:t>можливості</a:t>
            </a:r>
            <a:r>
              <a:rPr lang="ru-RU" sz="2000" dirty="0"/>
              <a:t> </a:t>
            </a:r>
            <a:r>
              <a:rPr lang="ru-RU" sz="2000" dirty="0" err="1"/>
              <a:t>занурити</a:t>
            </a:r>
            <a:r>
              <a:rPr lang="ru-RU" sz="2000" dirty="0"/>
              <a:t> </a:t>
            </a:r>
            <a:r>
              <a:rPr lang="ru-RU" sz="2000" dirty="0" err="1"/>
              <a:t>пошкоджену</a:t>
            </a:r>
            <a:r>
              <a:rPr lang="ru-RU" sz="2000" dirty="0"/>
              <a:t> </a:t>
            </a:r>
            <a:r>
              <a:rPr lang="ru-RU" sz="2000" dirty="0" err="1"/>
              <a:t>частину</a:t>
            </a:r>
            <a:r>
              <a:rPr lang="ru-RU" sz="2000" dirty="0"/>
              <a:t> </a:t>
            </a:r>
            <a:r>
              <a:rPr lang="ru-RU" sz="2000" dirty="0" err="1"/>
              <a:t>тіла</a:t>
            </a:r>
            <a:r>
              <a:rPr lang="ru-RU" sz="2000" dirty="0"/>
              <a:t> у воду, </a:t>
            </a:r>
            <a:r>
              <a:rPr lang="ru-RU" sz="2000" dirty="0" err="1"/>
              <a:t>адже</a:t>
            </a:r>
            <a:r>
              <a:rPr lang="ru-RU" sz="2000" dirty="0"/>
              <a:t> у </a:t>
            </a:r>
            <a:r>
              <a:rPr lang="ru-RU" sz="2000" dirty="0" err="1"/>
              <a:t>воді</a:t>
            </a:r>
            <a:r>
              <a:rPr lang="ru-RU" sz="2000" dirty="0"/>
              <a:t> фосфор не </a:t>
            </a:r>
            <a:r>
              <a:rPr lang="ru-RU" sz="2000" dirty="0" err="1"/>
              <a:t>горить</a:t>
            </a:r>
            <a:r>
              <a:rPr lang="ru-RU" sz="2000" dirty="0"/>
              <a:t>. </a:t>
            </a:r>
            <a:r>
              <a:rPr lang="ru-RU" sz="2000" dirty="0" err="1"/>
              <a:t>Якщо</a:t>
            </a:r>
            <a:r>
              <a:rPr lang="ru-RU" sz="2000" dirty="0"/>
              <a:t> нема </a:t>
            </a:r>
            <a:r>
              <a:rPr lang="ru-RU" sz="2000" dirty="0" err="1"/>
              <a:t>можливості</a:t>
            </a:r>
            <a:r>
              <a:rPr lang="ru-RU" sz="2000" dirty="0"/>
              <a:t> </a:t>
            </a:r>
            <a:r>
              <a:rPr lang="ru-RU" sz="2000" dirty="0" err="1"/>
              <a:t>занурити</a:t>
            </a:r>
            <a:r>
              <a:rPr lang="ru-RU" sz="2000" dirty="0"/>
              <a:t>, поливайте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змочуйте</a:t>
            </a:r>
            <a:r>
              <a:rPr lang="ru-RU" sz="2000" dirty="0"/>
              <a:t> водою </a:t>
            </a:r>
            <a:r>
              <a:rPr lang="ru-RU" sz="2000" dirty="0" err="1"/>
              <a:t>шкіру</a:t>
            </a:r>
            <a:r>
              <a:rPr lang="ru-RU" sz="2000" dirty="0"/>
              <a:t> та </a:t>
            </a:r>
            <a:r>
              <a:rPr lang="ru-RU" sz="2000" dirty="0" err="1"/>
              <a:t>одяг</a:t>
            </a:r>
            <a:r>
              <a:rPr lang="ru-RU" sz="2000" dirty="0"/>
              <a:t> там, де є </a:t>
            </a:r>
            <a:r>
              <a:rPr lang="ru-RU" sz="2000" dirty="0" err="1"/>
              <a:t>краплі</a:t>
            </a:r>
            <a:r>
              <a:rPr lang="ru-RU" sz="2000" dirty="0"/>
              <a:t> фосфору.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Обережно</a:t>
            </a:r>
            <a:r>
              <a:rPr lang="ru-RU" sz="2000" dirty="0"/>
              <a:t> </a:t>
            </a:r>
            <a:r>
              <a:rPr lang="ru-RU" sz="2000" dirty="0" err="1"/>
              <a:t>зніміть</a:t>
            </a:r>
            <a:r>
              <a:rPr lang="ru-RU" sz="2000" dirty="0"/>
              <a:t> </a:t>
            </a:r>
            <a:r>
              <a:rPr lang="ru-RU" sz="2000" dirty="0" err="1"/>
              <a:t>одяг</a:t>
            </a:r>
            <a:r>
              <a:rPr lang="ru-RU" sz="2000" dirty="0"/>
              <a:t>, </a:t>
            </a:r>
            <a:r>
              <a:rPr lang="ru-RU" sz="2000" dirty="0" err="1"/>
              <a:t>проте</a:t>
            </a:r>
            <a:r>
              <a:rPr lang="ru-RU" sz="2000" dirty="0"/>
              <a:t> </a:t>
            </a:r>
            <a:r>
              <a:rPr lang="ru-RU" sz="2000" dirty="0" err="1"/>
              <a:t>продовжуйте</a:t>
            </a:r>
            <a:r>
              <a:rPr lang="ru-RU" sz="2000" dirty="0"/>
              <a:t> </a:t>
            </a:r>
            <a:r>
              <a:rPr lang="ru-RU" sz="2000" dirty="0" err="1"/>
              <a:t>тримати</a:t>
            </a:r>
            <a:r>
              <a:rPr lang="ru-RU" sz="2000" dirty="0"/>
              <a:t> </a:t>
            </a:r>
            <a:r>
              <a:rPr lang="ru-RU" sz="2000" dirty="0" err="1"/>
              <a:t>місця</a:t>
            </a:r>
            <a:r>
              <a:rPr lang="ru-RU" sz="2000" dirty="0"/>
              <a:t> </a:t>
            </a:r>
            <a:r>
              <a:rPr lang="ru-RU" sz="2000" dirty="0" err="1"/>
              <a:t>ураження</a:t>
            </a:r>
            <a:r>
              <a:rPr lang="ru-RU" sz="2000" dirty="0"/>
              <a:t> у </a:t>
            </a:r>
            <a:r>
              <a:rPr lang="ru-RU" sz="2000" dirty="0" err="1"/>
              <a:t>воді</a:t>
            </a:r>
            <a:r>
              <a:rPr lang="ru-RU" sz="2000" dirty="0"/>
              <a:t>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• РАНУ треба </a:t>
            </a:r>
            <a:r>
              <a:rPr lang="ru-RU" sz="2000" dirty="0" err="1"/>
              <a:t>обробити</a:t>
            </a:r>
            <a:r>
              <a:rPr lang="ru-RU" sz="2000" dirty="0"/>
              <a:t> </a:t>
            </a:r>
            <a:r>
              <a:rPr lang="ru-RU" sz="2000" dirty="0" err="1"/>
              <a:t>содовим</a:t>
            </a:r>
            <a:r>
              <a:rPr lang="ru-RU" sz="2000" dirty="0"/>
              <a:t> </a:t>
            </a:r>
            <a:r>
              <a:rPr lang="ru-RU" sz="2000" dirty="0" err="1"/>
              <a:t>розчином</a:t>
            </a:r>
            <a:r>
              <a:rPr lang="ru-RU" sz="2000" dirty="0"/>
              <a:t>: 1 </a:t>
            </a:r>
            <a:r>
              <a:rPr lang="ru-RU" sz="2000" dirty="0" err="1"/>
              <a:t>чайна</a:t>
            </a:r>
            <a:r>
              <a:rPr lang="ru-RU" sz="2000" dirty="0"/>
              <a:t> ложка на 1 склянку води і </a:t>
            </a:r>
            <a:r>
              <a:rPr lang="ru-RU" sz="2000" dirty="0" err="1"/>
              <a:t>накласти</a:t>
            </a:r>
            <a:r>
              <a:rPr lang="ru-RU" sz="2000" dirty="0"/>
              <a:t> </a:t>
            </a:r>
            <a:r>
              <a:rPr lang="ru-RU" sz="2000" dirty="0" err="1"/>
              <a:t>вологу</a:t>
            </a:r>
            <a:r>
              <a:rPr lang="ru-RU" sz="2000" dirty="0"/>
              <a:t> (</a:t>
            </a:r>
            <a:r>
              <a:rPr lang="ru-RU" sz="2000" dirty="0" err="1"/>
              <a:t>змочену</a:t>
            </a:r>
            <a:r>
              <a:rPr lang="ru-RU" sz="2000" dirty="0"/>
              <a:t> </a:t>
            </a:r>
            <a:r>
              <a:rPr lang="ru-RU" sz="2000" dirty="0" err="1"/>
              <a:t>содовим</a:t>
            </a:r>
            <a:r>
              <a:rPr lang="ru-RU" sz="2000" dirty="0"/>
              <a:t> </a:t>
            </a:r>
            <a:r>
              <a:rPr lang="ru-RU" sz="2000" dirty="0" err="1"/>
              <a:t>розчином</a:t>
            </a:r>
            <a:r>
              <a:rPr lang="ru-RU" sz="2000" dirty="0"/>
              <a:t> 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хоча</a:t>
            </a:r>
            <a:r>
              <a:rPr lang="ru-RU" sz="2000" dirty="0"/>
              <a:t> б просто </a:t>
            </a:r>
            <a:r>
              <a:rPr lang="ru-RU" sz="2000" dirty="0" err="1"/>
              <a:t>мокру</a:t>
            </a:r>
            <a:r>
              <a:rPr lang="ru-RU" sz="2000" dirty="0"/>
              <a:t>) </a:t>
            </a:r>
            <a:r>
              <a:rPr lang="ru-RU" sz="2000" dirty="0" err="1"/>
              <a:t>пов’язку</a:t>
            </a:r>
            <a:r>
              <a:rPr lang="ru-RU" sz="2000" dirty="0"/>
              <a:t> на рану.</a:t>
            </a:r>
            <a:endParaRPr lang="uk-UA" sz="2000" dirty="0"/>
          </a:p>
          <a:p>
            <a:pPr marL="0" indent="0">
              <a:buNone/>
            </a:pPr>
            <a:r>
              <a:rPr lang="ru-RU" sz="2000" b="1" dirty="0"/>
              <a:t>НЕ МОЖНА</a:t>
            </a:r>
            <a:r>
              <a:rPr lang="ru-RU" sz="2000" dirty="0"/>
              <a:t> </a:t>
            </a:r>
            <a:r>
              <a:rPr lang="ru-RU" sz="2000" dirty="0" err="1"/>
              <a:t>прикладати</a:t>
            </a:r>
            <a:r>
              <a:rPr lang="ru-RU" sz="2000" dirty="0"/>
              <a:t> вату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якусь</a:t>
            </a:r>
            <a:r>
              <a:rPr lang="ru-RU" sz="2000" dirty="0"/>
              <a:t> </a:t>
            </a:r>
            <a:r>
              <a:rPr lang="ru-RU" sz="2000" dirty="0" err="1"/>
              <a:t>пов'язку</a:t>
            </a:r>
            <a:r>
              <a:rPr lang="ru-RU" sz="2000" dirty="0"/>
              <a:t>. </a:t>
            </a:r>
            <a:endParaRPr lang="uk-UA" sz="2000" dirty="0"/>
          </a:p>
          <a:p>
            <a:pPr marL="0" indent="0">
              <a:buNone/>
            </a:pPr>
            <a:r>
              <a:rPr lang="ru-RU" sz="2000" b="1" dirty="0"/>
              <a:t>НЕ МОЖНА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перекис! Коли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розпадається</a:t>
            </a:r>
            <a:r>
              <a:rPr lang="ru-RU" sz="2000" dirty="0"/>
              <a:t>, </a:t>
            </a:r>
            <a:r>
              <a:rPr lang="ru-RU" sz="2000" dirty="0" err="1"/>
              <a:t>утворюється</a:t>
            </a:r>
            <a:r>
              <a:rPr lang="ru-RU" sz="2000" dirty="0"/>
              <a:t> вода та </a:t>
            </a:r>
            <a:r>
              <a:rPr lang="ru-RU" sz="2000" dirty="0" err="1"/>
              <a:t>кисень</a:t>
            </a:r>
            <a:r>
              <a:rPr lang="ru-RU" sz="2000" dirty="0"/>
              <a:t>, а </a:t>
            </a:r>
            <a:r>
              <a:rPr lang="ru-RU" sz="2000" dirty="0" err="1"/>
              <a:t>кисень</a:t>
            </a:r>
            <a:r>
              <a:rPr lang="ru-RU" sz="2000" dirty="0"/>
              <a:t> </a:t>
            </a:r>
            <a:r>
              <a:rPr lang="ru-RU" sz="2000" dirty="0" err="1"/>
              <a:t>викликає</a:t>
            </a:r>
            <a:r>
              <a:rPr lang="ru-RU" sz="2000" dirty="0"/>
              <a:t> </a:t>
            </a:r>
            <a:r>
              <a:rPr lang="ru-RU" sz="2000" dirty="0" err="1"/>
              <a:t>загоряння</a:t>
            </a:r>
            <a:r>
              <a:rPr lang="ru-RU" sz="2000" dirty="0"/>
              <a:t> фосфору.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• При </a:t>
            </a:r>
            <a:r>
              <a:rPr lang="ru-RU" sz="2000" dirty="0" err="1"/>
              <a:t>отруєнні</a:t>
            </a:r>
            <a:r>
              <a:rPr lang="ru-RU" sz="2000" dirty="0"/>
              <a:t> парами фосфорного </a:t>
            </a:r>
            <a:r>
              <a:rPr lang="ru-RU" sz="2000" dirty="0" err="1"/>
              <a:t>з’єднання</a:t>
            </a:r>
            <a:r>
              <a:rPr lang="ru-RU" sz="2000" dirty="0"/>
              <a:t> </a:t>
            </a:r>
            <a:r>
              <a:rPr lang="ru-RU" sz="2000" dirty="0" err="1"/>
              <a:t>використовуйте</a:t>
            </a:r>
            <a:r>
              <a:rPr lang="ru-RU" sz="2000" dirty="0"/>
              <a:t> будь-</a:t>
            </a:r>
            <a:r>
              <a:rPr lang="ru-RU" sz="2000" dirty="0" err="1"/>
              <a:t>який</a:t>
            </a:r>
            <a:r>
              <a:rPr lang="ru-RU" sz="2000" dirty="0"/>
              <a:t> сорбент (</a:t>
            </a:r>
            <a:r>
              <a:rPr lang="ru-RU" sz="2000" dirty="0" err="1"/>
              <a:t>активоване</a:t>
            </a:r>
            <a:r>
              <a:rPr lang="ru-RU" sz="2000" dirty="0"/>
              <a:t> </a:t>
            </a:r>
            <a:r>
              <a:rPr lang="ru-RU" sz="2000" dirty="0" err="1"/>
              <a:t>вугілля</a:t>
            </a:r>
            <a:r>
              <a:rPr lang="ru-RU" sz="2000" dirty="0"/>
              <a:t>, </a:t>
            </a:r>
            <a:r>
              <a:rPr lang="ru-RU" sz="2000" dirty="0" err="1"/>
              <a:t>ентеросорбент</a:t>
            </a:r>
            <a:r>
              <a:rPr lang="ru-RU" sz="2000" dirty="0"/>
              <a:t>, </a:t>
            </a:r>
            <a:r>
              <a:rPr lang="ru-RU" sz="2000" dirty="0" err="1"/>
              <a:t>харчову</a:t>
            </a:r>
            <a:r>
              <a:rPr lang="ru-RU" sz="2000" dirty="0"/>
              <a:t> глину, </a:t>
            </a:r>
            <a:r>
              <a:rPr lang="ru-RU" sz="2000" dirty="0" err="1"/>
              <a:t>атоксил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/>
              <a:t>), давайте </a:t>
            </a:r>
            <a:r>
              <a:rPr lang="ru-RU" sz="2000" dirty="0" err="1"/>
              <a:t>людині</a:t>
            </a:r>
            <a:r>
              <a:rPr lang="ru-RU" sz="2000" dirty="0"/>
              <a:t> </a:t>
            </a:r>
            <a:r>
              <a:rPr lang="ru-RU" sz="2000" dirty="0" err="1"/>
              <a:t>пити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води, </a:t>
            </a:r>
            <a:r>
              <a:rPr lang="ru-RU" sz="2000" dirty="0" err="1"/>
              <a:t>віддавайте</a:t>
            </a:r>
            <a:r>
              <a:rPr lang="ru-RU" sz="2000" dirty="0"/>
              <a:t> </a:t>
            </a:r>
            <a:r>
              <a:rPr lang="ru-RU" sz="2000" dirty="0" err="1"/>
              <a:t>перевагу</a:t>
            </a:r>
            <a:r>
              <a:rPr lang="ru-RU" sz="2000" dirty="0"/>
              <a:t> </a:t>
            </a:r>
            <a:r>
              <a:rPr lang="ru-RU" sz="2000" dirty="0" err="1"/>
              <a:t>лужним</a:t>
            </a:r>
            <a:r>
              <a:rPr lang="ru-RU" sz="2000" dirty="0"/>
              <a:t> </a:t>
            </a:r>
            <a:r>
              <a:rPr lang="ru-RU" sz="2000" dirty="0" err="1"/>
              <a:t>рідинам</a:t>
            </a:r>
            <a:r>
              <a:rPr lang="ru-RU" sz="2000" dirty="0"/>
              <a:t> (молоко, </a:t>
            </a:r>
            <a:r>
              <a:rPr lang="ru-RU" sz="2000" dirty="0" err="1"/>
              <a:t>лужні</a:t>
            </a:r>
            <a:r>
              <a:rPr lang="ru-RU" sz="2000" dirty="0"/>
              <a:t> води без газу).</a:t>
            </a:r>
            <a:endParaRPr lang="uk-UA" sz="2000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644" y="534514"/>
            <a:ext cx="1865538" cy="1511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332" y="383291"/>
            <a:ext cx="2560542" cy="3060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87" y="4356270"/>
            <a:ext cx="3840813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76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034" y="4712022"/>
            <a:ext cx="2139881" cy="2145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974" y="165256"/>
            <a:ext cx="3550232" cy="1188573"/>
          </a:xfrm>
        </p:spPr>
        <p:txBody>
          <a:bodyPr>
            <a:normAutofit/>
          </a:bodyPr>
          <a:lstStyle/>
          <a:p>
            <a:r>
              <a:rPr lang="ru-RU" sz="3600" b="1" dirty="0"/>
              <a:t>АМІАК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987" y="1519084"/>
            <a:ext cx="7418439" cy="5058697"/>
          </a:xfrm>
        </p:spPr>
        <p:txBody>
          <a:bodyPr/>
          <a:lstStyle/>
          <a:p>
            <a:r>
              <a:rPr lang="ru-RU" sz="3600" dirty="0" err="1"/>
              <a:t>Аміак</a:t>
            </a:r>
            <a:r>
              <a:rPr lang="ru-RU" sz="3600" dirty="0"/>
              <a:t> — </a:t>
            </a:r>
            <a:r>
              <a:rPr lang="ru-RU" sz="3600" dirty="0" err="1"/>
              <a:t>безбарвний</a:t>
            </a:r>
            <a:r>
              <a:rPr lang="ru-RU" sz="3600" dirty="0"/>
              <a:t> газ </a:t>
            </a:r>
            <a:r>
              <a:rPr lang="ru-RU" sz="3600" dirty="0" err="1"/>
              <a:t>із</a:t>
            </a:r>
            <a:r>
              <a:rPr lang="ru-RU" sz="3600" dirty="0"/>
              <a:t> </a:t>
            </a:r>
            <a:r>
              <a:rPr lang="ru-RU" sz="3600" dirty="0" err="1"/>
              <a:t>різким</a:t>
            </a:r>
            <a:r>
              <a:rPr lang="ru-RU" sz="3600" dirty="0"/>
              <a:t> </a:t>
            </a:r>
            <a:r>
              <a:rPr lang="ru-RU" sz="3600" dirty="0" err="1"/>
              <a:t>задушливим</a:t>
            </a:r>
            <a:r>
              <a:rPr lang="ru-RU" sz="3600" dirty="0"/>
              <a:t> запахом, добре </a:t>
            </a:r>
            <a:r>
              <a:rPr lang="ru-RU" sz="3600" dirty="0" err="1"/>
              <a:t>розчинний</a:t>
            </a:r>
            <a:r>
              <a:rPr lang="ru-RU" sz="3600" dirty="0"/>
              <a:t> у </a:t>
            </a:r>
            <a:r>
              <a:rPr lang="ru-RU" sz="3600" dirty="0" err="1"/>
              <a:t>воді</a:t>
            </a:r>
            <a:r>
              <a:rPr lang="ru-RU" sz="3600" dirty="0"/>
              <a:t>, </a:t>
            </a:r>
            <a:r>
              <a:rPr lang="ru-RU" sz="3600" dirty="0" err="1"/>
              <a:t>вибухонебезпечний</a:t>
            </a:r>
            <a:r>
              <a:rPr lang="ru-RU" sz="3600" dirty="0"/>
              <a:t>, </a:t>
            </a:r>
            <a:r>
              <a:rPr lang="ru-RU" sz="3600" dirty="0" err="1"/>
              <a:t>токсичний</a:t>
            </a:r>
            <a:r>
              <a:rPr lang="ru-RU" sz="3600" dirty="0"/>
              <a:t>. </a:t>
            </a:r>
            <a:r>
              <a:rPr lang="ru-RU" sz="3600" dirty="0" err="1"/>
              <a:t>Аміак</a:t>
            </a:r>
            <a:r>
              <a:rPr lang="ru-RU" sz="3600" dirty="0"/>
              <a:t> легший за </a:t>
            </a:r>
            <a:r>
              <a:rPr lang="ru-RU" sz="3600" dirty="0" err="1"/>
              <a:t>повітря</a:t>
            </a:r>
            <a:r>
              <a:rPr lang="ru-RU" sz="3600" dirty="0"/>
              <a:t>, тому для </a:t>
            </a:r>
            <a:r>
              <a:rPr lang="ru-RU" sz="3600" dirty="0" err="1"/>
              <a:t>захисту</a:t>
            </a:r>
            <a:r>
              <a:rPr lang="ru-RU" sz="3600" dirty="0"/>
              <a:t> </a:t>
            </a:r>
            <a:r>
              <a:rPr lang="ru-RU" sz="3600" dirty="0" err="1"/>
              <a:t>необхідно</a:t>
            </a:r>
            <a:r>
              <a:rPr lang="ru-RU" sz="3600" dirty="0"/>
              <a:t> </a:t>
            </a:r>
            <a:r>
              <a:rPr lang="ru-RU" sz="3600" dirty="0" err="1"/>
              <a:t>використовувати</a:t>
            </a:r>
            <a:r>
              <a:rPr lang="ru-RU" sz="3600" dirty="0"/>
              <a:t> </a:t>
            </a:r>
            <a:r>
              <a:rPr lang="ru-RU" sz="3600" dirty="0" err="1"/>
              <a:t>укриття</a:t>
            </a:r>
            <a:r>
              <a:rPr lang="ru-RU" sz="3600" dirty="0"/>
              <a:t>, </a:t>
            </a:r>
            <a:r>
              <a:rPr lang="ru-RU" sz="3600" dirty="0" err="1"/>
              <a:t>підвали</a:t>
            </a:r>
            <a:r>
              <a:rPr lang="ru-RU" sz="3600" dirty="0"/>
              <a:t> та </a:t>
            </a:r>
            <a:r>
              <a:rPr lang="ru-RU" sz="3600" dirty="0" err="1"/>
              <a:t>нижні</a:t>
            </a:r>
            <a:r>
              <a:rPr lang="ru-RU" sz="3600" dirty="0"/>
              <a:t> </a:t>
            </a:r>
            <a:r>
              <a:rPr lang="ru-RU" sz="3600" dirty="0" err="1"/>
              <a:t>поверхи</a:t>
            </a:r>
            <a:r>
              <a:rPr lang="ru-RU" sz="3600" dirty="0"/>
              <a:t> </a:t>
            </a:r>
            <a:r>
              <a:rPr lang="ru-RU" sz="3600" dirty="0" err="1"/>
              <a:t>будинків</a:t>
            </a:r>
            <a:r>
              <a:rPr lang="ru-RU" sz="3600" dirty="0"/>
              <a:t>!</a:t>
            </a:r>
            <a:endParaRPr lang="uk-UA" sz="3600" dirty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58" y="111479"/>
            <a:ext cx="3689601" cy="4600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70746" r="57992"/>
          <a:stretch/>
        </p:blipFill>
        <p:spPr>
          <a:xfrm>
            <a:off x="4708089" y="0"/>
            <a:ext cx="2584086" cy="171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474" y="4446551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6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97" y="103239"/>
            <a:ext cx="3682303" cy="40480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31" y="103239"/>
            <a:ext cx="9866671" cy="6636773"/>
          </a:xfrm>
        </p:spPr>
        <p:txBody>
          <a:bodyPr>
            <a:normAutofit lnSpcReduction="10000"/>
          </a:bodyPr>
          <a:lstStyle/>
          <a:p>
            <a:r>
              <a:rPr lang="uk-UA" sz="2800" b="1" dirty="0"/>
              <a:t>П</a:t>
            </a:r>
            <a:r>
              <a:rPr lang="ru-RU" sz="2800" b="1" dirty="0" err="1"/>
              <a:t>равила</a:t>
            </a:r>
            <a:r>
              <a:rPr lang="ru-RU" sz="2800" b="1" dirty="0"/>
              <a:t>,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слід</a:t>
            </a:r>
            <a:r>
              <a:rPr lang="ru-RU" sz="2800" b="1" dirty="0"/>
              <a:t> </a:t>
            </a:r>
            <a:r>
              <a:rPr lang="ru-RU" sz="2800" b="1" dirty="0" err="1"/>
              <a:t>виконувати</a:t>
            </a:r>
            <a:r>
              <a:rPr lang="ru-RU" sz="2800" b="1" dirty="0"/>
              <a:t>:</a:t>
            </a:r>
            <a:br>
              <a:rPr lang="ru-RU" sz="2800" dirty="0"/>
            </a:br>
            <a:r>
              <a:rPr lang="ru-RU" sz="2800" dirty="0"/>
              <a:t>• </a:t>
            </a:r>
            <a:r>
              <a:rPr lang="ru-RU" sz="2800" dirty="0" err="1"/>
              <a:t>виходити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зараженого</a:t>
            </a:r>
            <a:r>
              <a:rPr lang="ru-RU" sz="2800" dirty="0"/>
              <a:t> району </a:t>
            </a:r>
            <a:r>
              <a:rPr lang="ru-RU" sz="2800" dirty="0" err="1"/>
              <a:t>необхідно</a:t>
            </a:r>
            <a:r>
              <a:rPr lang="ru-RU" sz="2800" dirty="0"/>
              <a:t> перпендикулярно </a:t>
            </a:r>
            <a:r>
              <a:rPr lang="ru-RU" sz="2800" dirty="0" err="1"/>
              <a:t>напрямку</a:t>
            </a:r>
            <a:r>
              <a:rPr lang="ru-RU" sz="2800" dirty="0"/>
              <a:t> </a:t>
            </a:r>
            <a:r>
              <a:rPr lang="ru-RU" sz="2800" dirty="0" err="1"/>
              <a:t>вітру</a:t>
            </a:r>
            <a:r>
              <a:rPr lang="ru-RU" sz="2800" dirty="0"/>
              <a:t>;</a:t>
            </a:r>
            <a:br>
              <a:rPr lang="ru-RU" sz="2800" dirty="0"/>
            </a:br>
            <a:r>
              <a:rPr lang="ru-RU" sz="2800" dirty="0"/>
              <a:t>• </a:t>
            </a:r>
            <a:r>
              <a:rPr lang="ru-RU" sz="2800" dirty="0" err="1"/>
              <a:t>якщо</a:t>
            </a:r>
            <a:r>
              <a:rPr lang="ru-RU" sz="2800" dirty="0"/>
              <a:t> </a:t>
            </a:r>
            <a:r>
              <a:rPr lang="ru-RU" sz="2800" dirty="0" err="1"/>
              <a:t>немає</a:t>
            </a:r>
            <a:r>
              <a:rPr lang="ru-RU" sz="2800" dirty="0"/>
              <a:t> </a:t>
            </a:r>
            <a:r>
              <a:rPr lang="ru-RU" sz="2800" dirty="0" err="1"/>
              <a:t>можливості</a:t>
            </a:r>
            <a:r>
              <a:rPr lang="ru-RU" sz="2800" dirty="0"/>
              <a:t> </a:t>
            </a:r>
            <a:r>
              <a:rPr lang="ru-RU" sz="2800" dirty="0" err="1"/>
              <a:t>вийти</a:t>
            </a:r>
            <a:r>
              <a:rPr lang="ru-RU" sz="2800" dirty="0"/>
              <a:t> з району </a:t>
            </a:r>
            <a:r>
              <a:rPr lang="ru-RU" sz="2800" dirty="0" err="1"/>
              <a:t>зараження</a:t>
            </a:r>
            <a:r>
              <a:rPr lang="ru-RU" sz="2800" dirty="0"/>
              <a:t>, </a:t>
            </a:r>
            <a:r>
              <a:rPr lang="ru-RU" sz="2800" dirty="0" err="1"/>
              <a:t>необхідно</a:t>
            </a:r>
            <a:r>
              <a:rPr lang="ru-RU" sz="2800" dirty="0"/>
              <a:t> </a:t>
            </a:r>
            <a:r>
              <a:rPr lang="ru-RU" sz="2800" dirty="0" err="1"/>
              <a:t>укритися</a:t>
            </a:r>
            <a:r>
              <a:rPr lang="ru-RU" sz="2800" dirty="0"/>
              <a:t> в </a:t>
            </a:r>
            <a:r>
              <a:rPr lang="ru-RU" sz="2800" dirty="0" err="1"/>
              <a:t>укриттях</a:t>
            </a:r>
            <a:r>
              <a:rPr lang="ru-RU" sz="2800" dirty="0"/>
              <a:t>, </a:t>
            </a:r>
            <a:r>
              <a:rPr lang="ru-RU" sz="2800" dirty="0" err="1"/>
              <a:t>підвалах</a:t>
            </a:r>
            <a:r>
              <a:rPr lang="ru-RU" sz="2800" dirty="0"/>
              <a:t>, квартирах (</a:t>
            </a:r>
            <a:r>
              <a:rPr lang="ru-RU" sz="2800" dirty="0" err="1"/>
              <a:t>будинках</a:t>
            </a:r>
            <a:r>
              <a:rPr lang="ru-RU" sz="2800" dirty="0"/>
              <a:t>)</a:t>
            </a:r>
            <a:r>
              <a:rPr lang="uk-UA" sz="2800" dirty="0"/>
              <a:t>;</a:t>
            </a:r>
            <a:br>
              <a:rPr lang="ru-RU" sz="2800" dirty="0"/>
            </a:br>
            <a:r>
              <a:rPr lang="ru-RU" sz="2800" dirty="0"/>
              <a:t>• </a:t>
            </a:r>
            <a:r>
              <a:rPr lang="ru-RU" sz="2800" dirty="0" err="1"/>
              <a:t>загерметизувати</a:t>
            </a:r>
            <a:r>
              <a:rPr lang="ru-RU" sz="2800" dirty="0"/>
              <a:t> </a:t>
            </a:r>
            <a:r>
              <a:rPr lang="ru-RU" sz="2800" dirty="0" err="1"/>
              <a:t>вікна</a:t>
            </a:r>
            <a:r>
              <a:rPr lang="ru-RU" sz="2800" dirty="0"/>
              <a:t>, </a:t>
            </a:r>
            <a:r>
              <a:rPr lang="ru-RU" sz="2800" dirty="0" err="1"/>
              <a:t>двері</a:t>
            </a:r>
            <a:r>
              <a:rPr lang="ru-RU" sz="2800" dirty="0"/>
              <a:t>, </a:t>
            </a:r>
            <a:r>
              <a:rPr lang="ru-RU" sz="2800" dirty="0" err="1"/>
              <a:t>вентиляцію</a:t>
            </a:r>
            <a:r>
              <a:rPr lang="ru-RU" sz="2800" dirty="0"/>
              <a:t> (</a:t>
            </a:r>
            <a:r>
              <a:rPr lang="ru-RU" sz="2800" dirty="0" err="1"/>
              <a:t>бажано</a:t>
            </a:r>
            <a:r>
              <a:rPr lang="ru-RU" sz="2800" dirty="0"/>
              <a:t> тканиною, </a:t>
            </a:r>
            <a:r>
              <a:rPr lang="ru-RU" sz="2800" dirty="0" err="1"/>
              <a:t>змоченою</a:t>
            </a:r>
            <a:r>
              <a:rPr lang="ru-RU" sz="2800" dirty="0"/>
              <a:t> в </a:t>
            </a:r>
            <a:r>
              <a:rPr lang="ru-RU" sz="2800" dirty="0" err="1"/>
              <a:t>лимонній</a:t>
            </a:r>
            <a:r>
              <a:rPr lang="ru-RU" sz="2800" dirty="0"/>
              <a:t> </a:t>
            </a:r>
            <a:r>
              <a:rPr lang="ru-RU" sz="2800" dirty="0" err="1"/>
              <a:t>кислоті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слабкому</a:t>
            </a:r>
            <a:r>
              <a:rPr lang="ru-RU" sz="2800" dirty="0"/>
              <a:t> </a:t>
            </a:r>
            <a:r>
              <a:rPr lang="ru-RU" sz="2800" dirty="0" err="1"/>
              <a:t>розчині</a:t>
            </a:r>
            <a:r>
              <a:rPr lang="ru-RU" sz="2800" dirty="0"/>
              <a:t> оцту </a:t>
            </a:r>
            <a:r>
              <a:rPr lang="ru-RU" sz="2800" dirty="0" err="1"/>
              <a:t>чи</a:t>
            </a:r>
            <a:r>
              <a:rPr lang="ru-RU" sz="2800" dirty="0"/>
              <a:t> води);</a:t>
            </a:r>
            <a:br>
              <a:rPr lang="ru-RU" sz="2800" dirty="0"/>
            </a:br>
            <a:r>
              <a:rPr lang="ru-RU" sz="2800" dirty="0"/>
              <a:t>• в </a:t>
            </a:r>
            <a:r>
              <a:rPr lang="ru-RU" sz="2800" dirty="0" err="1"/>
              <a:t>квартирі</a:t>
            </a:r>
            <a:r>
              <a:rPr lang="ru-RU" sz="2800" dirty="0"/>
              <a:t> (</a:t>
            </a:r>
            <a:r>
              <a:rPr lang="ru-RU" sz="2800" dirty="0" err="1"/>
              <a:t>будинку</a:t>
            </a:r>
            <a:r>
              <a:rPr lang="ru-RU" sz="2800" dirty="0"/>
              <a:t>) </a:t>
            </a:r>
            <a:r>
              <a:rPr lang="ru-RU" sz="2800" dirty="0" err="1"/>
              <a:t>бажано</a:t>
            </a:r>
            <a:r>
              <a:rPr lang="ru-RU" sz="2800" dirty="0"/>
              <a:t> пройти до </a:t>
            </a:r>
            <a:r>
              <a:rPr lang="ru-RU" sz="2800" dirty="0" err="1"/>
              <a:t>ванної</a:t>
            </a:r>
            <a:r>
              <a:rPr lang="ru-RU" sz="2800" dirty="0"/>
              <a:t> </a:t>
            </a:r>
            <a:r>
              <a:rPr lang="ru-RU" sz="2800" dirty="0" err="1"/>
              <a:t>кімнати</a:t>
            </a:r>
            <a:r>
              <a:rPr lang="ru-RU" sz="2800" dirty="0"/>
              <a:t> та </a:t>
            </a:r>
            <a:r>
              <a:rPr lang="ru-RU" sz="2800" dirty="0" err="1"/>
              <a:t>включити</a:t>
            </a:r>
            <a:r>
              <a:rPr lang="ru-RU" sz="2800" dirty="0"/>
              <a:t> душ на </a:t>
            </a:r>
            <a:r>
              <a:rPr lang="ru-RU" sz="2800" dirty="0" err="1"/>
              <a:t>мілке</a:t>
            </a:r>
            <a:r>
              <a:rPr lang="ru-RU" sz="2800" dirty="0"/>
              <a:t> </a:t>
            </a:r>
            <a:r>
              <a:rPr lang="ru-RU" sz="2800" dirty="0" err="1"/>
              <a:t>розпилення</a:t>
            </a:r>
            <a:r>
              <a:rPr lang="ru-RU" sz="2800" dirty="0"/>
              <a:t> (вода </a:t>
            </a:r>
            <a:r>
              <a:rPr lang="ru-RU" sz="2800" dirty="0" err="1"/>
              <a:t>поглинає</a:t>
            </a:r>
            <a:r>
              <a:rPr lang="ru-RU" sz="2800" dirty="0"/>
              <a:t> </a:t>
            </a:r>
            <a:r>
              <a:rPr lang="ru-RU" sz="2800" dirty="0" err="1"/>
              <a:t>аміак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повітря</a:t>
            </a:r>
            <a:r>
              <a:rPr lang="ru-RU" sz="2800" dirty="0"/>
              <a:t>), </a:t>
            </a:r>
            <a:r>
              <a:rPr lang="ru-RU" sz="2800" dirty="0" err="1"/>
              <a:t>вентиляцію</a:t>
            </a:r>
            <a:r>
              <a:rPr lang="ru-RU" sz="2800" dirty="0"/>
              <a:t> </a:t>
            </a:r>
            <a:r>
              <a:rPr lang="ru-RU" sz="2800" b="1" dirty="0"/>
              <a:t>НЕ ВКЛЮЧАТИ </a:t>
            </a:r>
            <a:r>
              <a:rPr lang="ru-RU" sz="2800" dirty="0"/>
              <a:t>(</a:t>
            </a:r>
            <a:r>
              <a:rPr lang="ru-RU" sz="2800" dirty="0" err="1"/>
              <a:t>витягує</a:t>
            </a:r>
            <a:r>
              <a:rPr lang="ru-RU" sz="2800" dirty="0"/>
              <a:t> </a:t>
            </a:r>
            <a:r>
              <a:rPr lang="ru-RU" sz="2800" dirty="0" err="1"/>
              <a:t>чисте</a:t>
            </a:r>
            <a:r>
              <a:rPr lang="ru-RU" sz="2800" dirty="0"/>
              <a:t> </a:t>
            </a:r>
            <a:r>
              <a:rPr lang="ru-RU" sz="2800" dirty="0" err="1"/>
              <a:t>повітря</a:t>
            </a:r>
            <a:r>
              <a:rPr lang="ru-RU" sz="2800" dirty="0"/>
              <a:t> та </a:t>
            </a:r>
            <a:r>
              <a:rPr lang="ru-RU" sz="2800" dirty="0" err="1"/>
              <a:t>затягує</a:t>
            </a:r>
            <a:r>
              <a:rPr lang="ru-RU" sz="2800" dirty="0"/>
              <a:t> </a:t>
            </a:r>
            <a:r>
              <a:rPr lang="ru-RU" sz="2800" dirty="0" err="1"/>
              <a:t>забруднене</a:t>
            </a:r>
            <a:r>
              <a:rPr lang="ru-RU" sz="2800" dirty="0"/>
              <a:t>);</a:t>
            </a:r>
            <a:br>
              <a:rPr lang="ru-RU" sz="2800" dirty="0"/>
            </a:br>
            <a:r>
              <a:rPr lang="ru-RU" sz="2800" dirty="0"/>
              <a:t>•</a:t>
            </a:r>
            <a:r>
              <a:rPr lang="ru-RU" sz="2800" dirty="0" err="1"/>
              <a:t>якщо</a:t>
            </a:r>
            <a:r>
              <a:rPr lang="ru-RU" sz="2800" dirty="0"/>
              <a:t> </a:t>
            </a:r>
            <a:r>
              <a:rPr lang="ru-RU" sz="2800" dirty="0" err="1"/>
              <a:t>чуєте</a:t>
            </a:r>
            <a:r>
              <a:rPr lang="ru-RU" sz="2800" dirty="0"/>
              <a:t> запах </a:t>
            </a:r>
            <a:r>
              <a:rPr lang="ru-RU" sz="2800" dirty="0" err="1"/>
              <a:t>аміаку</a:t>
            </a:r>
            <a:r>
              <a:rPr lang="ru-RU" sz="2800" dirty="0"/>
              <a:t> – </a:t>
            </a:r>
            <a:r>
              <a:rPr lang="ru-RU" sz="2800" dirty="0" err="1"/>
              <a:t>дихати</a:t>
            </a:r>
            <a:r>
              <a:rPr lang="ru-RU" sz="2800" dirty="0"/>
              <a:t> через </a:t>
            </a:r>
            <a:r>
              <a:rPr lang="ru-RU" sz="2800" dirty="0" err="1"/>
              <a:t>зволожену</a:t>
            </a:r>
            <a:r>
              <a:rPr lang="ru-RU" sz="2800" dirty="0"/>
              <a:t> </a:t>
            </a:r>
            <a:r>
              <a:rPr lang="ru-RU" sz="2800" dirty="0" err="1"/>
              <a:t>марлеву</a:t>
            </a:r>
            <a:r>
              <a:rPr lang="ru-RU" sz="2800" dirty="0"/>
              <a:t> </a:t>
            </a:r>
            <a:r>
              <a:rPr lang="ru-RU" sz="2800" dirty="0" err="1"/>
              <a:t>пов’язку</a:t>
            </a:r>
            <a:r>
              <a:rPr lang="ru-RU" sz="2800" dirty="0"/>
              <a:t> (</a:t>
            </a:r>
            <a:r>
              <a:rPr lang="ru-RU" sz="2800" dirty="0" err="1"/>
              <a:t>бажано</a:t>
            </a:r>
            <a:r>
              <a:rPr lang="ru-RU" sz="2800" dirty="0"/>
              <a:t> </a:t>
            </a:r>
            <a:r>
              <a:rPr lang="ru-RU" sz="2800" dirty="0" err="1"/>
              <a:t>змочити</a:t>
            </a:r>
            <a:r>
              <a:rPr lang="ru-RU" sz="2800" dirty="0"/>
              <a:t> 5% </a:t>
            </a:r>
            <a:r>
              <a:rPr lang="ru-RU" sz="2800" dirty="0" err="1"/>
              <a:t>розчином</a:t>
            </a:r>
            <a:r>
              <a:rPr lang="ru-RU" sz="2800" dirty="0"/>
              <a:t> </a:t>
            </a:r>
            <a:r>
              <a:rPr lang="ru-RU" sz="2800" dirty="0" err="1"/>
              <a:t>оцтової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лимонної</a:t>
            </a:r>
            <a:r>
              <a:rPr lang="ru-RU" sz="2800" dirty="0"/>
              <a:t> </a:t>
            </a:r>
            <a:r>
              <a:rPr lang="ru-RU" sz="2800" dirty="0" err="1"/>
              <a:t>кислоти</a:t>
            </a:r>
            <a:r>
              <a:rPr lang="ru-RU" sz="2800" dirty="0"/>
              <a:t>).</a:t>
            </a:r>
            <a:endParaRPr lang="uk-UA" sz="2800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490" y="4487276"/>
            <a:ext cx="213988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01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731" y="74235"/>
            <a:ext cx="5322269" cy="22618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091" y="168279"/>
            <a:ext cx="4420387" cy="1026340"/>
          </a:xfrm>
        </p:spPr>
        <p:txBody>
          <a:bodyPr>
            <a:normAutofit/>
          </a:bodyPr>
          <a:lstStyle/>
          <a:p>
            <a:r>
              <a:rPr lang="ru-RU" sz="3200" b="1" dirty="0"/>
              <a:t>ХЛОР, ІПРИТ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091" y="1708896"/>
            <a:ext cx="7729728" cy="3101983"/>
          </a:xfrm>
        </p:spPr>
        <p:txBody>
          <a:bodyPr/>
          <a:lstStyle/>
          <a:p>
            <a:r>
              <a:rPr lang="ru-RU" sz="4400" dirty="0" err="1"/>
              <a:t>Тяжчі</a:t>
            </a:r>
            <a:r>
              <a:rPr lang="ru-RU" sz="4400" dirty="0"/>
              <a:t> за </a:t>
            </a:r>
            <a:r>
              <a:rPr lang="ru-RU" sz="4400" dirty="0" err="1"/>
              <a:t>повітря</a:t>
            </a:r>
            <a:r>
              <a:rPr lang="ru-RU" sz="4400" dirty="0"/>
              <a:t> — </a:t>
            </a:r>
            <a:r>
              <a:rPr lang="ru-RU" sz="4400" dirty="0" err="1"/>
              <a:t>від</a:t>
            </a:r>
            <a:r>
              <a:rPr lang="ru-RU" sz="4400" dirty="0"/>
              <a:t> них </a:t>
            </a:r>
            <a:r>
              <a:rPr lang="ru-RU" sz="4400" dirty="0" err="1"/>
              <a:t>потрібно</a:t>
            </a:r>
            <a:r>
              <a:rPr lang="ru-RU" sz="4400" dirty="0"/>
              <a:t> </a:t>
            </a:r>
            <a:r>
              <a:rPr lang="ru-RU" sz="4400" dirty="0" err="1"/>
              <a:t>рятуватись</a:t>
            </a:r>
            <a:r>
              <a:rPr lang="ru-RU" sz="4400" dirty="0"/>
              <a:t> на </a:t>
            </a:r>
            <a:r>
              <a:rPr lang="ru-RU" sz="4400" dirty="0" err="1"/>
              <a:t>узвищеннях</a:t>
            </a:r>
            <a:r>
              <a:rPr lang="ru-RU" sz="4400" dirty="0"/>
              <a:t>.</a:t>
            </a:r>
            <a:endParaRPr lang="uk-UA" sz="4400" dirty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4" y="3963222"/>
            <a:ext cx="3027581" cy="22900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955" y="3364193"/>
            <a:ext cx="7651143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0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843" y="1096781"/>
            <a:ext cx="4115157" cy="57612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484" y="235974"/>
            <a:ext cx="10309122" cy="6622026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/>
              <a:t>Перша </a:t>
            </a:r>
            <a:r>
              <a:rPr lang="ru-RU" sz="3200" b="1" dirty="0" err="1"/>
              <a:t>допомога</a:t>
            </a:r>
            <a:r>
              <a:rPr lang="ru-RU" sz="3200" b="1" dirty="0"/>
              <a:t> при </a:t>
            </a:r>
            <a:r>
              <a:rPr lang="ru-RU" sz="3200" b="1" dirty="0" err="1"/>
              <a:t>ураженні</a:t>
            </a:r>
            <a:r>
              <a:rPr lang="ru-RU" sz="3200" b="1" dirty="0"/>
              <a:t> хлором: </a:t>
            </a:r>
            <a:endParaRPr lang="uk-UA" sz="3200" dirty="0"/>
          </a:p>
          <a:p>
            <a:pPr marL="0" indent="0">
              <a:buNone/>
            </a:pPr>
            <a:r>
              <a:rPr lang="uk-UA" sz="3200" dirty="0"/>
              <a:t>-постраждалого необхідно негайно вивести на свіже повітря,</a:t>
            </a:r>
          </a:p>
          <a:p>
            <a:pPr marL="0" indent="0">
              <a:buNone/>
            </a:pPr>
            <a:r>
              <a:rPr lang="uk-UA" sz="3200" dirty="0"/>
              <a:t>-не дозволяти потерпілому пересуватися самостійно,</a:t>
            </a:r>
          </a:p>
          <a:p>
            <a:pPr marL="0" indent="0">
              <a:buNone/>
            </a:pPr>
            <a:r>
              <a:rPr lang="uk-UA" sz="3200" dirty="0"/>
              <a:t>-дати потерпілому подихати парами води або аерозолем 0,5% розчину питної соди протягом 15 хвилин.</a:t>
            </a:r>
          </a:p>
          <a:p>
            <a:pPr marL="0" indent="0">
              <a:buNone/>
            </a:pPr>
            <a:r>
              <a:rPr lang="uk-UA" sz="3200" dirty="0"/>
              <a:t>-транспортувати постраждалого можна лише лежачи. У разі необхідності — зробити штучне дихання способом "рот в рот".</a:t>
            </a:r>
          </a:p>
          <a:p>
            <a:pPr marL="0" indent="0">
              <a:buNone/>
            </a:pPr>
            <a:r>
              <a:rPr lang="uk-UA" sz="3200" dirty="0"/>
              <a:t>Основним засобом боротьби з хлором є вода.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7672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735" y="132736"/>
            <a:ext cx="7846142" cy="6563032"/>
          </a:xfrm>
        </p:spPr>
        <p:txBody>
          <a:bodyPr/>
          <a:lstStyle/>
          <a:p>
            <a:r>
              <a:rPr lang="ru-RU" sz="3200" b="1" dirty="0"/>
              <a:t>Перша </a:t>
            </a:r>
            <a:r>
              <a:rPr lang="ru-RU" sz="3200" b="1" dirty="0" err="1"/>
              <a:t>допомога</a:t>
            </a:r>
            <a:r>
              <a:rPr lang="ru-RU" sz="3200" b="1" dirty="0"/>
              <a:t> при </a:t>
            </a:r>
            <a:r>
              <a:rPr lang="ru-RU" sz="3200" b="1" dirty="0" err="1"/>
              <a:t>отруєнні</a:t>
            </a:r>
            <a:r>
              <a:rPr lang="ru-RU" sz="3200" b="1" dirty="0"/>
              <a:t> </a:t>
            </a:r>
            <a:r>
              <a:rPr lang="ru-RU" sz="3200" b="1" dirty="0" err="1"/>
              <a:t>аміаком</a:t>
            </a:r>
            <a:r>
              <a:rPr lang="ru-RU" sz="3200" b="1" dirty="0"/>
              <a:t>:</a:t>
            </a:r>
            <a:br>
              <a:rPr lang="ru-RU" sz="3200" dirty="0"/>
            </a:br>
            <a:r>
              <a:rPr lang="uk-UA" sz="3200" dirty="0"/>
              <a:t>-</a:t>
            </a:r>
            <a:r>
              <a:rPr lang="ru-RU" sz="3200" dirty="0" err="1"/>
              <a:t>виведіть</a:t>
            </a:r>
            <a:r>
              <a:rPr lang="ru-RU" sz="3200" dirty="0"/>
              <a:t> </a:t>
            </a:r>
            <a:r>
              <a:rPr lang="ru-RU" sz="3200" dirty="0" err="1"/>
              <a:t>ураженого</a:t>
            </a:r>
            <a:r>
              <a:rPr lang="ru-RU" sz="3200" dirty="0"/>
              <a:t> на </a:t>
            </a:r>
            <a:r>
              <a:rPr lang="ru-RU" sz="3200" dirty="0" err="1"/>
              <a:t>свіже</a:t>
            </a:r>
            <a:r>
              <a:rPr lang="ru-RU" sz="3200" dirty="0"/>
              <a:t> </a:t>
            </a:r>
            <a:r>
              <a:rPr lang="ru-RU" sz="3200" dirty="0" err="1"/>
              <a:t>повітря</a:t>
            </a:r>
            <a:r>
              <a:rPr lang="ru-RU" sz="3200" dirty="0"/>
              <a:t>;</a:t>
            </a:r>
            <a:br>
              <a:rPr lang="ru-RU" sz="3200" dirty="0"/>
            </a:br>
            <a:r>
              <a:rPr lang="uk-UA" sz="3200" dirty="0"/>
              <a:t>-</a:t>
            </a:r>
            <a:r>
              <a:rPr lang="ru-RU" sz="3200" dirty="0"/>
              <a:t>дайте </a:t>
            </a:r>
            <a:r>
              <a:rPr lang="ru-RU" sz="3200" dirty="0" err="1"/>
              <a:t>йому</a:t>
            </a:r>
            <a:r>
              <a:rPr lang="ru-RU" sz="3200" dirty="0"/>
              <a:t> теплого молока з </a:t>
            </a:r>
            <a:r>
              <a:rPr lang="ru-RU" sz="3200" dirty="0" err="1"/>
              <a:t>харчовою</a:t>
            </a:r>
            <a:r>
              <a:rPr lang="ru-RU" sz="3200" dirty="0"/>
              <a:t> содою;</a:t>
            </a:r>
            <a:br>
              <a:rPr lang="ru-RU" sz="3200" dirty="0"/>
            </a:br>
            <a:r>
              <a:rPr lang="uk-UA" sz="3200" dirty="0"/>
              <a:t>-</a:t>
            </a:r>
            <a:r>
              <a:rPr lang="ru-RU" sz="3200" dirty="0" err="1"/>
              <a:t>одягти</a:t>
            </a:r>
            <a:r>
              <a:rPr lang="ru-RU" sz="3200" dirty="0"/>
              <a:t> ватно-</a:t>
            </a:r>
            <a:r>
              <a:rPr lang="ru-RU" sz="3200" dirty="0" err="1"/>
              <a:t>марлеву</a:t>
            </a:r>
            <a:r>
              <a:rPr lang="ru-RU" sz="3200" dirty="0"/>
              <a:t> </a:t>
            </a:r>
            <a:r>
              <a:rPr lang="ru-RU" sz="3200" dirty="0" err="1"/>
              <a:t>пов'язку</a:t>
            </a:r>
            <a:r>
              <a:rPr lang="ru-RU" sz="3200" dirty="0"/>
              <a:t>, </a:t>
            </a:r>
            <a:r>
              <a:rPr lang="ru-RU" sz="3200" dirty="0" err="1"/>
              <a:t>змочену</a:t>
            </a:r>
            <a:r>
              <a:rPr lang="ru-RU" sz="3200" dirty="0"/>
              <a:t> водою, </a:t>
            </a:r>
            <a:r>
              <a:rPr lang="ru-RU" sz="3200" dirty="0" err="1"/>
              <a:t>краще</a:t>
            </a:r>
            <a:r>
              <a:rPr lang="ru-RU" sz="3200" dirty="0"/>
              <a:t> 5% </a:t>
            </a:r>
            <a:r>
              <a:rPr lang="ru-RU" sz="3200" dirty="0" err="1"/>
              <a:t>розчину</a:t>
            </a:r>
            <a:r>
              <a:rPr lang="ru-RU" sz="3200" dirty="0"/>
              <a:t> </a:t>
            </a:r>
            <a:r>
              <a:rPr lang="ru-RU" sz="3200" dirty="0" err="1"/>
              <a:t>оцтової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лимонної</a:t>
            </a:r>
            <a:r>
              <a:rPr lang="ru-RU" sz="3200" dirty="0"/>
              <a:t> </a:t>
            </a:r>
            <a:r>
              <a:rPr lang="ru-RU" sz="3200" dirty="0" err="1"/>
              <a:t>кислоти</a:t>
            </a:r>
            <a:r>
              <a:rPr lang="ru-RU" sz="3200" dirty="0"/>
              <a:t>;</a:t>
            </a:r>
            <a:br>
              <a:rPr lang="ru-RU" sz="3200" dirty="0"/>
            </a:br>
            <a:r>
              <a:rPr lang="uk-UA" sz="3200" dirty="0"/>
              <a:t>-</a:t>
            </a:r>
            <a:r>
              <a:rPr lang="ru-RU" sz="3200" dirty="0"/>
              <a:t>при </a:t>
            </a:r>
            <a:r>
              <a:rPr lang="ru-RU" sz="3200" dirty="0" err="1"/>
              <a:t>потраплянні</a:t>
            </a:r>
            <a:r>
              <a:rPr lang="ru-RU" sz="3200" dirty="0"/>
              <a:t> в </a:t>
            </a:r>
            <a:r>
              <a:rPr lang="ru-RU" sz="3200" dirty="0" err="1"/>
              <a:t>очі</a:t>
            </a:r>
            <a:r>
              <a:rPr lang="ru-RU" sz="3200" dirty="0"/>
              <a:t> — </a:t>
            </a:r>
            <a:r>
              <a:rPr lang="ru-RU" sz="3200" dirty="0" err="1"/>
              <a:t>промийте</a:t>
            </a:r>
            <a:r>
              <a:rPr lang="ru-RU" sz="3200" dirty="0"/>
              <a:t> водою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протріть</a:t>
            </a:r>
            <a:r>
              <a:rPr lang="ru-RU" sz="3200" dirty="0"/>
              <a:t> </a:t>
            </a:r>
            <a:r>
              <a:rPr lang="ru-RU" sz="3200" dirty="0" err="1"/>
              <a:t>вазеліновою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оливковою </a:t>
            </a:r>
            <a:r>
              <a:rPr lang="ru-RU" sz="3200" dirty="0" err="1"/>
              <a:t>олією</a:t>
            </a:r>
            <a:r>
              <a:rPr lang="ru-RU" sz="3200" dirty="0"/>
              <a:t>;</a:t>
            </a:r>
            <a:br>
              <a:rPr lang="ru-RU" sz="3200" dirty="0"/>
            </a:br>
            <a:r>
              <a:rPr lang="uk-UA" sz="3200" dirty="0"/>
              <a:t>-</a:t>
            </a:r>
            <a:r>
              <a:rPr lang="ru-RU" sz="3200" dirty="0"/>
              <a:t>при </a:t>
            </a:r>
            <a:r>
              <a:rPr lang="ru-RU" sz="3200" dirty="0" err="1"/>
              <a:t>ураженні</a:t>
            </a:r>
            <a:r>
              <a:rPr lang="ru-RU" sz="3200" dirty="0"/>
              <a:t> </a:t>
            </a:r>
            <a:r>
              <a:rPr lang="ru-RU" sz="3200" dirty="0" err="1"/>
              <a:t>шкіри</a:t>
            </a:r>
            <a:r>
              <a:rPr lang="ru-RU" sz="3200" dirty="0"/>
              <a:t> — </a:t>
            </a:r>
            <a:r>
              <a:rPr lang="ru-RU" sz="3200" dirty="0" err="1"/>
              <a:t>обмийте</a:t>
            </a:r>
            <a:r>
              <a:rPr lang="ru-RU" sz="3200" dirty="0"/>
              <a:t> чистою водою, </a:t>
            </a:r>
            <a:r>
              <a:rPr lang="ru-RU" sz="3200" dirty="0" err="1"/>
              <a:t>зробіть</a:t>
            </a:r>
            <a:r>
              <a:rPr lang="ru-RU" sz="3200" dirty="0"/>
              <a:t> примочки з 5% </a:t>
            </a:r>
            <a:r>
              <a:rPr lang="ru-RU" sz="3200" dirty="0" err="1"/>
              <a:t>розчину</a:t>
            </a:r>
            <a:r>
              <a:rPr lang="ru-RU" sz="3200" dirty="0"/>
              <a:t> </a:t>
            </a:r>
            <a:r>
              <a:rPr lang="ru-RU" sz="3200" dirty="0" err="1"/>
              <a:t>оцтової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лимонної</a:t>
            </a:r>
            <a:r>
              <a:rPr lang="ru-RU" sz="3200" dirty="0"/>
              <a:t> </a:t>
            </a:r>
            <a:r>
              <a:rPr lang="ru-RU" sz="3200" dirty="0" err="1"/>
              <a:t>кислоти</a:t>
            </a:r>
            <a:r>
              <a:rPr lang="ru-RU" sz="3200" dirty="0"/>
              <a:t>.</a:t>
            </a:r>
            <a:endParaRPr lang="uk-UA" sz="3200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135" y="455712"/>
            <a:ext cx="1306505" cy="3128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157" y="2123085"/>
            <a:ext cx="2145978" cy="2139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775" y="4446149"/>
            <a:ext cx="2950720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4" y="550497"/>
            <a:ext cx="10169769" cy="56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3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24" y="214290"/>
            <a:ext cx="7467600" cy="1143000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dirty="0" err="1"/>
              <a:t>Мирна</a:t>
            </a:r>
            <a:r>
              <a:rPr lang="ru-RU" dirty="0"/>
              <a:t> </a:t>
            </a:r>
            <a:r>
              <a:rPr lang="ru-RU" dirty="0" err="1"/>
              <a:t>конференціїя</a:t>
            </a:r>
            <a:r>
              <a:rPr lang="ru-RU" dirty="0"/>
              <a:t> в </a:t>
            </a:r>
            <a:r>
              <a:rPr lang="ru-RU" u="sng" dirty="0" err="1"/>
              <a:t>Гаазі</a:t>
            </a:r>
            <a:endParaRPr lang="ru-RU" dirty="0"/>
          </a:p>
        </p:txBody>
      </p:sp>
      <p:pic>
        <p:nvPicPr>
          <p:cNvPr id="4" name="Содержимое 3" descr="Delegates_of_the_First_International_Peace_Conference_at_The_Hague,_189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2464" y="1504569"/>
            <a:ext cx="6707071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57504" y="6177811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Делегати</a:t>
            </a:r>
            <a:r>
              <a:rPr lang="ru-RU" sz="2400" dirty="0"/>
              <a:t> </a:t>
            </a:r>
            <a:r>
              <a:rPr lang="ru-RU" sz="2400" dirty="0" err="1"/>
              <a:t>Гаазької</a:t>
            </a:r>
            <a:r>
              <a:rPr lang="ru-RU" sz="2400" dirty="0"/>
              <a:t> </a:t>
            </a:r>
            <a:r>
              <a:rPr lang="ru-RU" sz="2400" dirty="0" err="1"/>
              <a:t>конференції</a:t>
            </a:r>
            <a:r>
              <a:rPr lang="ru-RU" sz="2400" dirty="0"/>
              <a:t> (1899)</a:t>
            </a:r>
          </a:p>
        </p:txBody>
      </p:sp>
    </p:spTree>
    <p:extLst>
      <p:ext uri="{BB962C8B-B14F-4D97-AF65-F5344CB8AC3E}">
        <p14:creationId xmlns:p14="http://schemas.microsoft.com/office/powerpoint/2010/main" val="309697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911" y="0"/>
            <a:ext cx="7729728" cy="1188720"/>
          </a:xfrm>
        </p:spPr>
        <p:txBody>
          <a:bodyPr/>
          <a:lstStyle/>
          <a:p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розповсюдження</a:t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61536"/>
            <a:ext cx="4704735" cy="4250440"/>
          </a:xfrm>
        </p:spPr>
        <p:txBody>
          <a:bodyPr/>
          <a:lstStyle/>
          <a:p>
            <a:r>
              <a:rPr lang="ru-RU" sz="4000" b="1" dirty="0" err="1"/>
              <a:t>Аерозольний</a:t>
            </a:r>
            <a:endParaRPr lang="ru-RU" sz="4000" b="1" dirty="0"/>
          </a:p>
          <a:p>
            <a:r>
              <a:rPr lang="ru-RU" sz="4000" b="1" dirty="0" err="1"/>
              <a:t>Аеродинамічний</a:t>
            </a:r>
            <a:endParaRPr lang="ru-RU" sz="4000" b="1" dirty="0"/>
          </a:p>
          <a:p>
            <a:r>
              <a:rPr lang="ru-RU" sz="4000" b="1" dirty="0" err="1"/>
              <a:t>Димовий</a:t>
            </a:r>
            <a:endParaRPr lang="ru-RU" sz="4000" b="1" dirty="0"/>
          </a:p>
          <a:p>
            <a:r>
              <a:rPr lang="ru-RU" sz="4000" b="1" dirty="0" err="1"/>
              <a:t>Вибуховий</a:t>
            </a:r>
            <a:endParaRPr lang="ru-RU" sz="4000" b="1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327" y="1523874"/>
            <a:ext cx="3859102" cy="2895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416" y="3773697"/>
            <a:ext cx="362133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42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2728" y="357166"/>
            <a:ext cx="7467600" cy="1143000"/>
          </a:xfrm>
        </p:spPr>
        <p:txBody>
          <a:bodyPr/>
          <a:lstStyle/>
          <a:p>
            <a:r>
              <a:rPr lang="uk-UA" dirty="0"/>
              <a:t>Версальський договір</a:t>
            </a:r>
            <a:endParaRPr lang="ru-RU" dirty="0"/>
          </a:p>
        </p:txBody>
      </p:sp>
      <p:pic>
        <p:nvPicPr>
          <p:cNvPr id="4" name="Содержимое 3" descr="101888_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4478" y="1852966"/>
            <a:ext cx="7264099" cy="4718450"/>
          </a:xfrm>
        </p:spPr>
      </p:pic>
    </p:spTree>
    <p:extLst>
      <p:ext uri="{BB962C8B-B14F-4D97-AF65-F5344CB8AC3E}">
        <p14:creationId xmlns:p14="http://schemas.microsoft.com/office/powerpoint/2010/main" val="348564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6976" y="285728"/>
            <a:ext cx="7467600" cy="1143000"/>
          </a:xfrm>
        </p:spPr>
        <p:txBody>
          <a:bodyPr/>
          <a:lstStyle/>
          <a:p>
            <a:r>
              <a:rPr lang="ru-RU" i="1" dirty="0" err="1"/>
              <a:t>Женевський</a:t>
            </a:r>
            <a:r>
              <a:rPr lang="ru-RU" i="1" dirty="0"/>
              <a:t> протокол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0" y="1881554"/>
            <a:ext cx="8501341" cy="4095865"/>
          </a:xfrm>
        </p:spPr>
        <p:txBody>
          <a:bodyPr>
            <a:noAutofit/>
          </a:bodyPr>
          <a:lstStyle/>
          <a:p>
            <a:r>
              <a:rPr lang="ru-RU" sz="3200" dirty="0"/>
              <a:t>17 </a:t>
            </a:r>
            <a:r>
              <a:rPr lang="ru-RU" sz="3200" dirty="0" err="1"/>
              <a:t>червня</a:t>
            </a:r>
            <a:r>
              <a:rPr lang="ru-RU" sz="3200" dirty="0"/>
              <a:t> 1925 року у </a:t>
            </a:r>
            <a:r>
              <a:rPr lang="ru-RU" sz="3200" dirty="0" err="1"/>
              <a:t>Женеві</a:t>
            </a:r>
            <a:r>
              <a:rPr lang="ru-RU" sz="3200" dirty="0"/>
              <a:t> </a:t>
            </a:r>
            <a:r>
              <a:rPr lang="ru-RU" sz="3200" dirty="0" err="1"/>
              <a:t>був</a:t>
            </a:r>
            <a:r>
              <a:rPr lang="ru-RU" sz="3200" dirty="0"/>
              <a:t> </a:t>
            </a:r>
            <a:r>
              <a:rPr lang="ru-RU" sz="3200" dirty="0" err="1"/>
              <a:t>підписаний</a:t>
            </a:r>
            <a:r>
              <a:rPr lang="ru-RU" sz="3200" dirty="0"/>
              <a:t> </a:t>
            </a:r>
            <a:r>
              <a:rPr lang="ru-RU" sz="3200" u="sng" dirty="0"/>
              <a:t>«Протокол </a:t>
            </a:r>
            <a:r>
              <a:rPr lang="ru-RU" sz="3200" u="sng" dirty="0" err="1"/>
              <a:t>щодо</a:t>
            </a:r>
            <a:r>
              <a:rPr lang="ru-RU" sz="3200" u="sng" dirty="0"/>
              <a:t> заборони </a:t>
            </a:r>
            <a:r>
              <a:rPr lang="ru-RU" sz="3200" u="sng" dirty="0" err="1"/>
              <a:t>використання</a:t>
            </a:r>
            <a:r>
              <a:rPr lang="ru-RU" sz="3200" u="sng" dirty="0"/>
              <a:t> у </a:t>
            </a:r>
            <a:r>
              <a:rPr lang="ru-RU" sz="3200" u="sng" dirty="0" err="1"/>
              <a:t>війні</a:t>
            </a:r>
            <a:r>
              <a:rPr lang="ru-RU" sz="3200" u="sng" dirty="0"/>
              <a:t> </a:t>
            </a:r>
            <a:r>
              <a:rPr lang="ru-RU" sz="3200" u="sng" dirty="0" err="1"/>
              <a:t>задушливих</a:t>
            </a:r>
            <a:r>
              <a:rPr lang="ru-RU" sz="3200" u="sng" dirty="0"/>
              <a:t>, </a:t>
            </a:r>
            <a:r>
              <a:rPr lang="ru-RU" sz="3200" u="sng" dirty="0" err="1"/>
              <a:t>отруйних</a:t>
            </a:r>
            <a:r>
              <a:rPr lang="ru-RU" sz="3200" u="sng" dirty="0"/>
              <a:t> та </a:t>
            </a:r>
            <a:r>
              <a:rPr lang="ru-RU" sz="3200" u="sng" dirty="0" err="1"/>
              <a:t>інших</a:t>
            </a:r>
            <a:r>
              <a:rPr lang="ru-RU" sz="3200" u="sng" dirty="0"/>
              <a:t> </a:t>
            </a:r>
            <a:r>
              <a:rPr lang="ru-RU" sz="3200" u="sng" dirty="0" err="1"/>
              <a:t>газів</a:t>
            </a:r>
            <a:r>
              <a:rPr lang="ru-RU" sz="3200" u="sng" dirty="0"/>
              <a:t> </a:t>
            </a:r>
            <a:r>
              <a:rPr lang="ru-RU" sz="3200" u="sng" dirty="0" err="1"/>
              <a:t>і</a:t>
            </a:r>
            <a:r>
              <a:rPr lang="ru-RU" sz="3200" u="sng" dirty="0"/>
              <a:t> </a:t>
            </a:r>
            <a:r>
              <a:rPr lang="ru-RU" sz="3200" u="sng" dirty="0" err="1"/>
              <a:t>бактеріологічних</a:t>
            </a:r>
            <a:r>
              <a:rPr lang="ru-RU" sz="3200" u="sng" dirty="0"/>
              <a:t> </a:t>
            </a:r>
            <a:r>
              <a:rPr lang="ru-RU" sz="3200" u="sng" dirty="0" err="1"/>
              <a:t>методів</a:t>
            </a:r>
            <a:r>
              <a:rPr lang="ru-RU" sz="3200" u="sng" dirty="0"/>
              <a:t> </a:t>
            </a:r>
            <a:r>
              <a:rPr lang="ru-RU" sz="3200" u="sng" dirty="0" err="1"/>
              <a:t>ведення</a:t>
            </a:r>
            <a:r>
              <a:rPr lang="ru-RU" sz="3200" u="sng" dirty="0"/>
              <a:t> </a:t>
            </a:r>
            <a:r>
              <a:rPr lang="ru-RU" sz="3200" u="sng" dirty="0" err="1"/>
              <a:t>війни</a:t>
            </a:r>
            <a:r>
              <a:rPr lang="ru-RU" sz="3200" u="sng" dirty="0"/>
              <a:t>»</a:t>
            </a:r>
            <a:r>
              <a:rPr lang="ru-RU" sz="3200" dirty="0"/>
              <a:t> (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скорочено</a:t>
            </a:r>
            <a:r>
              <a:rPr lang="ru-RU" sz="3200" dirty="0"/>
              <a:t> </a:t>
            </a:r>
            <a:r>
              <a:rPr lang="ru-RU" sz="3200" i="1" dirty="0" err="1"/>
              <a:t>Женевський</a:t>
            </a:r>
            <a:r>
              <a:rPr lang="ru-RU" sz="3200" i="1" dirty="0"/>
              <a:t> протокол</a:t>
            </a:r>
            <a:r>
              <a:rPr lang="ru-RU" sz="3200" dirty="0"/>
              <a:t>), </a:t>
            </a:r>
            <a:r>
              <a:rPr lang="ru-RU" sz="3200" dirty="0" err="1"/>
              <a:t>який</a:t>
            </a:r>
            <a:r>
              <a:rPr lang="ru-RU" sz="3200" dirty="0"/>
              <a:t> вступив у </a:t>
            </a:r>
            <a:r>
              <a:rPr lang="ru-RU" sz="3200" dirty="0" err="1"/>
              <a:t>дію</a:t>
            </a:r>
            <a:r>
              <a:rPr lang="ru-RU" sz="3200" dirty="0"/>
              <a:t> 8 лютого 1928. Першими </a:t>
            </a:r>
            <a:r>
              <a:rPr lang="ru-RU" sz="3200" dirty="0" err="1"/>
              <a:t>підписантами</a:t>
            </a:r>
            <a:r>
              <a:rPr lang="ru-RU" sz="3200" dirty="0"/>
              <a:t> стали США, </a:t>
            </a:r>
            <a:r>
              <a:rPr lang="ru-RU" sz="3200" dirty="0" err="1"/>
              <a:t>Німеччина</a:t>
            </a:r>
            <a:r>
              <a:rPr lang="ru-RU" sz="3200" dirty="0"/>
              <a:t>, </a:t>
            </a:r>
            <a:r>
              <a:rPr lang="ru-RU" sz="3200" dirty="0" err="1"/>
              <a:t>Ірак</a:t>
            </a:r>
            <a:r>
              <a:rPr lang="ru-RU" sz="3200" dirty="0"/>
              <a:t> та СРСР</a:t>
            </a:r>
          </a:p>
        </p:txBody>
      </p:sp>
    </p:spTree>
    <p:extLst>
      <p:ext uri="{BB962C8B-B14F-4D97-AF65-F5344CB8AC3E}">
        <p14:creationId xmlns:p14="http://schemas.microsoft.com/office/powerpoint/2010/main" val="341065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1208192547_geneva_main_2_624x351_cadoux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1224" y="1643051"/>
            <a:ext cx="7467600" cy="4200525"/>
          </a:xfrm>
        </p:spPr>
      </p:pic>
      <p:sp>
        <p:nvSpPr>
          <p:cNvPr id="5" name="TextBox 4"/>
          <p:cNvSpPr txBox="1"/>
          <p:nvPr/>
        </p:nvSpPr>
        <p:spPr>
          <a:xfrm>
            <a:off x="1738282" y="500043"/>
            <a:ext cx="9215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Делегати працюють над текстом</a:t>
            </a:r>
            <a:r>
              <a:rPr lang="uk-UA" sz="3200" i="1" dirty="0"/>
              <a:t> </a:t>
            </a:r>
            <a:r>
              <a:rPr lang="uk-UA" sz="3200" dirty="0"/>
              <a:t>конвенції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57725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Конвенція</a:t>
            </a:r>
            <a:r>
              <a:rPr lang="ru-RU" b="1" dirty="0"/>
              <a:t> про </a:t>
            </a:r>
            <a:r>
              <a:rPr lang="ru-RU" b="1" dirty="0" err="1"/>
              <a:t>хімічну</a:t>
            </a:r>
            <a:r>
              <a:rPr lang="ru-RU" b="1" dirty="0"/>
              <a:t> </a:t>
            </a:r>
            <a:r>
              <a:rPr lang="ru-RU" b="1" dirty="0" err="1"/>
              <a:t>зброю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1135" y="2638044"/>
            <a:ext cx="7844849" cy="3868264"/>
          </a:xfrm>
        </p:spPr>
        <p:txBody>
          <a:bodyPr>
            <a:normAutofit lnSpcReduction="10000"/>
          </a:bodyPr>
          <a:lstStyle/>
          <a:p>
            <a:r>
              <a:rPr lang="ru-RU" sz="2400" b="1" dirty="0" err="1"/>
              <a:t>Конвенція</a:t>
            </a:r>
            <a:r>
              <a:rPr lang="ru-RU" sz="2400" b="1" dirty="0"/>
              <a:t> про </a:t>
            </a:r>
            <a:r>
              <a:rPr lang="ru-RU" sz="2400" b="1" dirty="0" err="1"/>
              <a:t>хімічну</a:t>
            </a:r>
            <a:r>
              <a:rPr lang="ru-RU" sz="2400" b="1" dirty="0"/>
              <a:t> </a:t>
            </a:r>
            <a:r>
              <a:rPr lang="ru-RU" sz="2400" b="1" dirty="0" err="1"/>
              <a:t>зброю</a:t>
            </a:r>
            <a:r>
              <a:rPr lang="en-US" sz="2400" dirty="0"/>
              <a:t>— </a:t>
            </a:r>
            <a:r>
              <a:rPr lang="ru-RU" sz="2400" dirty="0" err="1"/>
              <a:t>міжнародний</a:t>
            </a:r>
            <a:r>
              <a:rPr lang="ru-RU" sz="2400" dirty="0"/>
              <a:t> </a:t>
            </a:r>
            <a:r>
              <a:rPr lang="ru-RU" sz="2400" dirty="0" err="1"/>
              <a:t>договір</a:t>
            </a:r>
            <a:r>
              <a:rPr lang="ru-RU" sz="2400" dirty="0"/>
              <a:t> в рамках ООН в </a:t>
            </a:r>
            <a:r>
              <a:rPr lang="ru-RU" sz="2400" dirty="0" err="1"/>
              <a:t>галузі</a:t>
            </a:r>
            <a:r>
              <a:rPr lang="ru-RU" sz="2400" dirty="0"/>
              <a:t> контролю </a:t>
            </a:r>
            <a:r>
              <a:rPr lang="ru-RU" sz="2400" dirty="0" err="1"/>
              <a:t>озброєнь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на </a:t>
            </a:r>
            <a:r>
              <a:rPr lang="ru-RU" sz="2400" dirty="0" err="1"/>
              <a:t>меті</a:t>
            </a:r>
            <a:r>
              <a:rPr lang="ru-RU" sz="2400" dirty="0"/>
              <a:t> </a:t>
            </a:r>
            <a:r>
              <a:rPr lang="ru-RU" sz="2400" dirty="0" err="1"/>
              <a:t>повну</a:t>
            </a:r>
            <a:r>
              <a:rPr lang="ru-RU" sz="2400" dirty="0"/>
              <a:t> </a:t>
            </a:r>
            <a:r>
              <a:rPr lang="ru-RU" sz="2400" dirty="0" err="1"/>
              <a:t>заборону</a:t>
            </a:r>
            <a:r>
              <a:rPr lang="ru-RU" sz="2400" dirty="0"/>
              <a:t> </a:t>
            </a:r>
            <a:r>
              <a:rPr lang="ru-RU" sz="2400" dirty="0" err="1"/>
              <a:t>виробництва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використання</a:t>
            </a:r>
            <a:r>
              <a:rPr lang="ru-RU" sz="2400" dirty="0"/>
              <a:t> </a:t>
            </a:r>
            <a:r>
              <a:rPr lang="ru-RU" sz="2400" dirty="0" err="1"/>
              <a:t>хімічної</a:t>
            </a:r>
            <a:r>
              <a:rPr lang="ru-RU" sz="2400" dirty="0"/>
              <a:t> </a:t>
            </a:r>
            <a:r>
              <a:rPr lang="ru-RU" sz="2400" dirty="0" err="1"/>
              <a:t>зброї</a:t>
            </a:r>
            <a:r>
              <a:rPr lang="ru-RU" sz="2400" dirty="0"/>
              <a:t>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огляду</a:t>
            </a:r>
            <a:r>
              <a:rPr lang="ru-RU" sz="2400" dirty="0"/>
              <a:t> </a:t>
            </a:r>
            <a:r>
              <a:rPr lang="ru-RU" sz="2400" dirty="0" err="1"/>
              <a:t>на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шкідливість</a:t>
            </a:r>
            <a:r>
              <a:rPr lang="ru-RU" sz="2400" dirty="0"/>
              <a:t> для </a:t>
            </a:r>
            <a:r>
              <a:rPr lang="ru-RU" sz="2400" dirty="0" err="1"/>
              <a:t>довкілля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здоров'я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визначає</a:t>
            </a:r>
            <a:r>
              <a:rPr lang="ru-RU" sz="2400" dirty="0"/>
              <a:t> </a:t>
            </a:r>
            <a:r>
              <a:rPr lang="ru-RU" sz="2400" dirty="0" err="1"/>
              <a:t>зобов'язання</a:t>
            </a:r>
            <a:r>
              <a:rPr lang="ru-RU" sz="2400" dirty="0"/>
              <a:t> </a:t>
            </a:r>
            <a:r>
              <a:rPr lang="ru-RU" sz="2400" dirty="0" err="1"/>
              <a:t>держав-учасниць</a:t>
            </a:r>
            <a:r>
              <a:rPr lang="ru-RU" sz="2400" dirty="0"/>
              <a:t> у </a:t>
            </a:r>
            <a:r>
              <a:rPr lang="ru-RU" sz="2400" dirty="0" err="1"/>
              <a:t>цій</a:t>
            </a:r>
            <a:r>
              <a:rPr lang="ru-RU" sz="2400" dirty="0"/>
              <a:t> </a:t>
            </a:r>
            <a:r>
              <a:rPr lang="ru-RU" sz="2400" dirty="0" err="1"/>
              <a:t>сфері</a:t>
            </a:r>
            <a:r>
              <a:rPr lang="ru-RU" sz="2400" dirty="0"/>
              <a:t>. Перша в </a:t>
            </a:r>
            <a:r>
              <a:rPr lang="ru-RU" sz="2400" dirty="0" err="1"/>
              <a:t>історії</a:t>
            </a:r>
            <a:r>
              <a:rPr lang="ru-RU" sz="2400" dirty="0"/>
              <a:t> угода, яка </a:t>
            </a:r>
            <a:r>
              <a:rPr lang="ru-RU" sz="2400" dirty="0" err="1"/>
              <a:t>передбачала</a:t>
            </a:r>
            <a:r>
              <a:rPr lang="ru-RU" sz="2400" dirty="0"/>
              <a:t> </a:t>
            </a:r>
            <a:r>
              <a:rPr lang="ru-RU" sz="2400" dirty="0" err="1"/>
              <a:t>повну</a:t>
            </a:r>
            <a:r>
              <a:rPr lang="ru-RU" sz="2400" dirty="0"/>
              <a:t> </a:t>
            </a:r>
            <a:r>
              <a:rPr lang="ru-RU" sz="2400" dirty="0" err="1"/>
              <a:t>заборону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знищення</a:t>
            </a:r>
            <a:r>
              <a:rPr lang="ru-RU" sz="2400" dirty="0"/>
              <a:t> </a:t>
            </a:r>
            <a:r>
              <a:rPr lang="ru-RU" sz="2400" dirty="0" err="1"/>
              <a:t>зброї</a:t>
            </a:r>
            <a:r>
              <a:rPr lang="ru-RU" sz="2400" dirty="0"/>
              <a:t> </a:t>
            </a:r>
            <a:r>
              <a:rPr lang="ru-RU" sz="2400" dirty="0" err="1"/>
              <a:t>масового</a:t>
            </a:r>
            <a:r>
              <a:rPr lang="ru-RU" sz="2400" dirty="0"/>
              <a:t> </a:t>
            </a:r>
            <a:r>
              <a:rPr lang="ru-RU" sz="2400" dirty="0" err="1"/>
              <a:t>ураження</a:t>
            </a:r>
            <a:r>
              <a:rPr lang="ru-RU" sz="2400" dirty="0"/>
              <a:t>. </a:t>
            </a:r>
          </a:p>
          <a:p>
            <a:r>
              <a:rPr lang="ru-RU" sz="2400" dirty="0" err="1"/>
              <a:t>Цю</a:t>
            </a:r>
            <a:r>
              <a:rPr lang="ru-RU" sz="2400" dirty="0"/>
              <a:t> </a:t>
            </a:r>
            <a:r>
              <a:rPr lang="ru-RU" sz="2400" dirty="0" err="1"/>
              <a:t>конвенцію</a:t>
            </a:r>
            <a:r>
              <a:rPr lang="ru-RU" sz="2400" dirty="0"/>
              <a:t>, </a:t>
            </a:r>
            <a:r>
              <a:rPr lang="ru-RU" sz="2400" dirty="0" err="1"/>
              <a:t>підписану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імені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 13 </a:t>
            </a:r>
            <a:r>
              <a:rPr lang="ru-RU" sz="2400" dirty="0" err="1"/>
              <a:t>січня</a:t>
            </a:r>
            <a:r>
              <a:rPr lang="ru-RU" sz="2400" dirty="0"/>
              <a:t> 1993 року в м. </a:t>
            </a:r>
            <a:r>
              <a:rPr lang="ru-RU" sz="2400" dirty="0" err="1"/>
              <a:t>Парижі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652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WC_Participation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6910" y="1285860"/>
            <a:ext cx="7467600" cy="3833310"/>
          </a:xfrm>
        </p:spPr>
      </p:pic>
      <p:sp>
        <p:nvSpPr>
          <p:cNvPr id="5" name="Прямоугольник 4"/>
          <p:cNvSpPr/>
          <p:nvPr/>
        </p:nvSpPr>
        <p:spPr>
          <a:xfrm>
            <a:off x="2024034" y="5214950"/>
            <a:ext cx="1143008" cy="428628"/>
          </a:xfrm>
          <a:prstGeom prst="rect">
            <a:avLst/>
          </a:prstGeom>
          <a:solidFill>
            <a:srgbClr val="0F73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01475" y="97140"/>
            <a:ext cx="7729728" cy="1188720"/>
          </a:xfrm>
        </p:spPr>
        <p:txBody>
          <a:bodyPr/>
          <a:lstStyle/>
          <a:p>
            <a:r>
              <a:rPr lang="ru-RU" b="1" dirty="0" err="1"/>
              <a:t>Конвенція</a:t>
            </a:r>
            <a:r>
              <a:rPr lang="ru-RU" b="1" dirty="0"/>
              <a:t> про </a:t>
            </a:r>
            <a:r>
              <a:rPr lang="ru-RU" b="1" dirty="0" err="1"/>
              <a:t>хімічну</a:t>
            </a:r>
            <a:r>
              <a:rPr lang="ru-RU" b="1" dirty="0"/>
              <a:t> </a:t>
            </a:r>
            <a:r>
              <a:rPr lang="ru-RU" b="1" dirty="0" err="1"/>
              <a:t>зброю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24034" y="5715016"/>
            <a:ext cx="1143008" cy="428628"/>
          </a:xfrm>
          <a:prstGeom prst="rect">
            <a:avLst/>
          </a:prstGeom>
          <a:solidFill>
            <a:srgbClr val="062B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4034" y="6215082"/>
            <a:ext cx="1143008" cy="4286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9918" y="571501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Приєднуються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09918" y="528638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Підписали і ратифікували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09918" y="621508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Не підписали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180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285728"/>
            <a:ext cx="8258204" cy="1143000"/>
          </a:xfrm>
        </p:spPr>
        <p:txBody>
          <a:bodyPr>
            <a:normAutofit/>
          </a:bodyPr>
          <a:lstStyle/>
          <a:p>
            <a:pPr algn="ctr"/>
            <a:r>
              <a:rPr lang="vi-VN" b="1" dirty="0"/>
              <a:t>Організація із заборони хімічної зброї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8272" y="2075336"/>
            <a:ext cx="7729728" cy="3101983"/>
          </a:xfrm>
        </p:spPr>
        <p:txBody>
          <a:bodyPr>
            <a:normAutofit/>
          </a:bodyPr>
          <a:lstStyle/>
          <a:p>
            <a:r>
              <a:rPr lang="vi-VN" sz="2400" b="1" dirty="0"/>
              <a:t>Організація із заборони хімічної зброї</a:t>
            </a:r>
            <a:r>
              <a:rPr lang="vi-VN" sz="2400" dirty="0"/>
              <a:t> </a:t>
            </a:r>
            <a:r>
              <a:rPr lang="en-US" sz="2400" dirty="0"/>
              <a:t> — </a:t>
            </a:r>
            <a:r>
              <a:rPr lang="vi-VN" sz="2400" dirty="0"/>
              <a:t>незалежна міжнародна організація, створена за підтримки ООН 29 квітня 1997 року, після набуття чинності Конвенції про заборону хімічної зброї, відкритої до підписання в січні 1993 року.</a:t>
            </a:r>
            <a:endParaRPr lang="ru-RU" sz="2400" dirty="0"/>
          </a:p>
        </p:txBody>
      </p:sp>
      <p:pic>
        <p:nvPicPr>
          <p:cNvPr id="4" name="Рисунок 3" descr="image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7636" y="4429132"/>
            <a:ext cx="2576072" cy="24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93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538" y="500042"/>
            <a:ext cx="7467600" cy="1143000"/>
          </a:xfrm>
        </p:spPr>
        <p:txBody>
          <a:bodyPr>
            <a:normAutofit/>
          </a:bodyPr>
          <a:lstStyle/>
          <a:p>
            <a:r>
              <a:rPr lang="uk-UA" dirty="0"/>
              <a:t>Знищення хімічної зброї</a:t>
            </a:r>
            <a:br>
              <a:rPr lang="uk-UA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04759" y="2180903"/>
            <a:ext cx="7729728" cy="3101983"/>
          </a:xfrm>
        </p:spPr>
        <p:txBody>
          <a:bodyPr>
            <a:normAutofit/>
          </a:bodyPr>
          <a:lstStyle/>
          <a:p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застосовуваними</a:t>
            </a:r>
            <a:r>
              <a:rPr lang="ru-RU" sz="2400" dirty="0"/>
              <a:t> методами </a:t>
            </a:r>
            <a:r>
              <a:rPr lang="ru-RU" sz="2400" dirty="0" err="1"/>
              <a:t>знищення</a:t>
            </a:r>
            <a:r>
              <a:rPr lang="ru-RU" sz="2400" dirty="0"/>
              <a:t> </a:t>
            </a:r>
            <a:r>
              <a:rPr lang="ru-RU" sz="2400" dirty="0" err="1"/>
              <a:t>хімічної</a:t>
            </a:r>
            <a:r>
              <a:rPr lang="ru-RU" sz="2400" dirty="0"/>
              <a:t> </a:t>
            </a:r>
            <a:r>
              <a:rPr lang="ru-RU" sz="2400" dirty="0" err="1"/>
              <a:t>зброї</a:t>
            </a:r>
            <a:r>
              <a:rPr lang="ru-RU" sz="2400" dirty="0"/>
              <a:t> </a:t>
            </a:r>
            <a:r>
              <a:rPr lang="ru-RU" sz="2400" dirty="0" err="1"/>
              <a:t>є</a:t>
            </a:r>
            <a:r>
              <a:rPr lang="ru-RU" sz="2400" dirty="0"/>
              <a:t> </a:t>
            </a:r>
            <a:r>
              <a:rPr lang="ru-RU" sz="2400" i="1" dirty="0" err="1"/>
              <a:t>спалювання</a:t>
            </a:r>
            <a:r>
              <a:rPr lang="ru-RU" sz="2400" dirty="0"/>
              <a:t> </a:t>
            </a:r>
            <a:r>
              <a:rPr lang="ru-RU" sz="2400" dirty="0" err="1"/>
              <a:t>і</a:t>
            </a:r>
            <a:r>
              <a:rPr lang="ru-RU" sz="2400" dirty="0"/>
              <a:t> </a:t>
            </a:r>
            <a:r>
              <a:rPr lang="ru-RU" sz="2400" i="1" dirty="0" err="1"/>
              <a:t>нейтралізація</a:t>
            </a:r>
            <a:r>
              <a:rPr lang="ru-RU" sz="2400" dirty="0"/>
              <a:t>, </a:t>
            </a:r>
            <a:r>
              <a:rPr lang="ru-RU" sz="2400" dirty="0" err="1"/>
              <a:t>котрі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</a:t>
            </a:r>
            <a:r>
              <a:rPr lang="ru-RU" sz="2400" dirty="0" err="1"/>
              <a:t>поєднуватися</a:t>
            </a:r>
            <a:r>
              <a:rPr lang="ru-RU" sz="2400" dirty="0"/>
              <a:t>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іншими</a:t>
            </a:r>
            <a:r>
              <a:rPr lang="ru-RU" sz="2400" dirty="0"/>
              <a:t> </a:t>
            </a:r>
            <a:r>
              <a:rPr lang="ru-RU" sz="2400" dirty="0" err="1"/>
              <a:t>методами</a:t>
            </a:r>
            <a:r>
              <a:rPr lang="ru-RU" sz="2400" dirty="0"/>
              <a:t> для </a:t>
            </a:r>
            <a:r>
              <a:rPr lang="ru-RU" sz="2400" dirty="0" err="1"/>
              <a:t>повнішої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.</a:t>
            </a:r>
          </a:p>
        </p:txBody>
      </p:sp>
      <p:pic>
        <p:nvPicPr>
          <p:cNvPr id="4" name="Рисунок 3" descr="Umatilla_Chemical_Depot_crew_and_M55_roc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6375" y="3731894"/>
            <a:ext cx="4064000" cy="27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3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786" y="285728"/>
            <a:ext cx="7467600" cy="1143000"/>
          </a:xfrm>
        </p:spPr>
        <p:txBody>
          <a:bodyPr>
            <a:normAutofit/>
          </a:bodyPr>
          <a:lstStyle/>
          <a:p>
            <a:r>
              <a:rPr lang="uk-UA" dirty="0"/>
              <a:t>Визначення отруйних речовин</a:t>
            </a:r>
            <a:endParaRPr lang="ru-RU" dirty="0"/>
          </a:p>
        </p:txBody>
      </p:sp>
      <p:pic>
        <p:nvPicPr>
          <p:cNvPr id="4" name="Содержимое 3" descr="24641247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5473" y="1643051"/>
            <a:ext cx="5025705" cy="4525963"/>
          </a:xfrm>
        </p:spPr>
      </p:pic>
      <p:pic>
        <p:nvPicPr>
          <p:cNvPr id="5" name="Рисунок 4" descr="220px-Войсковой_прибор_химической_разведки_2012_года_выпус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3322" y="2000240"/>
            <a:ext cx="2844816" cy="37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02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25F4B-292E-60C4-575E-5E1F8F03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B2A579-4F8C-E0D8-D737-02E4A48FE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C96822-864D-CE65-E019-07243996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14BE7D-1916-B72C-C9B5-648F2C731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08" y="317241"/>
            <a:ext cx="4823927" cy="41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uk-UA" dirty="0"/>
              <a:t>Тактична класифікація</a:t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8800"/>
            <a:ext cx="8155858" cy="5029200"/>
          </a:xfrm>
        </p:spPr>
        <p:txBody>
          <a:bodyPr>
            <a:normAutofit lnSpcReduction="10000"/>
          </a:bodyPr>
          <a:lstStyle/>
          <a:p>
            <a:r>
              <a:rPr lang="ru-RU" sz="3600" i="1" dirty="0" err="1"/>
              <a:t>Смертельнодіючі</a:t>
            </a:r>
            <a:r>
              <a:rPr lang="ru-RU" sz="3600" dirty="0"/>
              <a:t> </a:t>
            </a:r>
            <a:r>
              <a:rPr lang="ru-RU" sz="3600" dirty="0" err="1"/>
              <a:t>отруйні</a:t>
            </a:r>
            <a:r>
              <a:rPr lang="ru-RU" sz="3600" dirty="0"/>
              <a:t> </a:t>
            </a:r>
            <a:r>
              <a:rPr lang="ru-RU" sz="3600" dirty="0" err="1"/>
              <a:t>речовини</a:t>
            </a:r>
            <a:r>
              <a:rPr lang="ru-RU" sz="3600" dirty="0"/>
              <a:t>, </a:t>
            </a:r>
            <a:r>
              <a:rPr lang="ru-RU" sz="3600" dirty="0" err="1"/>
              <a:t>призначені</a:t>
            </a:r>
            <a:r>
              <a:rPr lang="ru-RU" sz="3600" dirty="0"/>
              <a:t> для </a:t>
            </a:r>
            <a:r>
              <a:rPr lang="ru-RU" sz="3600" dirty="0" err="1"/>
              <a:t>знищення</a:t>
            </a:r>
            <a:r>
              <a:rPr lang="ru-RU" sz="3600" dirty="0"/>
              <a:t> </a:t>
            </a:r>
            <a:r>
              <a:rPr lang="ru-RU" sz="3600" dirty="0" err="1"/>
              <a:t>живої</a:t>
            </a:r>
            <a:r>
              <a:rPr lang="ru-RU" sz="3600" dirty="0"/>
              <a:t> </a:t>
            </a:r>
            <a:r>
              <a:rPr lang="ru-RU" sz="3600" dirty="0" err="1"/>
              <a:t>сили</a:t>
            </a:r>
            <a:r>
              <a:rPr lang="ru-RU" sz="3600" dirty="0"/>
              <a:t>. </a:t>
            </a:r>
          </a:p>
          <a:p>
            <a:r>
              <a:rPr lang="ru-RU" sz="3600" i="1" dirty="0" err="1"/>
              <a:t>Подразнювальні</a:t>
            </a:r>
            <a:r>
              <a:rPr lang="ru-RU" sz="3600" dirty="0"/>
              <a:t> </a:t>
            </a:r>
            <a:r>
              <a:rPr lang="ru-RU" sz="3600" dirty="0" err="1"/>
              <a:t>отруйні</a:t>
            </a:r>
            <a:r>
              <a:rPr lang="ru-RU" sz="3600" dirty="0"/>
              <a:t> </a:t>
            </a:r>
            <a:r>
              <a:rPr lang="ru-RU" sz="3600" dirty="0" err="1"/>
              <a:t>речовини</a:t>
            </a:r>
            <a:r>
              <a:rPr lang="ru-RU" sz="3600" dirty="0"/>
              <a:t>, </a:t>
            </a:r>
            <a:r>
              <a:rPr lang="ru-RU" sz="3600" dirty="0" err="1"/>
              <a:t>призначені</a:t>
            </a:r>
            <a:r>
              <a:rPr lang="ru-RU" sz="3600" dirty="0"/>
              <a:t> для </a:t>
            </a:r>
            <a:r>
              <a:rPr lang="ru-RU" sz="3600" dirty="0" err="1"/>
              <a:t>ослаблення</a:t>
            </a:r>
            <a:r>
              <a:rPr lang="ru-RU" sz="3600" dirty="0"/>
              <a:t> </a:t>
            </a:r>
            <a:r>
              <a:rPr lang="ru-RU" sz="3600" dirty="0" err="1"/>
              <a:t>боєздатності</a:t>
            </a:r>
            <a:r>
              <a:rPr lang="ru-RU" sz="3600" dirty="0"/>
              <a:t> </a:t>
            </a:r>
            <a:r>
              <a:rPr lang="ru-RU" sz="3600" dirty="0" err="1"/>
              <a:t>військ</a:t>
            </a:r>
            <a:r>
              <a:rPr lang="ru-RU" sz="3600" dirty="0"/>
              <a:t> і </a:t>
            </a:r>
            <a:r>
              <a:rPr lang="ru-RU" sz="3600" dirty="0" err="1"/>
              <a:t>їх</a:t>
            </a:r>
            <a:r>
              <a:rPr lang="ru-RU" sz="3600" dirty="0"/>
              <a:t> </a:t>
            </a:r>
            <a:r>
              <a:rPr lang="ru-RU" sz="3600" dirty="0" err="1"/>
              <a:t>знесилення</a:t>
            </a:r>
            <a:endParaRPr lang="ru-RU" sz="3600" dirty="0"/>
          </a:p>
          <a:p>
            <a:r>
              <a:rPr lang="ru-RU" sz="3600" dirty="0" err="1"/>
              <a:t>Отруйні</a:t>
            </a:r>
            <a:r>
              <a:rPr lang="ru-RU" sz="3600" dirty="0"/>
              <a:t> </a:t>
            </a:r>
            <a:r>
              <a:rPr lang="ru-RU" sz="3600" dirty="0" err="1"/>
              <a:t>речовини</a:t>
            </a:r>
            <a:r>
              <a:rPr lang="ru-RU" sz="3600" dirty="0"/>
              <a:t>, </a:t>
            </a:r>
            <a:r>
              <a:rPr lang="ru-RU" sz="3600" dirty="0" err="1"/>
              <a:t>які</a:t>
            </a:r>
            <a:r>
              <a:rPr lang="ru-RU" sz="3600" dirty="0"/>
              <a:t> </a:t>
            </a:r>
            <a:r>
              <a:rPr lang="ru-RU" sz="3600" i="1" dirty="0" err="1"/>
              <a:t>тимчасово</a:t>
            </a:r>
            <a:r>
              <a:rPr lang="ru-RU" sz="3600" i="1" dirty="0"/>
              <a:t> </a:t>
            </a:r>
            <a:r>
              <a:rPr lang="ru-RU" sz="3600" i="1" dirty="0" err="1"/>
              <a:t>виводять</a:t>
            </a:r>
            <a:r>
              <a:rPr lang="ru-RU" sz="3600" i="1" dirty="0"/>
              <a:t> </a:t>
            </a:r>
            <a:r>
              <a:rPr lang="ru-RU" sz="3600" i="1" dirty="0" err="1"/>
              <a:t>із</a:t>
            </a:r>
            <a:r>
              <a:rPr lang="ru-RU" sz="3600" i="1" dirty="0"/>
              <a:t> ладу </a:t>
            </a:r>
            <a:r>
              <a:rPr lang="ru-RU" sz="3600" i="1" dirty="0" err="1"/>
              <a:t>особовий</a:t>
            </a:r>
            <a:r>
              <a:rPr lang="ru-RU" sz="3600" i="1" dirty="0"/>
              <a:t> склад</a:t>
            </a:r>
            <a:r>
              <a:rPr lang="ru-RU" sz="3600" dirty="0"/>
              <a:t>, </a:t>
            </a:r>
            <a:r>
              <a:rPr lang="ru-RU" sz="3600" dirty="0" err="1"/>
              <a:t>тобто</a:t>
            </a:r>
            <a:r>
              <a:rPr lang="ru-RU" sz="3600" dirty="0"/>
              <a:t> </a:t>
            </a:r>
            <a:r>
              <a:rPr lang="ru-RU" sz="3600" dirty="0" err="1"/>
              <a:t>призначені</a:t>
            </a:r>
            <a:r>
              <a:rPr lang="ru-RU" sz="3600" dirty="0"/>
              <a:t> для </a:t>
            </a:r>
            <a:r>
              <a:rPr lang="ru-RU" sz="3600" dirty="0" err="1"/>
              <a:t>дезорганізації</a:t>
            </a:r>
            <a:r>
              <a:rPr lang="ru-RU" sz="3600" dirty="0"/>
              <a:t> </a:t>
            </a:r>
            <a:r>
              <a:rPr lang="ru-RU" sz="3600" dirty="0" err="1"/>
              <a:t>військ</a:t>
            </a:r>
            <a:r>
              <a:rPr lang="ru-RU" sz="3600" dirty="0"/>
              <a:t>.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295" y="594360"/>
            <a:ext cx="2932430" cy="2914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75" y="250723"/>
            <a:ext cx="1943696" cy="1463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188" y="4012756"/>
            <a:ext cx="279830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147" y="2949826"/>
            <a:ext cx="5140853" cy="2381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891" y="389505"/>
            <a:ext cx="7729728" cy="1188720"/>
          </a:xfrm>
        </p:spPr>
        <p:txBody>
          <a:bodyPr/>
          <a:lstStyle/>
          <a:p>
            <a:r>
              <a:rPr lang="uk-UA" dirty="0"/>
              <a:t>Фізіологічна класифікація</a:t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18883"/>
            <a:ext cx="8952271" cy="4704588"/>
          </a:xfrm>
        </p:spPr>
        <p:txBody>
          <a:bodyPr/>
          <a:lstStyle/>
          <a:p>
            <a:r>
              <a:rPr lang="ru-RU" sz="3200" dirty="0" err="1">
                <a:hlinkClick r:id="rId3" tooltip="Отруйні речовини задушливої дії (ще не написана)"/>
              </a:rPr>
              <a:t>Задушливої</a:t>
            </a:r>
            <a:r>
              <a:rPr lang="ru-RU" sz="3200" dirty="0">
                <a:hlinkClick r:id="rId3" tooltip="Отруйні речовини задушливої дії (ще не написана)"/>
              </a:rPr>
              <a:t> </a:t>
            </a:r>
            <a:r>
              <a:rPr lang="ru-RU" sz="3200" dirty="0" err="1">
                <a:hlinkClick r:id="rId3" tooltip="Отруйні речовини задушливої дії (ще не написана)"/>
              </a:rPr>
              <a:t>дії</a:t>
            </a:r>
            <a:r>
              <a:rPr lang="ru-RU" sz="3200" dirty="0"/>
              <a:t> (</a:t>
            </a:r>
            <a:r>
              <a:rPr lang="ru-RU" sz="3200" u="sng" dirty="0"/>
              <a:t>Фосген</a:t>
            </a:r>
            <a:r>
              <a:rPr lang="ru-RU" sz="3200" dirty="0"/>
              <a:t>, дифосген, хлор)</a:t>
            </a:r>
          </a:p>
          <a:p>
            <a:r>
              <a:rPr lang="ru-RU" sz="3200" dirty="0" err="1">
                <a:hlinkClick r:id="rId4" tooltip="Отруйні речовини шкірно-наривної дії (ще не написана)"/>
              </a:rPr>
              <a:t>Шкірно-наривної</a:t>
            </a:r>
            <a:r>
              <a:rPr lang="ru-RU" sz="3200" dirty="0">
                <a:hlinkClick r:id="rId4" tooltip="Отруйні речовини шкірно-наривної дії (ще не написана)"/>
              </a:rPr>
              <a:t> </a:t>
            </a:r>
            <a:r>
              <a:rPr lang="ru-RU" sz="3200" dirty="0" err="1">
                <a:hlinkClick r:id="rId4" tooltip="Отруйні речовини шкірно-наривної дії (ще не написана)"/>
              </a:rPr>
              <a:t>дії</a:t>
            </a:r>
            <a:r>
              <a:rPr lang="ru-RU" sz="3200" dirty="0"/>
              <a:t> (</a:t>
            </a:r>
            <a:r>
              <a:rPr lang="ru-RU" sz="3200" dirty="0" err="1"/>
              <a:t>Іприт</a:t>
            </a:r>
            <a:r>
              <a:rPr lang="ru-RU" sz="3200" dirty="0"/>
              <a:t>, </a:t>
            </a:r>
            <a:r>
              <a:rPr lang="ru-RU" sz="3200" dirty="0" err="1"/>
              <a:t>люїзит</a:t>
            </a:r>
            <a:r>
              <a:rPr lang="ru-RU" sz="3200" dirty="0"/>
              <a:t>)</a:t>
            </a:r>
          </a:p>
          <a:p>
            <a:r>
              <a:rPr lang="ru-RU" sz="3200" dirty="0" err="1">
                <a:hlinkClick r:id="rId5" tooltip="Отруйні речовини загальноотруйної дії (ще не написана)"/>
              </a:rPr>
              <a:t>Загальноотруйної</a:t>
            </a:r>
            <a:r>
              <a:rPr lang="ru-RU" sz="3200" dirty="0">
                <a:hlinkClick r:id="rId5" tooltip="Отруйні речовини загальноотруйної дії (ще не написана)"/>
              </a:rPr>
              <a:t> </a:t>
            </a:r>
            <a:r>
              <a:rPr lang="ru-RU" sz="3200" dirty="0" err="1">
                <a:hlinkClick r:id="rId5" tooltip="Отруйні речовини загальноотруйної дії (ще не написана)"/>
              </a:rPr>
              <a:t>дії</a:t>
            </a:r>
            <a:r>
              <a:rPr lang="ru-RU" sz="3200" dirty="0"/>
              <a:t> (Арсин, </a:t>
            </a:r>
            <a:r>
              <a:rPr lang="ru-RU" sz="3200" dirty="0" err="1"/>
              <a:t>синильна</a:t>
            </a:r>
            <a:r>
              <a:rPr lang="ru-RU" sz="3200" dirty="0"/>
              <a:t> кислота, </a:t>
            </a:r>
            <a:r>
              <a:rPr lang="ru-RU" sz="3200" dirty="0" err="1"/>
              <a:t>хлороціан</a:t>
            </a:r>
            <a:r>
              <a:rPr lang="ru-RU" sz="3200" dirty="0"/>
              <a:t>)</a:t>
            </a:r>
          </a:p>
          <a:p>
            <a:r>
              <a:rPr lang="ru-RU" sz="3200" dirty="0" err="1">
                <a:hlinkClick r:id="rId6"/>
              </a:rPr>
              <a:t>Нервово-паралітичної</a:t>
            </a:r>
            <a:r>
              <a:rPr lang="ru-RU" sz="3200" dirty="0">
                <a:hlinkClick r:id="rId6"/>
              </a:rPr>
              <a:t> </a:t>
            </a:r>
            <a:r>
              <a:rPr lang="ru-RU" sz="3200" dirty="0" err="1">
                <a:hlinkClick r:id="rId6"/>
              </a:rPr>
              <a:t>дії</a:t>
            </a:r>
            <a:r>
              <a:rPr lang="ru-RU" sz="3200" dirty="0"/>
              <a:t>(</a:t>
            </a:r>
            <a:r>
              <a:rPr lang="ru-RU" sz="3200" u="sng" dirty="0"/>
              <a:t>зарин</a:t>
            </a:r>
            <a:r>
              <a:rPr lang="ru-RU" sz="3200" dirty="0"/>
              <a:t>, зоман, </a:t>
            </a:r>
            <a:r>
              <a:rPr lang="en-US" sz="3200" dirty="0"/>
              <a:t>VX</a:t>
            </a:r>
            <a:r>
              <a:rPr lang="uk-UA" sz="3200" dirty="0"/>
              <a:t>)</a:t>
            </a:r>
            <a:endParaRPr lang="ru-RU" sz="3200" dirty="0"/>
          </a:p>
          <a:p>
            <a:r>
              <a:rPr lang="ru-RU" sz="3200" dirty="0" err="1">
                <a:hlinkClick r:id="rId7"/>
              </a:rPr>
              <a:t>Подразнювальної</a:t>
            </a:r>
            <a:r>
              <a:rPr lang="ru-RU" sz="3200" dirty="0">
                <a:hlinkClick r:id="rId7"/>
              </a:rPr>
              <a:t> </a:t>
            </a:r>
            <a:r>
              <a:rPr lang="ru-RU" sz="3200" dirty="0" err="1">
                <a:hlinkClick r:id="rId7"/>
              </a:rPr>
              <a:t>дії</a:t>
            </a:r>
            <a:r>
              <a:rPr lang="ru-RU" sz="3200" dirty="0"/>
              <a:t> (</a:t>
            </a:r>
            <a:r>
              <a:rPr lang="ru-RU" sz="3200" u="sng" dirty="0"/>
              <a:t>адамсит)</a:t>
            </a:r>
            <a:endParaRPr lang="ru-RU" sz="3200" dirty="0"/>
          </a:p>
          <a:p>
            <a:r>
              <a:rPr lang="ru-RU" sz="3200" dirty="0" err="1">
                <a:hlinkClick r:id="rId8"/>
              </a:rPr>
              <a:t>Психохімічної</a:t>
            </a:r>
            <a:r>
              <a:rPr lang="ru-RU" sz="3200" dirty="0">
                <a:hlinkClick r:id="rId8"/>
              </a:rPr>
              <a:t> </a:t>
            </a:r>
            <a:r>
              <a:rPr lang="ru-RU" sz="3200" dirty="0" err="1">
                <a:hlinkClick r:id="rId8"/>
              </a:rPr>
              <a:t>дії</a:t>
            </a:r>
            <a:r>
              <a:rPr lang="ru-RU" sz="3200" dirty="0"/>
              <a:t>(ЛСД)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4723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374756"/>
            <a:ext cx="7729728" cy="1188720"/>
          </a:xfrm>
        </p:spPr>
        <p:txBody>
          <a:bodyPr/>
          <a:lstStyle/>
          <a:p>
            <a:r>
              <a:rPr lang="uk-UA" dirty="0"/>
              <a:t>За швидкістю дії:</a:t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6064" y="1814052"/>
            <a:ext cx="9689691" cy="4852219"/>
          </a:xfrm>
        </p:spPr>
        <p:txBody>
          <a:bodyPr>
            <a:normAutofit lnSpcReduction="10000"/>
          </a:bodyPr>
          <a:lstStyle/>
          <a:p>
            <a:r>
              <a:rPr lang="ru-RU" sz="4000" i="1" dirty="0" err="1"/>
              <a:t>швидкодіючі</a:t>
            </a:r>
            <a:r>
              <a:rPr lang="ru-RU" sz="4000" dirty="0"/>
              <a:t> </a:t>
            </a:r>
            <a:r>
              <a:rPr lang="ru-RU" sz="4000" dirty="0" err="1"/>
              <a:t>отруйні</a:t>
            </a:r>
            <a:r>
              <a:rPr lang="ru-RU" sz="4000" dirty="0"/>
              <a:t> </a:t>
            </a:r>
            <a:r>
              <a:rPr lang="ru-RU" sz="4000" dirty="0" err="1"/>
              <a:t>речовини</a:t>
            </a:r>
            <a:r>
              <a:rPr lang="ru-RU" sz="4000" dirty="0"/>
              <a:t>, </a:t>
            </a:r>
            <a:r>
              <a:rPr lang="ru-RU" sz="4000" dirty="0" err="1"/>
              <a:t>які</a:t>
            </a:r>
            <a:r>
              <a:rPr lang="ru-RU" sz="4000" dirty="0"/>
              <a:t> не </a:t>
            </a:r>
            <a:r>
              <a:rPr lang="ru-RU" sz="4000" dirty="0" err="1"/>
              <a:t>мають</a:t>
            </a:r>
            <a:r>
              <a:rPr lang="ru-RU" sz="4000" dirty="0"/>
              <a:t> </a:t>
            </a:r>
            <a:r>
              <a:rPr lang="ru-RU" sz="4000" dirty="0" err="1"/>
              <a:t>періоду</a:t>
            </a:r>
            <a:r>
              <a:rPr lang="ru-RU" sz="4000" dirty="0"/>
              <a:t> </a:t>
            </a:r>
            <a:r>
              <a:rPr lang="ru-RU" sz="4000" dirty="0" err="1"/>
              <a:t>прихованої</a:t>
            </a:r>
            <a:r>
              <a:rPr lang="ru-RU" sz="4000" dirty="0"/>
              <a:t> </a:t>
            </a:r>
            <a:r>
              <a:rPr lang="ru-RU" sz="4000" dirty="0" err="1"/>
              <a:t>дії</a:t>
            </a:r>
            <a:r>
              <a:rPr lang="ru-RU" sz="4000" dirty="0"/>
              <a:t> і </a:t>
            </a:r>
            <a:r>
              <a:rPr lang="ru-RU" sz="4000" dirty="0" err="1"/>
              <a:t>основна</a:t>
            </a:r>
            <a:r>
              <a:rPr lang="ru-RU" sz="4000" dirty="0"/>
              <a:t> симптоматика </a:t>
            </a:r>
            <a:r>
              <a:rPr lang="ru-RU" sz="4000" dirty="0" err="1"/>
              <a:t>ураження</a:t>
            </a:r>
            <a:r>
              <a:rPr lang="ru-RU" sz="4000" dirty="0"/>
              <a:t> </a:t>
            </a:r>
            <a:r>
              <a:rPr lang="ru-RU" sz="4000" dirty="0" err="1"/>
              <a:t>якими</a:t>
            </a:r>
            <a:r>
              <a:rPr lang="ru-RU" sz="4000" dirty="0"/>
              <a:t> </a:t>
            </a:r>
            <a:r>
              <a:rPr lang="ru-RU" sz="4000" dirty="0" err="1"/>
              <a:t>виникає</a:t>
            </a:r>
            <a:r>
              <a:rPr lang="ru-RU" sz="4000" dirty="0"/>
              <a:t> </a:t>
            </a:r>
            <a:r>
              <a:rPr lang="ru-RU" sz="4000" dirty="0" err="1"/>
              <a:t>протягом</a:t>
            </a:r>
            <a:r>
              <a:rPr lang="ru-RU" sz="4000" dirty="0"/>
              <a:t> </a:t>
            </a:r>
            <a:r>
              <a:rPr lang="ru-RU" sz="4000" dirty="0" err="1"/>
              <a:t>першої</a:t>
            </a:r>
            <a:r>
              <a:rPr lang="ru-RU" sz="4000" dirty="0"/>
              <a:t> </a:t>
            </a:r>
            <a:r>
              <a:rPr lang="ru-RU" sz="4000" dirty="0" err="1"/>
              <a:t>години</a:t>
            </a:r>
            <a:r>
              <a:rPr lang="ru-RU" sz="4000" dirty="0"/>
              <a:t> </a:t>
            </a:r>
            <a:r>
              <a:rPr lang="ru-RU" sz="4000" dirty="0" err="1"/>
              <a:t>після</a:t>
            </a:r>
            <a:r>
              <a:rPr lang="ru-RU" sz="4000" dirty="0"/>
              <a:t> </a:t>
            </a:r>
            <a:r>
              <a:rPr lang="ru-RU" sz="4000" dirty="0" err="1"/>
              <a:t>дії</a:t>
            </a:r>
            <a:r>
              <a:rPr lang="ru-RU" sz="4000" dirty="0"/>
              <a:t> </a:t>
            </a:r>
            <a:r>
              <a:rPr lang="ru-RU" sz="4000" dirty="0" err="1"/>
              <a:t>отруйної</a:t>
            </a:r>
            <a:r>
              <a:rPr lang="ru-RU" sz="4000" dirty="0"/>
              <a:t> </a:t>
            </a:r>
            <a:r>
              <a:rPr lang="ru-RU" sz="4000" dirty="0" err="1"/>
              <a:t>речовини</a:t>
            </a:r>
            <a:endParaRPr lang="en-US" sz="4000" dirty="0"/>
          </a:p>
          <a:p>
            <a:r>
              <a:rPr lang="ru-RU" sz="4000" dirty="0" err="1"/>
              <a:t>отруйні</a:t>
            </a:r>
            <a:r>
              <a:rPr lang="ru-RU" sz="4000" dirty="0"/>
              <a:t> </a:t>
            </a:r>
            <a:r>
              <a:rPr lang="ru-RU" sz="4000" dirty="0" err="1"/>
              <a:t>речовини</a:t>
            </a:r>
            <a:r>
              <a:rPr lang="ru-RU" sz="4000" dirty="0"/>
              <a:t> </a:t>
            </a:r>
            <a:r>
              <a:rPr lang="ru-RU" sz="4000" i="1" dirty="0" err="1"/>
              <a:t>сповільненої</a:t>
            </a:r>
            <a:r>
              <a:rPr lang="ru-RU" sz="4000" i="1" dirty="0"/>
              <a:t> </a:t>
            </a:r>
            <a:r>
              <a:rPr lang="ru-RU" sz="4000" i="1" dirty="0" err="1"/>
              <a:t>дії</a:t>
            </a:r>
            <a:r>
              <a:rPr lang="ru-RU" sz="4000" dirty="0"/>
              <a:t>, </a:t>
            </a:r>
            <a:r>
              <a:rPr lang="ru-RU" sz="4000" dirty="0" err="1"/>
              <a:t>які</a:t>
            </a:r>
            <a:r>
              <a:rPr lang="ru-RU" sz="4000" dirty="0"/>
              <a:t> </a:t>
            </a:r>
            <a:r>
              <a:rPr lang="ru-RU" sz="4000" dirty="0" err="1"/>
              <a:t>мають</a:t>
            </a:r>
            <a:r>
              <a:rPr lang="ru-RU" sz="4000" dirty="0"/>
              <a:t> </a:t>
            </a:r>
            <a:r>
              <a:rPr lang="ru-RU" sz="4000" dirty="0" err="1"/>
              <a:t>період</a:t>
            </a:r>
            <a:r>
              <a:rPr lang="ru-RU" sz="4000" dirty="0"/>
              <a:t> </a:t>
            </a:r>
            <a:r>
              <a:rPr lang="ru-RU" sz="4000" dirty="0" err="1"/>
              <a:t>прихованої</a:t>
            </a:r>
            <a:r>
              <a:rPr lang="ru-RU" sz="4000" dirty="0"/>
              <a:t> </a:t>
            </a:r>
            <a:r>
              <a:rPr lang="ru-RU" sz="4000" dirty="0" err="1"/>
              <a:t>дії</a:t>
            </a:r>
            <a:r>
              <a:rPr lang="ru-RU" sz="4000" dirty="0"/>
              <a:t> </a:t>
            </a:r>
            <a:r>
              <a:rPr lang="ru-RU" sz="4000" dirty="0" err="1"/>
              <a:t>понад</a:t>
            </a:r>
            <a:r>
              <a:rPr lang="ru-RU" sz="4000" dirty="0"/>
              <a:t> годину</a:t>
            </a:r>
            <a:endParaRPr lang="en-US" sz="40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171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Токсикологічна класифікація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9785" y="79131"/>
            <a:ext cx="5644661" cy="67788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− БОР нервово-паралітичної дії: зарин, зоман, </a:t>
            </a:r>
            <a:r>
              <a:rPr lang="en-US" dirty="0"/>
              <a:t>V-</a:t>
            </a:r>
            <a:r>
              <a:rPr lang="uk-UA" dirty="0"/>
              <a:t>гази</a:t>
            </a:r>
          </a:p>
          <a:p>
            <a:pPr marL="0" indent="0">
              <a:buNone/>
            </a:pPr>
            <a:r>
              <a:rPr lang="uk-UA" dirty="0"/>
              <a:t>(</a:t>
            </a:r>
            <a:r>
              <a:rPr lang="en-US" dirty="0" err="1"/>
              <a:t>Vx</a:t>
            </a:r>
            <a:r>
              <a:rPr lang="en-US" dirty="0"/>
              <a:t>-</a:t>
            </a:r>
            <a:r>
              <a:rPr lang="uk-UA" dirty="0"/>
              <a:t>гази). Ці речовини спричиняють розлад функцій</a:t>
            </a:r>
          </a:p>
          <a:p>
            <a:pPr marL="0" indent="0">
              <a:buNone/>
            </a:pPr>
            <a:r>
              <a:rPr lang="uk-UA" dirty="0"/>
              <a:t>нервової системи, м'язові судоми та паралічі;</a:t>
            </a:r>
          </a:p>
          <a:p>
            <a:pPr marL="0" indent="0">
              <a:buNone/>
            </a:pPr>
            <a:r>
              <a:rPr lang="uk-UA" dirty="0"/>
              <a:t>− БОР шкірнонаривної дії: іприт, люїзит. Характерним</a:t>
            </a:r>
          </a:p>
          <a:p>
            <a:pPr marL="0" indent="0">
              <a:buNone/>
            </a:pPr>
            <a:r>
              <a:rPr lang="uk-UA" dirty="0"/>
              <a:t>для цих речовин є здатність уражати шкіру з</a:t>
            </a:r>
          </a:p>
          <a:p>
            <a:pPr marL="0" indent="0">
              <a:buNone/>
            </a:pPr>
            <a:r>
              <a:rPr lang="uk-UA" dirty="0"/>
              <a:t>утворенням пухирів та виразок, але всі вони є</a:t>
            </a:r>
          </a:p>
          <a:p>
            <a:pPr marL="0" indent="0">
              <a:buNone/>
            </a:pPr>
            <a:r>
              <a:rPr lang="uk-UA" dirty="0"/>
              <a:t>універсальними клітинними отрутами і відповідно до</a:t>
            </a:r>
          </a:p>
          <a:p>
            <a:pPr marL="0" indent="0">
              <a:buNone/>
            </a:pPr>
            <a:r>
              <a:rPr lang="uk-UA" dirty="0"/>
              <a:t>цього уражають також органи зору, дихання та всі</a:t>
            </a:r>
          </a:p>
          <a:p>
            <a:pPr marL="0" indent="0">
              <a:buNone/>
            </a:pPr>
            <a:r>
              <a:rPr lang="uk-UA" dirty="0"/>
              <a:t>внутрішні органи;</a:t>
            </a:r>
          </a:p>
          <a:p>
            <a:pPr marL="0" indent="0">
              <a:buNone/>
            </a:pPr>
            <a:r>
              <a:rPr lang="uk-UA" dirty="0"/>
              <a:t>− БОР </a:t>
            </a:r>
            <a:r>
              <a:rPr lang="uk-UA" dirty="0" err="1"/>
              <a:t>загальноотруйної</a:t>
            </a:r>
            <a:r>
              <a:rPr lang="uk-UA" dirty="0"/>
              <a:t> дії: синильна кислота та</a:t>
            </a:r>
          </a:p>
          <a:p>
            <a:pPr marL="0" indent="0">
              <a:buNone/>
            </a:pPr>
            <a:r>
              <a:rPr lang="uk-UA" dirty="0" err="1"/>
              <a:t>хлорціан</a:t>
            </a:r>
            <a:r>
              <a:rPr lang="uk-UA" dirty="0"/>
              <a:t>. Ці речовини викликають загальне отруєння</a:t>
            </a:r>
          </a:p>
          <a:p>
            <a:pPr marL="0" indent="0">
              <a:buNone/>
            </a:pPr>
            <a:r>
              <a:rPr lang="uk-UA" dirty="0"/>
              <a:t>організму внаслідок пригнічення тканинного дихання;</a:t>
            </a:r>
          </a:p>
          <a:p>
            <a:pPr marL="0" indent="0">
              <a:buNone/>
            </a:pPr>
            <a:r>
              <a:rPr lang="uk-UA" dirty="0"/>
              <a:t>− БОР задушливої дії: фосген. Ця речовина уражає легені,</a:t>
            </a:r>
          </a:p>
          <a:p>
            <a:pPr marL="0" indent="0">
              <a:buNone/>
            </a:pPr>
            <a:r>
              <a:rPr lang="uk-UA" dirty="0"/>
              <a:t>що призводить до порушення або припинення дихання</a:t>
            </a:r>
          </a:p>
          <a:p>
            <a:pPr marL="0" indent="0">
              <a:buNone/>
            </a:pPr>
            <a:r>
              <a:rPr lang="uk-UA" dirty="0"/>
              <a:t>внаслідок розвитку набряку легень;</a:t>
            </a:r>
          </a:p>
          <a:p>
            <a:pPr marL="0" indent="0">
              <a:buNone/>
            </a:pPr>
            <a:r>
              <a:rPr lang="uk-UA" dirty="0"/>
              <a:t>− БОР подразнювальної дії: хлорацетофенон, </a:t>
            </a:r>
            <a:r>
              <a:rPr lang="en-US" dirty="0"/>
              <a:t>C</a:t>
            </a:r>
            <a:r>
              <a:rPr lang="uk-UA" dirty="0"/>
              <a:t>і-Ес (</a:t>
            </a:r>
            <a:r>
              <a:rPr lang="en-US" dirty="0"/>
              <a:t>CS),</a:t>
            </a:r>
          </a:p>
          <a:p>
            <a:pPr marL="0" indent="0">
              <a:buNone/>
            </a:pPr>
            <a:r>
              <a:rPr lang="uk-UA" dirty="0"/>
              <a:t>Сі-А</a:t>
            </a:r>
            <a:r>
              <a:rPr lang="en-US" dirty="0"/>
              <a:t>p (</a:t>
            </a:r>
            <a:r>
              <a:rPr lang="uk-UA" dirty="0"/>
              <a:t>С</a:t>
            </a:r>
            <a:r>
              <a:rPr lang="en-US" dirty="0"/>
              <a:t>R), </a:t>
            </a:r>
            <a:r>
              <a:rPr lang="uk-UA" dirty="0"/>
              <a:t>адамсит. Ці речовини подразнюють слизові</a:t>
            </a:r>
          </a:p>
          <a:p>
            <a:pPr marL="0" indent="0">
              <a:buNone/>
            </a:pPr>
            <a:r>
              <a:rPr lang="uk-UA" dirty="0"/>
              <a:t>оболонки очей і верхніх дихальних шляхів, викликають</a:t>
            </a:r>
          </a:p>
          <a:p>
            <a:pPr marL="0" indent="0">
              <a:buNone/>
            </a:pPr>
            <a:r>
              <a:rPr lang="uk-UA" dirty="0"/>
              <a:t>сильну сльозотечу та різь в очах і носі, нестримне</a:t>
            </a:r>
          </a:p>
          <a:p>
            <a:pPr marL="0" indent="0">
              <a:buNone/>
            </a:pPr>
            <a:r>
              <a:rPr lang="uk-UA" dirty="0"/>
              <a:t>чхання, біль у грудях;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898884" cy="2503410"/>
          </a:xfrm>
        </p:spPr>
        <p:txBody>
          <a:bodyPr>
            <a:normAutofit/>
          </a:bodyPr>
          <a:lstStyle/>
          <a:p>
            <a:r>
              <a:rPr lang="ru-RU" sz="1800" dirty="0"/>
              <a:t>(за токсичною </a:t>
            </a:r>
            <a:r>
              <a:rPr lang="ru-RU" sz="1800" dirty="0" err="1"/>
              <a:t>дією</a:t>
            </a:r>
            <a:r>
              <a:rPr lang="ru-RU" sz="1800" dirty="0"/>
              <a:t>)</a:t>
            </a:r>
          </a:p>
          <a:p>
            <a:r>
              <a:rPr lang="ru-RU" sz="1800" dirty="0" err="1"/>
              <a:t>групує</a:t>
            </a:r>
            <a:r>
              <a:rPr lang="ru-RU" sz="1800" dirty="0"/>
              <a:t> БОР за характером </a:t>
            </a:r>
            <a:r>
              <a:rPr lang="ru-RU" sz="1800" dirty="0" err="1"/>
              <a:t>їх</a:t>
            </a:r>
            <a:r>
              <a:rPr lang="ru-RU" sz="1800" dirty="0"/>
              <a:t> </a:t>
            </a:r>
            <a:r>
              <a:rPr lang="ru-RU" sz="1800" dirty="0" err="1"/>
              <a:t>дії</a:t>
            </a:r>
            <a:r>
              <a:rPr lang="ru-RU" sz="1800" dirty="0"/>
              <a:t> на </a:t>
            </a:r>
            <a:r>
              <a:rPr lang="ru-RU" sz="1800" dirty="0" err="1"/>
              <a:t>організм</a:t>
            </a:r>
            <a:r>
              <a:rPr lang="ru-RU" sz="1800" dirty="0"/>
              <a:t> і симптомами</a:t>
            </a:r>
          </a:p>
          <a:p>
            <a:r>
              <a:rPr lang="ru-RU" sz="1800" dirty="0" err="1"/>
              <a:t>уражень</a:t>
            </a:r>
            <a:r>
              <a:rPr lang="ru-RU" sz="1800" dirty="0"/>
              <a:t>. </a:t>
            </a:r>
            <a:r>
              <a:rPr lang="ru-RU" sz="1800" dirty="0" err="1"/>
              <a:t>Відповідно</a:t>
            </a:r>
            <a:r>
              <a:rPr lang="ru-RU" sz="1800" dirty="0"/>
              <a:t> до </a:t>
            </a:r>
            <a:r>
              <a:rPr lang="ru-RU" sz="1800" dirty="0" err="1"/>
              <a:t>цього</a:t>
            </a:r>
            <a:r>
              <a:rPr lang="ru-RU" sz="1800" dirty="0"/>
              <a:t> БОР </a:t>
            </a:r>
            <a:r>
              <a:rPr lang="ru-RU" sz="1800" dirty="0" err="1"/>
              <a:t>поділяють</a:t>
            </a:r>
            <a:r>
              <a:rPr lang="ru-RU" sz="1800" dirty="0"/>
              <a:t> на </a:t>
            </a:r>
            <a:r>
              <a:rPr lang="ru-RU" sz="1800" dirty="0" err="1"/>
              <a:t>такі</a:t>
            </a:r>
            <a:endParaRPr lang="ru-RU" sz="1800" dirty="0"/>
          </a:p>
          <a:p>
            <a:r>
              <a:rPr lang="ru-RU" sz="1800" dirty="0" err="1"/>
              <a:t>групи</a:t>
            </a:r>
            <a:r>
              <a:rPr lang="ru-RU" sz="1800" dirty="0"/>
              <a:t>: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44102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Тактична класифікація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1331" y="131885"/>
            <a:ext cx="5398477" cy="65766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− </a:t>
            </a:r>
            <a:r>
              <a:rPr lang="uk-UA" dirty="0" err="1"/>
              <a:t>смертельнодіючі</a:t>
            </a:r>
            <a:r>
              <a:rPr lang="uk-UA" dirty="0"/>
              <a:t> БОР, призначені для знищення живої</a:t>
            </a:r>
          </a:p>
          <a:p>
            <a:pPr marL="0" indent="0">
              <a:buNone/>
            </a:pPr>
            <a:r>
              <a:rPr lang="uk-UA" dirty="0"/>
              <a:t>сили. До цієї групи входять головним чином БОР</a:t>
            </a:r>
          </a:p>
          <a:p>
            <a:pPr marL="0" indent="0">
              <a:buNone/>
            </a:pPr>
            <a:r>
              <a:rPr lang="uk-UA" dirty="0"/>
              <a:t>нервово-паралітичної, шкірнонаривної, </a:t>
            </a:r>
            <a:r>
              <a:rPr lang="uk-UA" dirty="0" err="1"/>
              <a:t>загальноотруйної</a:t>
            </a:r>
            <a:r>
              <a:rPr lang="uk-UA" dirty="0"/>
              <a:t> та задушливої дії: зарин, зоман, </a:t>
            </a:r>
            <a:r>
              <a:rPr lang="en-US" dirty="0"/>
              <a:t>V-</a:t>
            </a:r>
            <a:r>
              <a:rPr lang="uk-UA" dirty="0"/>
              <a:t>гази,</a:t>
            </a:r>
          </a:p>
          <a:p>
            <a:pPr marL="0" indent="0">
              <a:buNone/>
            </a:pPr>
            <a:r>
              <a:rPr lang="uk-UA" dirty="0"/>
              <a:t>бінарні ОР, іприт, люїзит, синильна кислота, </a:t>
            </a:r>
            <a:r>
              <a:rPr lang="uk-UA" dirty="0" err="1"/>
              <a:t>хлорціан</a:t>
            </a:r>
            <a:r>
              <a:rPr lang="uk-UA" dirty="0"/>
              <a:t>,</a:t>
            </a:r>
          </a:p>
          <a:p>
            <a:pPr marL="0" indent="0">
              <a:buNone/>
            </a:pPr>
            <a:r>
              <a:rPr lang="uk-UA" dirty="0"/>
              <a:t>фосген;</a:t>
            </a:r>
          </a:p>
          <a:p>
            <a:pPr marL="0" indent="0">
              <a:buNone/>
            </a:pPr>
            <a:r>
              <a:rPr lang="uk-UA" dirty="0"/>
              <a:t>− БОР несмертельної дії. До цієї групи входять</a:t>
            </a:r>
          </a:p>
          <a:p>
            <a:pPr marL="0" indent="0">
              <a:buNone/>
            </a:pPr>
            <a:r>
              <a:rPr lang="uk-UA" dirty="0"/>
              <a:t>подразнювальні БОР та </a:t>
            </a:r>
            <a:r>
              <a:rPr lang="uk-UA" dirty="0" err="1"/>
              <a:t>психотоміметики</a:t>
            </a:r>
            <a:r>
              <a:rPr lang="uk-UA" dirty="0"/>
              <a:t>.</a:t>
            </a:r>
          </a:p>
          <a:p>
            <a:pPr marL="0" indent="0">
              <a:buNone/>
            </a:pPr>
            <a:r>
              <a:rPr lang="uk-UA" dirty="0"/>
              <a:t>Подразнювальні БОР призначені для ослаблення</a:t>
            </a:r>
          </a:p>
          <a:p>
            <a:pPr marL="0" indent="0">
              <a:buNone/>
            </a:pPr>
            <a:r>
              <a:rPr lang="uk-UA" dirty="0"/>
              <a:t>боєздатності військ та їх знесилення. Їх також</a:t>
            </a:r>
          </a:p>
          <a:p>
            <a:pPr marL="0" indent="0">
              <a:buNone/>
            </a:pPr>
            <a:r>
              <a:rPr lang="uk-UA" dirty="0"/>
              <a:t>використовують для поліцейських та навчальних цілей.</a:t>
            </a:r>
          </a:p>
          <a:p>
            <a:pPr marL="0" indent="0">
              <a:buNone/>
            </a:pPr>
            <a:r>
              <a:rPr lang="uk-UA" dirty="0"/>
              <a:t>До цієї групи входять лакриматори і </a:t>
            </a:r>
            <a:r>
              <a:rPr lang="uk-UA" dirty="0" err="1"/>
              <a:t>стерніти</a:t>
            </a:r>
            <a:r>
              <a:rPr lang="uk-UA" dirty="0"/>
              <a:t>: </a:t>
            </a:r>
            <a:r>
              <a:rPr lang="en-US" dirty="0"/>
              <a:t>CS, CR,</a:t>
            </a:r>
          </a:p>
          <a:p>
            <a:pPr marL="0" indent="0">
              <a:buNone/>
            </a:pPr>
            <a:r>
              <a:rPr lang="uk-UA" dirty="0"/>
              <a:t>адамсит, хлорацетофенон. </a:t>
            </a:r>
            <a:r>
              <a:rPr lang="uk-UA" dirty="0" err="1"/>
              <a:t>Психотоміметичні</a:t>
            </a:r>
            <a:r>
              <a:rPr lang="uk-UA" dirty="0"/>
              <a:t> БОР</a:t>
            </a:r>
          </a:p>
          <a:p>
            <a:pPr marL="0" indent="0">
              <a:buNone/>
            </a:pPr>
            <a:r>
              <a:rPr lang="uk-UA" dirty="0"/>
              <a:t>тимчасово виводять із ладу особовий склад, тобто</a:t>
            </a:r>
          </a:p>
          <a:p>
            <a:pPr marL="0" indent="0">
              <a:buNone/>
            </a:pPr>
            <a:r>
              <a:rPr lang="uk-UA" dirty="0"/>
              <a:t>призначені для дезорганізації військ. До цієї групи</a:t>
            </a:r>
          </a:p>
          <a:p>
            <a:pPr marL="0" indent="0">
              <a:buNone/>
            </a:pPr>
            <a:r>
              <a:rPr lang="uk-UA" dirty="0"/>
              <a:t>входять </a:t>
            </a:r>
            <a:r>
              <a:rPr lang="en-US" dirty="0"/>
              <a:t>BZ, </a:t>
            </a:r>
            <a:r>
              <a:rPr lang="uk-UA" dirty="0"/>
              <a:t>ДЛК.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568" y="3549917"/>
            <a:ext cx="4175760" cy="2968869"/>
          </a:xfrm>
        </p:spPr>
        <p:txBody>
          <a:bodyPr/>
          <a:lstStyle/>
          <a:p>
            <a:r>
              <a:rPr lang="ru-RU" sz="2400" dirty="0" err="1"/>
              <a:t>розподіляє</a:t>
            </a:r>
            <a:r>
              <a:rPr lang="ru-RU" sz="2400" dirty="0"/>
              <a:t> БОР за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бойовим</a:t>
            </a:r>
            <a:endParaRPr lang="ru-RU" sz="2400" dirty="0"/>
          </a:p>
          <a:p>
            <a:r>
              <a:rPr lang="ru-RU" sz="2400" dirty="0" err="1"/>
              <a:t>призначенням</a:t>
            </a:r>
            <a:r>
              <a:rPr lang="ru-RU" sz="2400" dirty="0"/>
              <a:t>. </a:t>
            </a:r>
            <a:r>
              <a:rPr lang="ru-RU" sz="2400" dirty="0" err="1"/>
              <a:t>Виділяють</a:t>
            </a:r>
            <a:r>
              <a:rPr lang="ru-RU" sz="2400" dirty="0"/>
              <a:t> 2 </a:t>
            </a:r>
            <a:r>
              <a:rPr lang="ru-RU" sz="2400" dirty="0" err="1"/>
              <a:t>групи</a:t>
            </a:r>
            <a:r>
              <a:rPr lang="ru-RU" dirty="0"/>
              <a:t>: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26276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Засоби</a:t>
            </a:r>
            <a:r>
              <a:rPr lang="ru-RU" dirty="0"/>
              <a:t> доставки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отруйних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8578" y="87923"/>
            <a:ext cx="5600700" cy="658543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/>
              <a:t>− хімічні боєприпаси одноразового використання</a:t>
            </a:r>
          </a:p>
          <a:p>
            <a:pPr marL="0" indent="0">
              <a:buNone/>
            </a:pPr>
            <a:r>
              <a:rPr lang="uk-UA" dirty="0"/>
              <a:t>(артилерійські снаряди та міни, снаряди реактивної</a:t>
            </a:r>
          </a:p>
          <a:p>
            <a:pPr marL="0" indent="0">
              <a:buNone/>
            </a:pPr>
            <a:r>
              <a:rPr lang="uk-UA" dirty="0"/>
              <a:t>артилерії, авіаційні хімічні бомби та касети, хімічні</a:t>
            </a:r>
          </a:p>
          <a:p>
            <a:pPr marL="0" indent="0">
              <a:buNone/>
            </a:pPr>
            <a:r>
              <a:rPr lang="uk-UA" dirty="0"/>
              <a:t>бойові частини ракет, хімічні фугаси, шашки, гранати,</a:t>
            </a:r>
          </a:p>
          <a:p>
            <a:pPr marL="0" indent="0">
              <a:buNone/>
            </a:pPr>
            <a:r>
              <a:rPr lang="uk-UA" dirty="0"/>
              <a:t>патрони);</a:t>
            </a:r>
          </a:p>
          <a:p>
            <a:pPr marL="0" indent="0">
              <a:buNone/>
            </a:pPr>
            <a:r>
              <a:rPr lang="uk-UA" dirty="0"/>
              <a:t>− хімічні боєві прилади багаторазового використовування</a:t>
            </a:r>
          </a:p>
          <a:p>
            <a:pPr marL="0" indent="0">
              <a:buNone/>
            </a:pPr>
            <a:r>
              <a:rPr lang="uk-UA" dirty="0"/>
              <a:t>(виливні авіаційні прилади (ВАП), механічні генератори</a:t>
            </a:r>
          </a:p>
          <a:p>
            <a:pPr marL="0" indent="0">
              <a:buNone/>
            </a:pPr>
            <a:r>
              <a:rPr lang="uk-UA" dirty="0"/>
              <a:t>аерозолів);</a:t>
            </a:r>
          </a:p>
          <a:p>
            <a:pPr marL="0" indent="0">
              <a:buNone/>
            </a:pPr>
            <a:r>
              <a:rPr lang="uk-UA" dirty="0"/>
              <a:t>− бінарні хімічні боєприпаси та прилади: вони</a:t>
            </a:r>
          </a:p>
          <a:p>
            <a:pPr marL="0" indent="0">
              <a:buNone/>
            </a:pPr>
            <a:r>
              <a:rPr lang="uk-UA" dirty="0"/>
              <a:t>складаються з двох малотоксичних </a:t>
            </a:r>
            <a:r>
              <a:rPr lang="uk-UA" dirty="0" err="1"/>
              <a:t>сполук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(компонентів), вміщених у снаряд, бомбу чи ємність</a:t>
            </a:r>
          </a:p>
          <a:p>
            <a:pPr marL="0" indent="0">
              <a:buNone/>
            </a:pPr>
            <a:r>
              <a:rPr lang="uk-UA" dirty="0"/>
              <a:t>приладу (ВАП), і зберігаються ізольовано один від</a:t>
            </a:r>
          </a:p>
          <a:p>
            <a:pPr marL="0" indent="0">
              <a:buNone/>
            </a:pPr>
            <a:r>
              <a:rPr lang="uk-UA" dirty="0"/>
              <a:t>одного. Змішування компонентів та реакція між ними</a:t>
            </a:r>
          </a:p>
          <a:p>
            <a:pPr marL="0" indent="0">
              <a:buNone/>
            </a:pPr>
            <a:r>
              <a:rPr lang="uk-UA" dirty="0"/>
              <a:t>досягаються після пострілу снаряду, скидання бомб та</a:t>
            </a:r>
          </a:p>
          <a:p>
            <a:pPr marL="0" indent="0">
              <a:buNone/>
            </a:pPr>
            <a:r>
              <a:rPr lang="uk-UA" dirty="0"/>
              <a:t>руйнування роздільної перегородки або штучного</a:t>
            </a:r>
          </a:p>
          <a:p>
            <a:pPr marL="0" indent="0">
              <a:buNone/>
            </a:pPr>
            <a:r>
              <a:rPr lang="uk-UA" dirty="0"/>
              <a:t>перемішування за допомогою спеціальних пристроїв.</a:t>
            </a:r>
          </a:p>
          <a:p>
            <a:pPr marL="0" indent="0">
              <a:buNone/>
            </a:pPr>
            <a:r>
              <a:rPr lang="uk-UA" dirty="0"/>
              <a:t>На озброєнні є бінарні боєприпаси із зарином-2 та </a:t>
            </a:r>
            <a:r>
              <a:rPr lang="en-US" dirty="0"/>
              <a:t>Vx-2,</a:t>
            </a:r>
          </a:p>
          <a:p>
            <a:pPr marL="0" indent="0">
              <a:buNone/>
            </a:pPr>
            <a:r>
              <a:rPr lang="uk-UA" dirty="0"/>
              <a:t>що містяться в 155 і 203,2 мм артилерійських снарядах</a:t>
            </a:r>
          </a:p>
          <a:p>
            <a:pPr marL="0" indent="0">
              <a:buNone/>
            </a:pPr>
            <a:r>
              <a:rPr lang="uk-UA" dirty="0"/>
              <a:t>та авіаційних бомбах із </a:t>
            </a:r>
            <a:r>
              <a:rPr lang="en-US" dirty="0"/>
              <a:t>Vx-2 </a:t>
            </a:r>
            <a:r>
              <a:rPr lang="uk-UA" dirty="0"/>
              <a:t>типу «Біг-Ай».</a:t>
            </a:r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0620" y="3429000"/>
            <a:ext cx="3794760" cy="2194036"/>
          </a:xfrm>
        </p:spPr>
        <p:txBody>
          <a:bodyPr>
            <a:noAutofit/>
          </a:bodyPr>
          <a:lstStyle/>
          <a:p>
            <a:r>
              <a:rPr lang="uk-UA" sz="2000" dirty="0"/>
              <a:t>Засоби доставки БОР – сукупність хімічних боєприпасів</a:t>
            </a:r>
          </a:p>
          <a:p>
            <a:r>
              <a:rPr lang="uk-UA" sz="2000" dirty="0"/>
              <a:t>та хімічних бойових приладів, призначених для застосування</a:t>
            </a:r>
          </a:p>
          <a:p>
            <a:r>
              <a:rPr lang="uk-UA" sz="2000" dirty="0"/>
              <a:t>БОР із метою ураження живої сили, зараження повітря,</a:t>
            </a:r>
          </a:p>
          <a:p>
            <a:r>
              <a:rPr lang="uk-UA" sz="2000" dirty="0"/>
              <a:t>місцевості, бойової техніки та інших матеріальних засобів.</a:t>
            </a:r>
          </a:p>
          <a:p>
            <a:r>
              <a:rPr lang="uk-UA" sz="2000" dirty="0"/>
              <a:t>Їх поділяють на:</a:t>
            </a:r>
          </a:p>
        </p:txBody>
      </p:sp>
    </p:spTree>
    <p:extLst>
      <p:ext uri="{BB962C8B-B14F-4D97-AF65-F5344CB8AC3E}">
        <p14:creationId xmlns:p14="http://schemas.microsoft.com/office/powerpoint/2010/main" val="54948090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129</TotalTime>
  <Words>3029</Words>
  <Application>Microsoft Office PowerPoint</Application>
  <PresentationFormat>Широкий екран</PresentationFormat>
  <Paragraphs>257</Paragraphs>
  <Slides>38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2" baseType="lpstr">
      <vt:lpstr>Arial</vt:lpstr>
      <vt:lpstr>Corbel</vt:lpstr>
      <vt:lpstr>Gill Sans MT</vt:lpstr>
      <vt:lpstr>Parcel</vt:lpstr>
      <vt:lpstr>Лекція 6.  Тема. Бойові отруйні речовини</vt:lpstr>
      <vt:lpstr>Галогени, як хімічна зброя</vt:lpstr>
      <vt:lpstr>Способи розповсюдження </vt:lpstr>
      <vt:lpstr>Тактична класифікація </vt:lpstr>
      <vt:lpstr>Фізіологічна класифікація </vt:lpstr>
      <vt:lpstr>За швидкістю дії: </vt:lpstr>
      <vt:lpstr>Токсикологічна класифікація</vt:lpstr>
      <vt:lpstr>Тактична класифікація</vt:lpstr>
      <vt:lpstr>Засоби доставки бойових отруйних речовин</vt:lpstr>
      <vt:lpstr>Бойові отруйні речовини нервово-паралітичної дії</vt:lpstr>
      <vt:lpstr>Зоман – безбарвна і майже без запаху рідина, за своїми властивостями дуже подібна до зарину; діє на організм людини, як зарин, але токсичніша від нього у 5−10 разів.</vt:lpstr>
      <vt:lpstr>Бойові отруйні речовини шкірнонаривної дії</vt:lpstr>
      <vt:lpstr>Бойові отруйні речовини загальноотруйної дії</vt:lpstr>
      <vt:lpstr>Бойові отруйні речовини загальноотруйної дії</vt:lpstr>
      <vt:lpstr>Захист від токсичних речовин </vt:lpstr>
      <vt:lpstr>В разі будь-якої хімічної атаки ЦПД при РНБО України радить: </vt:lpstr>
      <vt:lpstr>У разі евакуації під час хімічної атаки: </vt:lpstr>
      <vt:lpstr>ЗАРИН: </vt:lpstr>
      <vt:lpstr>Презентація PowerPoint</vt:lpstr>
      <vt:lpstr>Презентація PowerPoint</vt:lpstr>
      <vt:lpstr>ФОСФОР</vt:lpstr>
      <vt:lpstr>Презентація PowerPoint</vt:lpstr>
      <vt:lpstr>АМІАК</vt:lpstr>
      <vt:lpstr>Презентація PowerPoint</vt:lpstr>
      <vt:lpstr>ХЛОР, ІПРИТ</vt:lpstr>
      <vt:lpstr>Презентація PowerPoint</vt:lpstr>
      <vt:lpstr>Презентація PowerPoint</vt:lpstr>
      <vt:lpstr>Презентація PowerPoint</vt:lpstr>
      <vt:lpstr> Мирна конференціїя в Гаазі</vt:lpstr>
      <vt:lpstr>Версальський договір</vt:lpstr>
      <vt:lpstr>Женевський протокол</vt:lpstr>
      <vt:lpstr>Презентація PowerPoint</vt:lpstr>
      <vt:lpstr>Конвенція про хімічну зброю</vt:lpstr>
      <vt:lpstr>Конвенція про хімічну зброю</vt:lpstr>
      <vt:lpstr>Організація із заборони хімічної зброї</vt:lpstr>
      <vt:lpstr>Знищення хімічної зброї </vt:lpstr>
      <vt:lpstr>Визначення отруйних речовин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МІНІСТЕРСТВО ОСВІТИ І НАУКИ УКРАЇНИ Національний педагогічний університет імені М.П. Драгоманова  Факультет природничо-географічної освіти та екології Кафедра хімії  Бойові бомби хімічних елементів - галогенів</dc:title>
  <dc:creator>Владимир Липявка</dc:creator>
  <cp:lastModifiedBy>MSI</cp:lastModifiedBy>
  <cp:revision>13</cp:revision>
  <dcterms:created xsi:type="dcterms:W3CDTF">2023-04-19T11:43:09Z</dcterms:created>
  <dcterms:modified xsi:type="dcterms:W3CDTF">2025-11-12T16:45:49Z</dcterms:modified>
</cp:coreProperties>
</file>