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2784" y="-8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7AE3E-8B98-4187-A633-D9F79D35BBFE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248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08776-D972-4B8D-9B99-A7C4CCBCCD0D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467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1858C-45BC-43C7-BFD9-2D1829CFE0C7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9864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4688" y="971550"/>
            <a:ext cx="6000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hangingPunct="1">
              <a:defRPr/>
            </a:pPr>
            <a:r>
              <a:rPr lang="en-US" dirty="0"/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99288" y="2613025"/>
            <a:ext cx="601662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hangingPunct="1">
              <a:defRPr/>
            </a:pPr>
            <a:r>
              <a:rPr lang="en-US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10FC7-A605-480D-ADD8-4F4EEE87FED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520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97A0A-D08D-45DB-B8A9-DF455CDC66A9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8116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/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CF25E-2EAF-4EC2-90FD-85C71645661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7079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8"/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9"/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96818-55D5-4E7D-A7E3-A54795647831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6107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CED48-2CA2-4763-8D16-58C79821A83E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9876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9631C-1424-4EB6-895F-A636CAE582D3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816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A4EA3-4060-4CBB-90D7-1BE3A5FF6FB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686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4C8E3-C9FC-4AC1-AC8D-63865ADAAAE0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9448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97DC1-19FB-4055-B531-3B083092BC34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191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FC739-8A27-4EA7-BA54-E74359B5178B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779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FCAA-CEED-4707-9A41-80BB5E1B8EA6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793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61334-2306-4D29-AD96-4842B806CD7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63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F0CA1-1EAD-437C-9CF7-C82BDC223646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868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BEA63-0B56-4BF5-A1E7-FAAAF7CEA2B5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857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2" name="Title Placeholder 1"/>
          <p:cNvSpPr>
            <a:spLocks noGrp="1"/>
          </p:cNvSpPr>
          <p:nvPr>
            <p:ph type="title"/>
          </p:nvPr>
        </p:nvSpPr>
        <p:spPr bwMode="auto">
          <a:xfrm>
            <a:off x="484188" y="452438"/>
            <a:ext cx="7056437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7088" y="2052638"/>
            <a:ext cx="67119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hangingPunct="1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18" y="3263107"/>
            <a:ext cx="385921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eaLnBrk="1" hangingPunct="1">
              <a:defRPr sz="2801" b="0" i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A17B2E6-9835-4806-A5BB-5E00AEAC51E9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5" r:id="rId12"/>
    <p:sldLayoutId id="2147483692" r:id="rId13"/>
    <p:sldLayoutId id="2147483696" r:id="rId14"/>
    <p:sldLayoutId id="2147483697" r:id="rId15"/>
    <p:sldLayoutId id="2147483693" r:id="rId16"/>
    <p:sldLayoutId id="2147483694" r:id="rId17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765175"/>
            <a:ext cx="7772400" cy="1470025"/>
          </a:xfrm>
        </p:spPr>
        <p:txBody>
          <a:bodyPr anchor="ctr"/>
          <a:lstStyle/>
          <a:p>
            <a:pPr algn="ctr"/>
            <a:r>
              <a:rPr lang="ru-RU" altLang="ru-RU" sz="4400" b="1" dirty="0" smtClean="0"/>
              <a:t>ВІДЧУТТЯ</a:t>
            </a:r>
            <a:endParaRPr lang="ru-RU" altLang="ru-RU" sz="44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5183" y="2780928"/>
            <a:ext cx="7450460" cy="2520280"/>
          </a:xfrm>
        </p:spPr>
        <p:txBody>
          <a:bodyPr rtlCol="0">
            <a:normAutofit/>
          </a:bodyPr>
          <a:lstStyle/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uk-UA" altLang="ru-RU" sz="2800" dirty="0"/>
              <a:t>Поняття про відчуття </a:t>
            </a:r>
            <a:r>
              <a:rPr lang="uk-UA" altLang="ru-RU" sz="2800" dirty="0" smtClean="0"/>
              <a:t>як </a:t>
            </a:r>
            <a:r>
              <a:rPr lang="uk-UA" altLang="ru-RU" sz="2800" dirty="0"/>
              <a:t>початкові ланки пізнавального процесу</a:t>
            </a:r>
          </a:p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uk-UA" altLang="ru-RU" sz="2800" dirty="0"/>
              <a:t>Фізіологічні основи </a:t>
            </a:r>
            <a:r>
              <a:rPr lang="uk-UA" altLang="ru-RU" sz="2800" dirty="0" smtClean="0"/>
              <a:t>відчуття.</a:t>
            </a:r>
            <a:endParaRPr lang="uk-UA" altLang="ru-RU" sz="2800" dirty="0"/>
          </a:p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uk-UA" altLang="ru-RU" sz="2800" dirty="0"/>
              <a:t>Властивості та закономірності </a:t>
            </a:r>
            <a:r>
              <a:rPr lang="uk-UA" altLang="ru-RU" sz="2800" dirty="0" smtClean="0"/>
              <a:t>відчуттів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smtClean="0"/>
              <a:t>Закон Вебера-Фехнера</a:t>
            </a:r>
            <a:endParaRPr lang="ru-RU" altLang="ru-RU" b="1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altLang="ru-RU" smtClean="0"/>
              <a:t>Інтенсивність відчуттів зростає не пропорційно зміні подразників, а значно повільніше (логарифмічна залежність сили відчуттів від фізичної інтенсивності подразника)</a:t>
            </a: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smtClean="0"/>
              <a:t>Закономірності відчуттів</a:t>
            </a:r>
            <a:endParaRPr lang="ru-RU" altLang="ru-RU" b="1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 b="1" i="1"/>
              <a:t>Сенсорна адаптація</a:t>
            </a:r>
            <a:r>
              <a:rPr lang="uk-UA" altLang="ru-RU" sz="2800"/>
              <a:t> (пристосування рівня чутливості до сили подразника);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 b="1" i="1"/>
              <a:t>Сенсибілізація</a:t>
            </a:r>
            <a:r>
              <a:rPr lang="uk-UA" altLang="ru-RU" sz="2800"/>
              <a:t> (підвищення чутливості аналізаторів унаслідок їхнього тренування);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 b="1" i="1"/>
              <a:t>Просторова локалізація</a:t>
            </a:r>
            <a:r>
              <a:rPr lang="uk-UA" altLang="ru-RU" sz="2800"/>
              <a:t> (підвищення чутливості там, де знаходиться подразник;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 b="1" i="1"/>
              <a:t>Часова характеристика</a:t>
            </a:r>
            <a:r>
              <a:rPr lang="uk-UA" altLang="ru-RU" sz="2800"/>
              <a:t> (післядія відчуття)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 b="1" i="1"/>
              <a:t>Синестезія  </a:t>
            </a:r>
            <a:r>
              <a:rPr lang="uk-UA" altLang="ru-RU" sz="2800"/>
              <a:t>- додаткове відчуття від іншого органу чуття, коли подразник діє на сусідній аналізатор</a:t>
            </a: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196975"/>
            <a:ext cx="7772400" cy="1470025"/>
          </a:xfrm>
        </p:spPr>
        <p:txBody>
          <a:bodyPr anchor="ctr"/>
          <a:lstStyle/>
          <a:p>
            <a:r>
              <a:rPr lang="uk-UA" altLang="ru-RU" sz="4400" b="1" smtClean="0"/>
              <a:t>ВІДЧУТТЯ -</a:t>
            </a:r>
            <a:endParaRPr lang="ru-RU" altLang="ru-RU" sz="4400" b="1" smtClean="0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781300"/>
            <a:ext cx="6400800" cy="1752600"/>
          </a:xfrm>
        </p:spPr>
        <p:txBody>
          <a:bodyPr rtlCol="0">
            <a:normAutofit fontScale="92500"/>
          </a:bodyPr>
          <a:lstStyle/>
          <a:p>
            <a:pPr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uk-UA" altLang="ru-RU" sz="2800"/>
              <a:t>ЦІЛІСНИЙ РЕФЛЕКС, ЯКИЙ ОБ’ЄДНУЄ ПРЯМИМИ і ЗВОРОТНІМИ ЗВ’ЯЗКАМИ ПЕРИФЕРІЙНІ ТА ЦЕНТРАЛЬНІ ВІДДІЛИ АНАЛІЗАТОРА</a:t>
            </a: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title"/>
          </p:nvPr>
        </p:nvSpPr>
        <p:spPr>
          <a:xfrm flipV="1">
            <a:off x="468313" y="-274638"/>
            <a:ext cx="8218487" cy="274638"/>
          </a:xfrm>
        </p:spPr>
        <p:txBody>
          <a:bodyPr/>
          <a:lstStyle/>
          <a:p>
            <a:endParaRPr lang="ru-RU" altLang="ru-RU" sz="4000" smtClean="0"/>
          </a:p>
        </p:txBody>
      </p:sp>
      <p:sp>
        <p:nvSpPr>
          <p:cNvPr id="6147" name="Rectangle 8"/>
          <p:cNvSpPr>
            <a:spLocks noGrp="1" noChangeArrowheads="1"/>
          </p:cNvSpPr>
          <p:nvPr>
            <p:ph idx="1"/>
          </p:nvPr>
        </p:nvSpPr>
        <p:spPr>
          <a:xfrm>
            <a:off x="827088" y="2052638"/>
            <a:ext cx="7705352" cy="4195762"/>
          </a:xfrm>
        </p:spPr>
        <p:txBody>
          <a:bodyPr/>
          <a:lstStyle/>
          <a:p>
            <a:r>
              <a:rPr lang="uk-UA" altLang="ru-RU" sz="4000" b="1" i="1" dirty="0" smtClean="0"/>
              <a:t>Відчуття </a:t>
            </a:r>
            <a:r>
              <a:rPr lang="uk-UA" altLang="ru-RU" sz="3200" b="1" i="1" dirty="0" smtClean="0"/>
              <a:t>–</a:t>
            </a:r>
            <a:r>
              <a:rPr lang="uk-UA" altLang="ru-RU" sz="3200" dirty="0" smtClean="0"/>
              <a:t> це відображення окремих властивостей предметів і явищ при безпосередній дії подразників на органи чуття</a:t>
            </a:r>
            <a:endParaRPr lang="ru-RU" alt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smtClean="0"/>
              <a:t>ФІЗІОЛОГІЧНОЮ ОСНОВОЮ ВІДЧУТТІВ</a:t>
            </a:r>
            <a:endParaRPr lang="ru-RU" altLang="ru-RU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mtClean="0"/>
              <a:t>є діяльність складних комплексів анатомічних структур, які І.П.Павлов назвав </a:t>
            </a:r>
            <a:r>
              <a:rPr lang="uk-UA" altLang="ru-RU" b="1" i="1" smtClean="0"/>
              <a:t>аналізаторами.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b="1" i="1" smtClean="0"/>
              <a:t>Аналізатор –</a:t>
            </a:r>
            <a:r>
              <a:rPr lang="uk-UA" altLang="ru-RU" smtClean="0"/>
              <a:t> це складний нервовий механізм, що здійснює тонкий аналіз зовнішнього і внутрішнього середовища, виділяючи з нього окремі стимули, що відображаються людиною як властивості предметів і явищ.</a:t>
            </a:r>
            <a:endParaRPr lang="ru-RU" altLang="ru-RU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smtClean="0"/>
              <a:t>Будова аналізатора</a:t>
            </a:r>
            <a:endParaRPr lang="ru-RU" altLang="ru-RU" b="1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uk-UA" altLang="ru-RU" sz="2800" b="1"/>
              <a:t>1частина:</a:t>
            </a:r>
            <a:r>
              <a:rPr lang="uk-UA" altLang="ru-RU" sz="2800"/>
              <a:t> </a:t>
            </a:r>
            <a:r>
              <a:rPr lang="uk-UA" altLang="ru-RU" sz="2800" b="1" i="1"/>
              <a:t>периферійний відділ</a:t>
            </a:r>
            <a:r>
              <a:rPr lang="uk-UA" altLang="ru-RU" sz="2800"/>
              <a:t>, який складається з </a:t>
            </a:r>
            <a:r>
              <a:rPr lang="uk-UA" altLang="ru-RU" sz="2800" b="1" i="1"/>
              <a:t>рецептора. </a:t>
            </a:r>
            <a:r>
              <a:rPr lang="uk-UA" altLang="ru-RU" sz="2800" i="1"/>
              <a:t>Функція рецептора – трансформація зовнішньої енергії в нервовий процес.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uk-UA" altLang="ru-RU" sz="2800" b="1"/>
              <a:t>2 частина:</a:t>
            </a:r>
            <a:r>
              <a:rPr lang="uk-UA" altLang="ru-RU" sz="2800"/>
              <a:t> </a:t>
            </a:r>
            <a:r>
              <a:rPr lang="uk-UA" altLang="ru-RU" sz="2800" b="1" i="1"/>
              <a:t>провідникові нервові шляхи. </a:t>
            </a:r>
            <a:r>
              <a:rPr lang="uk-UA" altLang="ru-RU" sz="2800" i="1"/>
              <a:t>Функція – поєднання рецепторної периферії з з мозковим центром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uk-UA" altLang="ru-RU" sz="2800" b="1"/>
              <a:t>3 частина:</a:t>
            </a:r>
            <a:r>
              <a:rPr lang="uk-UA" altLang="ru-RU" sz="2800"/>
              <a:t> </a:t>
            </a:r>
            <a:r>
              <a:rPr lang="uk-UA" altLang="ru-RU" sz="2800" b="1" i="1"/>
              <a:t>центральна,</a:t>
            </a:r>
            <a:r>
              <a:rPr lang="uk-UA" altLang="ru-RU" sz="2800"/>
              <a:t> коркові  та підкоркові відділи головного мозку. </a:t>
            </a:r>
            <a:r>
              <a:rPr lang="uk-UA" altLang="ru-RU" sz="2800" i="1"/>
              <a:t>Функція – основна обробка нервових імпульсів, що надходять з периферії</a:t>
            </a:r>
            <a:endParaRPr lang="ru-RU" altLang="ru-RU" sz="28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b="1" smtClean="0"/>
              <a:t>Види відчуттів за органами чуття</a:t>
            </a:r>
            <a:endParaRPr lang="ru-RU" altLang="ru-RU" sz="4000" b="1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uk-UA" altLang="ru-RU" b="1" i="1" smtClean="0"/>
              <a:t>Зорові</a:t>
            </a:r>
          </a:p>
          <a:p>
            <a:r>
              <a:rPr lang="uk-UA" altLang="ru-RU" b="1" i="1" smtClean="0"/>
              <a:t>Слухові</a:t>
            </a:r>
          </a:p>
          <a:p>
            <a:r>
              <a:rPr lang="uk-UA" altLang="ru-RU" b="1" i="1" smtClean="0"/>
              <a:t>Дотикові</a:t>
            </a:r>
          </a:p>
          <a:p>
            <a:r>
              <a:rPr lang="uk-UA" altLang="ru-RU" b="1" i="1" smtClean="0"/>
              <a:t>Смакові</a:t>
            </a:r>
          </a:p>
          <a:p>
            <a:r>
              <a:rPr lang="uk-UA" altLang="ru-RU" b="1" i="1" smtClean="0"/>
              <a:t>нюхові</a:t>
            </a:r>
            <a:endParaRPr lang="ru-RU" altLang="ru-RU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b="1" smtClean="0"/>
              <a:t>Систематична класифікація відчуттів</a:t>
            </a:r>
            <a:endParaRPr lang="ru-RU" altLang="ru-RU" sz="4000" b="1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uk-UA" altLang="ru-RU" b="1" i="1" smtClean="0"/>
              <a:t>Екстероцептивні: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b="1" i="1" smtClean="0"/>
              <a:t>дистантні </a:t>
            </a:r>
            <a:r>
              <a:rPr lang="uk-UA" altLang="ru-RU" i="1" smtClean="0"/>
              <a:t>(зорові, слухові, смакові);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b="1" i="1" smtClean="0"/>
              <a:t>контактні</a:t>
            </a:r>
            <a:r>
              <a:rPr lang="uk-UA" altLang="ru-RU" i="1" smtClean="0"/>
              <a:t> (смакові, температурні, тактильні, дотикові)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uk-UA" altLang="ru-RU" b="1" i="1" smtClean="0"/>
              <a:t>Інтероцептивні: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i="1" smtClean="0"/>
              <a:t>органічні; відчуття болю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uk-UA" altLang="ru-RU" b="1" i="1" smtClean="0"/>
              <a:t>Пропріоцептивні: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i="1" smtClean="0"/>
              <a:t>відчуття рівноваги та руху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smtClean="0"/>
              <a:t>Властивості відчуттів</a:t>
            </a:r>
            <a:endParaRPr lang="ru-RU" altLang="ru-RU" b="1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uk-UA" altLang="ru-RU" b="1" i="1" smtClean="0"/>
              <a:t>Якість </a:t>
            </a:r>
            <a:r>
              <a:rPr lang="uk-UA" altLang="ru-RU" smtClean="0"/>
              <a:t>(характеризує відмінність від  інших видів відчуття);</a:t>
            </a:r>
          </a:p>
          <a:p>
            <a:r>
              <a:rPr lang="uk-UA" altLang="ru-RU" b="1" i="1" smtClean="0"/>
              <a:t>Інтенсивність </a:t>
            </a:r>
            <a:r>
              <a:rPr lang="uk-UA" altLang="ru-RU" smtClean="0"/>
              <a:t>(характеризує силу подразника);</a:t>
            </a:r>
          </a:p>
          <a:p>
            <a:r>
              <a:rPr lang="uk-UA" altLang="ru-RU" b="1" i="1" smtClean="0"/>
              <a:t>Тривалість </a:t>
            </a:r>
            <a:r>
              <a:rPr lang="uk-UA" altLang="ru-RU" smtClean="0"/>
              <a:t>(часова характеристика, залежить від сили подразника);</a:t>
            </a:r>
          </a:p>
          <a:p>
            <a:r>
              <a:rPr lang="uk-UA" altLang="ru-RU" b="1" i="1" smtClean="0"/>
              <a:t>Просторова локалізація;</a:t>
            </a:r>
          </a:p>
          <a:p>
            <a:r>
              <a:rPr lang="uk-UA" altLang="ru-RU" b="1" i="1" smtClean="0"/>
              <a:t>Абсолютний та відносний поріг</a:t>
            </a:r>
            <a:endParaRPr lang="ru-RU" altLang="ru-RU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uk-UA" altLang="ru-RU" b="1" smtClean="0"/>
              <a:t>Чутливість</a:t>
            </a:r>
            <a:endParaRPr lang="ru-RU" altLang="ru-RU" b="1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mtClean="0"/>
              <a:t>Кількісні параметри основних характеристик відчуттів показують </a:t>
            </a:r>
            <a:r>
              <a:rPr lang="uk-UA" altLang="ru-RU" b="1" i="1" smtClean="0"/>
              <a:t>ступінь чутливості</a:t>
            </a:r>
          </a:p>
          <a:p>
            <a:pPr>
              <a:buFontTx/>
              <a:buNone/>
            </a:pPr>
            <a:r>
              <a:rPr lang="uk-UA" altLang="ru-RU" i="1" smtClean="0"/>
              <a:t>Розрізняють</a:t>
            </a:r>
            <a:r>
              <a:rPr lang="uk-UA" altLang="ru-RU" b="1" i="1" smtClean="0"/>
              <a:t> два види чутливості: абсолютну чутливість та чутливість до розрізнення</a:t>
            </a:r>
            <a:endParaRPr lang="ru-RU" altLang="ru-RU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smtClean="0"/>
              <a:t>Пороги чутливості</a:t>
            </a:r>
            <a:endParaRPr lang="ru-RU" altLang="ru-RU" b="1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uk-UA" altLang="ru-RU" sz="2800" b="1" i="1"/>
              <a:t>Абсолютний поріг відчуття</a:t>
            </a:r>
            <a:r>
              <a:rPr lang="uk-UA" altLang="ru-RU" sz="2800"/>
              <a:t> - мінімальна величина подразнення, в результаті якого вперше виникає відчуття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uk-UA" altLang="ru-RU" sz="2800" b="1" i="1"/>
              <a:t>Нижчий абсолютний поріг</a:t>
            </a:r>
            <a:r>
              <a:rPr lang="uk-UA" altLang="ru-RU" sz="2800"/>
              <a:t> чутливості аналізатора – мінімальна сила подразника, що викликає ледь помітне відчуття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uk-UA" altLang="ru-RU" sz="2800" b="1" i="1"/>
              <a:t>Верхній абсолютний поріг чутливості</a:t>
            </a:r>
            <a:r>
              <a:rPr lang="uk-UA" altLang="ru-RU" sz="2800"/>
              <a:t> – максимальна сила подразника, що викликає адекватне відчуття</a:t>
            </a: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92</TotalTime>
  <Words>375</Words>
  <Application>Microsoft Office PowerPoint</Application>
  <PresentationFormat>Екран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3" baseType="lpstr">
      <vt:lpstr>Ион</vt:lpstr>
      <vt:lpstr>ВІДЧУТТЯ</vt:lpstr>
      <vt:lpstr>Презентація PowerPoint</vt:lpstr>
      <vt:lpstr>ФІЗІОЛОГІЧНОЮ ОСНОВОЮ ВІДЧУТТІВ</vt:lpstr>
      <vt:lpstr>Будова аналізатора</vt:lpstr>
      <vt:lpstr>Види відчуттів за органами чуття</vt:lpstr>
      <vt:lpstr>Систематична класифікація відчуттів</vt:lpstr>
      <vt:lpstr>Властивості відчуттів</vt:lpstr>
      <vt:lpstr>Чутливість</vt:lpstr>
      <vt:lpstr>Пороги чутливості</vt:lpstr>
      <vt:lpstr>Закон Вебера-Фехнера</vt:lpstr>
      <vt:lpstr>Закономірності відчуттів</vt:lpstr>
      <vt:lpstr>ВІДЧУТТЯ -</vt:lpstr>
    </vt:vector>
  </TitlesOfParts>
  <Manager>Posibnyk.com</Manager>
  <Company>Posibnyk.com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ВІДЧУТТЯ ТА СПРИЙМАННЯ</dc:title>
  <dc:creator>Posibnyk.com;1</dc:creator>
  <cp:lastModifiedBy>User</cp:lastModifiedBy>
  <cp:revision>5</cp:revision>
  <dcterms:created xsi:type="dcterms:W3CDTF">2011-09-19T16:16:12Z</dcterms:created>
  <dcterms:modified xsi:type="dcterms:W3CDTF">2020-12-09T12:52:25Z</dcterms:modified>
  <cp:contentStatus>Posibnyk.com</cp:contentStatus>
  <dc:language>Posibnyk.com</dc:language>
  <cp:version>Posibnyk.com</cp:version>
</cp:coreProperties>
</file>