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4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9" r:id="rId23"/>
    <p:sldId id="280" r:id="rId24"/>
    <p:sldId id="281" r:id="rId25"/>
    <p:sldId id="282" r:id="rId26"/>
    <p:sldId id="283" r:id="rId27"/>
    <p:sldId id="284" r:id="rId28"/>
    <p:sldId id="285" r:id="rId29"/>
    <p:sldId id="286" r:id="rId30"/>
    <p:sldId id="287" r:id="rId31"/>
    <p:sldId id="288" r:id="rId32"/>
    <p:sldId id="290" r:id="rId33"/>
    <p:sldId id="289" r:id="rId34"/>
    <p:sldId id="291" r:id="rId35"/>
    <p:sldId id="292" r:id="rId36"/>
    <p:sldId id="293" r:id="rId37"/>
    <p:sldId id="294" r:id="rId38"/>
    <p:sldId id="295" r:id="rId39"/>
    <p:sldId id="296" r:id="rId40"/>
    <p:sldId id="297" r:id="rId41"/>
    <p:sldId id="298" r:id="rId42"/>
    <p:sldId id="300" r:id="rId43"/>
    <p:sldId id="301" r:id="rId44"/>
    <p:sldId id="302" r:id="rId45"/>
    <p:sldId id="299" r:id="rId4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Помір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3" d="100"/>
          <a:sy n="83" d="100"/>
        </p:scale>
        <p:origin x="658"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uk-UA"/>
          </a:p>
        </p:txBody>
      </p:sp>
      <p:sp>
        <p:nvSpPr>
          <p:cNvPr id="3" name="Місце для дати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CE94A28-A70B-456C-A5C0-EC1F8D447460}" type="datetimeFigureOut">
              <a:rPr lang="uk-UA" smtClean="0"/>
              <a:t>11.11.2025</a:t>
            </a:fld>
            <a:endParaRPr lang="uk-UA"/>
          </a:p>
        </p:txBody>
      </p:sp>
      <p:sp>
        <p:nvSpPr>
          <p:cNvPr id="4" name="Місце для зображення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uk-UA"/>
          </a:p>
        </p:txBody>
      </p:sp>
      <p:sp>
        <p:nvSpPr>
          <p:cNvPr id="5" name="Місце для нотаток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6" name="Місце для нижнього колонтитула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uk-UA"/>
          </a:p>
        </p:txBody>
      </p:sp>
      <p:sp>
        <p:nvSpPr>
          <p:cNvPr id="7" name="Місце для номера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7708D68-2BF7-4895-A248-C2228207D4A0}" type="slidenum">
              <a:rPr lang="uk-UA" smtClean="0"/>
              <a:t>‹№›</a:t>
            </a:fld>
            <a:endParaRPr lang="uk-UA"/>
          </a:p>
        </p:txBody>
      </p:sp>
    </p:spTree>
    <p:extLst>
      <p:ext uri="{BB962C8B-B14F-4D97-AF65-F5344CB8AC3E}">
        <p14:creationId xmlns:p14="http://schemas.microsoft.com/office/powerpoint/2010/main" val="376022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pic>
        <p:nvPicPr>
          <p:cNvPr id="8" name="Picture 7"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uk-UA"/>
              <a:t>Клацніть, щоб редагувати стиль зразка заголовка</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a:t>Клацніть, щоб редагувати стиль зразка підзаголовка</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C0A28E84-1239-4489-99A1-5D725C198F1D}" type="datetime1">
              <a:rPr lang="uk-UA" smtClean="0"/>
              <a:t>11.11.2025</a:t>
            </a:fld>
            <a:endParaRPr lang="uk-UA"/>
          </a:p>
        </p:txBody>
      </p:sp>
      <p:sp>
        <p:nvSpPr>
          <p:cNvPr id="5" name="Footer Placeholder 4"/>
          <p:cNvSpPr>
            <a:spLocks noGrp="1"/>
          </p:cNvSpPr>
          <p:nvPr>
            <p:ph type="ftr" sz="quarter" idx="11"/>
          </p:nvPr>
        </p:nvSpPr>
        <p:spPr>
          <a:xfrm>
            <a:off x="1371600" y="4323845"/>
            <a:ext cx="6400800" cy="365125"/>
          </a:xfrm>
        </p:spPr>
        <p:txBody>
          <a:bodyPr/>
          <a:lstStyle/>
          <a:p>
            <a:endParaRPr lang="uk-UA"/>
          </a:p>
        </p:txBody>
      </p:sp>
      <p:sp>
        <p:nvSpPr>
          <p:cNvPr id="6" name="Slide Number Placeholder 5"/>
          <p:cNvSpPr>
            <a:spLocks noGrp="1"/>
          </p:cNvSpPr>
          <p:nvPr>
            <p:ph type="sldNum" sz="quarter" idx="12"/>
          </p:nvPr>
        </p:nvSpPr>
        <p:spPr>
          <a:xfrm>
            <a:off x="8077200" y="1430866"/>
            <a:ext cx="2743200" cy="365125"/>
          </a:xfrm>
        </p:spPr>
        <p:txBody>
          <a:bodyPr/>
          <a:lstStyle/>
          <a:p>
            <a:fld id="{C3EB3163-747C-4938-9E82-707D36BE9686}" type="slidenum">
              <a:rPr lang="uk-UA" smtClean="0"/>
              <a:t>‹№›</a:t>
            </a:fld>
            <a:endParaRPr lang="uk-UA"/>
          </a:p>
        </p:txBody>
      </p:sp>
    </p:spTree>
    <p:extLst>
      <p:ext uri="{BB962C8B-B14F-4D97-AF65-F5344CB8AC3E}">
        <p14:creationId xmlns:p14="http://schemas.microsoft.com/office/powerpoint/2010/main" val="32473930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 фотографія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C14AFBE5-54C4-4119-83C3-F9F52D0B6B9F}" type="datetime1">
              <a:rPr lang="uk-UA" smtClean="0"/>
              <a:t>11.11.2025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C3EB3163-747C-4938-9E82-707D36BE9686}" type="slidenum">
              <a:rPr lang="uk-UA" smtClean="0"/>
              <a:t>‹№›</a:t>
            </a:fld>
            <a:endParaRPr lang="uk-UA"/>
          </a:p>
        </p:txBody>
      </p:sp>
    </p:spTree>
    <p:extLst>
      <p:ext uri="{BB962C8B-B14F-4D97-AF65-F5344CB8AC3E}">
        <p14:creationId xmlns:p14="http://schemas.microsoft.com/office/powerpoint/2010/main" val="31950253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Назва та підпис">
    <p:spTree>
      <p:nvGrpSpPr>
        <p:cNvPr id="1" name=""/>
        <p:cNvGrpSpPr/>
        <p:nvPr/>
      </p:nvGrpSpPr>
      <p:grpSpPr>
        <a:xfrm>
          <a:off x="0" y="0"/>
          <a:ext cx="0" cy="0"/>
          <a:chOff x="0" y="0"/>
          <a:chExt cx="0" cy="0"/>
        </a:xfrm>
      </p:grpSpPr>
      <p:pic>
        <p:nvPicPr>
          <p:cNvPr id="9" name="Picture 8"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uk-UA"/>
              <a:t>Клацніть, щоб редагувати стиль зразка заголовка</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07D873FE-D4D8-4A0A-A77F-C65FA2EE38D4}" type="datetime1">
              <a:rPr lang="uk-UA" smtClean="0"/>
              <a:t>11.11.2025</a:t>
            </a:fld>
            <a:endParaRPr lang="uk-UA"/>
          </a:p>
        </p:txBody>
      </p:sp>
      <p:sp>
        <p:nvSpPr>
          <p:cNvPr id="6" name="Footer Placeholder 5"/>
          <p:cNvSpPr>
            <a:spLocks noGrp="1"/>
          </p:cNvSpPr>
          <p:nvPr>
            <p:ph type="ftr" sz="quarter" idx="11"/>
          </p:nvPr>
        </p:nvSpPr>
        <p:spPr>
          <a:xfrm>
            <a:off x="685800" y="379941"/>
            <a:ext cx="6991492" cy="365125"/>
          </a:xfrm>
        </p:spPr>
        <p:txBody>
          <a:bodyPr/>
          <a:lstStyle/>
          <a:p>
            <a:endParaRPr lang="uk-UA"/>
          </a:p>
        </p:txBody>
      </p:sp>
      <p:sp>
        <p:nvSpPr>
          <p:cNvPr id="7" name="Slide Number Placeholder 6"/>
          <p:cNvSpPr>
            <a:spLocks noGrp="1"/>
          </p:cNvSpPr>
          <p:nvPr>
            <p:ph type="sldNum" sz="quarter" idx="12"/>
          </p:nvPr>
        </p:nvSpPr>
        <p:spPr>
          <a:xfrm>
            <a:off x="10862452" y="381000"/>
            <a:ext cx="643748" cy="365125"/>
          </a:xfrm>
        </p:spPr>
        <p:txBody>
          <a:bodyPr/>
          <a:lstStyle/>
          <a:p>
            <a:fld id="{C3EB3163-747C-4938-9E82-707D36BE9686}" type="slidenum">
              <a:rPr lang="uk-UA" smtClean="0"/>
              <a:t>‹№›</a:t>
            </a:fld>
            <a:endParaRPr lang="uk-UA"/>
          </a:p>
        </p:txBody>
      </p:sp>
    </p:spTree>
    <p:extLst>
      <p:ext uri="{BB962C8B-B14F-4D97-AF65-F5344CB8AC3E}">
        <p14:creationId xmlns:p14="http://schemas.microsoft.com/office/powerpoint/2010/main" val="6668903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Цитата з підписом">
    <p:spTree>
      <p:nvGrpSpPr>
        <p:cNvPr id="1" name=""/>
        <p:cNvGrpSpPr/>
        <p:nvPr/>
      </p:nvGrpSpPr>
      <p:grpSpPr>
        <a:xfrm>
          <a:off x="0" y="0"/>
          <a:ext cx="0" cy="0"/>
          <a:chOff x="0" y="0"/>
          <a:chExt cx="0" cy="0"/>
        </a:xfrm>
      </p:grpSpPr>
      <p:pic>
        <p:nvPicPr>
          <p:cNvPr id="11" name="Picture 10"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uk-UA"/>
              <a:t>Клацніть, щоб редагувати стиль зразка заголовка</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1E825E92-A1C0-4330-9D6D-0C4AE57C0AE6}" type="datetime1">
              <a:rPr lang="uk-UA" smtClean="0"/>
              <a:t>11.11.2025</a:t>
            </a:fld>
            <a:endParaRPr lang="uk-UA"/>
          </a:p>
        </p:txBody>
      </p:sp>
      <p:sp>
        <p:nvSpPr>
          <p:cNvPr id="6" name="Footer Placeholder 5"/>
          <p:cNvSpPr>
            <a:spLocks noGrp="1"/>
          </p:cNvSpPr>
          <p:nvPr>
            <p:ph type="ftr" sz="quarter" idx="11"/>
          </p:nvPr>
        </p:nvSpPr>
        <p:spPr>
          <a:xfrm>
            <a:off x="685800" y="379941"/>
            <a:ext cx="6991492" cy="365125"/>
          </a:xfrm>
        </p:spPr>
        <p:txBody>
          <a:bodyPr/>
          <a:lstStyle/>
          <a:p>
            <a:endParaRPr lang="uk-UA"/>
          </a:p>
        </p:txBody>
      </p:sp>
      <p:sp>
        <p:nvSpPr>
          <p:cNvPr id="7" name="Slide Number Placeholder 6"/>
          <p:cNvSpPr>
            <a:spLocks noGrp="1"/>
          </p:cNvSpPr>
          <p:nvPr>
            <p:ph type="sldNum" sz="quarter" idx="12"/>
          </p:nvPr>
        </p:nvSpPr>
        <p:spPr>
          <a:xfrm>
            <a:off x="10862452" y="381000"/>
            <a:ext cx="643748" cy="365125"/>
          </a:xfrm>
        </p:spPr>
        <p:txBody>
          <a:bodyPr/>
          <a:lstStyle/>
          <a:p>
            <a:fld id="{C3EB3163-747C-4938-9E82-707D36BE9686}" type="slidenum">
              <a:rPr lang="uk-UA" smtClean="0"/>
              <a:t>‹№›</a:t>
            </a:fld>
            <a:endParaRPr lang="uk-UA"/>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3858469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Картка назви">
    <p:spTree>
      <p:nvGrpSpPr>
        <p:cNvPr id="1" name=""/>
        <p:cNvGrpSpPr/>
        <p:nvPr/>
      </p:nvGrpSpPr>
      <p:grpSpPr>
        <a:xfrm>
          <a:off x="0" y="0"/>
          <a:ext cx="0" cy="0"/>
          <a:chOff x="0" y="0"/>
          <a:chExt cx="0" cy="0"/>
        </a:xfrm>
      </p:grpSpPr>
      <p:pic>
        <p:nvPicPr>
          <p:cNvPr id="8" name="Picture 7"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uk-UA"/>
              <a:t>Клацніть, щоб редагувати стиль зразка заголовка</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791D0B55-143C-4997-A1F9-CA6365D1D4E3}" type="datetime1">
              <a:rPr lang="uk-UA" smtClean="0"/>
              <a:t>11.11.2025</a:t>
            </a:fld>
            <a:endParaRPr lang="uk-UA"/>
          </a:p>
        </p:txBody>
      </p:sp>
      <p:sp>
        <p:nvSpPr>
          <p:cNvPr id="6" name="Footer Placeholder 5"/>
          <p:cNvSpPr>
            <a:spLocks noGrp="1"/>
          </p:cNvSpPr>
          <p:nvPr>
            <p:ph type="ftr" sz="quarter" idx="11"/>
          </p:nvPr>
        </p:nvSpPr>
        <p:spPr>
          <a:xfrm>
            <a:off x="685800" y="378883"/>
            <a:ext cx="6991492" cy="365125"/>
          </a:xfrm>
        </p:spPr>
        <p:txBody>
          <a:bodyPr/>
          <a:lstStyle/>
          <a:p>
            <a:endParaRPr lang="uk-UA"/>
          </a:p>
        </p:txBody>
      </p:sp>
      <p:sp>
        <p:nvSpPr>
          <p:cNvPr id="7" name="Slide Number Placeholder 6"/>
          <p:cNvSpPr>
            <a:spLocks noGrp="1"/>
          </p:cNvSpPr>
          <p:nvPr>
            <p:ph type="sldNum" sz="quarter" idx="12"/>
          </p:nvPr>
        </p:nvSpPr>
        <p:spPr>
          <a:xfrm>
            <a:off x="10862452" y="381000"/>
            <a:ext cx="643748" cy="365125"/>
          </a:xfrm>
        </p:spPr>
        <p:txBody>
          <a:bodyPr/>
          <a:lstStyle/>
          <a:p>
            <a:fld id="{C3EB3163-747C-4938-9E82-707D36BE9686}" type="slidenum">
              <a:rPr lang="uk-UA" smtClean="0"/>
              <a:t>‹№›</a:t>
            </a:fld>
            <a:endParaRPr lang="uk-UA"/>
          </a:p>
        </p:txBody>
      </p:sp>
    </p:spTree>
    <p:extLst>
      <p:ext uri="{BB962C8B-B14F-4D97-AF65-F5344CB8AC3E}">
        <p14:creationId xmlns:p14="http://schemas.microsoft.com/office/powerpoint/2010/main" val="20389104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колонки">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uk-UA"/>
              <a:t>Клацніть, щоб редагувати стиль зразка заголовка</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3" name="Date Placeholder 2"/>
          <p:cNvSpPr>
            <a:spLocks noGrp="1"/>
          </p:cNvSpPr>
          <p:nvPr>
            <p:ph type="dt" sz="half" idx="10"/>
          </p:nvPr>
        </p:nvSpPr>
        <p:spPr/>
        <p:txBody>
          <a:bodyPr/>
          <a:lstStyle/>
          <a:p>
            <a:fld id="{F4B298E5-6F76-4F91-BE22-52389B335BCE}" type="datetime1">
              <a:rPr lang="uk-UA" smtClean="0"/>
              <a:t>11.11.2025</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C3EB3163-747C-4938-9E82-707D36BE9686}" type="slidenum">
              <a:rPr lang="uk-UA" smtClean="0"/>
              <a:t>‹№›</a:t>
            </a:fld>
            <a:endParaRPr lang="uk-UA"/>
          </a:p>
        </p:txBody>
      </p:sp>
    </p:spTree>
    <p:extLst>
      <p:ext uri="{BB962C8B-B14F-4D97-AF65-F5344CB8AC3E}">
        <p14:creationId xmlns:p14="http://schemas.microsoft.com/office/powerpoint/2010/main" val="148669209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колонки з малюнками">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uk-UA"/>
              <a:t>Клацніть, щоб редагувати стиль зразка заголовка</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3" name="Date Placeholder 2"/>
          <p:cNvSpPr>
            <a:spLocks noGrp="1"/>
          </p:cNvSpPr>
          <p:nvPr>
            <p:ph type="dt" sz="half" idx="10"/>
          </p:nvPr>
        </p:nvSpPr>
        <p:spPr/>
        <p:txBody>
          <a:bodyPr/>
          <a:lstStyle/>
          <a:p>
            <a:fld id="{9D9A0774-6936-43A8-BD66-E7CFEB14841F}" type="datetime1">
              <a:rPr lang="uk-UA" smtClean="0"/>
              <a:t>11.11.2025</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C3EB3163-747C-4938-9E82-707D36BE9686}" type="slidenum">
              <a:rPr lang="uk-UA" smtClean="0"/>
              <a:t>‹№›</a:t>
            </a:fld>
            <a:endParaRPr lang="uk-UA"/>
          </a:p>
        </p:txBody>
      </p:sp>
    </p:spTree>
    <p:extLst>
      <p:ext uri="{BB962C8B-B14F-4D97-AF65-F5344CB8AC3E}">
        <p14:creationId xmlns:p14="http://schemas.microsoft.com/office/powerpoint/2010/main" val="207191904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BF171BEB-221F-44B3-8D5B-29F7C8F07673}" type="datetime1">
              <a:rPr lang="uk-UA" smtClean="0"/>
              <a:t>11.11.2025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C3EB3163-747C-4938-9E82-707D36BE9686}" type="slidenum">
              <a:rPr lang="uk-UA" smtClean="0"/>
              <a:t>‹№›</a:t>
            </a:fld>
            <a:endParaRPr lang="uk-UA"/>
          </a:p>
        </p:txBody>
      </p:sp>
    </p:spTree>
    <p:extLst>
      <p:ext uri="{BB962C8B-B14F-4D97-AF65-F5344CB8AC3E}">
        <p14:creationId xmlns:p14="http://schemas.microsoft.com/office/powerpoint/2010/main" val="383082246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ий заголовок і текст">
    <p:spTree>
      <p:nvGrpSpPr>
        <p:cNvPr id="1" name=""/>
        <p:cNvGrpSpPr/>
        <p:nvPr/>
      </p:nvGrpSpPr>
      <p:grpSpPr>
        <a:xfrm>
          <a:off x="0" y="0"/>
          <a:ext cx="0" cy="0"/>
          <a:chOff x="0" y="0"/>
          <a:chExt cx="0" cy="0"/>
        </a:xfrm>
      </p:grpSpPr>
      <p:pic>
        <p:nvPicPr>
          <p:cNvPr id="9" name="Picture 8"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AB2F7B88-2B52-409D-AA66-BE7299C8F023}" type="datetime1">
              <a:rPr lang="uk-UA" smtClean="0"/>
              <a:t>11.11.2025</a:t>
            </a:fld>
            <a:endParaRPr lang="uk-UA"/>
          </a:p>
        </p:txBody>
      </p:sp>
      <p:sp>
        <p:nvSpPr>
          <p:cNvPr id="5" name="Footer Placeholder 4"/>
          <p:cNvSpPr>
            <a:spLocks noGrp="1"/>
          </p:cNvSpPr>
          <p:nvPr>
            <p:ph type="ftr" sz="quarter" idx="11"/>
          </p:nvPr>
        </p:nvSpPr>
        <p:spPr>
          <a:xfrm>
            <a:off x="685800" y="381000"/>
            <a:ext cx="6991492" cy="365125"/>
          </a:xfrm>
        </p:spPr>
        <p:txBody>
          <a:bodyPr/>
          <a:lstStyle/>
          <a:p>
            <a:endParaRPr lang="uk-UA"/>
          </a:p>
        </p:txBody>
      </p:sp>
      <p:sp>
        <p:nvSpPr>
          <p:cNvPr id="6" name="Slide Number Placeholder 5"/>
          <p:cNvSpPr>
            <a:spLocks noGrp="1"/>
          </p:cNvSpPr>
          <p:nvPr>
            <p:ph type="sldNum" sz="quarter" idx="12"/>
          </p:nvPr>
        </p:nvSpPr>
        <p:spPr>
          <a:xfrm>
            <a:off x="10862452" y="381000"/>
            <a:ext cx="643748" cy="365125"/>
          </a:xfrm>
        </p:spPr>
        <p:txBody>
          <a:bodyPr/>
          <a:lstStyle/>
          <a:p>
            <a:fld id="{C3EB3163-747C-4938-9E82-707D36BE9686}" type="slidenum">
              <a:rPr lang="uk-UA" smtClean="0"/>
              <a:t>‹№›</a:t>
            </a:fld>
            <a:endParaRPr lang="uk-UA"/>
          </a:p>
        </p:txBody>
      </p:sp>
    </p:spTree>
    <p:extLst>
      <p:ext uri="{BB962C8B-B14F-4D97-AF65-F5344CB8AC3E}">
        <p14:creationId xmlns:p14="http://schemas.microsoft.com/office/powerpoint/2010/main" val="19475988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CD122846-CAF4-4AC9-BEF8-3537ECC925D2}" type="datetime1">
              <a:rPr lang="uk-UA" smtClean="0"/>
              <a:t>11.11.2025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C3EB3163-747C-4938-9E82-707D36BE9686}" type="slidenum">
              <a:rPr lang="uk-UA" smtClean="0"/>
              <a:t>‹№›</a:t>
            </a:fld>
            <a:endParaRPr lang="uk-UA"/>
          </a:p>
        </p:txBody>
      </p:sp>
    </p:spTree>
    <p:extLst>
      <p:ext uri="{BB962C8B-B14F-4D97-AF65-F5344CB8AC3E}">
        <p14:creationId xmlns:p14="http://schemas.microsoft.com/office/powerpoint/2010/main" val="15674321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Назва розділу">
    <p:spTree>
      <p:nvGrpSpPr>
        <p:cNvPr id="1" name=""/>
        <p:cNvGrpSpPr/>
        <p:nvPr/>
      </p:nvGrpSpPr>
      <p:grpSpPr>
        <a:xfrm>
          <a:off x="0" y="0"/>
          <a:ext cx="0" cy="0"/>
          <a:chOff x="0" y="0"/>
          <a:chExt cx="0" cy="0"/>
        </a:xfrm>
      </p:grpSpPr>
      <p:pic>
        <p:nvPicPr>
          <p:cNvPr id="8" name="Picture 7"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9E2D3A6E-9726-4324-A5BE-96508519A756}" type="datetime1">
              <a:rPr lang="uk-UA" smtClean="0"/>
              <a:t>11.11.2025</a:t>
            </a:fld>
            <a:endParaRPr lang="uk-UA"/>
          </a:p>
        </p:txBody>
      </p:sp>
      <p:sp>
        <p:nvSpPr>
          <p:cNvPr id="5" name="Footer Placeholder 4"/>
          <p:cNvSpPr>
            <a:spLocks noGrp="1"/>
          </p:cNvSpPr>
          <p:nvPr>
            <p:ph type="ftr" sz="quarter" idx="11"/>
          </p:nvPr>
        </p:nvSpPr>
        <p:spPr>
          <a:xfrm>
            <a:off x="685800" y="381001"/>
            <a:ext cx="6991492" cy="364065"/>
          </a:xfrm>
        </p:spPr>
        <p:txBody>
          <a:bodyPr/>
          <a:lstStyle/>
          <a:p>
            <a:endParaRPr lang="uk-UA"/>
          </a:p>
        </p:txBody>
      </p:sp>
      <p:sp>
        <p:nvSpPr>
          <p:cNvPr id="6" name="Slide Number Placeholder 5"/>
          <p:cNvSpPr>
            <a:spLocks noGrp="1"/>
          </p:cNvSpPr>
          <p:nvPr>
            <p:ph type="sldNum" sz="quarter" idx="12"/>
          </p:nvPr>
        </p:nvSpPr>
        <p:spPr>
          <a:xfrm>
            <a:off x="10862452" y="381000"/>
            <a:ext cx="643748" cy="365125"/>
          </a:xfrm>
        </p:spPr>
        <p:txBody>
          <a:bodyPr/>
          <a:lstStyle/>
          <a:p>
            <a:fld id="{C3EB3163-747C-4938-9E82-707D36BE9686}" type="slidenum">
              <a:rPr lang="uk-UA" smtClean="0"/>
              <a:t>‹№›</a:t>
            </a:fld>
            <a:endParaRPr lang="uk-UA"/>
          </a:p>
        </p:txBody>
      </p:sp>
    </p:spTree>
    <p:extLst>
      <p:ext uri="{BB962C8B-B14F-4D97-AF65-F5344CB8AC3E}">
        <p14:creationId xmlns:p14="http://schemas.microsoft.com/office/powerpoint/2010/main" val="31218198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Date Placeholder 4"/>
          <p:cNvSpPr>
            <a:spLocks noGrp="1"/>
          </p:cNvSpPr>
          <p:nvPr>
            <p:ph type="dt" sz="half" idx="10"/>
          </p:nvPr>
        </p:nvSpPr>
        <p:spPr/>
        <p:txBody>
          <a:bodyPr/>
          <a:lstStyle/>
          <a:p>
            <a:fld id="{7E4CDAF4-4DC9-47A4-B3A0-BE5B16AA42B0}" type="datetime1">
              <a:rPr lang="uk-UA" smtClean="0"/>
              <a:t>11.11.2025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C3EB3163-747C-4938-9E82-707D36BE9686}" type="slidenum">
              <a:rPr lang="uk-UA" smtClean="0"/>
              <a:t>‹№›</a:t>
            </a:fld>
            <a:endParaRPr lang="uk-UA"/>
          </a:p>
        </p:txBody>
      </p:sp>
    </p:spTree>
    <p:extLst>
      <p:ext uri="{BB962C8B-B14F-4D97-AF65-F5344CB8AC3E}">
        <p14:creationId xmlns:p14="http://schemas.microsoft.com/office/powerpoint/2010/main" val="41118175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Content Placeholder 3"/>
          <p:cNvSpPr>
            <a:spLocks noGrp="1"/>
          </p:cNvSpPr>
          <p:nvPr>
            <p:ph sz="half" idx="2"/>
          </p:nvPr>
        </p:nvSpPr>
        <p:spPr>
          <a:xfrm>
            <a:off x="685800" y="3132666"/>
            <a:ext cx="5311775" cy="3086019"/>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Content Placeholder 5"/>
          <p:cNvSpPr>
            <a:spLocks noGrp="1"/>
          </p:cNvSpPr>
          <p:nvPr>
            <p:ph sz="quarter" idx="4"/>
          </p:nvPr>
        </p:nvSpPr>
        <p:spPr>
          <a:xfrm>
            <a:off x="6172200" y="3132666"/>
            <a:ext cx="5334000" cy="3086019"/>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6"/>
          <p:cNvSpPr>
            <a:spLocks noGrp="1"/>
          </p:cNvSpPr>
          <p:nvPr>
            <p:ph type="dt" sz="half" idx="10"/>
          </p:nvPr>
        </p:nvSpPr>
        <p:spPr/>
        <p:txBody>
          <a:bodyPr/>
          <a:lstStyle/>
          <a:p>
            <a:fld id="{C445B302-9AA9-49E0-B912-641EB8C8087A}" type="datetime1">
              <a:rPr lang="uk-UA" smtClean="0"/>
              <a:t>11.11.2025</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C3EB3163-747C-4938-9E82-707D36BE9686}" type="slidenum">
              <a:rPr lang="uk-UA" smtClean="0"/>
              <a:t>‹№›</a:t>
            </a:fld>
            <a:endParaRPr lang="uk-UA"/>
          </a:p>
        </p:txBody>
      </p:sp>
    </p:spTree>
    <p:extLst>
      <p:ext uri="{BB962C8B-B14F-4D97-AF65-F5344CB8AC3E}">
        <p14:creationId xmlns:p14="http://schemas.microsoft.com/office/powerpoint/2010/main" val="15112195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Date Placeholder 2"/>
          <p:cNvSpPr>
            <a:spLocks noGrp="1"/>
          </p:cNvSpPr>
          <p:nvPr>
            <p:ph type="dt" sz="half" idx="10"/>
          </p:nvPr>
        </p:nvSpPr>
        <p:spPr/>
        <p:txBody>
          <a:bodyPr/>
          <a:lstStyle/>
          <a:p>
            <a:fld id="{2724F50E-99F9-4CD7-B201-E5C434C34863}" type="datetime1">
              <a:rPr lang="uk-UA" smtClean="0"/>
              <a:t>11.11.2025</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C3EB3163-747C-4938-9E82-707D36BE9686}" type="slidenum">
              <a:rPr lang="uk-UA" smtClean="0"/>
              <a:t>‹№›</a:t>
            </a:fld>
            <a:endParaRPr lang="uk-UA"/>
          </a:p>
        </p:txBody>
      </p:sp>
    </p:spTree>
    <p:extLst>
      <p:ext uri="{BB962C8B-B14F-4D97-AF65-F5344CB8AC3E}">
        <p14:creationId xmlns:p14="http://schemas.microsoft.com/office/powerpoint/2010/main" val="31643792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7AE5A8-3764-4BDF-B6DE-BF8BF9C28990}" type="datetime1">
              <a:rPr lang="uk-UA" smtClean="0"/>
              <a:t>11.11.2025</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C3EB3163-747C-4938-9E82-707D36BE9686}" type="slidenum">
              <a:rPr lang="uk-UA" smtClean="0"/>
              <a:t>‹№›</a:t>
            </a:fld>
            <a:endParaRPr lang="uk-UA"/>
          </a:p>
        </p:txBody>
      </p:sp>
    </p:spTree>
    <p:extLst>
      <p:ext uri="{BB962C8B-B14F-4D97-AF65-F5344CB8AC3E}">
        <p14:creationId xmlns:p14="http://schemas.microsoft.com/office/powerpoint/2010/main" val="28635715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908DE2FB-14A0-481A-9C7B-B3060ABF15F6}" type="datetime1">
              <a:rPr lang="uk-UA" smtClean="0"/>
              <a:t>11.11.2025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C3EB3163-747C-4938-9E82-707D36BE9686}" type="slidenum">
              <a:rPr lang="uk-UA" smtClean="0"/>
              <a:t>‹№›</a:t>
            </a:fld>
            <a:endParaRPr lang="uk-UA"/>
          </a:p>
        </p:txBody>
      </p:sp>
    </p:spTree>
    <p:extLst>
      <p:ext uri="{BB962C8B-B14F-4D97-AF65-F5344CB8AC3E}">
        <p14:creationId xmlns:p14="http://schemas.microsoft.com/office/powerpoint/2010/main" val="41524840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E9530C2B-D8B6-49B8-A737-3E011C15F485}" type="datetime1">
              <a:rPr lang="uk-UA" smtClean="0"/>
              <a:t>11.11.2025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C3EB3163-747C-4938-9E82-707D36BE9686}" type="slidenum">
              <a:rPr lang="uk-UA" smtClean="0"/>
              <a:t>‹№›</a:t>
            </a:fld>
            <a:endParaRPr lang="uk-UA"/>
          </a:p>
        </p:txBody>
      </p:sp>
    </p:spTree>
    <p:extLst>
      <p:ext uri="{BB962C8B-B14F-4D97-AF65-F5344CB8AC3E}">
        <p14:creationId xmlns:p14="http://schemas.microsoft.com/office/powerpoint/2010/main" val="29722650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descr="C3-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0E165775-6355-4849-A60B-FE0F95947632}" type="datetime1">
              <a:rPr lang="uk-UA" smtClean="0"/>
              <a:t>11.11.2025</a:t>
            </a:fld>
            <a:endParaRPr lang="uk-UA"/>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uk-UA"/>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C3EB3163-747C-4938-9E82-707D36BE9686}" type="slidenum">
              <a:rPr lang="uk-UA" smtClean="0"/>
              <a:t>‹№›</a:t>
            </a:fld>
            <a:endParaRPr lang="uk-UA"/>
          </a:p>
        </p:txBody>
      </p:sp>
    </p:spTree>
    <p:extLst>
      <p:ext uri="{BB962C8B-B14F-4D97-AF65-F5344CB8AC3E}">
        <p14:creationId xmlns:p14="http://schemas.microsoft.com/office/powerpoint/2010/main" val="828755106"/>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hf sldNum="0" hdr="0" ftr="0" dt="0"/>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D2C61A7-42D4-47DC-A31B-11F59C01FA9E}"/>
              </a:ext>
            </a:extLst>
          </p:cNvPr>
          <p:cNvSpPr>
            <a:spLocks noGrp="1"/>
          </p:cNvSpPr>
          <p:nvPr>
            <p:ph type="ctrTitle"/>
          </p:nvPr>
        </p:nvSpPr>
        <p:spPr/>
        <p:txBody>
          <a:bodyPr/>
          <a:lstStyle/>
          <a:p>
            <a:r>
              <a:rPr lang="uk-UA" dirty="0"/>
              <a:t>Виробниче підприємництво</a:t>
            </a:r>
          </a:p>
        </p:txBody>
      </p:sp>
      <p:sp>
        <p:nvSpPr>
          <p:cNvPr id="3" name="Підзаголовок 2">
            <a:extLst>
              <a:ext uri="{FF2B5EF4-FFF2-40B4-BE49-F238E27FC236}">
                <a16:creationId xmlns:a16="http://schemas.microsoft.com/office/drawing/2014/main" id="{3A31588B-E505-46AF-AF09-04343BC64F95}"/>
              </a:ext>
            </a:extLst>
          </p:cNvPr>
          <p:cNvSpPr>
            <a:spLocks noGrp="1"/>
          </p:cNvSpPr>
          <p:nvPr>
            <p:ph type="subTitle" idx="1"/>
          </p:nvPr>
        </p:nvSpPr>
        <p:spPr/>
        <p:txBody>
          <a:bodyPr/>
          <a:lstStyle/>
          <a:p>
            <a:r>
              <a:rPr lang="uk-UA" dirty="0"/>
              <a:t>Лекція з навчальної дисципліни </a:t>
            </a:r>
            <a:r>
              <a:rPr lang="uk-UA" dirty="0" smtClean="0"/>
              <a:t>«Організація </a:t>
            </a:r>
            <a:r>
              <a:rPr lang="uk-UA" smtClean="0"/>
              <a:t>підприємницької діяльності»</a:t>
            </a:r>
            <a:endParaRPr lang="uk-UA" dirty="0"/>
          </a:p>
        </p:txBody>
      </p:sp>
    </p:spTree>
    <p:extLst>
      <p:ext uri="{BB962C8B-B14F-4D97-AF65-F5344CB8AC3E}">
        <p14:creationId xmlns:p14="http://schemas.microsoft.com/office/powerpoint/2010/main" val="7351660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ECF6236-9EAB-4C70-848A-16B67ACCB8FA}"/>
              </a:ext>
            </a:extLst>
          </p:cNvPr>
          <p:cNvSpPr txBox="1"/>
          <p:nvPr/>
        </p:nvSpPr>
        <p:spPr>
          <a:xfrm>
            <a:off x="1814415" y="2505670"/>
            <a:ext cx="8563170" cy="2585323"/>
          </a:xfrm>
          <a:prstGeom prst="rect">
            <a:avLst/>
          </a:prstGeom>
          <a:noFill/>
        </p:spPr>
        <p:txBody>
          <a:bodyPr wrap="square">
            <a:spAutoFit/>
          </a:bodyPr>
          <a:lstStyle/>
          <a:p>
            <a:r>
              <a:rPr lang="uk-UA" b="1" dirty="0"/>
              <a:t>Капітал як фактор виробництва </a:t>
            </a:r>
            <a:r>
              <a:rPr lang="uk-UA" dirty="0"/>
              <a:t>є майном (засобами виробництва), що належить підприємству і використовується в процесі виробничої діяльності.</a:t>
            </a:r>
          </a:p>
          <a:p>
            <a:r>
              <a:rPr lang="ru-RU" dirty="0" err="1"/>
              <a:t>Матеріально-речова</a:t>
            </a:r>
            <a:r>
              <a:rPr lang="ru-RU" dirty="0"/>
              <a:t> основа </a:t>
            </a:r>
            <a:r>
              <a:rPr lang="ru-RU" dirty="0" err="1"/>
              <a:t>капіталу</a:t>
            </a:r>
            <a:r>
              <a:rPr lang="ru-RU" dirty="0"/>
              <a:t> – </a:t>
            </a:r>
            <a:r>
              <a:rPr lang="ru-RU" i="1" dirty="0" err="1"/>
              <a:t>засоби</a:t>
            </a:r>
            <a:r>
              <a:rPr lang="ru-RU" i="1" dirty="0"/>
              <a:t> та </a:t>
            </a:r>
            <a:r>
              <a:rPr lang="ru-RU" i="1" dirty="0" err="1"/>
              <a:t>предмети</a:t>
            </a:r>
            <a:r>
              <a:rPr lang="ru-RU" i="1" dirty="0"/>
              <a:t> </a:t>
            </a:r>
            <a:r>
              <a:rPr lang="ru-RU" i="1" dirty="0" err="1"/>
              <a:t>праці</a:t>
            </a:r>
            <a:r>
              <a:rPr lang="ru-RU" dirty="0"/>
              <a:t>, </a:t>
            </a:r>
            <a:r>
              <a:rPr lang="ru-RU" dirty="0" err="1"/>
              <a:t>що</a:t>
            </a:r>
            <a:r>
              <a:rPr lang="ru-RU" dirty="0"/>
              <a:t> </a:t>
            </a:r>
            <a:r>
              <a:rPr lang="ru-RU" dirty="0" err="1"/>
              <a:t>перебувають</a:t>
            </a:r>
            <a:r>
              <a:rPr lang="ru-RU" dirty="0"/>
              <a:t> у </a:t>
            </a:r>
            <a:r>
              <a:rPr lang="ru-RU" dirty="0" err="1"/>
              <a:t>процесі</a:t>
            </a:r>
            <a:r>
              <a:rPr lang="ru-RU" dirty="0"/>
              <a:t> </a:t>
            </a:r>
            <a:r>
              <a:rPr lang="ru-RU" dirty="0" err="1"/>
              <a:t>постійних</a:t>
            </a:r>
            <a:r>
              <a:rPr lang="ru-RU" dirty="0"/>
              <a:t> </a:t>
            </a:r>
            <a:r>
              <a:rPr lang="ru-RU" dirty="0" err="1"/>
              <a:t>змін</a:t>
            </a:r>
            <a:r>
              <a:rPr lang="ru-RU" dirty="0"/>
              <a:t>. </a:t>
            </a:r>
          </a:p>
          <a:p>
            <a:r>
              <a:rPr lang="ru-RU" b="1" dirty="0" err="1"/>
              <a:t>Предмети</a:t>
            </a:r>
            <a:r>
              <a:rPr lang="ru-RU" b="1" dirty="0"/>
              <a:t> </a:t>
            </a:r>
            <a:r>
              <a:rPr lang="ru-RU" b="1" dirty="0" err="1"/>
              <a:t>праці</a:t>
            </a:r>
            <a:r>
              <a:rPr lang="ru-RU" b="1" dirty="0"/>
              <a:t> </a:t>
            </a:r>
            <a:r>
              <a:rPr lang="ru-RU" dirty="0"/>
              <a:t>– </a:t>
            </a:r>
            <a:r>
              <a:rPr lang="ru-RU" dirty="0" err="1"/>
              <a:t>це</a:t>
            </a:r>
            <a:r>
              <a:rPr lang="ru-RU" dirty="0"/>
              <a:t> те, на </a:t>
            </a:r>
            <a:r>
              <a:rPr lang="ru-RU" dirty="0" err="1"/>
              <a:t>що</a:t>
            </a:r>
            <a:r>
              <a:rPr lang="ru-RU" dirty="0"/>
              <a:t> </a:t>
            </a:r>
            <a:r>
              <a:rPr lang="ru-RU" dirty="0" err="1"/>
              <a:t>спрямована</a:t>
            </a:r>
            <a:r>
              <a:rPr lang="ru-RU" dirty="0"/>
              <a:t> </a:t>
            </a:r>
            <a:r>
              <a:rPr lang="ru-RU" dirty="0" err="1"/>
              <a:t>праця</a:t>
            </a:r>
            <a:r>
              <a:rPr lang="ru-RU" dirty="0"/>
              <a:t> </a:t>
            </a:r>
            <a:r>
              <a:rPr lang="ru-RU" dirty="0" err="1"/>
              <a:t>людини</a:t>
            </a:r>
            <a:r>
              <a:rPr lang="ru-RU" dirty="0"/>
              <a:t>. Вони </a:t>
            </a:r>
            <a:r>
              <a:rPr lang="ru-RU" dirty="0" err="1"/>
              <a:t>можуть</a:t>
            </a:r>
            <a:r>
              <a:rPr lang="ru-RU" dirty="0"/>
              <a:t> бути </a:t>
            </a:r>
            <a:r>
              <a:rPr lang="ru-RU" dirty="0" err="1"/>
              <a:t>створені</a:t>
            </a:r>
            <a:r>
              <a:rPr lang="ru-RU" dirty="0"/>
              <a:t> як самою природою, так і людьми. </a:t>
            </a:r>
          </a:p>
          <a:p>
            <a:r>
              <a:rPr lang="ru-RU" b="1" dirty="0" err="1"/>
              <a:t>Засоби</a:t>
            </a:r>
            <a:r>
              <a:rPr lang="ru-RU" b="1" dirty="0"/>
              <a:t> </a:t>
            </a:r>
            <a:r>
              <a:rPr lang="ru-RU" b="1" dirty="0" err="1"/>
              <a:t>праці</a:t>
            </a:r>
            <a:r>
              <a:rPr lang="ru-RU" b="1" dirty="0"/>
              <a:t> </a:t>
            </a:r>
            <a:r>
              <a:rPr lang="ru-RU" dirty="0"/>
              <a:t>– </a:t>
            </a:r>
            <a:r>
              <a:rPr lang="ru-RU" dirty="0" err="1"/>
              <a:t>майно</a:t>
            </a:r>
            <a:r>
              <a:rPr lang="ru-RU" dirty="0"/>
              <a:t>, за </a:t>
            </a:r>
            <a:r>
              <a:rPr lang="ru-RU" dirty="0" err="1"/>
              <a:t>допомогою</a:t>
            </a:r>
            <a:r>
              <a:rPr lang="ru-RU" dirty="0"/>
              <a:t> </a:t>
            </a:r>
            <a:r>
              <a:rPr lang="ru-RU" dirty="0" err="1"/>
              <a:t>якого</a:t>
            </a:r>
            <a:r>
              <a:rPr lang="ru-RU" dirty="0"/>
              <a:t> </a:t>
            </a:r>
            <a:r>
              <a:rPr lang="ru-RU" dirty="0" err="1"/>
              <a:t>людина</a:t>
            </a:r>
            <a:r>
              <a:rPr lang="ru-RU" dirty="0"/>
              <a:t> активно </a:t>
            </a:r>
            <a:r>
              <a:rPr lang="ru-RU" dirty="0" err="1"/>
              <a:t>діє</a:t>
            </a:r>
            <a:r>
              <a:rPr lang="ru-RU" dirty="0"/>
              <a:t> на </a:t>
            </a:r>
            <a:r>
              <a:rPr lang="ru-RU" dirty="0" err="1"/>
              <a:t>предмети</a:t>
            </a:r>
            <a:r>
              <a:rPr lang="ru-RU" dirty="0"/>
              <a:t> </a:t>
            </a:r>
            <a:r>
              <a:rPr lang="ru-RU" dirty="0" err="1"/>
              <a:t>праці</a:t>
            </a:r>
            <a:r>
              <a:rPr lang="ru-RU" dirty="0"/>
              <a:t>.</a:t>
            </a:r>
          </a:p>
        </p:txBody>
      </p:sp>
    </p:spTree>
    <p:extLst>
      <p:ext uri="{BB962C8B-B14F-4D97-AF65-F5344CB8AC3E}">
        <p14:creationId xmlns:p14="http://schemas.microsoft.com/office/powerpoint/2010/main" val="42242611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466F6FDB-1AA4-44E3-B88D-296F4759E0EE}"/>
              </a:ext>
            </a:extLst>
          </p:cNvPr>
          <p:cNvSpPr txBox="1"/>
          <p:nvPr/>
        </p:nvSpPr>
        <p:spPr>
          <a:xfrm>
            <a:off x="2043404" y="1788186"/>
            <a:ext cx="8256037" cy="2585323"/>
          </a:xfrm>
          <a:prstGeom prst="rect">
            <a:avLst/>
          </a:prstGeom>
          <a:noFill/>
        </p:spPr>
        <p:txBody>
          <a:bodyPr wrap="square">
            <a:spAutoFit/>
          </a:bodyPr>
          <a:lstStyle/>
          <a:p>
            <a:r>
              <a:rPr lang="ru-RU" dirty="0" err="1"/>
              <a:t>Крім</a:t>
            </a:r>
            <a:r>
              <a:rPr lang="ru-RU" dirty="0"/>
              <a:t> </a:t>
            </a:r>
            <a:r>
              <a:rPr lang="ru-RU" dirty="0" err="1"/>
              <a:t>трьох</a:t>
            </a:r>
            <a:r>
              <a:rPr lang="ru-RU" dirty="0"/>
              <a:t> </a:t>
            </a:r>
            <a:r>
              <a:rPr lang="ru-RU" dirty="0" err="1"/>
              <a:t>основних</a:t>
            </a:r>
            <a:r>
              <a:rPr lang="ru-RU" dirty="0"/>
              <a:t> </a:t>
            </a:r>
            <a:r>
              <a:rPr lang="ru-RU" dirty="0" err="1"/>
              <a:t>факторів</a:t>
            </a:r>
            <a:r>
              <a:rPr lang="ru-RU" dirty="0"/>
              <a:t> </a:t>
            </a:r>
            <a:r>
              <a:rPr lang="ru-RU" dirty="0" err="1"/>
              <a:t>виробництва</a:t>
            </a:r>
            <a:r>
              <a:rPr lang="ru-RU" dirty="0"/>
              <a:t>: </a:t>
            </a:r>
            <a:r>
              <a:rPr lang="ru-RU" dirty="0" err="1"/>
              <a:t>землі</a:t>
            </a:r>
            <a:r>
              <a:rPr lang="ru-RU" dirty="0"/>
              <a:t>, </a:t>
            </a:r>
            <a:r>
              <a:rPr lang="ru-RU" dirty="0" err="1"/>
              <a:t>праці</a:t>
            </a:r>
            <a:r>
              <a:rPr lang="ru-RU" dirty="0"/>
              <a:t> та </a:t>
            </a:r>
            <a:r>
              <a:rPr lang="ru-RU" dirty="0" err="1"/>
              <a:t>капіталу</a:t>
            </a:r>
            <a:r>
              <a:rPr lang="ru-RU" dirty="0"/>
              <a:t>, </a:t>
            </a:r>
            <a:r>
              <a:rPr lang="ru-RU" dirty="0" err="1"/>
              <a:t>існує</a:t>
            </a:r>
            <a:r>
              <a:rPr lang="ru-RU" dirty="0"/>
              <a:t> </a:t>
            </a:r>
            <a:r>
              <a:rPr lang="ru-RU" dirty="0" err="1"/>
              <a:t>особливий</a:t>
            </a:r>
            <a:r>
              <a:rPr lang="ru-RU" dirty="0"/>
              <a:t>, </a:t>
            </a:r>
            <a:r>
              <a:rPr lang="ru-RU" dirty="0" err="1"/>
              <a:t>четвертий</a:t>
            </a:r>
            <a:r>
              <a:rPr lang="ru-RU" dirty="0"/>
              <a:t> фактор – </a:t>
            </a:r>
            <a:r>
              <a:rPr lang="ru-RU" b="1" dirty="0" err="1"/>
              <a:t>здатність</a:t>
            </a:r>
            <a:r>
              <a:rPr lang="ru-RU" b="1" dirty="0"/>
              <a:t> до </a:t>
            </a:r>
            <a:r>
              <a:rPr lang="ru-RU" b="1" dirty="0" err="1"/>
              <a:t>підприємництва</a:t>
            </a:r>
            <a:r>
              <a:rPr lang="ru-RU" b="1" dirty="0"/>
              <a:t>.</a:t>
            </a:r>
            <a:r>
              <a:rPr lang="ru-RU" dirty="0"/>
              <a:t> За </a:t>
            </a:r>
            <a:r>
              <a:rPr lang="ru-RU" dirty="0" err="1"/>
              <a:t>допомогою</a:t>
            </a:r>
            <a:r>
              <a:rPr lang="ru-RU" dirty="0"/>
              <a:t> </a:t>
            </a:r>
            <a:r>
              <a:rPr lang="ru-RU" dirty="0" err="1"/>
              <a:t>підприємницьких</a:t>
            </a:r>
            <a:r>
              <a:rPr lang="ru-RU" dirty="0"/>
              <a:t> </a:t>
            </a:r>
            <a:r>
              <a:rPr lang="ru-RU" dirty="0" err="1"/>
              <a:t>здібностей</a:t>
            </a:r>
            <a:r>
              <a:rPr lang="ru-RU" dirty="0"/>
              <a:t> </a:t>
            </a:r>
            <a:r>
              <a:rPr lang="ru-RU" dirty="0" err="1"/>
              <a:t>економічні</a:t>
            </a:r>
            <a:r>
              <a:rPr lang="ru-RU" dirty="0"/>
              <a:t> </a:t>
            </a:r>
            <a:r>
              <a:rPr lang="ru-RU" dirty="0" err="1"/>
              <a:t>ресурси</a:t>
            </a:r>
            <a:r>
              <a:rPr lang="ru-RU" dirty="0"/>
              <a:t> </a:t>
            </a:r>
            <a:r>
              <a:rPr lang="ru-RU" dirty="0" err="1"/>
              <a:t>перетворюються</a:t>
            </a:r>
            <a:r>
              <a:rPr lang="ru-RU" dirty="0"/>
              <a:t> в </a:t>
            </a:r>
            <a:r>
              <a:rPr lang="ru-RU" dirty="0" err="1"/>
              <a:t>нову</a:t>
            </a:r>
            <a:r>
              <a:rPr lang="ru-RU" dirty="0"/>
              <a:t> </a:t>
            </a:r>
            <a:r>
              <a:rPr lang="ru-RU" dirty="0" err="1"/>
              <a:t>вартість</a:t>
            </a:r>
            <a:r>
              <a:rPr lang="ru-RU" dirty="0"/>
              <a:t>, яка </a:t>
            </a:r>
            <a:r>
              <a:rPr lang="ru-RU" dirty="0" err="1"/>
              <a:t>формується</a:t>
            </a:r>
            <a:r>
              <a:rPr lang="ru-RU" dirty="0"/>
              <a:t> в </a:t>
            </a:r>
            <a:r>
              <a:rPr lang="ru-RU" dirty="0" err="1"/>
              <a:t>товарі</a:t>
            </a:r>
            <a:r>
              <a:rPr lang="ru-RU" dirty="0"/>
              <a:t>. </a:t>
            </a:r>
            <a:r>
              <a:rPr lang="uk-UA" dirty="0"/>
              <a:t>Підприємницькі здібності знаходять своє матеріальне втілення у прибутку, який отримує підприємець. Щоб розпочата виробнича діяльність продовжувала діяти і розвивалась, її необхідно щоденно організовувати, ризикувати, знаходити джерела фінансування, покупців і постачальників. </a:t>
            </a:r>
          </a:p>
        </p:txBody>
      </p:sp>
    </p:spTree>
    <p:extLst>
      <p:ext uri="{BB962C8B-B14F-4D97-AF65-F5344CB8AC3E}">
        <p14:creationId xmlns:p14="http://schemas.microsoft.com/office/powerpoint/2010/main" val="40963837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09ADE18-DAAF-44B8-8EED-6F79B9A2095F}"/>
              </a:ext>
            </a:extLst>
          </p:cNvPr>
          <p:cNvSpPr txBox="1"/>
          <p:nvPr/>
        </p:nvSpPr>
        <p:spPr>
          <a:xfrm>
            <a:off x="1660849" y="1859340"/>
            <a:ext cx="8052318" cy="2308324"/>
          </a:xfrm>
          <a:prstGeom prst="rect">
            <a:avLst/>
          </a:prstGeom>
          <a:noFill/>
        </p:spPr>
        <p:txBody>
          <a:bodyPr wrap="square">
            <a:spAutoFit/>
          </a:bodyPr>
          <a:lstStyle/>
          <a:p>
            <a:r>
              <a:rPr lang="uk-UA" dirty="0"/>
              <a:t>Об’єктом діяльності в галузі виробництва є процес господарювання з виробництва продукції, виконання робіт та надання послуг при кругообігу ресурсів: виробничі ресурси – виробництво – готова продукція (роботи, послуги) – товар – продаж – валовий дохід – фінансовий результат. Фінансовий результат виробничого підприємництва характеризують прибуток і рентабельність продукції (відношення прибутку до затрат виробництва). Чим успішніше працює підприємство, тим вищі ці показники.</a:t>
            </a:r>
          </a:p>
        </p:txBody>
      </p:sp>
    </p:spTree>
    <p:extLst>
      <p:ext uri="{BB962C8B-B14F-4D97-AF65-F5344CB8AC3E}">
        <p14:creationId xmlns:p14="http://schemas.microsoft.com/office/powerpoint/2010/main" val="25474345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3637A96D-04A2-4DC4-9F30-5CEBC90DA4F3}"/>
              </a:ext>
            </a:extLst>
          </p:cNvPr>
          <p:cNvSpPr txBox="1"/>
          <p:nvPr/>
        </p:nvSpPr>
        <p:spPr>
          <a:xfrm>
            <a:off x="2323321" y="2690336"/>
            <a:ext cx="7847045" cy="1200329"/>
          </a:xfrm>
          <a:prstGeom prst="rect">
            <a:avLst/>
          </a:prstGeom>
          <a:noFill/>
        </p:spPr>
        <p:txBody>
          <a:bodyPr wrap="square">
            <a:spAutoFit/>
          </a:bodyPr>
          <a:lstStyle/>
          <a:p>
            <a:r>
              <a:rPr lang="uk-UA" dirty="0"/>
              <a:t>Проміжок часу між придбанням виробничих ресурсів для здійснення діяльності та отриманням валового доходу від реалізації виробленої з них продукції або товарів і послуг складає </a:t>
            </a:r>
            <a:r>
              <a:rPr lang="uk-UA" b="1" dirty="0"/>
              <a:t>операційний цикл виробничої діяльності</a:t>
            </a:r>
            <a:r>
              <a:rPr lang="uk-UA" dirty="0"/>
              <a:t>.</a:t>
            </a:r>
          </a:p>
        </p:txBody>
      </p:sp>
    </p:spTree>
    <p:extLst>
      <p:ext uri="{BB962C8B-B14F-4D97-AF65-F5344CB8AC3E}">
        <p14:creationId xmlns:p14="http://schemas.microsoft.com/office/powerpoint/2010/main" val="33140512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630A6E6D-B84B-4ED5-A1FA-C1D58195ECF1}"/>
              </a:ext>
            </a:extLst>
          </p:cNvPr>
          <p:cNvSpPr txBox="1"/>
          <p:nvPr/>
        </p:nvSpPr>
        <p:spPr>
          <a:xfrm>
            <a:off x="1711778" y="1859339"/>
            <a:ext cx="8768444" cy="3139321"/>
          </a:xfrm>
          <a:prstGeom prst="rect">
            <a:avLst/>
          </a:prstGeom>
          <a:noFill/>
        </p:spPr>
        <p:txBody>
          <a:bodyPr wrap="square">
            <a:spAutoFit/>
          </a:bodyPr>
          <a:lstStyle/>
          <a:p>
            <a:r>
              <a:rPr lang="uk-UA" b="1" dirty="0"/>
              <a:t>За обсягами відтворення підприємництва виробнича діяльність буває двох видів: </a:t>
            </a:r>
            <a:r>
              <a:rPr lang="uk-UA" dirty="0"/>
              <a:t>проста і розширена.</a:t>
            </a:r>
          </a:p>
          <a:p>
            <a:r>
              <a:rPr lang="uk-UA" dirty="0"/>
              <a:t>	При </a:t>
            </a:r>
            <a:r>
              <a:rPr lang="uk-UA" b="1" dirty="0"/>
              <a:t>простій виробничій діяльності </a:t>
            </a:r>
            <a:r>
              <a:rPr lang="uk-UA" dirty="0"/>
              <a:t>розміри створеного продукту (валової продукції), а також його якість залишаються незмінними, тобто весь створений додатковий доход (прибуток) використовується для формування доходів працівникам, власникам і державі.</a:t>
            </a:r>
          </a:p>
          <a:p>
            <a:r>
              <a:rPr lang="uk-UA" dirty="0"/>
              <a:t>	</a:t>
            </a:r>
            <a:r>
              <a:rPr lang="uk-UA" b="1" dirty="0"/>
              <a:t>Розширена виробнича діяльність </a:t>
            </a:r>
            <a:r>
              <a:rPr lang="uk-UA" dirty="0"/>
              <a:t>– це повторення її у зростаючих розмірах, коли кількісно та якісно збільшується валова продукція. При цьому на формування доходів працівникам, власникам і державі спрямовується лише частина створеного прибутку або здійснюється додаткове інвестування виробничої діяльності власниками.</a:t>
            </a:r>
          </a:p>
        </p:txBody>
      </p:sp>
    </p:spTree>
    <p:extLst>
      <p:ext uri="{BB962C8B-B14F-4D97-AF65-F5344CB8AC3E}">
        <p14:creationId xmlns:p14="http://schemas.microsoft.com/office/powerpoint/2010/main" val="13949874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961C255-8D1A-4417-BC01-E9A18FC5FC70}"/>
              </a:ext>
            </a:extLst>
          </p:cNvPr>
          <p:cNvSpPr txBox="1"/>
          <p:nvPr/>
        </p:nvSpPr>
        <p:spPr>
          <a:xfrm>
            <a:off x="1981200" y="2071596"/>
            <a:ext cx="8021217" cy="2308324"/>
          </a:xfrm>
          <a:prstGeom prst="rect">
            <a:avLst/>
          </a:prstGeom>
          <a:noFill/>
        </p:spPr>
        <p:txBody>
          <a:bodyPr wrap="square">
            <a:spAutoFit/>
          </a:bodyPr>
          <a:lstStyle/>
          <a:p>
            <a:r>
              <a:rPr lang="ru-RU" dirty="0"/>
              <a:t>	</a:t>
            </a:r>
            <a:r>
              <a:rPr lang="ru-RU" dirty="0" err="1"/>
              <a:t>Обсяги</a:t>
            </a:r>
            <a:r>
              <a:rPr lang="ru-RU" dirty="0"/>
              <a:t> </a:t>
            </a:r>
            <a:r>
              <a:rPr lang="ru-RU" dirty="0" err="1"/>
              <a:t>господарської</a:t>
            </a:r>
            <a:r>
              <a:rPr lang="ru-RU" dirty="0"/>
              <a:t> </a:t>
            </a:r>
            <a:r>
              <a:rPr lang="ru-RU" dirty="0" err="1"/>
              <a:t>виробничої</a:t>
            </a:r>
            <a:r>
              <a:rPr lang="ru-RU" dirty="0"/>
              <a:t> </a:t>
            </a:r>
            <a:r>
              <a:rPr lang="ru-RU" dirty="0" err="1"/>
              <a:t>діяльності</a:t>
            </a:r>
            <a:r>
              <a:rPr lang="ru-RU" dirty="0"/>
              <a:t> </a:t>
            </a:r>
            <a:r>
              <a:rPr lang="ru-RU" dirty="0" err="1"/>
              <a:t>визначаються</a:t>
            </a:r>
            <a:r>
              <a:rPr lang="ru-RU" dirty="0"/>
              <a:t> </a:t>
            </a:r>
            <a:r>
              <a:rPr lang="ru-RU" dirty="0" err="1"/>
              <a:t>виробничою</a:t>
            </a:r>
            <a:r>
              <a:rPr lang="ru-RU" dirty="0"/>
              <a:t> </a:t>
            </a:r>
            <a:r>
              <a:rPr lang="ru-RU" dirty="0" err="1"/>
              <a:t>потужністю</a:t>
            </a:r>
            <a:r>
              <a:rPr lang="ru-RU" dirty="0"/>
              <a:t> </a:t>
            </a:r>
            <a:r>
              <a:rPr lang="ru-RU" dirty="0" err="1"/>
              <a:t>підприємства</a:t>
            </a:r>
            <a:r>
              <a:rPr lang="ru-RU" dirty="0"/>
              <a:t>.</a:t>
            </a:r>
          </a:p>
          <a:p>
            <a:endParaRPr lang="ru-RU" dirty="0"/>
          </a:p>
          <a:p>
            <a:r>
              <a:rPr lang="uk-UA" b="1" dirty="0"/>
              <a:t>Виробнича потужність підприємства </a:t>
            </a:r>
            <a:r>
              <a:rPr lang="uk-UA" dirty="0"/>
              <a:t>характеризує максимально можливий річний обсяг випуску продукції (видобутку й переробки сировини або надання певних послуг) заздалегідь визначених номенклатури, асортименту та якості за умови найбільш повного використання прогресивної технології та організації виробництва.</a:t>
            </a:r>
          </a:p>
        </p:txBody>
      </p:sp>
    </p:spTree>
    <p:extLst>
      <p:ext uri="{BB962C8B-B14F-4D97-AF65-F5344CB8AC3E}">
        <p14:creationId xmlns:p14="http://schemas.microsoft.com/office/powerpoint/2010/main" val="14263976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832C9B6-7AD5-4829-8E8D-FF8D02F6D4BD}"/>
              </a:ext>
            </a:extLst>
          </p:cNvPr>
          <p:cNvSpPr txBox="1"/>
          <p:nvPr/>
        </p:nvSpPr>
        <p:spPr>
          <a:xfrm>
            <a:off x="1671734" y="1519632"/>
            <a:ext cx="8462866" cy="2862322"/>
          </a:xfrm>
          <a:prstGeom prst="rect">
            <a:avLst/>
          </a:prstGeom>
          <a:noFill/>
        </p:spPr>
        <p:txBody>
          <a:bodyPr wrap="square">
            <a:spAutoFit/>
          </a:bodyPr>
          <a:lstStyle/>
          <a:p>
            <a:r>
              <a:rPr lang="ru-RU" b="1" dirty="0"/>
              <a:t>2. </a:t>
            </a:r>
            <a:r>
              <a:rPr lang="ru-RU" b="1" dirty="0" err="1"/>
              <a:t>Виробничий</a:t>
            </a:r>
            <a:r>
              <a:rPr lang="ru-RU" b="1" dirty="0"/>
              <a:t> </a:t>
            </a:r>
            <a:r>
              <a:rPr lang="ru-RU" b="1" dirty="0" err="1"/>
              <a:t>процес</a:t>
            </a:r>
            <a:r>
              <a:rPr lang="ru-RU" b="1" dirty="0"/>
              <a:t> та </a:t>
            </a:r>
            <a:r>
              <a:rPr lang="ru-RU" b="1" dirty="0" err="1"/>
              <a:t>виробничий</a:t>
            </a:r>
            <a:r>
              <a:rPr lang="ru-RU" b="1" dirty="0"/>
              <a:t> цикл </a:t>
            </a:r>
            <a:r>
              <a:rPr lang="ru-RU" b="1" dirty="0" err="1"/>
              <a:t>підприємства</a:t>
            </a:r>
            <a:endParaRPr lang="ru-RU" b="1" dirty="0"/>
          </a:p>
          <a:p>
            <a:endParaRPr lang="ru-RU" dirty="0"/>
          </a:p>
          <a:p>
            <a:r>
              <a:rPr lang="uk-UA" dirty="0"/>
              <a:t>	</a:t>
            </a:r>
            <a:r>
              <a:rPr lang="uk-UA" b="1" dirty="0"/>
              <a:t>Організація виробництва </a:t>
            </a:r>
            <a:r>
              <a:rPr lang="uk-UA" dirty="0"/>
              <a:t>представляє собою раціональну взаємодію працівників, засобів і предметів праці у просторі і часі. </a:t>
            </a:r>
          </a:p>
          <a:p>
            <a:r>
              <a:rPr lang="uk-UA" dirty="0"/>
              <a:t>	</a:t>
            </a:r>
          </a:p>
          <a:p>
            <a:r>
              <a:rPr lang="uk-UA" dirty="0"/>
              <a:t>	Специфічну форму організації виробництва, яка містить такі його властивості, як широта номенклатури, регулярність, стабільність і обсяг випуску продукції називають </a:t>
            </a:r>
            <a:r>
              <a:rPr lang="uk-UA" b="1" dirty="0"/>
              <a:t>типом виробництва.</a:t>
            </a:r>
          </a:p>
          <a:p>
            <a:endParaRPr lang="uk-UA" b="1" dirty="0"/>
          </a:p>
          <a:p>
            <a:r>
              <a:rPr lang="uk-UA" b="1" dirty="0"/>
              <a:t>	</a:t>
            </a:r>
            <a:r>
              <a:rPr lang="ru-RU" dirty="0" err="1"/>
              <a:t>Існують</a:t>
            </a:r>
            <a:r>
              <a:rPr lang="ru-RU" dirty="0"/>
              <a:t> три типи </a:t>
            </a:r>
            <a:r>
              <a:rPr lang="ru-RU" dirty="0" err="1"/>
              <a:t>виробництва</a:t>
            </a:r>
            <a:r>
              <a:rPr lang="ru-RU" dirty="0"/>
              <a:t>: </a:t>
            </a:r>
            <a:r>
              <a:rPr lang="ru-RU" dirty="0" err="1"/>
              <a:t>одиничне</a:t>
            </a:r>
            <a:r>
              <a:rPr lang="ru-RU" dirty="0"/>
              <a:t>, </a:t>
            </a:r>
            <a:r>
              <a:rPr lang="ru-RU" dirty="0" err="1"/>
              <a:t>серійне</a:t>
            </a:r>
            <a:r>
              <a:rPr lang="ru-RU" dirty="0"/>
              <a:t> та </a:t>
            </a:r>
            <a:r>
              <a:rPr lang="ru-RU" dirty="0" err="1"/>
              <a:t>масове</a:t>
            </a:r>
            <a:r>
              <a:rPr lang="ru-RU" dirty="0"/>
              <a:t> </a:t>
            </a:r>
            <a:endParaRPr lang="uk-UA" dirty="0"/>
          </a:p>
        </p:txBody>
      </p:sp>
    </p:spTree>
    <p:extLst>
      <p:ext uri="{BB962C8B-B14F-4D97-AF65-F5344CB8AC3E}">
        <p14:creationId xmlns:p14="http://schemas.microsoft.com/office/powerpoint/2010/main" val="4241347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C7BF406-5824-43AC-AFFD-8DC1ADEA871F}"/>
              </a:ext>
            </a:extLst>
          </p:cNvPr>
          <p:cNvSpPr txBox="1"/>
          <p:nvPr/>
        </p:nvSpPr>
        <p:spPr>
          <a:xfrm>
            <a:off x="2090057" y="1166842"/>
            <a:ext cx="8621485" cy="4524315"/>
          </a:xfrm>
          <a:prstGeom prst="rect">
            <a:avLst/>
          </a:prstGeom>
          <a:noFill/>
        </p:spPr>
        <p:txBody>
          <a:bodyPr wrap="square">
            <a:spAutoFit/>
          </a:bodyPr>
          <a:lstStyle/>
          <a:p>
            <a:r>
              <a:rPr lang="uk-UA" dirty="0"/>
              <a:t>	</a:t>
            </a:r>
            <a:r>
              <a:rPr lang="uk-UA" b="1" dirty="0"/>
              <a:t>Одиничне виробництво </a:t>
            </a:r>
            <a:r>
              <a:rPr lang="uk-UA" dirty="0"/>
              <a:t>характеризується широкою номенклатурою виробів, малим обсягом їх випуску на робочих місцях, які не мають певної спеціалізації.</a:t>
            </a:r>
            <a:r>
              <a:rPr lang="ru-RU" dirty="0"/>
              <a:t> </a:t>
            </a:r>
            <a:r>
              <a:rPr lang="ru-RU" dirty="0" err="1"/>
              <a:t>Такий</a:t>
            </a:r>
            <a:r>
              <a:rPr lang="ru-RU" dirty="0"/>
              <a:t> тип </a:t>
            </a:r>
            <a:r>
              <a:rPr lang="ru-RU" dirty="0" err="1"/>
              <a:t>виробничого</a:t>
            </a:r>
            <a:r>
              <a:rPr lang="ru-RU" dirty="0"/>
              <a:t> </a:t>
            </a:r>
            <a:r>
              <a:rPr lang="ru-RU" dirty="0" err="1"/>
              <a:t>процесу</a:t>
            </a:r>
            <a:r>
              <a:rPr lang="ru-RU" dirty="0"/>
              <a:t> </a:t>
            </a:r>
            <a:r>
              <a:rPr lang="ru-RU" dirty="0" err="1"/>
              <a:t>використовується</a:t>
            </a:r>
            <a:r>
              <a:rPr lang="ru-RU" dirty="0"/>
              <a:t> на </a:t>
            </a:r>
            <a:r>
              <a:rPr lang="ru-RU" dirty="0" err="1"/>
              <a:t>підприємствах</a:t>
            </a:r>
            <a:r>
              <a:rPr lang="ru-RU" dirty="0"/>
              <a:t> </a:t>
            </a:r>
            <a:r>
              <a:rPr lang="ru-RU" dirty="0" err="1"/>
              <a:t>важкого</a:t>
            </a:r>
            <a:r>
              <a:rPr lang="ru-RU" dirty="0"/>
              <a:t> </a:t>
            </a:r>
            <a:r>
              <a:rPr lang="ru-RU" dirty="0" err="1"/>
              <a:t>енергетичного</a:t>
            </a:r>
            <a:r>
              <a:rPr lang="ru-RU" dirty="0"/>
              <a:t> </a:t>
            </a:r>
            <a:r>
              <a:rPr lang="ru-RU" dirty="0" err="1"/>
              <a:t>машинобудування</a:t>
            </a:r>
            <a:r>
              <a:rPr lang="ru-RU" dirty="0"/>
              <a:t>, </a:t>
            </a:r>
            <a:r>
              <a:rPr lang="ru-RU" dirty="0" err="1"/>
              <a:t>суднобудування</a:t>
            </a:r>
            <a:r>
              <a:rPr lang="ru-RU" dirty="0"/>
              <a:t>, на </a:t>
            </a:r>
            <a:r>
              <a:rPr lang="ru-RU" dirty="0" err="1"/>
              <a:t>дослідних</a:t>
            </a:r>
            <a:r>
              <a:rPr lang="ru-RU" dirty="0"/>
              <a:t> </a:t>
            </a:r>
            <a:r>
              <a:rPr lang="ru-RU" dirty="0" err="1"/>
              <a:t>підприємствах</a:t>
            </a:r>
            <a:r>
              <a:rPr lang="ru-RU" dirty="0"/>
              <a:t>.</a:t>
            </a:r>
            <a:endParaRPr lang="uk-UA" dirty="0"/>
          </a:p>
          <a:p>
            <a:endParaRPr lang="uk-UA" dirty="0"/>
          </a:p>
          <a:p>
            <a:r>
              <a:rPr lang="uk-UA" dirty="0"/>
              <a:t>	</a:t>
            </a:r>
            <a:r>
              <a:rPr lang="uk-UA" b="1" dirty="0"/>
              <a:t>Серійному виробництву </a:t>
            </a:r>
            <a:r>
              <a:rPr lang="uk-UA" dirty="0"/>
              <a:t>властива обмежена номенклатура виробів, що виготовляються періодично повторюваними партіями, і порівняно великий обсяг випуску. </a:t>
            </a:r>
            <a:r>
              <a:rPr lang="ru-RU" dirty="0" err="1"/>
              <a:t>Серійне</a:t>
            </a:r>
            <a:r>
              <a:rPr lang="ru-RU" dirty="0"/>
              <a:t> </a:t>
            </a:r>
            <a:r>
              <a:rPr lang="ru-RU" dirty="0" err="1"/>
              <a:t>виробництво</a:t>
            </a:r>
            <a:r>
              <a:rPr lang="ru-RU" dirty="0"/>
              <a:t> </a:t>
            </a:r>
            <a:r>
              <a:rPr lang="ru-RU" dirty="0" err="1"/>
              <a:t>характерне</a:t>
            </a:r>
            <a:r>
              <a:rPr lang="ru-RU" dirty="0"/>
              <a:t> для </a:t>
            </a:r>
            <a:r>
              <a:rPr lang="ru-RU" dirty="0" err="1"/>
              <a:t>літакобудування</a:t>
            </a:r>
            <a:r>
              <a:rPr lang="ru-RU" dirty="0"/>
              <a:t>, </a:t>
            </a:r>
            <a:r>
              <a:rPr lang="ru-RU" dirty="0" err="1"/>
              <a:t>верстатозаводів</a:t>
            </a:r>
            <a:r>
              <a:rPr lang="ru-RU" dirty="0"/>
              <a:t>, </a:t>
            </a:r>
            <a:r>
              <a:rPr lang="ru-RU" dirty="0" err="1"/>
              <a:t>сільськогосподарської</a:t>
            </a:r>
            <a:r>
              <a:rPr lang="ru-RU" dirty="0"/>
              <a:t> </a:t>
            </a:r>
            <a:r>
              <a:rPr lang="ru-RU" dirty="0" err="1"/>
              <a:t>техніки</a:t>
            </a:r>
            <a:r>
              <a:rPr lang="ru-RU" dirty="0"/>
              <a:t> та </a:t>
            </a:r>
            <a:r>
              <a:rPr lang="ru-RU" dirty="0" err="1"/>
              <a:t>інші</a:t>
            </a:r>
            <a:r>
              <a:rPr lang="ru-RU" dirty="0"/>
              <a:t>.</a:t>
            </a:r>
            <a:endParaRPr lang="uk-UA" dirty="0"/>
          </a:p>
          <a:p>
            <a:r>
              <a:rPr lang="uk-UA" dirty="0"/>
              <a:t>	</a:t>
            </a:r>
          </a:p>
          <a:p>
            <a:r>
              <a:rPr lang="uk-UA" dirty="0"/>
              <a:t>	</a:t>
            </a:r>
            <a:r>
              <a:rPr lang="uk-UA" b="1" dirty="0"/>
              <a:t>Масове виробництво </a:t>
            </a:r>
            <a:r>
              <a:rPr lang="uk-UA" dirty="0"/>
              <a:t>характеризується вузькою номенклатурою та великим обсягом випуску виробів, що виготовляються безперервно протягом тривалого часу. </a:t>
            </a:r>
            <a:r>
              <a:rPr lang="ru-RU" dirty="0"/>
              <a:t>Даний тип </a:t>
            </a:r>
            <a:r>
              <a:rPr lang="ru-RU" dirty="0" err="1"/>
              <a:t>характерний</a:t>
            </a:r>
            <a:r>
              <a:rPr lang="ru-RU" dirty="0"/>
              <a:t> для </a:t>
            </a:r>
            <a:r>
              <a:rPr lang="ru-RU" dirty="0" err="1"/>
              <a:t>підприємств</a:t>
            </a:r>
            <a:r>
              <a:rPr lang="ru-RU" dirty="0"/>
              <a:t>, </a:t>
            </a:r>
            <a:r>
              <a:rPr lang="ru-RU" dirty="0" err="1"/>
              <a:t>що</a:t>
            </a:r>
            <a:r>
              <a:rPr lang="ru-RU" dirty="0"/>
              <a:t> </a:t>
            </a:r>
            <a:r>
              <a:rPr lang="ru-RU" dirty="0" err="1"/>
              <a:t>виробляють</a:t>
            </a:r>
            <a:r>
              <a:rPr lang="ru-RU" dirty="0"/>
              <a:t> </a:t>
            </a:r>
            <a:r>
              <a:rPr lang="ru-RU" dirty="0" err="1"/>
              <a:t>вироби</a:t>
            </a:r>
            <a:r>
              <a:rPr lang="ru-RU" dirty="0"/>
              <a:t> широкого </a:t>
            </a:r>
            <a:r>
              <a:rPr lang="ru-RU" dirty="0" err="1"/>
              <a:t>вжитку</a:t>
            </a:r>
            <a:r>
              <a:rPr lang="ru-RU" dirty="0"/>
              <a:t> (</a:t>
            </a:r>
            <a:r>
              <a:rPr lang="ru-RU" dirty="0" err="1"/>
              <a:t>телевізори</a:t>
            </a:r>
            <a:r>
              <a:rPr lang="ru-RU" dirty="0"/>
              <a:t>, </a:t>
            </a:r>
            <a:r>
              <a:rPr lang="ru-RU" dirty="0" err="1"/>
              <a:t>побутова</a:t>
            </a:r>
            <a:r>
              <a:rPr lang="ru-RU" dirty="0"/>
              <a:t> </a:t>
            </a:r>
            <a:r>
              <a:rPr lang="ru-RU" dirty="0" err="1"/>
              <a:t>техніка</a:t>
            </a:r>
            <a:r>
              <a:rPr lang="ru-RU" dirty="0"/>
              <a:t>, </a:t>
            </a:r>
            <a:r>
              <a:rPr lang="ru-RU" dirty="0" err="1"/>
              <a:t>одяг</a:t>
            </a:r>
            <a:r>
              <a:rPr lang="ru-RU" dirty="0"/>
              <a:t>, </a:t>
            </a:r>
            <a:r>
              <a:rPr lang="ru-RU" dirty="0" err="1"/>
              <a:t>продукти</a:t>
            </a:r>
            <a:r>
              <a:rPr lang="ru-RU" dirty="0"/>
              <a:t> </a:t>
            </a:r>
            <a:r>
              <a:rPr lang="ru-RU" dirty="0" err="1"/>
              <a:t>харчування</a:t>
            </a:r>
            <a:r>
              <a:rPr lang="ru-RU" dirty="0"/>
              <a:t>).</a:t>
            </a:r>
            <a:endParaRPr lang="uk-UA" dirty="0"/>
          </a:p>
        </p:txBody>
      </p:sp>
    </p:spTree>
    <p:extLst>
      <p:ext uri="{BB962C8B-B14F-4D97-AF65-F5344CB8AC3E}">
        <p14:creationId xmlns:p14="http://schemas.microsoft.com/office/powerpoint/2010/main" val="19966395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4035756-D658-4A73-8FE2-684EBA7F56E0}"/>
              </a:ext>
            </a:extLst>
          </p:cNvPr>
          <p:cNvSpPr txBox="1"/>
          <p:nvPr/>
        </p:nvSpPr>
        <p:spPr>
          <a:xfrm>
            <a:off x="863081" y="1650002"/>
            <a:ext cx="9820469" cy="4247317"/>
          </a:xfrm>
          <a:prstGeom prst="rect">
            <a:avLst/>
          </a:prstGeom>
          <a:noFill/>
        </p:spPr>
        <p:txBody>
          <a:bodyPr wrap="square">
            <a:spAutoFit/>
          </a:bodyPr>
          <a:lstStyle/>
          <a:p>
            <a:r>
              <a:rPr lang="uk-UA" dirty="0"/>
              <a:t>	Виробнича діяльність може здійснюватися з використанням наступних </a:t>
            </a:r>
            <a:r>
              <a:rPr lang="uk-UA" b="1" dirty="0"/>
              <a:t>форм її організації</a:t>
            </a:r>
            <a:r>
              <a:rPr lang="uk-UA" dirty="0"/>
              <a:t>: </a:t>
            </a:r>
          </a:p>
          <a:p>
            <a:r>
              <a:rPr lang="uk-UA" b="1" dirty="0"/>
              <a:t>	концентрація</a:t>
            </a:r>
            <a:r>
              <a:rPr lang="uk-UA" dirty="0"/>
              <a:t> визначається розміром підприємства за наявністю основних засобів і трудових ресурсів та річним обсягом виробничої діяльності;</a:t>
            </a:r>
          </a:p>
          <a:p>
            <a:r>
              <a:rPr lang="uk-UA" b="1" dirty="0"/>
              <a:t>	комбінування</a:t>
            </a:r>
            <a:r>
              <a:rPr lang="uk-UA" dirty="0"/>
              <a:t> – це поєднання в одному підприємстві різних об’єктів виробничої діяльності, пов’язаних між собою в технічному, економічному та організаційному відношеннях;</a:t>
            </a:r>
          </a:p>
          <a:p>
            <a:r>
              <a:rPr lang="uk-UA" b="1" dirty="0"/>
              <a:t>	спеціалізація</a:t>
            </a:r>
            <a:r>
              <a:rPr lang="uk-UA" dirty="0"/>
              <a:t> – це процес зосередження виробництва певного виду продукції (робіт, послуг), її окремих частин або технологічних процесів на окремому підприємстві;</a:t>
            </a:r>
          </a:p>
          <a:p>
            <a:r>
              <a:rPr lang="uk-UA" b="1" dirty="0"/>
              <a:t>	кооперування</a:t>
            </a:r>
            <a:r>
              <a:rPr lang="uk-UA" dirty="0"/>
              <a:t> – це наявність тривалих господарських </a:t>
            </a:r>
            <a:r>
              <a:rPr lang="uk-UA" dirty="0" err="1"/>
              <a:t>звʼязків</a:t>
            </a:r>
            <a:r>
              <a:rPr lang="uk-UA" dirty="0"/>
              <a:t> між підприємством та іншими суб’єктами господарювання, що спільно виготовляють кінцевий продукт.</a:t>
            </a:r>
          </a:p>
          <a:p>
            <a:r>
              <a:rPr lang="uk-UA" b="1" dirty="0"/>
              <a:t>	розміщення</a:t>
            </a:r>
            <a:r>
              <a:rPr lang="uk-UA" dirty="0"/>
              <a:t> виробничої діяльності є формою територіальної її організації, яка полягає у просторовому розподілі підприємств.</a:t>
            </a:r>
          </a:p>
        </p:txBody>
      </p:sp>
    </p:spTree>
    <p:extLst>
      <p:ext uri="{BB962C8B-B14F-4D97-AF65-F5344CB8AC3E}">
        <p14:creationId xmlns:p14="http://schemas.microsoft.com/office/powerpoint/2010/main" val="1417017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36C0261-C597-422E-9E8D-3EF0866EF585}"/>
              </a:ext>
            </a:extLst>
          </p:cNvPr>
          <p:cNvSpPr txBox="1"/>
          <p:nvPr/>
        </p:nvSpPr>
        <p:spPr>
          <a:xfrm>
            <a:off x="1318727" y="2043033"/>
            <a:ext cx="9554546" cy="1754326"/>
          </a:xfrm>
          <a:prstGeom prst="rect">
            <a:avLst/>
          </a:prstGeom>
          <a:noFill/>
        </p:spPr>
        <p:txBody>
          <a:bodyPr wrap="square">
            <a:spAutoFit/>
          </a:bodyPr>
          <a:lstStyle/>
          <a:p>
            <a:r>
              <a:rPr lang="uk-UA" dirty="0"/>
              <a:t>Виробничу діяльність підприємства складають виробничі процеси, які виконуються у певних підрозділах.</a:t>
            </a:r>
          </a:p>
          <a:p>
            <a:r>
              <a:rPr lang="uk-UA" b="1" dirty="0"/>
              <a:t>Виробничий процес </a:t>
            </a:r>
            <a:r>
              <a:rPr lang="uk-UA" dirty="0"/>
              <a:t>– сукупність взаємопов’язаних основних, допоміжних і обслуговуючих процесів, в результаті яких сировина, матеріали, напівфабрикати та інші предмети праці перетворюються в готову для певної стадії виробництва продукцію.</a:t>
            </a:r>
          </a:p>
        </p:txBody>
      </p:sp>
    </p:spTree>
    <p:extLst>
      <p:ext uri="{BB962C8B-B14F-4D97-AF65-F5344CB8AC3E}">
        <p14:creationId xmlns:p14="http://schemas.microsoft.com/office/powerpoint/2010/main" val="26374714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E5C9B45-57D4-46ED-9B65-BF44F013D3B9}"/>
              </a:ext>
            </a:extLst>
          </p:cNvPr>
          <p:cNvSpPr txBox="1"/>
          <p:nvPr/>
        </p:nvSpPr>
        <p:spPr>
          <a:xfrm>
            <a:off x="2544536" y="2289119"/>
            <a:ext cx="7102928" cy="1477328"/>
          </a:xfrm>
          <a:prstGeom prst="rect">
            <a:avLst/>
          </a:prstGeom>
          <a:noFill/>
        </p:spPr>
        <p:txBody>
          <a:bodyPr wrap="square">
            <a:spAutoFit/>
          </a:bodyPr>
          <a:lstStyle/>
          <a:p>
            <a:pPr algn="ctr"/>
            <a:r>
              <a:rPr lang="uk-UA" dirty="0"/>
              <a:t>ПЛАН</a:t>
            </a:r>
          </a:p>
          <a:p>
            <a:endParaRPr lang="uk-UA" dirty="0"/>
          </a:p>
          <a:p>
            <a:r>
              <a:rPr lang="uk-UA" dirty="0"/>
              <a:t>1. Змістова характеристика виробничого підприємництва</a:t>
            </a:r>
          </a:p>
          <a:p>
            <a:r>
              <a:rPr lang="uk-UA" dirty="0"/>
              <a:t>2. Виробничий процес та виробничий цикл підприємства</a:t>
            </a:r>
          </a:p>
          <a:p>
            <a:r>
              <a:rPr lang="uk-UA" dirty="0"/>
              <a:t>3. Інноваційне підприємництво</a:t>
            </a:r>
          </a:p>
        </p:txBody>
      </p:sp>
    </p:spTree>
    <p:extLst>
      <p:ext uri="{BB962C8B-B14F-4D97-AF65-F5344CB8AC3E}">
        <p14:creationId xmlns:p14="http://schemas.microsoft.com/office/powerpoint/2010/main" val="37954217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FBA8B1A-385D-4C20-8388-4E850A255696}"/>
              </a:ext>
            </a:extLst>
          </p:cNvPr>
          <p:cNvSpPr txBox="1"/>
          <p:nvPr/>
        </p:nvSpPr>
        <p:spPr>
          <a:xfrm>
            <a:off x="1548882" y="1443841"/>
            <a:ext cx="9442580" cy="3970318"/>
          </a:xfrm>
          <a:prstGeom prst="rect">
            <a:avLst/>
          </a:prstGeom>
          <a:noFill/>
        </p:spPr>
        <p:txBody>
          <a:bodyPr wrap="square">
            <a:spAutoFit/>
          </a:bodyPr>
          <a:lstStyle/>
          <a:p>
            <a:r>
              <a:rPr lang="ru-RU" dirty="0" err="1"/>
              <a:t>Виробничий</a:t>
            </a:r>
            <a:r>
              <a:rPr lang="ru-RU" dirty="0"/>
              <a:t> </a:t>
            </a:r>
            <a:r>
              <a:rPr lang="ru-RU" dirty="0" err="1"/>
              <a:t>процес</a:t>
            </a:r>
            <a:r>
              <a:rPr lang="ru-RU" dirty="0"/>
              <a:t> </a:t>
            </a:r>
            <a:r>
              <a:rPr lang="ru-RU" dirty="0" err="1"/>
              <a:t>об’єднує</a:t>
            </a:r>
            <a:r>
              <a:rPr lang="ru-RU" dirty="0"/>
              <a:t> </a:t>
            </a:r>
            <a:r>
              <a:rPr lang="ru-RU" dirty="0" err="1"/>
              <a:t>множину</a:t>
            </a:r>
            <a:r>
              <a:rPr lang="ru-RU" dirty="0"/>
              <a:t> </a:t>
            </a:r>
            <a:r>
              <a:rPr lang="ru-RU" dirty="0" err="1"/>
              <a:t>часткових</a:t>
            </a:r>
            <a:r>
              <a:rPr lang="ru-RU" dirty="0"/>
              <a:t> </a:t>
            </a:r>
            <a:r>
              <a:rPr lang="ru-RU" dirty="0" err="1"/>
              <a:t>процесів</a:t>
            </a:r>
            <a:r>
              <a:rPr lang="ru-RU" dirty="0"/>
              <a:t>, </a:t>
            </a:r>
            <a:r>
              <a:rPr lang="ru-RU" dirty="0" err="1"/>
              <a:t>що</a:t>
            </a:r>
            <a:r>
              <a:rPr lang="ru-RU" dirty="0"/>
              <a:t> </a:t>
            </a:r>
            <a:r>
              <a:rPr lang="ru-RU" dirty="0" err="1"/>
              <a:t>спрямовані</a:t>
            </a:r>
            <a:r>
              <a:rPr lang="ru-RU" dirty="0"/>
              <a:t> на </a:t>
            </a:r>
            <a:r>
              <a:rPr lang="ru-RU" dirty="0" err="1"/>
              <a:t>виготовлення</a:t>
            </a:r>
            <a:r>
              <a:rPr lang="ru-RU" dirty="0"/>
              <a:t> готового продукту, </a:t>
            </a:r>
            <a:r>
              <a:rPr lang="ru-RU" dirty="0" err="1"/>
              <a:t>які</a:t>
            </a:r>
            <a:r>
              <a:rPr lang="ru-RU" dirty="0"/>
              <a:t> </a:t>
            </a:r>
            <a:r>
              <a:rPr lang="ru-RU" dirty="0" err="1"/>
              <a:t>можна</a:t>
            </a:r>
            <a:r>
              <a:rPr lang="ru-RU" dirty="0"/>
              <a:t> </a:t>
            </a:r>
            <a:r>
              <a:rPr lang="ru-RU" dirty="0" err="1"/>
              <a:t>класифікувати</a:t>
            </a:r>
            <a:r>
              <a:rPr lang="ru-RU" dirty="0"/>
              <a:t> за </a:t>
            </a:r>
            <a:r>
              <a:rPr lang="ru-RU" dirty="0" err="1"/>
              <a:t>певними</a:t>
            </a:r>
            <a:r>
              <a:rPr lang="ru-RU" dirty="0"/>
              <a:t> </a:t>
            </a:r>
            <a:r>
              <a:rPr lang="ru-RU" dirty="0" err="1"/>
              <a:t>ознаками</a:t>
            </a:r>
            <a:r>
              <a:rPr lang="ru-RU" dirty="0"/>
              <a:t>: </a:t>
            </a:r>
          </a:p>
          <a:p>
            <a:r>
              <a:rPr lang="ru-RU" i="1" dirty="0"/>
              <a:t>	</a:t>
            </a:r>
            <a:r>
              <a:rPr lang="ru-RU" i="1" u="sng" dirty="0" err="1"/>
              <a:t>Залежно</a:t>
            </a:r>
            <a:r>
              <a:rPr lang="ru-RU" i="1" u="sng" dirty="0"/>
              <a:t> </a:t>
            </a:r>
            <a:r>
              <a:rPr lang="ru-RU" i="1" u="sng" dirty="0" err="1"/>
              <a:t>від</a:t>
            </a:r>
            <a:r>
              <a:rPr lang="ru-RU" i="1" u="sng" dirty="0"/>
              <a:t> </a:t>
            </a:r>
            <a:r>
              <a:rPr lang="ru-RU" i="1" u="sng" dirty="0" err="1"/>
              <a:t>ролі</a:t>
            </a:r>
            <a:r>
              <a:rPr lang="ru-RU" i="1" u="sng" dirty="0"/>
              <a:t> в </a:t>
            </a:r>
            <a:r>
              <a:rPr lang="ru-RU" i="1" u="sng" dirty="0" err="1"/>
              <a:t>загальному</a:t>
            </a:r>
            <a:r>
              <a:rPr lang="ru-RU" i="1" u="sng" dirty="0"/>
              <a:t> </a:t>
            </a:r>
            <a:r>
              <a:rPr lang="ru-RU" i="1" u="sng" dirty="0" err="1"/>
              <a:t>процесі</a:t>
            </a:r>
            <a:r>
              <a:rPr lang="ru-RU" i="1" u="sng" dirty="0"/>
              <a:t> </a:t>
            </a:r>
            <a:r>
              <a:rPr lang="ru-RU" i="1" u="sng" dirty="0" err="1"/>
              <a:t>виготовлення</a:t>
            </a:r>
            <a:r>
              <a:rPr lang="ru-RU" i="1" u="sng" dirty="0"/>
              <a:t> </a:t>
            </a:r>
            <a:r>
              <a:rPr lang="ru-RU" i="1" u="sng" dirty="0" err="1"/>
              <a:t>готової</a:t>
            </a:r>
            <a:r>
              <a:rPr lang="ru-RU" i="1" u="sng" dirty="0"/>
              <a:t> </a:t>
            </a:r>
            <a:r>
              <a:rPr lang="ru-RU" i="1" u="sng" dirty="0" err="1"/>
              <a:t>продукції</a:t>
            </a:r>
            <a:r>
              <a:rPr lang="ru-RU" dirty="0"/>
              <a:t>: </a:t>
            </a:r>
          </a:p>
          <a:p>
            <a:r>
              <a:rPr lang="ru-RU" b="1" dirty="0"/>
              <a:t>	</a:t>
            </a:r>
            <a:r>
              <a:rPr lang="ru-RU" b="1" dirty="0" err="1"/>
              <a:t>основні</a:t>
            </a:r>
            <a:r>
              <a:rPr lang="ru-RU" dirty="0"/>
              <a:t> (</a:t>
            </a:r>
            <a:r>
              <a:rPr lang="ru-RU" dirty="0" err="1"/>
              <a:t>безпосередньо</a:t>
            </a:r>
            <a:r>
              <a:rPr lang="ru-RU" dirty="0"/>
              <a:t> </a:t>
            </a:r>
            <a:r>
              <a:rPr lang="ru-RU" dirty="0" err="1"/>
              <a:t>пов’язані</a:t>
            </a:r>
            <a:r>
              <a:rPr lang="ru-RU" dirty="0"/>
              <a:t> з </a:t>
            </a:r>
            <a:r>
              <a:rPr lang="ru-RU" dirty="0" err="1"/>
              <a:t>перетворенням</a:t>
            </a:r>
            <a:r>
              <a:rPr lang="ru-RU" dirty="0"/>
              <a:t> </a:t>
            </a:r>
            <a:r>
              <a:rPr lang="ru-RU" dirty="0" err="1"/>
              <a:t>предметів</a:t>
            </a:r>
            <a:r>
              <a:rPr lang="ru-RU" dirty="0"/>
              <a:t> </a:t>
            </a:r>
            <a:r>
              <a:rPr lang="ru-RU" dirty="0" err="1"/>
              <a:t>праці</a:t>
            </a:r>
            <a:r>
              <a:rPr lang="ru-RU" dirty="0"/>
              <a:t> у </a:t>
            </a:r>
            <a:r>
              <a:rPr lang="ru-RU" dirty="0" err="1"/>
              <a:t>готову</a:t>
            </a:r>
            <a:r>
              <a:rPr lang="ru-RU" dirty="0"/>
              <a:t> </a:t>
            </a:r>
            <a:r>
              <a:rPr lang="ru-RU" dirty="0" err="1"/>
              <a:t>продукцію</a:t>
            </a:r>
            <a:r>
              <a:rPr lang="ru-RU" dirty="0"/>
              <a:t>);</a:t>
            </a:r>
          </a:p>
          <a:p>
            <a:r>
              <a:rPr lang="ru-RU" b="1" dirty="0"/>
              <a:t>	</a:t>
            </a:r>
            <a:r>
              <a:rPr lang="ru-RU" b="1" dirty="0" err="1"/>
              <a:t>допоміжні</a:t>
            </a:r>
            <a:r>
              <a:rPr lang="ru-RU" b="1" dirty="0"/>
              <a:t> </a:t>
            </a:r>
            <a:r>
              <a:rPr lang="ru-RU" dirty="0"/>
              <a:t>(</a:t>
            </a:r>
            <a:r>
              <a:rPr lang="ru-RU" dirty="0" err="1"/>
              <a:t>лише</a:t>
            </a:r>
            <a:r>
              <a:rPr lang="ru-RU" dirty="0"/>
              <a:t> </a:t>
            </a:r>
            <a:r>
              <a:rPr lang="ru-RU" dirty="0" err="1"/>
              <a:t>сприяють</a:t>
            </a:r>
            <a:r>
              <a:rPr lang="ru-RU" dirty="0"/>
              <a:t> </a:t>
            </a:r>
            <a:r>
              <a:rPr lang="ru-RU" dirty="0" err="1"/>
              <a:t>безперебійній</a:t>
            </a:r>
            <a:r>
              <a:rPr lang="ru-RU" dirty="0"/>
              <a:t> </a:t>
            </a:r>
            <a:r>
              <a:rPr lang="ru-RU" dirty="0" err="1"/>
              <a:t>роботі</a:t>
            </a:r>
            <a:r>
              <a:rPr lang="ru-RU" dirty="0"/>
              <a:t> </a:t>
            </a:r>
            <a:r>
              <a:rPr lang="ru-RU" dirty="0" err="1"/>
              <a:t>підприємства</a:t>
            </a:r>
            <a:r>
              <a:rPr lang="ru-RU" dirty="0"/>
              <a:t>, але </a:t>
            </a:r>
            <a:r>
              <a:rPr lang="ru-RU" dirty="0" err="1"/>
              <a:t>безпосередньої</a:t>
            </a:r>
            <a:r>
              <a:rPr lang="ru-RU" dirty="0"/>
              <a:t> </a:t>
            </a:r>
            <a:r>
              <a:rPr lang="ru-RU" dirty="0" err="1"/>
              <a:t>участі</a:t>
            </a:r>
            <a:r>
              <a:rPr lang="ru-RU" dirty="0"/>
              <a:t> у </a:t>
            </a:r>
            <a:r>
              <a:rPr lang="ru-RU" dirty="0" err="1"/>
              <a:t>виготовленні</a:t>
            </a:r>
            <a:r>
              <a:rPr lang="ru-RU" dirty="0"/>
              <a:t> </a:t>
            </a:r>
            <a:r>
              <a:rPr lang="ru-RU" dirty="0" err="1"/>
              <a:t>продукції</a:t>
            </a:r>
            <a:r>
              <a:rPr lang="ru-RU" dirty="0"/>
              <a:t> не </a:t>
            </a:r>
            <a:r>
              <a:rPr lang="ru-RU" dirty="0" err="1"/>
              <a:t>беруть</a:t>
            </a:r>
            <a:r>
              <a:rPr lang="ru-RU" dirty="0"/>
              <a:t>);</a:t>
            </a:r>
          </a:p>
          <a:p>
            <a:r>
              <a:rPr lang="ru-RU" b="1" dirty="0"/>
              <a:t>	</a:t>
            </a:r>
            <a:r>
              <a:rPr lang="ru-RU" b="1" dirty="0" err="1"/>
              <a:t>обслуговуючі</a:t>
            </a:r>
            <a:r>
              <a:rPr lang="ru-RU" b="1" dirty="0"/>
              <a:t> </a:t>
            </a:r>
            <a:r>
              <a:rPr lang="ru-RU" dirty="0"/>
              <a:t>(</a:t>
            </a:r>
            <a:r>
              <a:rPr lang="ru-RU" dirty="0" err="1"/>
              <a:t>створюють</a:t>
            </a:r>
            <a:r>
              <a:rPr lang="ru-RU" dirty="0"/>
              <a:t> </a:t>
            </a:r>
            <a:r>
              <a:rPr lang="ru-RU" dirty="0" err="1"/>
              <a:t>умови</a:t>
            </a:r>
            <a:r>
              <a:rPr lang="ru-RU" dirty="0"/>
              <a:t> для </a:t>
            </a:r>
            <a:r>
              <a:rPr lang="ru-RU" dirty="0" err="1"/>
              <a:t>здійснення</a:t>
            </a:r>
            <a:r>
              <a:rPr lang="ru-RU" dirty="0"/>
              <a:t> </a:t>
            </a:r>
            <a:r>
              <a:rPr lang="ru-RU" dirty="0" err="1"/>
              <a:t>основних</a:t>
            </a:r>
            <a:r>
              <a:rPr lang="ru-RU" dirty="0"/>
              <a:t> і </a:t>
            </a:r>
            <a:r>
              <a:rPr lang="ru-RU" dirty="0" err="1"/>
              <a:t>допоміжних</a:t>
            </a:r>
            <a:r>
              <a:rPr lang="ru-RU" dirty="0"/>
              <a:t> </a:t>
            </a:r>
            <a:r>
              <a:rPr lang="ru-RU" dirty="0" err="1"/>
              <a:t>процесів</a:t>
            </a:r>
            <a:r>
              <a:rPr lang="ru-RU" dirty="0"/>
              <a:t>).</a:t>
            </a:r>
          </a:p>
          <a:p>
            <a:r>
              <a:rPr lang="ru-RU" b="1" dirty="0"/>
              <a:t>Головна </a:t>
            </a:r>
            <a:r>
              <a:rPr lang="ru-RU" b="1" dirty="0" err="1"/>
              <a:t>відмінність</a:t>
            </a:r>
            <a:r>
              <a:rPr lang="ru-RU" b="1" dirty="0"/>
              <a:t> </a:t>
            </a:r>
            <a:r>
              <a:rPr lang="ru-RU" b="1" dirty="0" err="1"/>
              <a:t>між</a:t>
            </a:r>
            <a:r>
              <a:rPr lang="ru-RU" b="1" dirty="0"/>
              <a:t> </a:t>
            </a:r>
            <a:r>
              <a:rPr lang="ru-RU" b="1" dirty="0" err="1"/>
              <a:t>основними</a:t>
            </a:r>
            <a:r>
              <a:rPr lang="ru-RU" b="1" dirty="0"/>
              <a:t> та </a:t>
            </a:r>
            <a:r>
              <a:rPr lang="ru-RU" b="1" dirty="0" err="1"/>
              <a:t>допоміжними</a:t>
            </a:r>
            <a:r>
              <a:rPr lang="ru-RU" b="1" dirty="0"/>
              <a:t> </a:t>
            </a:r>
            <a:r>
              <a:rPr lang="ru-RU" b="1" dirty="0" err="1"/>
              <a:t>процесами</a:t>
            </a:r>
            <a:r>
              <a:rPr lang="ru-RU" b="1" dirty="0"/>
              <a:t> </a:t>
            </a:r>
            <a:r>
              <a:rPr lang="ru-RU" dirty="0"/>
              <a:t>– те, </a:t>
            </a:r>
            <a:r>
              <a:rPr lang="ru-RU" dirty="0" err="1"/>
              <a:t>що</a:t>
            </a:r>
            <a:r>
              <a:rPr lang="ru-RU" dirty="0"/>
              <a:t> </a:t>
            </a:r>
            <a:r>
              <a:rPr lang="ru-RU" dirty="0" err="1"/>
              <a:t>продукція</a:t>
            </a:r>
            <a:r>
              <a:rPr lang="ru-RU" dirty="0"/>
              <a:t>, </a:t>
            </a:r>
            <a:r>
              <a:rPr lang="ru-RU" dirty="0" err="1"/>
              <a:t>вироблена</a:t>
            </a:r>
            <a:r>
              <a:rPr lang="ru-RU" dirty="0"/>
              <a:t> у </a:t>
            </a:r>
            <a:r>
              <a:rPr lang="ru-RU" dirty="0" err="1"/>
              <a:t>результаті</a:t>
            </a:r>
            <a:r>
              <a:rPr lang="ru-RU" dirty="0"/>
              <a:t> основного </a:t>
            </a:r>
            <a:r>
              <a:rPr lang="ru-RU" dirty="0" err="1"/>
              <a:t>виробничого</a:t>
            </a:r>
            <a:r>
              <a:rPr lang="ru-RU" dirty="0"/>
              <a:t> </a:t>
            </a:r>
            <a:r>
              <a:rPr lang="ru-RU" dirty="0" err="1"/>
              <a:t>процесу</a:t>
            </a:r>
            <a:r>
              <a:rPr lang="ru-RU" dirty="0"/>
              <a:t>, </a:t>
            </a:r>
            <a:r>
              <a:rPr lang="ru-RU" dirty="0" err="1"/>
              <a:t>надходить</a:t>
            </a:r>
            <a:r>
              <a:rPr lang="ru-RU" dirty="0"/>
              <a:t> на </a:t>
            </a:r>
            <a:r>
              <a:rPr lang="ru-RU" dirty="0" err="1"/>
              <a:t>ринок</a:t>
            </a:r>
            <a:r>
              <a:rPr lang="ru-RU" dirty="0"/>
              <a:t> </a:t>
            </a:r>
            <a:r>
              <a:rPr lang="ru-RU" dirty="0" err="1"/>
              <a:t>споживачам</a:t>
            </a:r>
            <a:r>
              <a:rPr lang="ru-RU" dirty="0"/>
              <a:t>, а </a:t>
            </a:r>
            <a:r>
              <a:rPr lang="ru-RU" dirty="0" err="1"/>
              <a:t>продукція</a:t>
            </a:r>
            <a:r>
              <a:rPr lang="ru-RU" dirty="0"/>
              <a:t>, </a:t>
            </a:r>
            <a:r>
              <a:rPr lang="ru-RU" dirty="0" err="1"/>
              <a:t>отримана</a:t>
            </a:r>
            <a:r>
              <a:rPr lang="ru-RU" dirty="0"/>
              <a:t> </a:t>
            </a:r>
            <a:r>
              <a:rPr lang="ru-RU" dirty="0" err="1"/>
              <a:t>під</a:t>
            </a:r>
            <a:r>
              <a:rPr lang="ru-RU" dirty="0"/>
              <a:t> час </a:t>
            </a:r>
            <a:r>
              <a:rPr lang="ru-RU" dirty="0" err="1"/>
              <a:t>допоміжного</a:t>
            </a:r>
            <a:r>
              <a:rPr lang="ru-RU" dirty="0"/>
              <a:t> </a:t>
            </a:r>
            <a:r>
              <a:rPr lang="ru-RU" dirty="0" err="1"/>
              <a:t>процесу</a:t>
            </a:r>
            <a:r>
              <a:rPr lang="ru-RU" dirty="0"/>
              <a:t>, </a:t>
            </a:r>
            <a:r>
              <a:rPr lang="ru-RU" dirty="0" err="1"/>
              <a:t>споживається</a:t>
            </a:r>
            <a:r>
              <a:rPr lang="ru-RU" dirty="0"/>
              <a:t> в межах </a:t>
            </a:r>
            <a:r>
              <a:rPr lang="ru-RU" dirty="0" err="1"/>
              <a:t>підприємства</a:t>
            </a:r>
            <a:r>
              <a:rPr lang="ru-RU" dirty="0"/>
              <a:t> в </a:t>
            </a:r>
            <a:r>
              <a:rPr lang="ru-RU" dirty="0" err="1"/>
              <a:t>процесі</a:t>
            </a:r>
            <a:r>
              <a:rPr lang="ru-RU" dirty="0"/>
              <a:t> </a:t>
            </a:r>
            <a:r>
              <a:rPr lang="ru-RU" dirty="0" err="1"/>
              <a:t>створення</a:t>
            </a:r>
            <a:r>
              <a:rPr lang="ru-RU" dirty="0"/>
              <a:t> </a:t>
            </a:r>
            <a:r>
              <a:rPr lang="ru-RU" dirty="0" err="1"/>
              <a:t>продукції</a:t>
            </a:r>
            <a:r>
              <a:rPr lang="ru-RU" dirty="0"/>
              <a:t>.</a:t>
            </a:r>
          </a:p>
        </p:txBody>
      </p:sp>
    </p:spTree>
    <p:extLst>
      <p:ext uri="{BB962C8B-B14F-4D97-AF65-F5344CB8AC3E}">
        <p14:creationId xmlns:p14="http://schemas.microsoft.com/office/powerpoint/2010/main" val="39187803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48CA3BF-FC1D-4647-80C9-56C0930E5D1A}"/>
              </a:ext>
            </a:extLst>
          </p:cNvPr>
          <p:cNvSpPr txBox="1"/>
          <p:nvPr/>
        </p:nvSpPr>
        <p:spPr>
          <a:xfrm>
            <a:off x="1474237" y="2551837"/>
            <a:ext cx="8798767" cy="2031325"/>
          </a:xfrm>
          <a:prstGeom prst="rect">
            <a:avLst/>
          </a:prstGeom>
          <a:noFill/>
        </p:spPr>
        <p:txBody>
          <a:bodyPr wrap="square">
            <a:spAutoFit/>
          </a:bodyPr>
          <a:lstStyle/>
          <a:p>
            <a:r>
              <a:rPr lang="uk-UA" i="1" u="sng" dirty="0"/>
              <a:t>За характером впливу на предмет праці: </a:t>
            </a:r>
          </a:p>
          <a:p>
            <a:r>
              <a:rPr lang="uk-UA" dirty="0"/>
              <a:t>	</a:t>
            </a:r>
            <a:r>
              <a:rPr lang="uk-UA" b="1" dirty="0"/>
              <a:t>технологічні,</a:t>
            </a:r>
            <a:r>
              <a:rPr lang="uk-UA" dirty="0"/>
              <a:t> під час яких відбувається зміна форми, структури, складу, якості предмета праці під впливом живої праці та знарядь праці; </a:t>
            </a:r>
          </a:p>
          <a:p>
            <a:r>
              <a:rPr lang="uk-UA" dirty="0"/>
              <a:t>	</a:t>
            </a:r>
            <a:r>
              <a:rPr lang="uk-UA" b="1" dirty="0"/>
              <a:t>природні,</a:t>
            </a:r>
            <a:r>
              <a:rPr lang="uk-UA" dirty="0"/>
              <a:t> коли змінюється фізичний стан предмета праці під впливом сил природи (біологічні, хімічні процеси, процеси у аграрних та аграрно-промислових виробництвах, сушіння, остуджування деталей після термічної обробки тощо). </a:t>
            </a:r>
          </a:p>
        </p:txBody>
      </p:sp>
    </p:spTree>
    <p:extLst>
      <p:ext uri="{BB962C8B-B14F-4D97-AF65-F5344CB8AC3E}">
        <p14:creationId xmlns:p14="http://schemas.microsoft.com/office/powerpoint/2010/main" val="26809532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2A4A88D-6307-41F2-8901-6D4732982A44}"/>
              </a:ext>
            </a:extLst>
          </p:cNvPr>
          <p:cNvSpPr txBox="1"/>
          <p:nvPr/>
        </p:nvSpPr>
        <p:spPr>
          <a:xfrm>
            <a:off x="1572207" y="1505665"/>
            <a:ext cx="9241971" cy="3693319"/>
          </a:xfrm>
          <a:prstGeom prst="rect">
            <a:avLst/>
          </a:prstGeom>
          <a:noFill/>
        </p:spPr>
        <p:txBody>
          <a:bodyPr wrap="square">
            <a:spAutoFit/>
          </a:bodyPr>
          <a:lstStyle/>
          <a:p>
            <a:r>
              <a:rPr lang="uk-UA" u="sng" dirty="0"/>
              <a:t>За рівнем механізації:</a:t>
            </a:r>
          </a:p>
          <a:p>
            <a:r>
              <a:rPr lang="uk-UA" dirty="0"/>
              <a:t>	</a:t>
            </a:r>
            <a:r>
              <a:rPr lang="uk-UA" b="1" dirty="0"/>
              <a:t>ручні процеси</a:t>
            </a:r>
            <a:r>
              <a:rPr lang="uk-UA" dirty="0"/>
              <a:t>, що виконуються робітником за допомогою ручного інструменту, без застосування машин, механізмів і механізованих інструментів; </a:t>
            </a:r>
          </a:p>
          <a:p>
            <a:r>
              <a:rPr lang="uk-UA" dirty="0"/>
              <a:t>	</a:t>
            </a:r>
            <a:r>
              <a:rPr lang="uk-UA" b="1" dirty="0"/>
              <a:t>машинно-ручні</a:t>
            </a:r>
            <a:r>
              <a:rPr lang="uk-UA" dirty="0"/>
              <a:t>, які виконуються робітником за допомогою машин і механізмів (наприклад, обробка деталі на універсальному токарному верстаті); </a:t>
            </a:r>
          </a:p>
          <a:p>
            <a:r>
              <a:rPr lang="uk-UA" dirty="0"/>
              <a:t>	</a:t>
            </a:r>
            <a:r>
              <a:rPr lang="uk-UA" b="1" dirty="0"/>
              <a:t>машинні</a:t>
            </a:r>
            <a:r>
              <a:rPr lang="uk-UA" dirty="0"/>
              <a:t>, що здійснюються на машинах, верстатах і механізмах за обмеженої участі робітника; </a:t>
            </a:r>
          </a:p>
          <a:p>
            <a:r>
              <a:rPr lang="uk-UA" dirty="0"/>
              <a:t>	</a:t>
            </a:r>
            <a:r>
              <a:rPr lang="uk-UA" b="1" dirty="0"/>
              <a:t>автоматизовані</a:t>
            </a:r>
            <a:r>
              <a:rPr lang="uk-UA" dirty="0"/>
              <a:t>, які здійснюються на машинах-автоматах, при цьому робітник управляє виробничим процесом та контролює його перебіг; </a:t>
            </a:r>
          </a:p>
          <a:p>
            <a:r>
              <a:rPr lang="uk-UA" dirty="0"/>
              <a:t>	</a:t>
            </a:r>
            <a:r>
              <a:rPr lang="uk-UA" b="1" dirty="0"/>
              <a:t>комплексно-автоматизовані</a:t>
            </a:r>
            <a:r>
              <a:rPr lang="uk-UA" dirty="0"/>
              <a:t>, під час яких поряд з автоматичним виробництвом здійснюється автоматичне оперативне управління.</a:t>
            </a:r>
          </a:p>
        </p:txBody>
      </p:sp>
    </p:spTree>
    <p:extLst>
      <p:ext uri="{BB962C8B-B14F-4D97-AF65-F5344CB8AC3E}">
        <p14:creationId xmlns:p14="http://schemas.microsoft.com/office/powerpoint/2010/main" val="14885476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F9EA392-6EED-453A-8578-E71D278A328D}"/>
              </a:ext>
            </a:extLst>
          </p:cNvPr>
          <p:cNvSpPr txBox="1"/>
          <p:nvPr/>
        </p:nvSpPr>
        <p:spPr>
          <a:xfrm>
            <a:off x="1492897" y="1525469"/>
            <a:ext cx="9619861" cy="3416320"/>
          </a:xfrm>
          <a:prstGeom prst="rect">
            <a:avLst/>
          </a:prstGeom>
          <a:noFill/>
        </p:spPr>
        <p:txBody>
          <a:bodyPr wrap="square">
            <a:spAutoFit/>
          </a:bodyPr>
          <a:lstStyle/>
          <a:p>
            <a:r>
              <a:rPr lang="uk-UA" dirty="0"/>
              <a:t>Однією з найважливіших вимог до раціональної організації виробництва є забезпечення </a:t>
            </a:r>
            <a:r>
              <a:rPr lang="uk-UA" b="1" dirty="0"/>
              <a:t>найменшої тривалості виробничого процесу, тобто циклу виготовлення продукції</a:t>
            </a:r>
            <a:r>
              <a:rPr lang="uk-UA" dirty="0"/>
              <a:t>. </a:t>
            </a:r>
          </a:p>
          <a:p>
            <a:endParaRPr lang="uk-UA" dirty="0"/>
          </a:p>
          <a:p>
            <a:r>
              <a:rPr lang="uk-UA" dirty="0"/>
              <a:t>Під </a:t>
            </a:r>
            <a:r>
              <a:rPr lang="uk-UA" b="1" dirty="0"/>
              <a:t>виробничим циклом</a:t>
            </a:r>
            <a:r>
              <a:rPr lang="uk-UA" dirty="0"/>
              <a:t> розуміється календарний проміжок часу з моменту запуску сировини, матеріалів у виробництво до повного виготовлення готової продукції або період від початку до закінчення якогось виробничого процесу.</a:t>
            </a:r>
          </a:p>
          <a:p>
            <a:endParaRPr lang="uk-UA" dirty="0"/>
          </a:p>
          <a:p>
            <a:r>
              <a:rPr lang="uk-UA" b="1" dirty="0"/>
              <a:t>Тривалість виробничого циклу </a:t>
            </a:r>
            <a:r>
              <a:rPr lang="uk-UA" dirty="0"/>
              <a:t>розраховується в одиницях календарного часу (години, дні, місяці). Виробничий цикл як відрізок часу починається з моменту початку виробничого процесу та закінчується моментом виходу готового виробу або партії деталей, складальної одиниці.</a:t>
            </a:r>
          </a:p>
        </p:txBody>
      </p:sp>
    </p:spTree>
    <p:extLst>
      <p:ext uri="{BB962C8B-B14F-4D97-AF65-F5344CB8AC3E}">
        <p14:creationId xmlns:p14="http://schemas.microsoft.com/office/powerpoint/2010/main" val="400771209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4E37F517-43B2-4337-AB8B-29A50F7C5F0A}"/>
              </a:ext>
            </a:extLst>
          </p:cNvPr>
          <p:cNvSpPr txBox="1"/>
          <p:nvPr/>
        </p:nvSpPr>
        <p:spPr>
          <a:xfrm>
            <a:off x="1691951" y="1919386"/>
            <a:ext cx="8808097" cy="2031325"/>
          </a:xfrm>
          <a:prstGeom prst="rect">
            <a:avLst/>
          </a:prstGeom>
          <a:noFill/>
        </p:spPr>
        <p:txBody>
          <a:bodyPr wrap="square">
            <a:spAutoFit/>
          </a:bodyPr>
          <a:lstStyle/>
          <a:p>
            <a:r>
              <a:rPr lang="uk-UA" b="1" dirty="0"/>
              <a:t>3. Інноваційне підприємництво</a:t>
            </a:r>
          </a:p>
          <a:p>
            <a:endParaRPr lang="uk-UA" b="1" dirty="0"/>
          </a:p>
          <a:p>
            <a:r>
              <a:rPr lang="uk-UA" dirty="0"/>
              <a:t>Під </a:t>
            </a:r>
            <a:r>
              <a:rPr lang="uk-UA" b="1" dirty="0"/>
              <a:t>інновацією</a:t>
            </a:r>
            <a:r>
              <a:rPr lang="uk-UA" dirty="0"/>
              <a:t>, в процесі здійснення виробничого підприємництва, слід розуміти використання будь-якого нового або значно вдосконаленого продукту (товару, послуги) або процесу, нового методу маркетингу або нового організаційного методу в процесі господарювання підприємства, організації робочих місць або його зовнішньої інтеграції.</a:t>
            </a:r>
          </a:p>
        </p:txBody>
      </p:sp>
    </p:spTree>
    <p:extLst>
      <p:ext uri="{BB962C8B-B14F-4D97-AF65-F5344CB8AC3E}">
        <p14:creationId xmlns:p14="http://schemas.microsoft.com/office/powerpoint/2010/main" val="414808152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65115E8C-E2D6-45F1-8971-8CC31DAFB476}"/>
              </a:ext>
            </a:extLst>
          </p:cNvPr>
          <p:cNvSpPr txBox="1"/>
          <p:nvPr/>
        </p:nvSpPr>
        <p:spPr>
          <a:xfrm>
            <a:off x="1615751" y="2369604"/>
            <a:ext cx="8518849" cy="1754326"/>
          </a:xfrm>
          <a:prstGeom prst="rect">
            <a:avLst/>
          </a:prstGeom>
          <a:noFill/>
        </p:spPr>
        <p:txBody>
          <a:bodyPr wrap="square">
            <a:spAutoFit/>
          </a:bodyPr>
          <a:lstStyle/>
          <a:p>
            <a:r>
              <a:rPr lang="uk-UA" dirty="0"/>
              <a:t>Відповідно до ст. 1 Закону України «Про інноваційну діяльність», </a:t>
            </a:r>
            <a:r>
              <a:rPr lang="uk-UA" b="1" dirty="0"/>
              <a:t>інноваційне підприємство </a:t>
            </a:r>
            <a:r>
              <a:rPr lang="uk-UA" dirty="0"/>
              <a:t>(інноваційний центр, технопарк, технополіс, інноваційний бізнес-інкубатор тощо) – підприємство (об’єднання підприємств), що розробляє, виробляє і реалізує інноваційні продукти і (або) продукцію чи послуги, обсяг яких у грошовому вимірі перевищує 70 % його загального обсягу продукції і (або) послуг </a:t>
            </a:r>
          </a:p>
        </p:txBody>
      </p:sp>
    </p:spTree>
    <p:extLst>
      <p:ext uri="{BB962C8B-B14F-4D97-AF65-F5344CB8AC3E}">
        <p14:creationId xmlns:p14="http://schemas.microsoft.com/office/powerpoint/2010/main" val="56172056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A7272B2-68D2-4A29-8235-03EA56EC237F}"/>
              </a:ext>
            </a:extLst>
          </p:cNvPr>
          <p:cNvSpPr txBox="1"/>
          <p:nvPr/>
        </p:nvSpPr>
        <p:spPr>
          <a:xfrm>
            <a:off x="2286000" y="2413338"/>
            <a:ext cx="7595118" cy="1477328"/>
          </a:xfrm>
          <a:prstGeom prst="rect">
            <a:avLst/>
          </a:prstGeom>
          <a:noFill/>
        </p:spPr>
        <p:txBody>
          <a:bodyPr wrap="square">
            <a:spAutoFit/>
          </a:bodyPr>
          <a:lstStyle/>
          <a:p>
            <a:r>
              <a:rPr lang="uk-UA" b="1" dirty="0"/>
              <a:t>Інноваційне підприємництво </a:t>
            </a:r>
            <a:r>
              <a:rPr lang="uk-UA" dirty="0"/>
              <a:t>– економічна діяльність зі створення та управління інноваційним підприємством з метою розробки, впровадження і комерційного використання різного роду інновацій. Інновації в цьому випадку виступають специфічним інструментом інноваційного підприємництва </a:t>
            </a:r>
          </a:p>
        </p:txBody>
      </p:sp>
    </p:spTree>
    <p:extLst>
      <p:ext uri="{BB962C8B-B14F-4D97-AF65-F5344CB8AC3E}">
        <p14:creationId xmlns:p14="http://schemas.microsoft.com/office/powerpoint/2010/main" val="76422559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C19B5C5-BF6B-461B-BA03-90C6FD2F456F}"/>
              </a:ext>
            </a:extLst>
          </p:cNvPr>
          <p:cNvSpPr txBox="1"/>
          <p:nvPr/>
        </p:nvSpPr>
        <p:spPr>
          <a:xfrm>
            <a:off x="1802363" y="1443841"/>
            <a:ext cx="8332237" cy="4247317"/>
          </a:xfrm>
          <a:prstGeom prst="rect">
            <a:avLst/>
          </a:prstGeom>
          <a:noFill/>
        </p:spPr>
        <p:txBody>
          <a:bodyPr wrap="square">
            <a:spAutoFit/>
          </a:bodyPr>
          <a:lstStyle/>
          <a:p>
            <a:r>
              <a:rPr lang="uk-UA" b="1" dirty="0"/>
              <a:t>Об’єктами інноваційного підприємництва є інтелектуальні продукти</a:t>
            </a:r>
            <a:r>
              <a:rPr lang="uk-UA" dirty="0"/>
              <a:t> – новації, створені або придбані підприємствами виробничої сфери. У Законі України «Про інноваційну діяльність» такими об’єктами названі: </a:t>
            </a:r>
          </a:p>
          <a:p>
            <a:r>
              <a:rPr lang="uk-UA" dirty="0"/>
              <a:t>	інноваційні програми й проекти, </a:t>
            </a:r>
          </a:p>
          <a:p>
            <a:r>
              <a:rPr lang="uk-UA" dirty="0"/>
              <a:t>	нові знання й інтелектуальні продукти, </a:t>
            </a:r>
          </a:p>
          <a:p>
            <a:r>
              <a:rPr lang="uk-UA" dirty="0"/>
              <a:t>	виробниче устаткування й процеси, </a:t>
            </a:r>
          </a:p>
          <a:p>
            <a:r>
              <a:rPr lang="uk-UA" dirty="0"/>
              <a:t>	інфраструктура виробництва й підприємництва, </a:t>
            </a:r>
          </a:p>
          <a:p>
            <a:r>
              <a:rPr lang="uk-UA" dirty="0"/>
              <a:t>	організаційно-технічні рішення виробничого, адміністративного, комерційного або іншого характеру, що суттєво поліпшують структуру і якість виробництва й (або) соціальної сфери, </a:t>
            </a:r>
          </a:p>
          <a:p>
            <a:r>
              <a:rPr lang="uk-UA" dirty="0"/>
              <a:t>	сировинні ресурси, засоби їх видобутку й переробки, </a:t>
            </a:r>
          </a:p>
          <a:p>
            <a:r>
              <a:rPr lang="uk-UA" dirty="0"/>
              <a:t>	товарна продукція,</a:t>
            </a:r>
          </a:p>
          <a:p>
            <a:r>
              <a:rPr lang="uk-UA" dirty="0"/>
              <a:t>	механізм формування споживчого ринку й збуту товарної продукції.</a:t>
            </a:r>
          </a:p>
        </p:txBody>
      </p:sp>
    </p:spTree>
    <p:extLst>
      <p:ext uri="{BB962C8B-B14F-4D97-AF65-F5344CB8AC3E}">
        <p14:creationId xmlns:p14="http://schemas.microsoft.com/office/powerpoint/2010/main" val="341067970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80801BC-A2D7-49E1-8165-EA4F7A05C67F}"/>
              </a:ext>
            </a:extLst>
          </p:cNvPr>
          <p:cNvSpPr txBox="1"/>
          <p:nvPr/>
        </p:nvSpPr>
        <p:spPr>
          <a:xfrm>
            <a:off x="1763485" y="1720840"/>
            <a:ext cx="8126963" cy="3693319"/>
          </a:xfrm>
          <a:prstGeom prst="rect">
            <a:avLst/>
          </a:prstGeom>
          <a:noFill/>
        </p:spPr>
        <p:txBody>
          <a:bodyPr wrap="square">
            <a:spAutoFit/>
          </a:bodyPr>
          <a:lstStyle/>
          <a:p>
            <a:r>
              <a:rPr lang="uk-UA" i="1" u="sng" dirty="0"/>
              <a:t>Основними організаційно-економічними формами інноваційного підприємництва в Україні є:</a:t>
            </a:r>
          </a:p>
          <a:p>
            <a:endParaRPr lang="uk-UA" b="1" dirty="0"/>
          </a:p>
          <a:p>
            <a:r>
              <a:rPr lang="uk-UA" b="1" dirty="0"/>
              <a:t>1. Мале підприємництво. </a:t>
            </a:r>
            <a:r>
              <a:rPr lang="uk-UA" dirty="0"/>
              <a:t>Малі інноваційні підприємства здебільшого створюються шляхом об’єднання зусиль кількох ініціативних підприємливих дослідників і розробників з метою налагодження виробництва, реалізації конкурентоздатної і прибуткової наукомісткої продукції, або шляхом відокремлення від великих науково-виробничих об’єднань та науково-дослідних інститутів, котрим складно пристосуватися до ринкових умов господарювання. Малі підприємства здійснюють власні технологічні знахідки та відкриття, які реалізують великим корпораціям для застосування в масовому виробництві.</a:t>
            </a:r>
          </a:p>
        </p:txBody>
      </p:sp>
    </p:spTree>
    <p:extLst>
      <p:ext uri="{BB962C8B-B14F-4D97-AF65-F5344CB8AC3E}">
        <p14:creationId xmlns:p14="http://schemas.microsoft.com/office/powerpoint/2010/main" val="328296071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0F2A931-C897-4223-9FF4-B71D2DBB6842}"/>
              </a:ext>
            </a:extLst>
          </p:cNvPr>
          <p:cNvSpPr txBox="1"/>
          <p:nvPr/>
        </p:nvSpPr>
        <p:spPr>
          <a:xfrm>
            <a:off x="1220755" y="1584688"/>
            <a:ext cx="9750490" cy="3693319"/>
          </a:xfrm>
          <a:prstGeom prst="rect">
            <a:avLst/>
          </a:prstGeom>
          <a:noFill/>
        </p:spPr>
        <p:txBody>
          <a:bodyPr wrap="square">
            <a:spAutoFit/>
          </a:bodyPr>
          <a:lstStyle/>
          <a:p>
            <a:r>
              <a:rPr lang="uk-UA" b="1" dirty="0"/>
              <a:t>2. Венчурне підприємництво. </a:t>
            </a:r>
            <a:r>
              <a:rPr lang="uk-UA" dirty="0"/>
              <a:t>Венчурний бізнес представлений трьома видами фірм: </a:t>
            </a:r>
          </a:p>
          <a:p>
            <a:r>
              <a:rPr lang="uk-UA" dirty="0"/>
              <a:t>	самостійними невеликими венчурними фірмами, що спеціалізуються на дослідженнях, розробках та виробництві нової продукції; </a:t>
            </a:r>
          </a:p>
          <a:p>
            <a:r>
              <a:rPr lang="uk-UA" dirty="0"/>
              <a:t>	венчурними фірмами, які є дочірніми у великих фірм; </a:t>
            </a:r>
          </a:p>
          <a:p>
            <a:r>
              <a:rPr lang="uk-UA" dirty="0"/>
              <a:t>	спільними підприємствами, що об’єднують малі наукомісткі фірми та великі компанії (в межах такого об’єднання мала фірма, як правило, здійснює розробку нового виробу, а велика компанія фінансує дослідження, надає для цього дослідне обладнання, забезпечує канали збуту, організовує сервісне та </a:t>
            </a:r>
            <a:r>
              <a:rPr lang="uk-UA" dirty="0" err="1"/>
              <a:t>післяпродажне</a:t>
            </a:r>
            <a:r>
              <a:rPr lang="uk-UA" dirty="0"/>
              <a:t> обслуговування клієнтів).</a:t>
            </a:r>
          </a:p>
          <a:p>
            <a:r>
              <a:rPr lang="uk-UA" dirty="0"/>
              <a:t>Венчурні фірми не завжди прибуткові, оскільки власне організацією виробництва продукції не займаються, а передають свої розробки іншим. Діяльність венчурних фірм пов’язана з підвищеним ризиком.</a:t>
            </a:r>
          </a:p>
        </p:txBody>
      </p:sp>
    </p:spTree>
    <p:extLst>
      <p:ext uri="{BB962C8B-B14F-4D97-AF65-F5344CB8AC3E}">
        <p14:creationId xmlns:p14="http://schemas.microsoft.com/office/powerpoint/2010/main" val="19646613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FE74E0B-9FB7-462E-BC8D-BA39C9E9C6B5}"/>
              </a:ext>
            </a:extLst>
          </p:cNvPr>
          <p:cNvSpPr txBox="1"/>
          <p:nvPr/>
        </p:nvSpPr>
        <p:spPr>
          <a:xfrm>
            <a:off x="2099387" y="2200193"/>
            <a:ext cx="8315908" cy="1754326"/>
          </a:xfrm>
          <a:prstGeom prst="rect">
            <a:avLst/>
          </a:prstGeom>
          <a:noFill/>
        </p:spPr>
        <p:txBody>
          <a:bodyPr wrap="square">
            <a:spAutoFit/>
          </a:bodyPr>
          <a:lstStyle/>
          <a:p>
            <a:r>
              <a:rPr lang="uk-UA" b="1" dirty="0"/>
              <a:t>1. Змістова характеристика виробничого підприємництва</a:t>
            </a:r>
          </a:p>
          <a:p>
            <a:endParaRPr lang="uk-UA" dirty="0"/>
          </a:p>
          <a:p>
            <a:r>
              <a:rPr lang="uk-UA" b="1" dirty="0"/>
              <a:t>Виробниче підприємництво </a:t>
            </a:r>
            <a:r>
              <a:rPr lang="uk-UA" dirty="0"/>
              <a:t>– це діяльність, яка безпосередньо пов’язана з виробництвом продукції, виконанням робіт, наданням послуг, а також інформації щодо цього для подальшої реалізації їх покупцям та споживачам з відповідним одержанням прибутку.</a:t>
            </a:r>
          </a:p>
        </p:txBody>
      </p:sp>
    </p:spTree>
    <p:extLst>
      <p:ext uri="{BB962C8B-B14F-4D97-AF65-F5344CB8AC3E}">
        <p14:creationId xmlns:p14="http://schemas.microsoft.com/office/powerpoint/2010/main" val="68340194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8FF9DD9-E603-445D-8AA9-F54667411BE7}"/>
              </a:ext>
            </a:extLst>
          </p:cNvPr>
          <p:cNvSpPr txBox="1"/>
          <p:nvPr/>
        </p:nvSpPr>
        <p:spPr>
          <a:xfrm>
            <a:off x="1612641" y="2029322"/>
            <a:ext cx="8966718" cy="1200329"/>
          </a:xfrm>
          <a:prstGeom prst="rect">
            <a:avLst/>
          </a:prstGeom>
          <a:noFill/>
        </p:spPr>
        <p:txBody>
          <a:bodyPr wrap="square">
            <a:spAutoFit/>
          </a:bodyPr>
          <a:lstStyle/>
          <a:p>
            <a:r>
              <a:rPr lang="uk-UA" dirty="0"/>
              <a:t>3. Корпоративні інноваційні підприємства. Великі інноваційні підприємства представлені такими об’єднаннями підприємницьких організацій як консорціуми, концерни, холдинг-компанії, фінансово-промислові групи, іншими асоціаціями та спілками юридичних осіб.</a:t>
            </a:r>
          </a:p>
        </p:txBody>
      </p:sp>
    </p:spTree>
    <p:extLst>
      <p:ext uri="{BB962C8B-B14F-4D97-AF65-F5344CB8AC3E}">
        <p14:creationId xmlns:p14="http://schemas.microsoft.com/office/powerpoint/2010/main" val="215523049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50FB693-DD23-44EC-A92A-E672AD30A0F4}"/>
              </a:ext>
            </a:extLst>
          </p:cNvPr>
          <p:cNvSpPr txBox="1"/>
          <p:nvPr/>
        </p:nvSpPr>
        <p:spPr>
          <a:xfrm>
            <a:off x="1520889" y="1720840"/>
            <a:ext cx="8556171" cy="2308324"/>
          </a:xfrm>
          <a:prstGeom prst="rect">
            <a:avLst/>
          </a:prstGeom>
          <a:noFill/>
        </p:spPr>
        <p:txBody>
          <a:bodyPr wrap="square">
            <a:spAutoFit/>
          </a:bodyPr>
          <a:lstStyle/>
          <a:p>
            <a:r>
              <a:rPr lang="uk-UA" dirty="0"/>
              <a:t>В процесі здійснення інноваційного підприємництва розрізняють чотири типи інновацій: </a:t>
            </a:r>
            <a:r>
              <a:rPr lang="uk-UA" i="1" dirty="0"/>
              <a:t>продуктові, процесові, маркетингові й організаційні</a:t>
            </a:r>
            <a:r>
              <a:rPr lang="uk-UA" dirty="0"/>
              <a:t>.</a:t>
            </a:r>
          </a:p>
          <a:p>
            <a:endParaRPr lang="uk-UA" dirty="0"/>
          </a:p>
          <a:p>
            <a:r>
              <a:rPr lang="uk-UA" b="1" dirty="0"/>
              <a:t>Продуктовою інновацією </a:t>
            </a:r>
            <a:r>
              <a:rPr lang="uk-UA" dirty="0"/>
              <a:t>є впровадження підприємством товару або послуги, що є новими або значно поліпшеними за властивостями та способами використання. До даної групи інновацій відносяться значно вдосконалені технічні та функціональні компоненти характеристик і матеріали об’єктів виробничого підприємництва тощо.</a:t>
            </a:r>
          </a:p>
        </p:txBody>
      </p:sp>
    </p:spTree>
    <p:extLst>
      <p:ext uri="{BB962C8B-B14F-4D97-AF65-F5344CB8AC3E}">
        <p14:creationId xmlns:p14="http://schemas.microsoft.com/office/powerpoint/2010/main" val="208541572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2C9720E-5AEF-47E6-81DD-2848FF2C10F1}"/>
              </a:ext>
            </a:extLst>
          </p:cNvPr>
          <p:cNvSpPr txBox="1"/>
          <p:nvPr/>
        </p:nvSpPr>
        <p:spPr>
          <a:xfrm>
            <a:off x="1373932" y="2828836"/>
            <a:ext cx="9384264" cy="923330"/>
          </a:xfrm>
          <a:prstGeom prst="rect">
            <a:avLst/>
          </a:prstGeom>
          <a:noFill/>
        </p:spPr>
        <p:txBody>
          <a:bodyPr wrap="square">
            <a:spAutoFit/>
          </a:bodyPr>
          <a:lstStyle/>
          <a:p>
            <a:r>
              <a:rPr lang="ru-RU" b="1" dirty="0" err="1"/>
              <a:t>Процесова</a:t>
            </a:r>
            <a:r>
              <a:rPr lang="ru-RU" b="1" dirty="0"/>
              <a:t> </a:t>
            </a:r>
            <a:r>
              <a:rPr lang="ru-RU" b="1" dirty="0" err="1"/>
              <a:t>інновація</a:t>
            </a:r>
            <a:r>
              <a:rPr lang="ru-RU" b="1" dirty="0"/>
              <a:t> </a:t>
            </a:r>
            <a:r>
              <a:rPr lang="ru-RU" dirty="0"/>
              <a:t>є </a:t>
            </a:r>
            <a:r>
              <a:rPr lang="ru-RU" dirty="0" err="1"/>
              <a:t>впровадженням</a:t>
            </a:r>
            <a:r>
              <a:rPr lang="ru-RU" dirty="0"/>
              <a:t> </a:t>
            </a:r>
            <a:r>
              <a:rPr lang="ru-RU" dirty="0" err="1"/>
              <a:t>нових</a:t>
            </a:r>
            <a:r>
              <a:rPr lang="ru-RU" dirty="0"/>
              <a:t> </a:t>
            </a:r>
            <a:r>
              <a:rPr lang="ru-RU" dirty="0" err="1"/>
              <a:t>або</a:t>
            </a:r>
            <a:r>
              <a:rPr lang="ru-RU" dirty="0"/>
              <a:t> </a:t>
            </a:r>
            <a:r>
              <a:rPr lang="ru-RU" dirty="0" err="1"/>
              <a:t>значно</a:t>
            </a:r>
            <a:r>
              <a:rPr lang="ru-RU" dirty="0"/>
              <a:t> </a:t>
            </a:r>
            <a:r>
              <a:rPr lang="ru-RU" dirty="0" err="1"/>
              <a:t>поліпшених</a:t>
            </a:r>
            <a:r>
              <a:rPr lang="ru-RU" dirty="0"/>
              <a:t> </a:t>
            </a:r>
            <a:r>
              <a:rPr lang="ru-RU" dirty="0" err="1"/>
              <a:t>технологій</a:t>
            </a:r>
            <a:r>
              <a:rPr lang="ru-RU" dirty="0"/>
              <a:t>, </a:t>
            </a:r>
            <a:r>
              <a:rPr lang="ru-RU" dirty="0" err="1"/>
              <a:t>виробничого</a:t>
            </a:r>
            <a:r>
              <a:rPr lang="ru-RU" dirty="0"/>
              <a:t> </a:t>
            </a:r>
            <a:r>
              <a:rPr lang="ru-RU" dirty="0" err="1"/>
              <a:t>устаткування</a:t>
            </a:r>
            <a:r>
              <a:rPr lang="ru-RU" dirty="0"/>
              <a:t> і/</a:t>
            </a:r>
            <a:r>
              <a:rPr lang="ru-RU" dirty="0" err="1"/>
              <a:t>або</a:t>
            </a:r>
            <a:r>
              <a:rPr lang="ru-RU" dirty="0"/>
              <a:t> </a:t>
            </a:r>
            <a:r>
              <a:rPr lang="ru-RU" dirty="0" err="1"/>
              <a:t>програмного</a:t>
            </a:r>
            <a:r>
              <a:rPr lang="ru-RU" dirty="0"/>
              <a:t> </a:t>
            </a:r>
            <a:r>
              <a:rPr lang="ru-RU" dirty="0" err="1"/>
              <a:t>забезпеченні</a:t>
            </a:r>
            <a:r>
              <a:rPr lang="ru-RU" dirty="0"/>
              <a:t>, </a:t>
            </a:r>
            <a:r>
              <a:rPr lang="ru-RU" dirty="0" err="1"/>
              <a:t>або</a:t>
            </a:r>
            <a:r>
              <a:rPr lang="ru-RU" dirty="0"/>
              <a:t> </a:t>
            </a:r>
            <a:r>
              <a:rPr lang="ru-RU" dirty="0" err="1"/>
              <a:t>значних</a:t>
            </a:r>
            <a:r>
              <a:rPr lang="ru-RU" dirty="0"/>
              <a:t> </a:t>
            </a:r>
            <a:r>
              <a:rPr lang="ru-RU" dirty="0" err="1"/>
              <a:t>їх</a:t>
            </a:r>
            <a:r>
              <a:rPr lang="ru-RU" dirty="0"/>
              <a:t> </a:t>
            </a:r>
            <a:r>
              <a:rPr lang="ru-RU" dirty="0" err="1"/>
              <a:t>змін</a:t>
            </a:r>
            <a:r>
              <a:rPr lang="ru-RU" dirty="0"/>
              <a:t>.</a:t>
            </a:r>
            <a:endParaRPr lang="uk-UA" dirty="0"/>
          </a:p>
        </p:txBody>
      </p:sp>
    </p:spTree>
    <p:extLst>
      <p:ext uri="{BB962C8B-B14F-4D97-AF65-F5344CB8AC3E}">
        <p14:creationId xmlns:p14="http://schemas.microsoft.com/office/powerpoint/2010/main" val="363968753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C2339DB9-3A23-4A99-A9F9-8198FB2F3362}"/>
              </a:ext>
            </a:extLst>
          </p:cNvPr>
          <p:cNvSpPr txBox="1"/>
          <p:nvPr/>
        </p:nvSpPr>
        <p:spPr>
          <a:xfrm>
            <a:off x="2285999" y="2136339"/>
            <a:ext cx="7389845" cy="2031325"/>
          </a:xfrm>
          <a:prstGeom prst="rect">
            <a:avLst/>
          </a:prstGeom>
          <a:noFill/>
        </p:spPr>
        <p:txBody>
          <a:bodyPr wrap="square">
            <a:spAutoFit/>
          </a:bodyPr>
          <a:lstStyle/>
          <a:p>
            <a:r>
              <a:rPr lang="uk-UA" b="1" dirty="0"/>
              <a:t>Маркетингова інновація </a:t>
            </a:r>
            <a:r>
              <a:rPr lang="uk-UA" dirty="0"/>
              <a:t>являє собою впровадження нових методів реалізації продукції, включаючи значні зміни в дизайні або упаковці, складуванні та просуванні її на ринок за зміненими цінами, що має покращити задоволення потреб споживача, відкрити нові ринки або завоювати нові позиції на ринку з метою збільшення обсягу продажу продукції підприємства. </a:t>
            </a:r>
          </a:p>
        </p:txBody>
      </p:sp>
    </p:spTree>
    <p:extLst>
      <p:ext uri="{BB962C8B-B14F-4D97-AF65-F5344CB8AC3E}">
        <p14:creationId xmlns:p14="http://schemas.microsoft.com/office/powerpoint/2010/main" val="259714108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CACADAFC-428B-4C23-A3B8-A279F7648EEE}"/>
              </a:ext>
            </a:extLst>
          </p:cNvPr>
          <p:cNvSpPr txBox="1"/>
          <p:nvPr/>
        </p:nvSpPr>
        <p:spPr>
          <a:xfrm>
            <a:off x="1373931" y="2274838"/>
            <a:ext cx="8796435" cy="1754326"/>
          </a:xfrm>
          <a:prstGeom prst="rect">
            <a:avLst/>
          </a:prstGeom>
          <a:noFill/>
        </p:spPr>
        <p:txBody>
          <a:bodyPr wrap="square">
            <a:spAutoFit/>
          </a:bodyPr>
          <a:lstStyle/>
          <a:p>
            <a:r>
              <a:rPr lang="uk-UA" b="1" dirty="0"/>
              <a:t>Організаційна інновація </a:t>
            </a:r>
            <a:r>
              <a:rPr lang="uk-UA" dirty="0"/>
              <a:t>є впровадженням в діяльність підприємства та організацію робочих місць нового організаційного методу. Організаційні інновації можуть бути спрямовані на підвищення ефективності діяльності підприємства за допомогою скорочення адміністративних або оперативних витрат, підвищення задоволеності персоналу станом своїх робочих місць тощо.</a:t>
            </a:r>
          </a:p>
        </p:txBody>
      </p:sp>
    </p:spTree>
    <p:extLst>
      <p:ext uri="{BB962C8B-B14F-4D97-AF65-F5344CB8AC3E}">
        <p14:creationId xmlns:p14="http://schemas.microsoft.com/office/powerpoint/2010/main" val="178863786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6449BB16-3C99-4879-AA2E-D021E24E5D3D}"/>
              </a:ext>
            </a:extLst>
          </p:cNvPr>
          <p:cNvSpPr txBox="1"/>
          <p:nvPr/>
        </p:nvSpPr>
        <p:spPr>
          <a:xfrm>
            <a:off x="1970313" y="1622268"/>
            <a:ext cx="8806543" cy="3139321"/>
          </a:xfrm>
          <a:prstGeom prst="rect">
            <a:avLst/>
          </a:prstGeom>
          <a:noFill/>
        </p:spPr>
        <p:txBody>
          <a:bodyPr wrap="square">
            <a:spAutoFit/>
          </a:bodyPr>
          <a:lstStyle/>
          <a:p>
            <a:r>
              <a:rPr lang="uk-UA" dirty="0"/>
              <a:t>Практика функціонування вітчизняних підприємств показала, що в Україні інноваційне підприємництво ще не набуло рис повноцінної складової інноваційної сфери, не виконує основних функцій – економічної та соціальної, і не може виступати партнером світового інноваційного бізнесу. </a:t>
            </a:r>
          </a:p>
          <a:p>
            <a:endParaRPr lang="uk-UA" dirty="0"/>
          </a:p>
          <a:p>
            <a:r>
              <a:rPr lang="uk-UA" dirty="0"/>
              <a:t>Для усунення цього необхідним є формування ефективного механізму управління інфраструктурою інноваційного підприємництва, що дозволить прискорити процес формування взаємозв’язків між її структурними елементами шляхом забезпечення організаційних та економічних умов їх діяльності.</a:t>
            </a:r>
          </a:p>
        </p:txBody>
      </p:sp>
    </p:spTree>
    <p:extLst>
      <p:ext uri="{BB962C8B-B14F-4D97-AF65-F5344CB8AC3E}">
        <p14:creationId xmlns:p14="http://schemas.microsoft.com/office/powerpoint/2010/main" val="350680517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98C7BEF-832D-451D-BC4F-B52B8CCAFE3D}"/>
              </a:ext>
            </a:extLst>
          </p:cNvPr>
          <p:cNvSpPr txBox="1"/>
          <p:nvPr/>
        </p:nvSpPr>
        <p:spPr>
          <a:xfrm>
            <a:off x="1327278" y="1361011"/>
            <a:ext cx="9309619" cy="1200329"/>
          </a:xfrm>
          <a:prstGeom prst="rect">
            <a:avLst/>
          </a:prstGeom>
          <a:noFill/>
        </p:spPr>
        <p:txBody>
          <a:bodyPr wrap="square">
            <a:spAutoFit/>
          </a:bodyPr>
          <a:lstStyle/>
          <a:p>
            <a:pPr algn="ctr"/>
            <a:r>
              <a:rPr lang="ru-RU" dirty="0" err="1"/>
              <a:t>Складові</a:t>
            </a:r>
            <a:r>
              <a:rPr lang="ru-RU" dirty="0"/>
              <a:t> </a:t>
            </a:r>
            <a:r>
              <a:rPr lang="ru-RU" dirty="0" err="1"/>
              <a:t>механізму</a:t>
            </a:r>
            <a:r>
              <a:rPr lang="ru-RU" dirty="0"/>
              <a:t> </a:t>
            </a:r>
            <a:r>
              <a:rPr lang="ru-RU" dirty="0" err="1"/>
              <a:t>організаційно-інфраструктурного</a:t>
            </a:r>
            <a:r>
              <a:rPr lang="ru-RU" dirty="0"/>
              <a:t> </a:t>
            </a:r>
            <a:r>
              <a:rPr lang="ru-RU" dirty="0" err="1"/>
              <a:t>забезпечення</a:t>
            </a:r>
            <a:r>
              <a:rPr lang="ru-RU" dirty="0"/>
              <a:t> </a:t>
            </a:r>
            <a:r>
              <a:rPr lang="ru-RU" dirty="0" err="1"/>
              <a:t>інноваційного</a:t>
            </a:r>
            <a:r>
              <a:rPr lang="ru-RU" dirty="0"/>
              <a:t> </a:t>
            </a:r>
            <a:r>
              <a:rPr lang="ru-RU" dirty="0" err="1"/>
              <a:t>підприємництва</a:t>
            </a:r>
            <a:endParaRPr lang="ru-RU" dirty="0"/>
          </a:p>
          <a:p>
            <a:pPr algn="ctr"/>
            <a:endParaRPr lang="ru-RU" dirty="0"/>
          </a:p>
          <a:p>
            <a:pPr algn="ctr"/>
            <a:endParaRPr lang="uk-UA" dirty="0"/>
          </a:p>
        </p:txBody>
      </p:sp>
      <p:graphicFrame>
        <p:nvGraphicFramePr>
          <p:cNvPr id="6" name="Таблиця 5">
            <a:extLst>
              <a:ext uri="{FF2B5EF4-FFF2-40B4-BE49-F238E27FC236}">
                <a16:creationId xmlns:a16="http://schemas.microsoft.com/office/drawing/2014/main" id="{847DACEB-EFFE-4FEE-8C1B-77B6FEB0897D}"/>
              </a:ext>
            </a:extLst>
          </p:cNvPr>
          <p:cNvGraphicFramePr>
            <a:graphicFrameLocks noGrp="1"/>
          </p:cNvGraphicFramePr>
          <p:nvPr>
            <p:extLst>
              <p:ext uri="{D42A27DB-BD31-4B8C-83A1-F6EECF244321}">
                <p14:modId xmlns:p14="http://schemas.microsoft.com/office/powerpoint/2010/main" val="951930585"/>
              </p:ext>
            </p:extLst>
          </p:nvPr>
        </p:nvGraphicFramePr>
        <p:xfrm>
          <a:off x="2034073" y="2561340"/>
          <a:ext cx="8481527" cy="1837014"/>
        </p:xfrm>
        <a:graphic>
          <a:graphicData uri="http://schemas.openxmlformats.org/drawingml/2006/table">
            <a:tbl>
              <a:tblPr firstRow="1" firstCol="1" bandRow="1"/>
              <a:tblGrid>
                <a:gridCol w="1472896">
                  <a:extLst>
                    <a:ext uri="{9D8B030D-6E8A-4147-A177-3AD203B41FA5}">
                      <a16:colId xmlns:a16="http://schemas.microsoft.com/office/drawing/2014/main" val="3044897763"/>
                    </a:ext>
                  </a:extLst>
                </a:gridCol>
                <a:gridCol w="7008631">
                  <a:extLst>
                    <a:ext uri="{9D8B030D-6E8A-4147-A177-3AD203B41FA5}">
                      <a16:colId xmlns:a16="http://schemas.microsoft.com/office/drawing/2014/main" val="2206496862"/>
                    </a:ext>
                  </a:extLst>
                </a:gridCol>
              </a:tblGrid>
              <a:tr h="431930">
                <a:tc gridSpan="2">
                  <a:txBody>
                    <a:bodyPr/>
                    <a:lstStyle/>
                    <a:p>
                      <a:pPr algn="ctr">
                        <a:lnSpc>
                          <a:spcPct val="90000"/>
                        </a:lnSpc>
                        <a:spcAft>
                          <a:spcPts val="1000"/>
                        </a:spcAft>
                      </a:pPr>
                      <a:r>
                        <a:rPr lang="uk-UA" sz="1800" i="1" spc="-10" dirty="0">
                          <a:effectLst/>
                          <a:latin typeface="Times New Roman" panose="02020603050405020304" pitchFamily="18" charset="0"/>
                          <a:ea typeface="TimesNewRomanPSMT"/>
                          <a:cs typeface="Times New Roman" panose="02020603050405020304" pitchFamily="18" charset="0"/>
                        </a:rPr>
                        <a:t>Кадрова складова</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extLst>
                  <a:ext uri="{0D108BD9-81ED-4DB2-BD59-A6C34878D82A}">
                    <a16:rowId xmlns:a16="http://schemas.microsoft.com/office/drawing/2014/main" val="2608137804"/>
                  </a:ext>
                </a:extLst>
              </a:tr>
              <a:tr h="863859">
                <a:tc>
                  <a:txBody>
                    <a:bodyPr/>
                    <a:lstStyle/>
                    <a:p>
                      <a:pPr algn="ctr">
                        <a:lnSpc>
                          <a:spcPct val="90000"/>
                        </a:lnSpc>
                        <a:spcAft>
                          <a:spcPts val="1000"/>
                        </a:spcAft>
                      </a:pPr>
                      <a:r>
                        <a:rPr lang="uk-UA" sz="1800" spc="-10" dirty="0">
                          <a:effectLst/>
                          <a:latin typeface="Times New Roman" panose="02020603050405020304" pitchFamily="18" charset="0"/>
                          <a:ea typeface="TimesNewRomanPSMT"/>
                          <a:cs typeface="Times New Roman" panose="02020603050405020304" pitchFamily="18" charset="0"/>
                        </a:rPr>
                        <a:t>Функції</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90000"/>
                        </a:lnSpc>
                        <a:spcAft>
                          <a:spcPts val="1000"/>
                        </a:spcAft>
                      </a:pPr>
                      <a:r>
                        <a:rPr lang="uk-UA" sz="1800" spc="-10" dirty="0">
                          <a:effectLst/>
                          <a:latin typeface="Times New Roman" panose="02020603050405020304" pitchFamily="18" charset="0"/>
                          <a:ea typeface="TimesNewRomanPSMT"/>
                          <a:cs typeface="Times New Roman" panose="02020603050405020304" pitchFamily="18" charset="0"/>
                        </a:rPr>
                        <a:t>надання кадрового забезпечення для здійснення інноваційного підприємництва відповідно до потреб інтелектуального та кваліфікаційного рівнів, що включає їх підготовку та підвищення кваліфікації</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20245171"/>
                  </a:ext>
                </a:extLst>
              </a:tr>
              <a:tr h="417532">
                <a:tc>
                  <a:txBody>
                    <a:bodyPr/>
                    <a:lstStyle/>
                    <a:p>
                      <a:pPr algn="ctr">
                        <a:lnSpc>
                          <a:spcPct val="87000"/>
                        </a:lnSpc>
                        <a:spcAft>
                          <a:spcPts val="1000"/>
                        </a:spcAft>
                      </a:pPr>
                      <a:r>
                        <a:rPr lang="uk-UA" sz="1800" spc="-10" dirty="0">
                          <a:effectLst/>
                          <a:latin typeface="Times New Roman" panose="02020603050405020304" pitchFamily="18" charset="0"/>
                          <a:ea typeface="TimesNewRomanPSMT"/>
                          <a:cs typeface="Times New Roman" panose="02020603050405020304" pitchFamily="18" charset="0"/>
                        </a:rPr>
                        <a:t>Суб’єкти</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87000"/>
                        </a:lnSpc>
                        <a:spcAft>
                          <a:spcPts val="1000"/>
                        </a:spcAft>
                      </a:pPr>
                      <a:r>
                        <a:rPr lang="uk-UA" sz="1800" spc="-10" dirty="0">
                          <a:effectLst/>
                          <a:latin typeface="Times New Roman" panose="02020603050405020304" pitchFamily="18" charset="0"/>
                          <a:ea typeface="TimesNewRomanPSMT"/>
                          <a:cs typeface="Times New Roman" panose="02020603050405020304" pitchFamily="18" charset="0"/>
                        </a:rPr>
                        <a:t>освітні установи, тренінгові компанії, державні навчальні центри</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96500370"/>
                  </a:ext>
                </a:extLst>
              </a:tr>
            </a:tbl>
          </a:graphicData>
        </a:graphic>
      </p:graphicFrame>
    </p:spTree>
    <p:extLst>
      <p:ext uri="{BB962C8B-B14F-4D97-AF65-F5344CB8AC3E}">
        <p14:creationId xmlns:p14="http://schemas.microsoft.com/office/powerpoint/2010/main" val="332083854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Таблиця 4">
            <a:extLst>
              <a:ext uri="{FF2B5EF4-FFF2-40B4-BE49-F238E27FC236}">
                <a16:creationId xmlns:a16="http://schemas.microsoft.com/office/drawing/2014/main" id="{0EABA035-101C-4480-838D-7EB9749DF840}"/>
              </a:ext>
            </a:extLst>
          </p:cNvPr>
          <p:cNvGraphicFramePr>
            <a:graphicFrameLocks noGrp="1"/>
          </p:cNvGraphicFramePr>
          <p:nvPr>
            <p:extLst>
              <p:ext uri="{D42A27DB-BD31-4B8C-83A1-F6EECF244321}">
                <p14:modId xmlns:p14="http://schemas.microsoft.com/office/powerpoint/2010/main" val="285482606"/>
              </p:ext>
            </p:extLst>
          </p:nvPr>
        </p:nvGraphicFramePr>
        <p:xfrm>
          <a:off x="1402701" y="2948920"/>
          <a:ext cx="9710057" cy="1287179"/>
        </p:xfrm>
        <a:graphic>
          <a:graphicData uri="http://schemas.openxmlformats.org/drawingml/2006/table">
            <a:tbl>
              <a:tblPr firstRow="1" firstCol="1" bandRow="1"/>
              <a:tblGrid>
                <a:gridCol w="1686242">
                  <a:extLst>
                    <a:ext uri="{9D8B030D-6E8A-4147-A177-3AD203B41FA5}">
                      <a16:colId xmlns:a16="http://schemas.microsoft.com/office/drawing/2014/main" val="2774326022"/>
                    </a:ext>
                  </a:extLst>
                </a:gridCol>
                <a:gridCol w="8023815">
                  <a:extLst>
                    <a:ext uri="{9D8B030D-6E8A-4147-A177-3AD203B41FA5}">
                      <a16:colId xmlns:a16="http://schemas.microsoft.com/office/drawing/2014/main" val="2515857049"/>
                    </a:ext>
                  </a:extLst>
                </a:gridCol>
              </a:tblGrid>
              <a:tr h="257436">
                <a:tc gridSpan="2">
                  <a:txBody>
                    <a:bodyPr/>
                    <a:lstStyle/>
                    <a:p>
                      <a:pPr algn="ctr">
                        <a:lnSpc>
                          <a:spcPct val="87000"/>
                        </a:lnSpc>
                        <a:spcAft>
                          <a:spcPts val="1000"/>
                        </a:spcAft>
                      </a:pPr>
                      <a:r>
                        <a:rPr lang="uk-UA" sz="1800" i="1" spc="-10" dirty="0">
                          <a:effectLst/>
                          <a:latin typeface="Times New Roman" panose="02020603050405020304" pitchFamily="18" charset="0"/>
                          <a:ea typeface="TimesNewRomanPSMT"/>
                          <a:cs typeface="Times New Roman" panose="02020603050405020304" pitchFamily="18" charset="0"/>
                        </a:rPr>
                        <a:t>Технологічна складова</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extLst>
                  <a:ext uri="{0D108BD9-81ED-4DB2-BD59-A6C34878D82A}">
                    <a16:rowId xmlns:a16="http://schemas.microsoft.com/office/drawing/2014/main" val="3974850776"/>
                  </a:ext>
                </a:extLst>
              </a:tr>
              <a:tr h="772307">
                <a:tc>
                  <a:txBody>
                    <a:bodyPr/>
                    <a:lstStyle/>
                    <a:p>
                      <a:pPr algn="ctr">
                        <a:lnSpc>
                          <a:spcPct val="87000"/>
                        </a:lnSpc>
                        <a:spcAft>
                          <a:spcPts val="1000"/>
                        </a:spcAft>
                      </a:pPr>
                      <a:r>
                        <a:rPr lang="uk-UA" sz="1800" spc="-10">
                          <a:effectLst/>
                          <a:latin typeface="Times New Roman" panose="02020603050405020304" pitchFamily="18" charset="0"/>
                          <a:ea typeface="TimesNewRomanPSMT"/>
                          <a:cs typeface="Times New Roman" panose="02020603050405020304" pitchFamily="18" charset="0"/>
                        </a:rPr>
                        <a:t>Функції</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87000"/>
                        </a:lnSpc>
                        <a:spcAft>
                          <a:spcPts val="1000"/>
                        </a:spcAft>
                      </a:pPr>
                      <a:r>
                        <a:rPr lang="uk-UA" sz="1800" spc="-10" dirty="0">
                          <a:effectLst/>
                          <a:latin typeface="Times New Roman" panose="02020603050405020304" pitchFamily="18" charset="0"/>
                          <a:ea typeface="TimesNewRomanPSMT"/>
                          <a:cs typeface="Times New Roman" panose="02020603050405020304" pitchFamily="18" charset="0"/>
                        </a:rPr>
                        <a:t>здійснення підтримки та організації взаємозв’язку суб’єктів інноваційного підприємництва, фінансової, наукової та промислової сфер, організація доступу до ресурсного і матеріально-технічного забезпечення</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11339485"/>
                  </a:ext>
                </a:extLst>
              </a:tr>
              <a:tr h="257436">
                <a:tc>
                  <a:txBody>
                    <a:bodyPr/>
                    <a:lstStyle/>
                    <a:p>
                      <a:pPr algn="ctr">
                        <a:lnSpc>
                          <a:spcPct val="87000"/>
                        </a:lnSpc>
                        <a:spcAft>
                          <a:spcPts val="1000"/>
                        </a:spcAft>
                      </a:pPr>
                      <a:r>
                        <a:rPr lang="uk-UA" sz="1800" spc="-10">
                          <a:effectLst/>
                          <a:latin typeface="Times New Roman" panose="02020603050405020304" pitchFamily="18" charset="0"/>
                          <a:ea typeface="TimesNewRomanPSMT"/>
                          <a:cs typeface="Times New Roman" panose="02020603050405020304" pitchFamily="18" charset="0"/>
                        </a:rPr>
                        <a:t>Суб’єкти</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87000"/>
                        </a:lnSpc>
                        <a:spcAft>
                          <a:spcPts val="1000"/>
                        </a:spcAft>
                      </a:pPr>
                      <a:r>
                        <a:rPr lang="uk-UA" sz="1800" spc="-10" dirty="0">
                          <a:effectLst/>
                          <a:latin typeface="Times New Roman" panose="02020603050405020304" pitchFamily="18" charset="0"/>
                          <a:ea typeface="TimesNewRomanPSMT"/>
                          <a:cs typeface="Times New Roman" panose="02020603050405020304" pitchFamily="18" charset="0"/>
                        </a:rPr>
                        <a:t>технопарки, інноваційно-технологічні центри і комплекси, бізнес-інкубатори</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80148255"/>
                  </a:ext>
                </a:extLst>
              </a:tr>
            </a:tbl>
          </a:graphicData>
        </a:graphic>
      </p:graphicFrame>
    </p:spTree>
    <p:extLst>
      <p:ext uri="{BB962C8B-B14F-4D97-AF65-F5344CB8AC3E}">
        <p14:creationId xmlns:p14="http://schemas.microsoft.com/office/powerpoint/2010/main" val="329729330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я 3">
            <a:extLst>
              <a:ext uri="{FF2B5EF4-FFF2-40B4-BE49-F238E27FC236}">
                <a16:creationId xmlns:a16="http://schemas.microsoft.com/office/drawing/2014/main" id="{8E7A08DD-9481-497E-9D7F-9BC710C25C35}"/>
              </a:ext>
            </a:extLst>
          </p:cNvPr>
          <p:cNvGraphicFramePr>
            <a:graphicFrameLocks noGrp="1"/>
          </p:cNvGraphicFramePr>
          <p:nvPr>
            <p:extLst>
              <p:ext uri="{D42A27DB-BD31-4B8C-83A1-F6EECF244321}">
                <p14:modId xmlns:p14="http://schemas.microsoft.com/office/powerpoint/2010/main" val="2849335088"/>
              </p:ext>
            </p:extLst>
          </p:nvPr>
        </p:nvGraphicFramePr>
        <p:xfrm>
          <a:off x="1371600" y="2247166"/>
          <a:ext cx="9274629" cy="1909064"/>
        </p:xfrm>
        <a:graphic>
          <a:graphicData uri="http://schemas.openxmlformats.org/drawingml/2006/table">
            <a:tbl>
              <a:tblPr firstRow="1" firstCol="1" bandRow="1"/>
              <a:tblGrid>
                <a:gridCol w="1610625">
                  <a:extLst>
                    <a:ext uri="{9D8B030D-6E8A-4147-A177-3AD203B41FA5}">
                      <a16:colId xmlns:a16="http://schemas.microsoft.com/office/drawing/2014/main" val="2698101972"/>
                    </a:ext>
                  </a:extLst>
                </a:gridCol>
                <a:gridCol w="7664004">
                  <a:extLst>
                    <a:ext uri="{9D8B030D-6E8A-4147-A177-3AD203B41FA5}">
                      <a16:colId xmlns:a16="http://schemas.microsoft.com/office/drawing/2014/main" val="1575924694"/>
                    </a:ext>
                  </a:extLst>
                </a:gridCol>
              </a:tblGrid>
              <a:tr h="0">
                <a:tc gridSpan="2">
                  <a:txBody>
                    <a:bodyPr/>
                    <a:lstStyle/>
                    <a:p>
                      <a:pPr algn="ctr">
                        <a:lnSpc>
                          <a:spcPct val="87000"/>
                        </a:lnSpc>
                        <a:spcAft>
                          <a:spcPts val="1000"/>
                        </a:spcAft>
                      </a:pPr>
                      <a:r>
                        <a:rPr lang="uk-UA" sz="1800" i="1" spc="-10" dirty="0">
                          <a:effectLst/>
                          <a:latin typeface="Times New Roman" panose="02020603050405020304" pitchFamily="18" charset="0"/>
                          <a:ea typeface="TimesNewRomanPSMT"/>
                          <a:cs typeface="Times New Roman" panose="02020603050405020304" pitchFamily="18" charset="0"/>
                        </a:rPr>
                        <a:t>Інформаційна складова</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extLst>
                  <a:ext uri="{0D108BD9-81ED-4DB2-BD59-A6C34878D82A}">
                    <a16:rowId xmlns:a16="http://schemas.microsoft.com/office/drawing/2014/main" val="1685338991"/>
                  </a:ext>
                </a:extLst>
              </a:tr>
              <a:tr h="0">
                <a:tc>
                  <a:txBody>
                    <a:bodyPr/>
                    <a:lstStyle/>
                    <a:p>
                      <a:pPr algn="ctr">
                        <a:lnSpc>
                          <a:spcPct val="87000"/>
                        </a:lnSpc>
                        <a:spcAft>
                          <a:spcPts val="1000"/>
                        </a:spcAft>
                      </a:pPr>
                      <a:r>
                        <a:rPr lang="uk-UA" sz="1800" spc="-10">
                          <a:effectLst/>
                          <a:latin typeface="Times New Roman" panose="02020603050405020304" pitchFamily="18" charset="0"/>
                          <a:ea typeface="TimesNewRomanPSMT"/>
                          <a:cs typeface="Times New Roman" panose="02020603050405020304" pitchFamily="18" charset="0"/>
                        </a:rPr>
                        <a:t>Функції</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87000"/>
                        </a:lnSpc>
                        <a:spcAft>
                          <a:spcPts val="1000"/>
                        </a:spcAft>
                      </a:pPr>
                      <a:r>
                        <a:rPr lang="uk-UA" sz="1800" spc="-10" dirty="0">
                          <a:effectLst/>
                          <a:latin typeface="Times New Roman" panose="02020603050405020304" pitchFamily="18" charset="0"/>
                          <a:ea typeface="TimesNewRomanPSMT"/>
                          <a:cs typeface="Times New Roman" panose="02020603050405020304" pitchFamily="18" charset="0"/>
                        </a:rPr>
                        <a:t>аналітична обробка інформації, сприяння доступу до неї</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84962611"/>
                  </a:ext>
                </a:extLst>
              </a:tr>
              <a:tr h="0">
                <a:tc>
                  <a:txBody>
                    <a:bodyPr/>
                    <a:lstStyle/>
                    <a:p>
                      <a:pPr algn="ctr">
                        <a:lnSpc>
                          <a:spcPct val="87000"/>
                        </a:lnSpc>
                        <a:spcAft>
                          <a:spcPts val="1000"/>
                        </a:spcAft>
                      </a:pPr>
                      <a:r>
                        <a:rPr lang="uk-UA" sz="1800" spc="-10">
                          <a:effectLst/>
                          <a:latin typeface="Times New Roman" panose="02020603050405020304" pitchFamily="18" charset="0"/>
                          <a:ea typeface="TimesNewRomanPSMT"/>
                          <a:cs typeface="Times New Roman" panose="02020603050405020304" pitchFamily="18" charset="0"/>
                        </a:rPr>
                        <a:t>Суб’єкти</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87000"/>
                        </a:lnSpc>
                        <a:spcAft>
                          <a:spcPts val="1000"/>
                        </a:spcAft>
                      </a:pPr>
                      <a:r>
                        <a:rPr lang="uk-UA" sz="1800" spc="-10" dirty="0">
                          <a:effectLst/>
                          <a:latin typeface="Times New Roman" panose="02020603050405020304" pitchFamily="18" charset="0"/>
                          <a:ea typeface="TimesNewRomanPSMT"/>
                          <a:cs typeface="Times New Roman" panose="02020603050405020304" pitchFamily="18" charset="0"/>
                        </a:rPr>
                        <a:t>інформаційні центри, інформаційні біржі, маркетингові компанії</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79058308"/>
                  </a:ext>
                </a:extLst>
              </a:tr>
              <a:tr h="0">
                <a:tc gridSpan="2">
                  <a:txBody>
                    <a:bodyPr/>
                    <a:lstStyle/>
                    <a:p>
                      <a:pPr algn="ctr">
                        <a:lnSpc>
                          <a:spcPct val="87000"/>
                        </a:lnSpc>
                        <a:spcAft>
                          <a:spcPts val="1000"/>
                        </a:spcAft>
                      </a:pPr>
                      <a:r>
                        <a:rPr lang="uk-UA" sz="1800" i="1" spc="-10" dirty="0">
                          <a:effectLst/>
                          <a:latin typeface="Times New Roman" panose="02020603050405020304" pitchFamily="18" charset="0"/>
                          <a:ea typeface="TimesNewRomanPSMT"/>
                          <a:cs typeface="Times New Roman" panose="02020603050405020304" pitchFamily="18" charset="0"/>
                        </a:rPr>
                        <a:t>Економіко-консультаційна складова</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extLst>
                  <a:ext uri="{0D108BD9-81ED-4DB2-BD59-A6C34878D82A}">
                    <a16:rowId xmlns:a16="http://schemas.microsoft.com/office/drawing/2014/main" val="798863764"/>
                  </a:ext>
                </a:extLst>
              </a:tr>
              <a:tr h="0">
                <a:tc>
                  <a:txBody>
                    <a:bodyPr/>
                    <a:lstStyle/>
                    <a:p>
                      <a:pPr algn="ctr">
                        <a:lnSpc>
                          <a:spcPct val="87000"/>
                        </a:lnSpc>
                        <a:spcAft>
                          <a:spcPts val="1000"/>
                        </a:spcAft>
                      </a:pPr>
                      <a:r>
                        <a:rPr lang="uk-UA" sz="1800" spc="-10">
                          <a:effectLst/>
                          <a:latin typeface="Times New Roman" panose="02020603050405020304" pitchFamily="18" charset="0"/>
                          <a:ea typeface="TimesNewRomanPSMT"/>
                          <a:cs typeface="Times New Roman" panose="02020603050405020304" pitchFamily="18" charset="0"/>
                        </a:rPr>
                        <a:t>Функції</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87000"/>
                        </a:lnSpc>
                        <a:spcAft>
                          <a:spcPts val="1000"/>
                        </a:spcAft>
                      </a:pPr>
                      <a:r>
                        <a:rPr lang="uk-UA" sz="1800" spc="-10" dirty="0">
                          <a:effectLst/>
                          <a:latin typeface="Times New Roman" panose="02020603050405020304" pitchFamily="18" charset="0"/>
                          <a:ea typeface="TimesNewRomanPSMT"/>
                          <a:cs typeface="Times New Roman" panose="02020603050405020304" pitchFamily="18" charset="0"/>
                        </a:rPr>
                        <a:t>надання економічно-консультаційної допомоги з розвитку інноваційного бізнесу</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49560011"/>
                  </a:ext>
                </a:extLst>
              </a:tr>
              <a:tr h="0">
                <a:tc>
                  <a:txBody>
                    <a:bodyPr/>
                    <a:lstStyle/>
                    <a:p>
                      <a:pPr algn="ctr">
                        <a:lnSpc>
                          <a:spcPct val="87000"/>
                        </a:lnSpc>
                        <a:spcAft>
                          <a:spcPts val="1000"/>
                        </a:spcAft>
                      </a:pPr>
                      <a:r>
                        <a:rPr lang="uk-UA" sz="1800" spc="-10">
                          <a:effectLst/>
                          <a:latin typeface="Times New Roman" panose="02020603050405020304" pitchFamily="18" charset="0"/>
                          <a:ea typeface="TimesNewRomanPSMT"/>
                          <a:cs typeface="Times New Roman" panose="02020603050405020304" pitchFamily="18" charset="0"/>
                        </a:rPr>
                        <a:t>Суб’єкти</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87000"/>
                        </a:lnSpc>
                        <a:spcAft>
                          <a:spcPts val="1000"/>
                        </a:spcAft>
                      </a:pPr>
                      <a:r>
                        <a:rPr lang="uk-UA" sz="1800" spc="-10" dirty="0">
                          <a:effectLst/>
                          <a:latin typeface="Times New Roman" panose="02020603050405020304" pitchFamily="18" charset="0"/>
                          <a:ea typeface="TimesNewRomanPSMT"/>
                          <a:cs typeface="Times New Roman" panose="02020603050405020304" pitchFamily="18" charset="0"/>
                        </a:rPr>
                        <a:t>консалтингові компанії, бізнес-інкубатори, спеціалізовані державні консультаційні структури</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8603921"/>
                  </a:ext>
                </a:extLst>
              </a:tr>
            </a:tbl>
          </a:graphicData>
        </a:graphic>
      </p:graphicFrame>
    </p:spTree>
    <p:extLst>
      <p:ext uri="{BB962C8B-B14F-4D97-AF65-F5344CB8AC3E}">
        <p14:creationId xmlns:p14="http://schemas.microsoft.com/office/powerpoint/2010/main" val="94300882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Таблиця 6">
            <a:extLst>
              <a:ext uri="{FF2B5EF4-FFF2-40B4-BE49-F238E27FC236}">
                <a16:creationId xmlns:a16="http://schemas.microsoft.com/office/drawing/2014/main" id="{6C4AC161-6BC9-49BB-B63F-B4474F2615DD}"/>
              </a:ext>
            </a:extLst>
          </p:cNvPr>
          <p:cNvGraphicFramePr>
            <a:graphicFrameLocks noGrp="1"/>
          </p:cNvGraphicFramePr>
          <p:nvPr>
            <p:extLst>
              <p:ext uri="{D42A27DB-BD31-4B8C-83A1-F6EECF244321}">
                <p14:modId xmlns:p14="http://schemas.microsoft.com/office/powerpoint/2010/main" val="3718379041"/>
              </p:ext>
            </p:extLst>
          </p:nvPr>
        </p:nvGraphicFramePr>
        <p:xfrm>
          <a:off x="1161661" y="1554532"/>
          <a:ext cx="9447245" cy="2794580"/>
        </p:xfrm>
        <a:graphic>
          <a:graphicData uri="http://schemas.openxmlformats.org/drawingml/2006/table">
            <a:tbl>
              <a:tblPr firstRow="1" firstCol="1" bandRow="1"/>
              <a:tblGrid>
                <a:gridCol w="1640602">
                  <a:extLst>
                    <a:ext uri="{9D8B030D-6E8A-4147-A177-3AD203B41FA5}">
                      <a16:colId xmlns:a16="http://schemas.microsoft.com/office/drawing/2014/main" val="1524458469"/>
                    </a:ext>
                  </a:extLst>
                </a:gridCol>
                <a:gridCol w="7806643">
                  <a:extLst>
                    <a:ext uri="{9D8B030D-6E8A-4147-A177-3AD203B41FA5}">
                      <a16:colId xmlns:a16="http://schemas.microsoft.com/office/drawing/2014/main" val="3102241330"/>
                    </a:ext>
                  </a:extLst>
                </a:gridCol>
              </a:tblGrid>
              <a:tr h="236724">
                <a:tc gridSpan="2">
                  <a:txBody>
                    <a:bodyPr/>
                    <a:lstStyle/>
                    <a:p>
                      <a:pPr algn="ctr">
                        <a:lnSpc>
                          <a:spcPct val="87000"/>
                        </a:lnSpc>
                        <a:spcAft>
                          <a:spcPts val="1000"/>
                        </a:spcAft>
                      </a:pPr>
                      <a:r>
                        <a:rPr lang="uk-UA" sz="1800" i="1" spc="-10">
                          <a:effectLst/>
                          <a:latin typeface="Times New Roman" panose="02020603050405020304" pitchFamily="18" charset="0"/>
                          <a:ea typeface="TimesNewRomanPSMT"/>
                          <a:cs typeface="Times New Roman" panose="02020603050405020304" pitchFamily="18" charset="0"/>
                        </a:rPr>
                        <a:t>Наукова складова</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031" marR="68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extLst>
                  <a:ext uri="{0D108BD9-81ED-4DB2-BD59-A6C34878D82A}">
                    <a16:rowId xmlns:a16="http://schemas.microsoft.com/office/drawing/2014/main" val="1188477601"/>
                  </a:ext>
                </a:extLst>
              </a:tr>
              <a:tr h="511496">
                <a:tc>
                  <a:txBody>
                    <a:bodyPr/>
                    <a:lstStyle/>
                    <a:p>
                      <a:pPr algn="ctr">
                        <a:lnSpc>
                          <a:spcPct val="87000"/>
                        </a:lnSpc>
                        <a:spcAft>
                          <a:spcPts val="1000"/>
                        </a:spcAft>
                      </a:pPr>
                      <a:r>
                        <a:rPr lang="uk-UA" sz="1800" spc="-10">
                          <a:effectLst/>
                          <a:latin typeface="Times New Roman" panose="02020603050405020304" pitchFamily="18" charset="0"/>
                          <a:ea typeface="TimesNewRomanPSMT"/>
                          <a:cs typeface="Times New Roman" panose="02020603050405020304" pitchFamily="18" charset="0"/>
                        </a:rPr>
                        <a:t>Функції</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031" marR="680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87000"/>
                        </a:lnSpc>
                        <a:spcAft>
                          <a:spcPts val="1000"/>
                        </a:spcAft>
                      </a:pPr>
                      <a:r>
                        <a:rPr lang="uk-UA" sz="1800" spc="-10">
                          <a:effectLst/>
                          <a:latin typeface="Times New Roman" panose="02020603050405020304" pitchFamily="18" charset="0"/>
                          <a:ea typeface="TimesNewRomanPSMT"/>
                          <a:cs typeface="Times New Roman" panose="02020603050405020304" pitchFamily="18" charset="0"/>
                        </a:rPr>
                        <a:t>задоволення потреб здійснення інноваційного підприємництва об’єктами діяльності, генерування та скерування напрямів її здійснення</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031" marR="68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34240511"/>
                  </a:ext>
                </a:extLst>
              </a:tr>
              <a:tr h="559837">
                <a:tc>
                  <a:txBody>
                    <a:bodyPr/>
                    <a:lstStyle/>
                    <a:p>
                      <a:pPr algn="ctr">
                        <a:lnSpc>
                          <a:spcPct val="87000"/>
                        </a:lnSpc>
                        <a:spcAft>
                          <a:spcPts val="1000"/>
                        </a:spcAft>
                      </a:pPr>
                      <a:r>
                        <a:rPr lang="uk-UA" sz="1800" spc="-10">
                          <a:effectLst/>
                          <a:latin typeface="Times New Roman" panose="02020603050405020304" pitchFamily="18" charset="0"/>
                          <a:ea typeface="TimesNewRomanPSMT"/>
                          <a:cs typeface="Times New Roman" panose="02020603050405020304" pitchFamily="18" charset="0"/>
                        </a:rPr>
                        <a:t>Суб’єкти</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031" marR="680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87000"/>
                        </a:lnSpc>
                        <a:spcAft>
                          <a:spcPts val="1000"/>
                        </a:spcAft>
                      </a:pPr>
                      <a:r>
                        <a:rPr lang="uk-UA" sz="1800" spc="-10" dirty="0">
                          <a:effectLst/>
                          <a:latin typeface="Times New Roman" panose="02020603050405020304" pitchFamily="18" charset="0"/>
                          <a:ea typeface="TimesNewRomanPSMT"/>
                          <a:cs typeface="Times New Roman" panose="02020603050405020304" pitchFamily="18" charset="0"/>
                        </a:rPr>
                        <a:t>наукові інститути, науково-дослідні інститути, дослідно-конструкторські, проектно-конструкторські, технологічні центри</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031" marR="68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14946742"/>
                  </a:ext>
                </a:extLst>
              </a:tr>
              <a:tr h="236724">
                <a:tc gridSpan="2">
                  <a:txBody>
                    <a:bodyPr/>
                    <a:lstStyle/>
                    <a:p>
                      <a:pPr algn="ctr">
                        <a:lnSpc>
                          <a:spcPct val="87000"/>
                        </a:lnSpc>
                        <a:spcAft>
                          <a:spcPts val="1000"/>
                        </a:spcAft>
                      </a:pPr>
                      <a:r>
                        <a:rPr lang="uk-UA" sz="1800" i="1" spc="-10">
                          <a:effectLst/>
                          <a:latin typeface="Times New Roman" panose="02020603050405020304" pitchFamily="18" charset="0"/>
                          <a:ea typeface="TimesNewRomanPSMT"/>
                          <a:cs typeface="Times New Roman" panose="02020603050405020304" pitchFamily="18" charset="0"/>
                        </a:rPr>
                        <a:t>Фінансова складова</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031" marR="68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extLst>
                  <a:ext uri="{0D108BD9-81ED-4DB2-BD59-A6C34878D82A}">
                    <a16:rowId xmlns:a16="http://schemas.microsoft.com/office/drawing/2014/main" val="2259092107"/>
                  </a:ext>
                </a:extLst>
              </a:tr>
              <a:tr h="535808">
                <a:tc>
                  <a:txBody>
                    <a:bodyPr/>
                    <a:lstStyle/>
                    <a:p>
                      <a:pPr algn="ctr">
                        <a:lnSpc>
                          <a:spcPct val="87000"/>
                        </a:lnSpc>
                        <a:spcAft>
                          <a:spcPts val="1000"/>
                        </a:spcAft>
                      </a:pPr>
                      <a:r>
                        <a:rPr lang="uk-UA" sz="1800" spc="-10">
                          <a:effectLst/>
                          <a:latin typeface="Times New Roman" panose="02020603050405020304" pitchFamily="18" charset="0"/>
                          <a:ea typeface="TimesNewRomanPSMT"/>
                          <a:cs typeface="Times New Roman" panose="02020603050405020304" pitchFamily="18" charset="0"/>
                        </a:rPr>
                        <a:t>Функції</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031" marR="680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87000"/>
                        </a:lnSpc>
                        <a:spcAft>
                          <a:spcPts val="1000"/>
                        </a:spcAft>
                      </a:pPr>
                      <a:r>
                        <a:rPr lang="uk-UA" sz="1800" spc="-10">
                          <a:effectLst/>
                          <a:latin typeface="Times New Roman" panose="02020603050405020304" pitchFamily="18" charset="0"/>
                          <a:ea typeface="TimesNewRomanPSMT"/>
                          <a:cs typeface="Times New Roman" panose="02020603050405020304" pitchFamily="18" charset="0"/>
                        </a:rPr>
                        <a:t>сприяння доступу до фінансових ресурсів та їх надання</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031" marR="68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30155238"/>
                  </a:ext>
                </a:extLst>
              </a:tr>
              <a:tr h="710173">
                <a:tc>
                  <a:txBody>
                    <a:bodyPr/>
                    <a:lstStyle/>
                    <a:p>
                      <a:pPr algn="ctr">
                        <a:lnSpc>
                          <a:spcPct val="87000"/>
                        </a:lnSpc>
                        <a:spcAft>
                          <a:spcPts val="1000"/>
                        </a:spcAft>
                      </a:pPr>
                      <a:r>
                        <a:rPr lang="uk-UA" sz="1800" spc="-10">
                          <a:effectLst/>
                          <a:latin typeface="Times New Roman" panose="02020603050405020304" pitchFamily="18" charset="0"/>
                          <a:ea typeface="TimesNewRomanPSMT"/>
                          <a:cs typeface="Times New Roman" panose="02020603050405020304" pitchFamily="18" charset="0"/>
                        </a:rPr>
                        <a:t>Суб’єкти</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031" marR="680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87000"/>
                        </a:lnSpc>
                        <a:spcAft>
                          <a:spcPts val="1000"/>
                        </a:spcAft>
                      </a:pPr>
                      <a:r>
                        <a:rPr lang="uk-UA" sz="1800" spc="-10" dirty="0">
                          <a:effectLst/>
                          <a:latin typeface="Times New Roman" panose="02020603050405020304" pitchFamily="18" charset="0"/>
                          <a:ea typeface="TimesNewRomanPSMT"/>
                          <a:cs typeface="Times New Roman" panose="02020603050405020304" pitchFamily="18" charset="0"/>
                        </a:rPr>
                        <a:t>інноваційні фонди, венчурні та інвестиційні компанії, кредитні установи</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031" marR="68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61507358"/>
                  </a:ext>
                </a:extLst>
              </a:tr>
            </a:tbl>
          </a:graphicData>
        </a:graphic>
      </p:graphicFrame>
    </p:spTree>
    <p:extLst>
      <p:ext uri="{BB962C8B-B14F-4D97-AF65-F5344CB8AC3E}">
        <p14:creationId xmlns:p14="http://schemas.microsoft.com/office/powerpoint/2010/main" val="21930051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AEB81EA-E1DA-4728-8AE6-0F8D78282A82}"/>
              </a:ext>
            </a:extLst>
          </p:cNvPr>
          <p:cNvSpPr txBox="1"/>
          <p:nvPr/>
        </p:nvSpPr>
        <p:spPr>
          <a:xfrm>
            <a:off x="1642189" y="1720840"/>
            <a:ext cx="9321280" cy="3139321"/>
          </a:xfrm>
          <a:prstGeom prst="rect">
            <a:avLst/>
          </a:prstGeom>
          <a:noFill/>
        </p:spPr>
        <p:txBody>
          <a:bodyPr wrap="square">
            <a:spAutoFit/>
          </a:bodyPr>
          <a:lstStyle/>
          <a:p>
            <a:r>
              <a:rPr lang="uk-UA" dirty="0"/>
              <a:t>Виробниче підприємництво характеризується </a:t>
            </a:r>
            <a:r>
              <a:rPr lang="uk-UA" b="1" dirty="0"/>
              <a:t>етапами</a:t>
            </a:r>
            <a:r>
              <a:rPr lang="uk-UA" dirty="0"/>
              <a:t>, </a:t>
            </a:r>
            <a:r>
              <a:rPr lang="uk-UA" b="1" dirty="0"/>
              <a:t>формами</a:t>
            </a:r>
            <a:r>
              <a:rPr lang="uk-UA" dirty="0"/>
              <a:t> та </a:t>
            </a:r>
            <a:r>
              <a:rPr lang="uk-UA" b="1" dirty="0"/>
              <a:t>видами</a:t>
            </a:r>
            <a:r>
              <a:rPr lang="uk-UA" dirty="0"/>
              <a:t>.</a:t>
            </a:r>
          </a:p>
          <a:p>
            <a:endParaRPr lang="uk-UA" dirty="0"/>
          </a:p>
          <a:p>
            <a:r>
              <a:rPr lang="uk-UA" b="1" dirty="0"/>
              <a:t>Етапи</a:t>
            </a:r>
            <a:r>
              <a:rPr lang="uk-UA" dirty="0"/>
              <a:t> виробничого підприємництва:</a:t>
            </a:r>
          </a:p>
          <a:p>
            <a:pPr marL="285750" indent="-285750">
              <a:buFont typeface="Wingdings" panose="05000000000000000000" pitchFamily="2" charset="2"/>
              <a:buChar char="v"/>
            </a:pPr>
            <a:r>
              <a:rPr lang="uk-UA" dirty="0"/>
              <a:t>	обґрунтування ідеї виробництва конкретного товару чи надання конкретних видів послуг;</a:t>
            </a:r>
          </a:p>
          <a:p>
            <a:pPr marL="285750" indent="-285750">
              <a:buFont typeface="Wingdings" panose="05000000000000000000" pitchFamily="2" charset="2"/>
              <a:buChar char="v"/>
            </a:pPr>
            <a:r>
              <a:rPr lang="uk-UA" dirty="0"/>
              <a:t>	маркетингова діяльність (виявлення попиту на товар);</a:t>
            </a:r>
          </a:p>
          <a:p>
            <a:pPr marL="285750" indent="-285750">
              <a:buFont typeface="Wingdings" panose="05000000000000000000" pitchFamily="2" charset="2"/>
              <a:buChar char="v"/>
            </a:pPr>
            <a:r>
              <a:rPr lang="uk-UA" dirty="0"/>
              <a:t>	визначення потреби у фінансових ресурсах;</a:t>
            </a:r>
          </a:p>
          <a:p>
            <a:pPr marL="285750" indent="-285750">
              <a:buFont typeface="Wingdings" panose="05000000000000000000" pitchFamily="2" charset="2"/>
              <a:buChar char="v"/>
            </a:pPr>
            <a:r>
              <a:rPr lang="uk-UA" dirty="0"/>
              <a:t>	придбання чи оренда факторів виробництва;</a:t>
            </a:r>
          </a:p>
          <a:p>
            <a:pPr marL="285750" indent="-285750">
              <a:buFont typeface="Wingdings" panose="05000000000000000000" pitchFamily="2" charset="2"/>
              <a:buChar char="v"/>
            </a:pPr>
            <a:r>
              <a:rPr lang="uk-UA" dirty="0"/>
              <a:t>   </a:t>
            </a:r>
            <a:r>
              <a:rPr lang="uk-UA" b="1" dirty="0"/>
              <a:t>ВИРОБНИЦТВО ПРОДУКЦІЇ, ВИКОНАННЯ РОБІТ, НАДАННЯ ПОСЛУГ</a:t>
            </a:r>
          </a:p>
          <a:p>
            <a:pPr marL="285750" indent="-285750">
              <a:buFont typeface="Wingdings" panose="05000000000000000000" pitchFamily="2" charset="2"/>
              <a:buChar char="v"/>
            </a:pPr>
            <a:r>
              <a:rPr lang="uk-UA" dirty="0"/>
              <a:t>	реалізація продукції, робіт, послуг;</a:t>
            </a:r>
          </a:p>
          <a:p>
            <a:pPr marL="285750" indent="-285750">
              <a:buFont typeface="Wingdings" panose="05000000000000000000" pitchFamily="2" charset="2"/>
              <a:buChar char="v"/>
            </a:pPr>
            <a:r>
              <a:rPr lang="uk-UA" dirty="0"/>
              <a:t>	визначення результативності виробничої діяльності.</a:t>
            </a:r>
          </a:p>
        </p:txBody>
      </p:sp>
    </p:spTree>
    <p:extLst>
      <p:ext uri="{BB962C8B-B14F-4D97-AF65-F5344CB8AC3E}">
        <p14:creationId xmlns:p14="http://schemas.microsoft.com/office/powerpoint/2010/main" val="412299337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Таблиця 4">
            <a:extLst>
              <a:ext uri="{FF2B5EF4-FFF2-40B4-BE49-F238E27FC236}">
                <a16:creationId xmlns:a16="http://schemas.microsoft.com/office/drawing/2014/main" id="{5711823C-8367-4C44-8558-C89284D6586A}"/>
              </a:ext>
            </a:extLst>
          </p:cNvPr>
          <p:cNvGraphicFramePr>
            <a:graphicFrameLocks noGrp="1"/>
          </p:cNvGraphicFramePr>
          <p:nvPr>
            <p:extLst>
              <p:ext uri="{D42A27DB-BD31-4B8C-83A1-F6EECF244321}">
                <p14:modId xmlns:p14="http://schemas.microsoft.com/office/powerpoint/2010/main" val="1935137210"/>
              </p:ext>
            </p:extLst>
          </p:nvPr>
        </p:nvGraphicFramePr>
        <p:xfrm>
          <a:off x="2127381" y="1950098"/>
          <a:ext cx="8154954" cy="2831435"/>
        </p:xfrm>
        <a:graphic>
          <a:graphicData uri="http://schemas.openxmlformats.org/drawingml/2006/table">
            <a:tbl>
              <a:tblPr firstRow="1" firstCol="1" bandRow="1"/>
              <a:tblGrid>
                <a:gridCol w="1416183">
                  <a:extLst>
                    <a:ext uri="{9D8B030D-6E8A-4147-A177-3AD203B41FA5}">
                      <a16:colId xmlns:a16="http://schemas.microsoft.com/office/drawing/2014/main" val="1669186561"/>
                    </a:ext>
                  </a:extLst>
                </a:gridCol>
                <a:gridCol w="6738771">
                  <a:extLst>
                    <a:ext uri="{9D8B030D-6E8A-4147-A177-3AD203B41FA5}">
                      <a16:colId xmlns:a16="http://schemas.microsoft.com/office/drawing/2014/main" val="2459967930"/>
                    </a:ext>
                  </a:extLst>
                </a:gridCol>
              </a:tblGrid>
              <a:tr h="189326">
                <a:tc gridSpan="2">
                  <a:txBody>
                    <a:bodyPr/>
                    <a:lstStyle/>
                    <a:p>
                      <a:pPr algn="ctr">
                        <a:lnSpc>
                          <a:spcPct val="87000"/>
                        </a:lnSpc>
                        <a:spcAft>
                          <a:spcPts val="1000"/>
                        </a:spcAft>
                      </a:pPr>
                      <a:r>
                        <a:rPr lang="uk-UA" sz="1600" i="1" spc="-10">
                          <a:effectLst/>
                          <a:latin typeface="Times New Roman" panose="02020603050405020304" pitchFamily="18" charset="0"/>
                          <a:ea typeface="TimesNewRomanPSMT"/>
                          <a:cs typeface="Times New Roman" panose="02020603050405020304" pitchFamily="18" charset="0"/>
                        </a:rPr>
                        <a:t>Комерціалізація інноваційного продукту</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60870" marR="608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extLst>
                  <a:ext uri="{0D108BD9-81ED-4DB2-BD59-A6C34878D82A}">
                    <a16:rowId xmlns:a16="http://schemas.microsoft.com/office/drawing/2014/main" val="1942261392"/>
                  </a:ext>
                </a:extLst>
              </a:tr>
              <a:tr h="991170">
                <a:tc>
                  <a:txBody>
                    <a:bodyPr/>
                    <a:lstStyle/>
                    <a:p>
                      <a:pPr algn="ctr">
                        <a:lnSpc>
                          <a:spcPct val="87000"/>
                        </a:lnSpc>
                        <a:spcAft>
                          <a:spcPts val="1000"/>
                        </a:spcAft>
                      </a:pPr>
                      <a:r>
                        <a:rPr lang="uk-UA" sz="1600" spc="-10">
                          <a:effectLst/>
                          <a:latin typeface="Times New Roman" panose="02020603050405020304" pitchFamily="18" charset="0"/>
                          <a:ea typeface="TimesNewRomanPSMT"/>
                          <a:cs typeface="Times New Roman" panose="02020603050405020304" pitchFamily="18" charset="0"/>
                        </a:rPr>
                        <a:t>Функції</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60870" marR="6087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87000"/>
                        </a:lnSpc>
                        <a:spcAft>
                          <a:spcPts val="1000"/>
                        </a:spcAft>
                      </a:pPr>
                      <a:r>
                        <a:rPr lang="uk-UA" sz="1600" spc="-10" dirty="0">
                          <a:effectLst/>
                          <a:latin typeface="Times New Roman" panose="02020603050405020304" pitchFamily="18" charset="0"/>
                          <a:ea typeface="TimesNewRomanPSMT"/>
                          <a:cs typeface="Times New Roman" panose="02020603050405020304" pitchFamily="18" charset="0"/>
                        </a:rPr>
                        <a:t>просування інноваційної продукції/продукту на ринок, забезпечення взаємодії суб’єктів інноваційного підприємництва щодо задоволення інноваційного попиту інноваційною пропозицією</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0870" marR="608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56255126"/>
                  </a:ext>
                </a:extLst>
              </a:tr>
              <a:tr h="566383">
                <a:tc>
                  <a:txBody>
                    <a:bodyPr/>
                    <a:lstStyle/>
                    <a:p>
                      <a:pPr algn="ctr">
                        <a:lnSpc>
                          <a:spcPct val="87000"/>
                        </a:lnSpc>
                        <a:spcAft>
                          <a:spcPts val="1000"/>
                        </a:spcAft>
                      </a:pPr>
                      <a:r>
                        <a:rPr lang="uk-UA" sz="1600" spc="-10">
                          <a:effectLst/>
                          <a:latin typeface="Times New Roman" panose="02020603050405020304" pitchFamily="18" charset="0"/>
                          <a:ea typeface="TimesNewRomanPSMT"/>
                          <a:cs typeface="Times New Roman" panose="02020603050405020304" pitchFamily="18" charset="0"/>
                        </a:rPr>
                        <a:t>Суб’єкти</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60870" marR="6087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87000"/>
                        </a:lnSpc>
                        <a:spcAft>
                          <a:spcPts val="1000"/>
                        </a:spcAft>
                      </a:pPr>
                      <a:r>
                        <a:rPr lang="uk-UA" sz="1600" spc="-10">
                          <a:effectLst/>
                          <a:latin typeface="Times New Roman" panose="02020603050405020304" pitchFamily="18" charset="0"/>
                          <a:ea typeface="TimesNewRomanPSMT"/>
                          <a:cs typeface="Times New Roman" panose="02020603050405020304" pitchFamily="18" charset="0"/>
                        </a:rPr>
                        <a:t>центри трансферу технологій, посередницькі торговельні підприємства, малі інноваційні підприємства</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60870" marR="608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30805776"/>
                  </a:ext>
                </a:extLst>
              </a:tr>
              <a:tr h="189326">
                <a:tc gridSpan="2">
                  <a:txBody>
                    <a:bodyPr/>
                    <a:lstStyle/>
                    <a:p>
                      <a:pPr algn="ctr">
                        <a:lnSpc>
                          <a:spcPct val="87000"/>
                        </a:lnSpc>
                        <a:spcAft>
                          <a:spcPts val="1000"/>
                        </a:spcAft>
                      </a:pPr>
                      <a:r>
                        <a:rPr lang="uk-UA" sz="1600" i="1" spc="-10">
                          <a:effectLst/>
                          <a:latin typeface="Times New Roman" panose="02020603050405020304" pitchFamily="18" charset="0"/>
                          <a:ea typeface="TimesNewRomanPSMT"/>
                          <a:cs typeface="Times New Roman" panose="02020603050405020304" pitchFamily="18" charset="0"/>
                        </a:rPr>
                        <a:t>Промислова складова</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60870" marR="608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extLst>
                  <a:ext uri="{0D108BD9-81ED-4DB2-BD59-A6C34878D82A}">
                    <a16:rowId xmlns:a16="http://schemas.microsoft.com/office/drawing/2014/main" val="455260074"/>
                  </a:ext>
                </a:extLst>
              </a:tr>
              <a:tr h="566383">
                <a:tc>
                  <a:txBody>
                    <a:bodyPr/>
                    <a:lstStyle/>
                    <a:p>
                      <a:pPr algn="ctr">
                        <a:lnSpc>
                          <a:spcPct val="87000"/>
                        </a:lnSpc>
                        <a:spcAft>
                          <a:spcPts val="1000"/>
                        </a:spcAft>
                      </a:pPr>
                      <a:r>
                        <a:rPr lang="uk-UA" sz="1600" spc="-10" dirty="0">
                          <a:effectLst/>
                          <a:latin typeface="Times New Roman" panose="02020603050405020304" pitchFamily="18" charset="0"/>
                          <a:ea typeface="TimesNewRomanPSMT"/>
                          <a:cs typeface="Times New Roman" panose="02020603050405020304" pitchFamily="18" charset="0"/>
                        </a:rPr>
                        <a:t>Функції</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0870" marR="6087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87000"/>
                        </a:lnSpc>
                        <a:spcAft>
                          <a:spcPts val="1000"/>
                        </a:spcAft>
                      </a:pPr>
                      <a:r>
                        <a:rPr lang="uk-UA" sz="1600" spc="-10">
                          <a:effectLst/>
                          <a:latin typeface="Times New Roman" panose="02020603050405020304" pitchFamily="18" charset="0"/>
                          <a:ea typeface="TimesNewRomanPSMT"/>
                          <a:cs typeface="Times New Roman" panose="02020603050405020304" pitchFamily="18" charset="0"/>
                        </a:rPr>
                        <a:t>сприяння доведенню інновацій до рівня товару з метою забезпечення потреб кінцевих споживачів</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60870" marR="608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16273954"/>
                  </a:ext>
                </a:extLst>
              </a:tr>
              <a:tr h="283191">
                <a:tc>
                  <a:txBody>
                    <a:bodyPr/>
                    <a:lstStyle/>
                    <a:p>
                      <a:pPr algn="ctr">
                        <a:lnSpc>
                          <a:spcPct val="87000"/>
                        </a:lnSpc>
                        <a:spcAft>
                          <a:spcPts val="1000"/>
                        </a:spcAft>
                      </a:pPr>
                      <a:r>
                        <a:rPr lang="uk-UA" sz="1600" spc="-10">
                          <a:effectLst/>
                          <a:latin typeface="Times New Roman" panose="02020603050405020304" pitchFamily="18" charset="0"/>
                          <a:ea typeface="TimesNewRomanPSMT"/>
                          <a:cs typeface="Times New Roman" panose="02020603050405020304" pitchFamily="18" charset="0"/>
                        </a:rPr>
                        <a:t>Суб’єкти</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60870" marR="6087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87000"/>
                        </a:lnSpc>
                        <a:spcAft>
                          <a:spcPts val="1000"/>
                        </a:spcAft>
                      </a:pPr>
                      <a:r>
                        <a:rPr lang="uk-UA" sz="1600" spc="-10" dirty="0">
                          <a:effectLst/>
                          <a:latin typeface="Times New Roman" panose="02020603050405020304" pitchFamily="18" charset="0"/>
                          <a:ea typeface="TimesNewRomanPSMT"/>
                          <a:cs typeface="Times New Roman" panose="02020603050405020304" pitchFamily="18" charset="0"/>
                        </a:rPr>
                        <a:t>виробничі підприємства промислової сфери</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0870" marR="608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966256"/>
                  </a:ext>
                </a:extLst>
              </a:tr>
            </a:tbl>
          </a:graphicData>
        </a:graphic>
      </p:graphicFrame>
    </p:spTree>
    <p:extLst>
      <p:ext uri="{BB962C8B-B14F-4D97-AF65-F5344CB8AC3E}">
        <p14:creationId xmlns:p14="http://schemas.microsoft.com/office/powerpoint/2010/main" val="117072640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я 3">
            <a:extLst>
              <a:ext uri="{FF2B5EF4-FFF2-40B4-BE49-F238E27FC236}">
                <a16:creationId xmlns:a16="http://schemas.microsoft.com/office/drawing/2014/main" id="{5F630111-C46E-4B31-8A3A-98DCB4D80E2D}"/>
              </a:ext>
            </a:extLst>
          </p:cNvPr>
          <p:cNvGraphicFramePr>
            <a:graphicFrameLocks noGrp="1"/>
          </p:cNvGraphicFramePr>
          <p:nvPr>
            <p:extLst>
              <p:ext uri="{D42A27DB-BD31-4B8C-83A1-F6EECF244321}">
                <p14:modId xmlns:p14="http://schemas.microsoft.com/office/powerpoint/2010/main" val="2399709064"/>
              </p:ext>
            </p:extLst>
          </p:nvPr>
        </p:nvGraphicFramePr>
        <p:xfrm>
          <a:off x="1922105" y="2699933"/>
          <a:ext cx="7996335" cy="954532"/>
        </p:xfrm>
        <a:graphic>
          <a:graphicData uri="http://schemas.openxmlformats.org/drawingml/2006/table">
            <a:tbl>
              <a:tblPr firstRow="1" firstCol="1" bandRow="1"/>
              <a:tblGrid>
                <a:gridCol w="1388638">
                  <a:extLst>
                    <a:ext uri="{9D8B030D-6E8A-4147-A177-3AD203B41FA5}">
                      <a16:colId xmlns:a16="http://schemas.microsoft.com/office/drawing/2014/main" val="3116516935"/>
                    </a:ext>
                  </a:extLst>
                </a:gridCol>
                <a:gridCol w="6607697">
                  <a:extLst>
                    <a:ext uri="{9D8B030D-6E8A-4147-A177-3AD203B41FA5}">
                      <a16:colId xmlns:a16="http://schemas.microsoft.com/office/drawing/2014/main" val="3863557134"/>
                    </a:ext>
                  </a:extLst>
                </a:gridCol>
              </a:tblGrid>
              <a:tr h="0">
                <a:tc gridSpan="2">
                  <a:txBody>
                    <a:bodyPr/>
                    <a:lstStyle/>
                    <a:p>
                      <a:pPr algn="ctr">
                        <a:lnSpc>
                          <a:spcPct val="87000"/>
                        </a:lnSpc>
                        <a:spcAft>
                          <a:spcPts val="1000"/>
                        </a:spcAft>
                      </a:pPr>
                      <a:r>
                        <a:rPr lang="uk-UA" sz="1800" i="1" spc="-10" dirty="0">
                          <a:effectLst/>
                          <a:latin typeface="Times New Roman" panose="02020603050405020304" pitchFamily="18" charset="0"/>
                          <a:ea typeface="TimesNewRomanPSMT"/>
                          <a:cs typeface="Times New Roman" panose="02020603050405020304" pitchFamily="18" charset="0"/>
                        </a:rPr>
                        <a:t>Правова складова</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extLst>
                  <a:ext uri="{0D108BD9-81ED-4DB2-BD59-A6C34878D82A}">
                    <a16:rowId xmlns:a16="http://schemas.microsoft.com/office/drawing/2014/main" val="2733278494"/>
                  </a:ext>
                </a:extLst>
              </a:tr>
              <a:tr h="0">
                <a:tc>
                  <a:txBody>
                    <a:bodyPr/>
                    <a:lstStyle/>
                    <a:p>
                      <a:pPr algn="ctr">
                        <a:lnSpc>
                          <a:spcPct val="87000"/>
                        </a:lnSpc>
                        <a:spcAft>
                          <a:spcPts val="1000"/>
                        </a:spcAft>
                      </a:pPr>
                      <a:r>
                        <a:rPr lang="uk-UA" sz="1800" spc="-10">
                          <a:effectLst/>
                          <a:latin typeface="Times New Roman" panose="02020603050405020304" pitchFamily="18" charset="0"/>
                          <a:ea typeface="TimesNewRomanPSMT"/>
                          <a:cs typeface="Times New Roman" panose="02020603050405020304" pitchFamily="18" charset="0"/>
                        </a:rPr>
                        <a:t>Функції</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87000"/>
                        </a:lnSpc>
                        <a:spcAft>
                          <a:spcPts val="1000"/>
                        </a:spcAft>
                      </a:pPr>
                      <a:r>
                        <a:rPr lang="uk-UA" sz="1800" spc="-10" dirty="0">
                          <a:effectLst/>
                          <a:latin typeface="Times New Roman" panose="02020603050405020304" pitchFamily="18" charset="0"/>
                          <a:ea typeface="TimesNewRomanPSMT"/>
                          <a:cs typeface="Times New Roman" panose="02020603050405020304" pitchFamily="18" charset="0"/>
                        </a:rPr>
                        <a:t>забезпечення інноваційного підприємництва нормативним та законодавчим регулюванням</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72653361"/>
                  </a:ext>
                </a:extLst>
              </a:tr>
              <a:tr h="0">
                <a:tc>
                  <a:txBody>
                    <a:bodyPr/>
                    <a:lstStyle/>
                    <a:p>
                      <a:pPr algn="ctr">
                        <a:lnSpc>
                          <a:spcPct val="87000"/>
                        </a:lnSpc>
                        <a:spcAft>
                          <a:spcPts val="1000"/>
                        </a:spcAft>
                      </a:pPr>
                      <a:r>
                        <a:rPr lang="uk-UA" sz="1800" spc="-10">
                          <a:effectLst/>
                          <a:latin typeface="Times New Roman" panose="02020603050405020304" pitchFamily="18" charset="0"/>
                          <a:ea typeface="TimesNewRomanPSMT"/>
                          <a:cs typeface="Times New Roman" panose="02020603050405020304" pitchFamily="18" charset="0"/>
                        </a:rPr>
                        <a:t>Суб’єкти</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87000"/>
                        </a:lnSpc>
                        <a:spcAft>
                          <a:spcPts val="1000"/>
                        </a:spcAft>
                      </a:pPr>
                      <a:r>
                        <a:rPr lang="uk-UA" sz="1800" spc="-10" dirty="0">
                          <a:effectLst/>
                          <a:latin typeface="Times New Roman" panose="02020603050405020304" pitchFamily="18" charset="0"/>
                          <a:ea typeface="TimesNewRomanPSMT"/>
                          <a:cs typeface="Times New Roman" panose="02020603050405020304" pitchFamily="18" charset="0"/>
                        </a:rPr>
                        <a:t>державні органи влади, правові інститути, юридичні фірми</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01317015"/>
                  </a:ext>
                </a:extLst>
              </a:tr>
            </a:tbl>
          </a:graphicData>
        </a:graphic>
      </p:graphicFrame>
    </p:spTree>
    <p:extLst>
      <p:ext uri="{BB962C8B-B14F-4D97-AF65-F5344CB8AC3E}">
        <p14:creationId xmlns:p14="http://schemas.microsoft.com/office/powerpoint/2010/main" val="151633826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73204AB2-D8C0-43DC-8B07-9F810C19A0B9}"/>
              </a:ext>
            </a:extLst>
          </p:cNvPr>
          <p:cNvSpPr/>
          <p:nvPr/>
        </p:nvSpPr>
        <p:spPr>
          <a:xfrm>
            <a:off x="1995340" y="1275624"/>
            <a:ext cx="9298736" cy="5078313"/>
          </a:xfrm>
          <a:prstGeom prst="rect">
            <a:avLst/>
          </a:prstGeom>
        </p:spPr>
        <p:txBody>
          <a:bodyPr wrap="square">
            <a:spAutoFit/>
          </a:bodyPr>
          <a:lstStyle/>
          <a:p>
            <a:pPr algn="ctr"/>
            <a:r>
              <a:rPr lang="uk-UA" b="1" dirty="0"/>
              <a:t>Питання для обговорення</a:t>
            </a:r>
          </a:p>
          <a:p>
            <a:r>
              <a:rPr lang="uk-UA" dirty="0"/>
              <a:t>1. Що таке виробниче підприємництво? (слайд 3).</a:t>
            </a:r>
          </a:p>
          <a:p>
            <a:r>
              <a:rPr lang="uk-UA" dirty="0"/>
              <a:t>2. Назвіть етапи виробничого підприємництва. (слайд 4).</a:t>
            </a:r>
          </a:p>
          <a:p>
            <a:r>
              <a:rPr lang="uk-UA" dirty="0"/>
              <a:t>3. В яких формах здійснюється виробниче підприємництво? (слайд 5).</a:t>
            </a:r>
          </a:p>
          <a:p>
            <a:r>
              <a:rPr lang="uk-UA" dirty="0"/>
              <a:t>4. Які існують види виробничого підприємництва? (слайд 6).</a:t>
            </a:r>
          </a:p>
          <a:p>
            <a:r>
              <a:rPr lang="uk-UA" dirty="0"/>
              <a:t>5. Назвіть основні фактори виробництва. (слайд 7).</a:t>
            </a:r>
          </a:p>
          <a:p>
            <a:r>
              <a:rPr lang="uk-UA" dirty="0"/>
              <a:t>6. Чим є земля, як фактор виробництва? (слайд 8).</a:t>
            </a:r>
          </a:p>
          <a:p>
            <a:r>
              <a:rPr lang="uk-UA" dirty="0"/>
              <a:t>7. Праця як фактор виробництва. (слайд 9).</a:t>
            </a:r>
          </a:p>
          <a:p>
            <a:r>
              <a:rPr lang="uk-UA" dirty="0"/>
              <a:t>8. Чому зростає значення цього фактору? (слайд 9).</a:t>
            </a:r>
          </a:p>
          <a:p>
            <a:r>
              <a:rPr lang="uk-UA" dirty="0"/>
              <a:t>9. Дайте характеристику капіталу, як фактору виробництва. (слайд 10).</a:t>
            </a:r>
          </a:p>
          <a:p>
            <a:r>
              <a:rPr lang="uk-UA" dirty="0"/>
              <a:t>10. Сутність підприємницьких здібностей, як фактору виробництва. (слайд 11).</a:t>
            </a:r>
          </a:p>
          <a:p>
            <a:r>
              <a:rPr lang="uk-UA" dirty="0"/>
              <a:t>11. Опишіть кругообіг ресурсів в процесі виробництва. Якими показниками характеризується його ефективність? (слайд 12).</a:t>
            </a:r>
          </a:p>
          <a:p>
            <a:r>
              <a:rPr lang="uk-UA" dirty="0"/>
              <a:t>12. Що таке операційний цикл виробничої діяльності? (слайд 13).</a:t>
            </a:r>
          </a:p>
          <a:p>
            <a:r>
              <a:rPr lang="uk-UA" dirty="0"/>
              <a:t>13. Які види виробничої діяльності виділяють за обсягами її відтворення? (слайд 14).</a:t>
            </a:r>
          </a:p>
          <a:p>
            <a:r>
              <a:rPr lang="uk-UA" dirty="0"/>
              <a:t>14. Що таке відтворення виробництва? (слайд 14).</a:t>
            </a:r>
          </a:p>
          <a:p>
            <a:r>
              <a:rPr lang="uk-UA" dirty="0"/>
              <a:t>15. Чим визначаються обсяги виробничої діяльності? (слайд 15).</a:t>
            </a:r>
          </a:p>
        </p:txBody>
      </p:sp>
    </p:spTree>
    <p:extLst>
      <p:ext uri="{BB962C8B-B14F-4D97-AF65-F5344CB8AC3E}">
        <p14:creationId xmlns:p14="http://schemas.microsoft.com/office/powerpoint/2010/main" val="234315372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1025611" y="1314086"/>
            <a:ext cx="10169610" cy="5078313"/>
          </a:xfrm>
          <a:prstGeom prst="rect">
            <a:avLst/>
          </a:prstGeom>
        </p:spPr>
        <p:txBody>
          <a:bodyPr wrap="square">
            <a:spAutoFit/>
          </a:bodyPr>
          <a:lstStyle/>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16. Що таке організація виробництва? (слайд 16).</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17. За якими властивостями організації виробництва розрізняють типи виробництва? Назвіть їх. (слайд 16).</a:t>
            </a:r>
          </a:p>
          <a:p>
            <a:pPr indent="450215" algn="just">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18. Характеристика </a:t>
            </a:r>
            <a:r>
              <a:rPr lang="ru-RU" dirty="0" err="1">
                <a:latin typeface="Times New Roman" panose="02020603050405020304" pitchFamily="18" charset="0"/>
                <a:ea typeface="Calibri" panose="020F0502020204030204" pitchFamily="34" charset="0"/>
                <a:cs typeface="Times New Roman" panose="02020603050405020304" pitchFamily="18" charset="0"/>
              </a:rPr>
              <a:t>одиничного</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серійного</a:t>
            </a:r>
            <a:r>
              <a:rPr lang="ru-RU" dirty="0">
                <a:latin typeface="Times New Roman" panose="02020603050405020304" pitchFamily="18" charset="0"/>
                <a:ea typeface="Calibri" panose="020F0502020204030204" pitchFamily="34" charset="0"/>
                <a:cs typeface="Times New Roman" panose="02020603050405020304" pitchFamily="18" charset="0"/>
              </a:rPr>
              <a:t> та </a:t>
            </a:r>
            <a:r>
              <a:rPr lang="ru-RU" dirty="0" err="1">
                <a:latin typeface="Times New Roman" panose="02020603050405020304" pitchFamily="18" charset="0"/>
                <a:ea typeface="Calibri" panose="020F0502020204030204" pitchFamily="34" charset="0"/>
                <a:cs typeface="Times New Roman" panose="02020603050405020304" pitchFamily="18" charset="0"/>
              </a:rPr>
              <a:t>масового</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виробництва</a:t>
            </a:r>
            <a:r>
              <a:rPr lang="ru-RU" dirty="0">
                <a:latin typeface="Times New Roman" panose="02020603050405020304" pitchFamily="18" charset="0"/>
                <a:ea typeface="Calibri" panose="020F0502020204030204" pitchFamily="34" charset="0"/>
                <a:cs typeface="Times New Roman" panose="02020603050405020304" pitchFamily="18" charset="0"/>
              </a:rPr>
              <a:t> (слайд 17).</a:t>
            </a:r>
            <a:endParaRPr lang="uk-UA" dirty="0">
              <a:latin typeface="Times New Roman" panose="02020603050405020304" pitchFamily="18" charset="0"/>
              <a:ea typeface="Calibri" panose="020F0502020204030204" pitchFamily="34" charset="0"/>
              <a:cs typeface="Times New Roman" panose="02020603050405020304" pitchFamily="18" charset="0"/>
            </a:endParaRPr>
          </a:p>
          <a:p>
            <a:pPr indent="450215" algn="just">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19. Охарактеризуйте </a:t>
            </a:r>
            <a:r>
              <a:rPr lang="ru-RU" dirty="0" err="1">
                <a:latin typeface="Times New Roman" panose="02020603050405020304" pitchFamily="18" charset="0"/>
                <a:ea typeface="Calibri" panose="020F0502020204030204" pitchFamily="34" charset="0"/>
                <a:cs typeface="Times New Roman" panose="02020603050405020304" pitchFamily="18" charset="0"/>
              </a:rPr>
              <a:t>форми</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організації</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виробничої</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діяльності</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концентрація</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комбінування</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спеціалізація</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кооперування</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розміщення</a:t>
            </a:r>
            <a:r>
              <a:rPr lang="ru-RU" dirty="0">
                <a:latin typeface="Times New Roman" panose="02020603050405020304" pitchFamily="18" charset="0"/>
                <a:ea typeface="Calibri" panose="020F0502020204030204" pitchFamily="34" charset="0"/>
                <a:cs typeface="Times New Roman" panose="02020603050405020304" pitchFamily="18" charset="0"/>
              </a:rPr>
              <a:t>). (слайд 18).</a:t>
            </a:r>
            <a:endParaRPr lang="uk-UA" dirty="0">
              <a:latin typeface="Times New Roman" panose="02020603050405020304" pitchFamily="18" charset="0"/>
              <a:ea typeface="Calibri" panose="020F0502020204030204" pitchFamily="34" charset="0"/>
              <a:cs typeface="Times New Roman" panose="02020603050405020304" pitchFamily="18" charset="0"/>
            </a:endParaRP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20. Що таке виробничий процес? (слайд 19).</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21. Які виробничі процеси розрізняють залежно від їх ролі в загальному процесі виготовлення продукції? (слайд 20).</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22. Яка головна відмінність між ними? (слайд 20).</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23. Які виробничі процеси виділяють за характером впливу на предмет праці? (слайд 21).</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24. Які види виробничих процесів виділяють за рівнем механізації? (слайд 22).</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25. Що таке виробничий цикл? В чому розраховується його тривалість? (слайд 23).</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26*. Яка різниця між оперативним та виробничим циклом (слайд 23, 13)?</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27. Що таке інновація? (слайд 24).</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28. Що таке інноваційне підприємство? (слайд 25).</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29. Що таке інноваційне підприємництво? (слайд 26).</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30. Що є об’єктом інноваційного підприємництва? (слайд 27).</a:t>
            </a:r>
          </a:p>
        </p:txBody>
      </p:sp>
    </p:spTree>
    <p:extLst>
      <p:ext uri="{BB962C8B-B14F-4D97-AF65-F5344CB8AC3E}">
        <p14:creationId xmlns:p14="http://schemas.microsoft.com/office/powerpoint/2010/main" val="409720887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210065" y="1225689"/>
            <a:ext cx="11887200" cy="5632311"/>
          </a:xfrm>
          <a:prstGeom prst="rect">
            <a:avLst/>
          </a:prstGeom>
        </p:spPr>
        <p:txBody>
          <a:bodyPr wrap="square">
            <a:spAutoFit/>
          </a:bodyPr>
          <a:lstStyle/>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30. Мале підприємництво, як основна організаційно-економічна форма інноваційного підприємництва. (слайд 28).</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31. Що таке венчурне підприємництво? (слайд 29).</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32. Що таке корпоративні інноваційні підприємства? (слайд 30).</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33. Що таке продуктова інновація? (слайд 31).</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34. Що таке </a:t>
            </a:r>
            <a:r>
              <a:rPr lang="uk-UA" dirty="0" err="1">
                <a:latin typeface="Times New Roman" panose="02020603050405020304" pitchFamily="18" charset="0"/>
                <a:ea typeface="Calibri" panose="020F0502020204030204" pitchFamily="34" charset="0"/>
                <a:cs typeface="Times New Roman" panose="02020603050405020304" pitchFamily="18" charset="0"/>
              </a:rPr>
              <a:t>процесова</a:t>
            </a:r>
            <a:r>
              <a:rPr lang="uk-UA" dirty="0">
                <a:latin typeface="Times New Roman" panose="02020603050405020304" pitchFamily="18" charset="0"/>
                <a:ea typeface="Calibri" panose="020F0502020204030204" pitchFamily="34" charset="0"/>
                <a:cs typeface="Times New Roman" panose="02020603050405020304" pitchFamily="18" charset="0"/>
              </a:rPr>
              <a:t> інновація? (слайд 32).</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35. Що таке маркетингова інновація? (слайд 33).</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36. Що таке організаційна інновація? (слайд 34).</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37. Що необхідно для розвитку інноваційного підприємництва в Україні? (слайд 35).</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38. Функції та суб’єкти кадрової складової механізму організаційно-інфраструктурного забезпечення інноваційного підприємництва. (слайд 36).</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39. Функції та суб’єкти технологічної складової механізму організаційно-інфраструктурного забезпечення інноваційного підприємництва. (слайд 37).</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40. Функції та суб’єкти інформаційної та економіко-консультативної складових механізму організаційно-інфраструктурного забезпечення інноваційного підприємництва. (слайд 38).</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41. Функції та суб’єкти наукової та фінансової складових механізму організаційно-інфраструктурного забезпечення інноваційного підприємництва. (слайд 39).</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42. Функції та суб’єкти комерціалізації інноваційного продукту та промислової складової механізму організаційно-інфраструктурного забезпечення інноваційного підприємництва. (слайд 40).</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43. Функції та суб’єкти правової складової механізму організаційно-інфраструктурного забезпечення інноваційного підприємництва. (слайд 41).</a:t>
            </a:r>
          </a:p>
        </p:txBody>
      </p:sp>
    </p:spTree>
    <p:extLst>
      <p:ext uri="{BB962C8B-B14F-4D97-AF65-F5344CB8AC3E}">
        <p14:creationId xmlns:p14="http://schemas.microsoft.com/office/powerpoint/2010/main" val="319854852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a:extLst>
              <a:ext uri="{FF2B5EF4-FFF2-40B4-BE49-F238E27FC236}">
                <a16:creationId xmlns:a16="http://schemas.microsoft.com/office/drawing/2014/main" id="{2E9A33E0-97DC-40B5-859E-42BE40DDB0BD}"/>
              </a:ext>
            </a:extLst>
          </p:cNvPr>
          <p:cNvSpPr>
            <a:spLocks noGrp="1"/>
          </p:cNvSpPr>
          <p:nvPr>
            <p:ph type="title"/>
          </p:nvPr>
        </p:nvSpPr>
        <p:spPr/>
        <p:txBody>
          <a:bodyPr/>
          <a:lstStyle/>
          <a:p>
            <a:r>
              <a:rPr lang="uk-UA" dirty="0"/>
              <a:t>Теми доповідей</a:t>
            </a:r>
          </a:p>
        </p:txBody>
      </p:sp>
      <p:sp>
        <p:nvSpPr>
          <p:cNvPr id="5" name="Місце для вмісту 4">
            <a:extLst>
              <a:ext uri="{FF2B5EF4-FFF2-40B4-BE49-F238E27FC236}">
                <a16:creationId xmlns:a16="http://schemas.microsoft.com/office/drawing/2014/main" id="{A467E1A5-0DE0-400D-9512-557B2494CFAF}"/>
              </a:ext>
            </a:extLst>
          </p:cNvPr>
          <p:cNvSpPr>
            <a:spLocks noGrp="1"/>
          </p:cNvSpPr>
          <p:nvPr>
            <p:ph idx="1"/>
          </p:nvPr>
        </p:nvSpPr>
        <p:spPr/>
        <p:txBody>
          <a:bodyPr>
            <a:normAutofit/>
          </a:bodyPr>
          <a:lstStyle/>
          <a:p>
            <a:pPr marL="0" indent="0">
              <a:buNone/>
            </a:pPr>
            <a:r>
              <a:rPr lang="uk-UA" dirty="0"/>
              <a:t>1. Інноваційна діяльність:</a:t>
            </a:r>
          </a:p>
          <a:p>
            <a:pPr lvl="1"/>
            <a:r>
              <a:rPr lang="uk-UA" dirty="0"/>
              <a:t>в Україні та інших країнах світу</a:t>
            </a:r>
          </a:p>
          <a:p>
            <a:pPr lvl="1"/>
            <a:r>
              <a:rPr lang="uk-UA" dirty="0"/>
              <a:t>в різних видах господарської діяльності (промисловість, торгівля, фінанси, сфера обслуговування тощо).</a:t>
            </a:r>
          </a:p>
          <a:p>
            <a:pPr marL="457200" lvl="1" indent="0">
              <a:buNone/>
            </a:pPr>
            <a:endParaRPr lang="uk-UA" dirty="0"/>
          </a:p>
          <a:p>
            <a:pPr marL="0" lvl="1" indent="0">
              <a:buNone/>
            </a:pPr>
            <a:r>
              <a:rPr lang="uk-UA" dirty="0"/>
              <a:t>2. Нові інноваційні продукти та інноваційні технології.</a:t>
            </a:r>
          </a:p>
          <a:p>
            <a:pPr marL="0" lvl="1" indent="0">
              <a:buNone/>
            </a:pPr>
            <a:endParaRPr lang="uk-UA" dirty="0"/>
          </a:p>
        </p:txBody>
      </p:sp>
    </p:spTree>
    <p:extLst>
      <p:ext uri="{BB962C8B-B14F-4D97-AF65-F5344CB8AC3E}">
        <p14:creationId xmlns:p14="http://schemas.microsoft.com/office/powerpoint/2010/main" val="30512916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B0C8D5D-F278-46D0-B356-CAAFCCA79BD5}"/>
              </a:ext>
            </a:extLst>
          </p:cNvPr>
          <p:cNvSpPr txBox="1"/>
          <p:nvPr/>
        </p:nvSpPr>
        <p:spPr>
          <a:xfrm>
            <a:off x="1539551" y="1720840"/>
            <a:ext cx="8602825" cy="2862322"/>
          </a:xfrm>
          <a:prstGeom prst="rect">
            <a:avLst/>
          </a:prstGeom>
          <a:noFill/>
        </p:spPr>
        <p:txBody>
          <a:bodyPr wrap="square">
            <a:spAutoFit/>
          </a:bodyPr>
          <a:lstStyle/>
          <a:p>
            <a:r>
              <a:rPr lang="uk-UA" dirty="0"/>
              <a:t>Основними </a:t>
            </a:r>
            <a:r>
              <a:rPr lang="uk-UA" b="1" dirty="0"/>
              <a:t>формами</a:t>
            </a:r>
            <a:r>
              <a:rPr lang="uk-UA" dirty="0"/>
              <a:t> виробничого підприємництва є:</a:t>
            </a:r>
          </a:p>
          <a:p>
            <a:endParaRPr lang="uk-UA" dirty="0"/>
          </a:p>
          <a:p>
            <a:r>
              <a:rPr lang="uk-UA" dirty="0"/>
              <a:t>1. </a:t>
            </a:r>
            <a:r>
              <a:rPr lang="uk-UA" b="1" dirty="0"/>
              <a:t>Традиціоналістичне</a:t>
            </a:r>
            <a:r>
              <a:rPr lang="uk-UA" dirty="0"/>
              <a:t> – це виробництво та пропозиція традиційних товарів для забезпечення попиту ринку. Асортимент товарів, який вже давно випускається виробником, відносно стабільний, не підлягає суттєвим змінам за асортиментом.</a:t>
            </a:r>
          </a:p>
          <a:p>
            <a:endParaRPr lang="uk-UA" dirty="0"/>
          </a:p>
          <a:p>
            <a:r>
              <a:rPr lang="uk-UA" dirty="0"/>
              <a:t>2. </a:t>
            </a:r>
            <a:r>
              <a:rPr lang="uk-UA" b="1" dirty="0"/>
              <a:t>Інноваційне</a:t>
            </a:r>
            <a:r>
              <a:rPr lang="uk-UA" dirty="0"/>
              <a:t> – виробництво нових, не існуючих раніше товарів з принципово новими характеристиками, особливостями та сферами використання з обов’язковим використанням інновацій.</a:t>
            </a:r>
          </a:p>
        </p:txBody>
      </p:sp>
    </p:spTree>
    <p:extLst>
      <p:ext uri="{BB962C8B-B14F-4D97-AF65-F5344CB8AC3E}">
        <p14:creationId xmlns:p14="http://schemas.microsoft.com/office/powerpoint/2010/main" val="16964405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06D70B0-9BB8-45AC-A25A-E33D44A18647}"/>
              </a:ext>
            </a:extLst>
          </p:cNvPr>
          <p:cNvSpPr txBox="1"/>
          <p:nvPr/>
        </p:nvSpPr>
        <p:spPr>
          <a:xfrm>
            <a:off x="1576873" y="1720840"/>
            <a:ext cx="8584164" cy="3139321"/>
          </a:xfrm>
          <a:prstGeom prst="rect">
            <a:avLst/>
          </a:prstGeom>
          <a:noFill/>
        </p:spPr>
        <p:txBody>
          <a:bodyPr wrap="square">
            <a:spAutoFit/>
          </a:bodyPr>
          <a:lstStyle/>
          <a:p>
            <a:r>
              <a:rPr lang="uk-UA" dirty="0"/>
              <a:t>Види виробничого підприємництва можуть бути </a:t>
            </a:r>
            <a:r>
              <a:rPr lang="uk-UA" b="1" dirty="0"/>
              <a:t>основні </a:t>
            </a:r>
            <a:r>
              <a:rPr lang="uk-UA" dirty="0"/>
              <a:t>та </a:t>
            </a:r>
            <a:r>
              <a:rPr lang="uk-UA" b="1" dirty="0"/>
              <a:t>допоміжні</a:t>
            </a:r>
            <a:r>
              <a:rPr lang="en-US" dirty="0"/>
              <a:t>. </a:t>
            </a:r>
            <a:endParaRPr lang="uk-UA" dirty="0"/>
          </a:p>
          <a:p>
            <a:endParaRPr lang="uk-UA" dirty="0"/>
          </a:p>
          <a:p>
            <a:r>
              <a:rPr lang="uk-UA" dirty="0"/>
              <a:t>До </a:t>
            </a:r>
            <a:r>
              <a:rPr lang="uk-UA" b="1" dirty="0"/>
              <a:t>основних </a:t>
            </a:r>
            <a:r>
              <a:rPr lang="uk-UA" dirty="0"/>
              <a:t>відносять види виробничого підприємництва, результатом яких є виробництво товару, готового до споживання (виробничого або індивідуального). Функція виробництва в цих випадках є провідною в процесі підприємницької діяльності. </a:t>
            </a:r>
          </a:p>
          <a:p>
            <a:endParaRPr lang="uk-UA" dirty="0"/>
          </a:p>
          <a:p>
            <a:r>
              <a:rPr lang="uk-UA" dirty="0"/>
              <a:t>Серед </a:t>
            </a:r>
            <a:r>
              <a:rPr lang="uk-UA" b="1" dirty="0"/>
              <a:t>допоміжних</a:t>
            </a:r>
            <a:r>
              <a:rPr lang="uk-UA" dirty="0"/>
              <a:t> розрізняють види підприємницької діяльності, які обслуговують, супроводжують виробництво (інноваційна, науково-технічна, інформаційна, інжинірингова, конструкторська, консультаційна, маркетингова, лізингова тощо).</a:t>
            </a:r>
          </a:p>
        </p:txBody>
      </p:sp>
    </p:spTree>
    <p:extLst>
      <p:ext uri="{BB962C8B-B14F-4D97-AF65-F5344CB8AC3E}">
        <p14:creationId xmlns:p14="http://schemas.microsoft.com/office/powerpoint/2010/main" val="3713397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Рисунок 5">
            <a:extLst>
              <a:ext uri="{FF2B5EF4-FFF2-40B4-BE49-F238E27FC236}">
                <a16:creationId xmlns:a16="http://schemas.microsoft.com/office/drawing/2014/main" id="{BCBBA7D0-0C16-46A6-B428-9FBFDCDAC611}"/>
              </a:ext>
            </a:extLst>
          </p:cNvPr>
          <p:cNvPicPr>
            <a:picLocks noChangeAspect="1"/>
          </p:cNvPicPr>
          <p:nvPr/>
        </p:nvPicPr>
        <p:blipFill>
          <a:blip r:embed="rId2"/>
          <a:stretch>
            <a:fillRect/>
          </a:stretch>
        </p:blipFill>
        <p:spPr>
          <a:xfrm>
            <a:off x="3228391" y="1334278"/>
            <a:ext cx="5962261" cy="4525346"/>
          </a:xfrm>
          <a:prstGeom prst="rect">
            <a:avLst/>
          </a:prstGeom>
        </p:spPr>
      </p:pic>
    </p:spTree>
    <p:extLst>
      <p:ext uri="{BB962C8B-B14F-4D97-AF65-F5344CB8AC3E}">
        <p14:creationId xmlns:p14="http://schemas.microsoft.com/office/powerpoint/2010/main" val="24368563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CB24C6B6-8F4B-4D37-8BE1-B5CBAE1794A6}"/>
              </a:ext>
            </a:extLst>
          </p:cNvPr>
          <p:cNvSpPr txBox="1"/>
          <p:nvPr/>
        </p:nvSpPr>
        <p:spPr>
          <a:xfrm>
            <a:off x="1875453" y="2551837"/>
            <a:ext cx="8098971" cy="1200329"/>
          </a:xfrm>
          <a:prstGeom prst="rect">
            <a:avLst/>
          </a:prstGeom>
          <a:noFill/>
        </p:spPr>
        <p:txBody>
          <a:bodyPr wrap="square">
            <a:spAutoFit/>
          </a:bodyPr>
          <a:lstStyle/>
          <a:p>
            <a:r>
              <a:rPr lang="uk-UA" b="1" dirty="0"/>
              <a:t>Земля як фактор виробництва </a:t>
            </a:r>
            <a:r>
              <a:rPr lang="uk-UA" dirty="0"/>
              <a:t>є одночасно базисом виробничої діяльності, сховищем природних ресурсів (родовища мінералів, нафти, газу), природною основою сільськогосподарського виробництва (орні землі, ліси, водоймища).</a:t>
            </a:r>
          </a:p>
        </p:txBody>
      </p:sp>
    </p:spTree>
    <p:extLst>
      <p:ext uri="{BB962C8B-B14F-4D97-AF65-F5344CB8AC3E}">
        <p14:creationId xmlns:p14="http://schemas.microsoft.com/office/powerpoint/2010/main" val="3616311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44492D2-A4AC-40C4-8538-1451C31AAA70}"/>
              </a:ext>
            </a:extLst>
          </p:cNvPr>
          <p:cNvSpPr txBox="1"/>
          <p:nvPr/>
        </p:nvSpPr>
        <p:spPr>
          <a:xfrm>
            <a:off x="2100943" y="1836557"/>
            <a:ext cx="7772400" cy="2585323"/>
          </a:xfrm>
          <a:prstGeom prst="rect">
            <a:avLst/>
          </a:prstGeom>
          <a:noFill/>
        </p:spPr>
        <p:txBody>
          <a:bodyPr wrap="square">
            <a:spAutoFit/>
          </a:bodyPr>
          <a:lstStyle/>
          <a:p>
            <a:r>
              <a:rPr lang="uk-UA" b="1" dirty="0"/>
              <a:t>Праця як фактор виробничої діяльності </a:t>
            </a:r>
            <a:r>
              <a:rPr lang="uk-UA" dirty="0"/>
              <a:t>охоплює людські ресурси: фізичні та розумові здібності, освітній та професійний рівень, виробничий досвід.</a:t>
            </a:r>
          </a:p>
          <a:p>
            <a:r>
              <a:rPr lang="uk-UA" dirty="0"/>
              <a:t>	</a:t>
            </a:r>
          </a:p>
          <a:p>
            <a:r>
              <a:rPr lang="uk-UA" dirty="0"/>
              <a:t>Зростання ролі цього фактору висуває нові вимоги до кваліфікації працівників, їх компетентності, до знань організації виробництва та ринкової діяльності. Культурна, освічена людина інакше розуміє відповідальність, є ініціативнішою, вимогливішою до себе.</a:t>
            </a:r>
          </a:p>
        </p:txBody>
      </p:sp>
    </p:spTree>
    <p:extLst>
      <p:ext uri="{BB962C8B-B14F-4D97-AF65-F5344CB8AC3E}">
        <p14:creationId xmlns:p14="http://schemas.microsoft.com/office/powerpoint/2010/main" val="1845062999"/>
      </p:ext>
    </p:extLst>
  </p:cSld>
  <p:clrMapOvr>
    <a:masterClrMapping/>
  </p:clrMapOvr>
</p:sld>
</file>

<file path=ppt/theme/theme1.xml><?xml version="1.0" encoding="utf-8"?>
<a:theme xmlns:a="http://schemas.openxmlformats.org/drawingml/2006/main" name="Туман">
  <a:themeElements>
    <a:clrScheme name="Туман">
      <a:dk1>
        <a:sysClr val="windowText" lastClr="000000"/>
      </a:dk1>
      <a:lt1>
        <a:sysClr val="window" lastClr="FFFFFF"/>
      </a:lt1>
      <a:dk2>
        <a:srgbClr val="454545"/>
      </a:dk2>
      <a:lt2>
        <a:srgbClr val="DADADA"/>
      </a:lt2>
      <a:accent1>
        <a:srgbClr val="C4220D"/>
      </a:accent1>
      <a:accent2>
        <a:srgbClr val="EB7712"/>
      </a:accent2>
      <a:accent3>
        <a:srgbClr val="ECBD31"/>
      </a:accent3>
      <a:accent4>
        <a:srgbClr val="92CE4A"/>
      </a:accent4>
      <a:accent5>
        <a:srgbClr val="50CFB4"/>
      </a:accent5>
      <a:accent6>
        <a:srgbClr val="0D8EC5"/>
      </a:accent6>
      <a:hlink>
        <a:srgbClr val="EA5A0C"/>
      </a:hlink>
      <a:folHlink>
        <a:srgbClr val="F09D3A"/>
      </a:folHlink>
    </a:clrScheme>
    <a:fontScheme name="Туман">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Туман">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FE1EB5C7-81A8-4CBA-AE6E-B3BF73DC3895}"/>
    </a:ext>
  </a:extLst>
</a:theme>
</file>

<file path=ppt/theme/theme2.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Туман</Template>
  <TotalTime>226</TotalTime>
  <Words>2153</Words>
  <Application>Microsoft Office PowerPoint</Application>
  <PresentationFormat>Широкий екран</PresentationFormat>
  <Paragraphs>216</Paragraphs>
  <Slides>45</Slides>
  <Notes>0</Notes>
  <HiddenSlides>0</HiddenSlides>
  <MMClips>0</MMClips>
  <ScaleCrop>false</ScaleCrop>
  <HeadingPairs>
    <vt:vector size="6" baseType="variant">
      <vt:variant>
        <vt:lpstr>Використані шрифти</vt:lpstr>
      </vt:variant>
      <vt:variant>
        <vt:i4>6</vt:i4>
      </vt:variant>
      <vt:variant>
        <vt:lpstr>Тема</vt:lpstr>
      </vt:variant>
      <vt:variant>
        <vt:i4>1</vt:i4>
      </vt:variant>
      <vt:variant>
        <vt:lpstr>Заголовки слайдів</vt:lpstr>
      </vt:variant>
      <vt:variant>
        <vt:i4>45</vt:i4>
      </vt:variant>
    </vt:vector>
  </HeadingPairs>
  <TitlesOfParts>
    <vt:vector size="52" baseType="lpstr">
      <vt:lpstr>Arial</vt:lpstr>
      <vt:lpstr>Calibri</vt:lpstr>
      <vt:lpstr>Century Gothic</vt:lpstr>
      <vt:lpstr>Times New Roman</vt:lpstr>
      <vt:lpstr>TimesNewRomanPSMT</vt:lpstr>
      <vt:lpstr>Wingdings</vt:lpstr>
      <vt:lpstr>Туман</vt:lpstr>
      <vt:lpstr>Виробниче підприємництво</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Теми доповідей</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Виробниче підприємництво</dc:title>
  <dc:creator>Катерина Бужимська</dc:creator>
  <cp:lastModifiedBy>AdminR</cp:lastModifiedBy>
  <cp:revision>39</cp:revision>
  <dcterms:created xsi:type="dcterms:W3CDTF">2021-02-27T03:11:42Z</dcterms:created>
  <dcterms:modified xsi:type="dcterms:W3CDTF">2025-11-11T07:32:47Z</dcterms:modified>
</cp:coreProperties>
</file>