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9" y="8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84418" y="2901864"/>
            <a:ext cx="73363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2400"/>
              </a:spcAft>
            </a:pPr>
            <a:r>
              <a:rPr lang="ru-RU" sz="3600" dirty="0" err="1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Лекція</a:t>
            </a:r>
            <a:r>
              <a:rPr lang="ru-RU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7. </a:t>
            </a:r>
            <a:r>
              <a:rPr lang="ru-RU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Р</a:t>
            </a:r>
            <a:r>
              <a:rPr lang="uk-UA" sz="3600" dirty="0" err="1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обочі</a:t>
            </a:r>
            <a:r>
              <a:rPr lang="uk-UA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uk-UA" sz="36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процеси, які базуються на високошвидкісному різанні</a:t>
            </a:r>
            <a:endParaRPr lang="ru-RU" sz="36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096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26524" y="8763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511252"/>
              </p:ext>
            </p:extLst>
          </p:nvPr>
        </p:nvGraphicFramePr>
        <p:xfrm>
          <a:off x="2522482" y="459208"/>
          <a:ext cx="4083269" cy="5106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3" imgW="5067300" imgH="3486150" progId="CorelDRAW.Graphic.6">
                  <p:embed/>
                </p:oleObj>
              </mc:Choice>
              <mc:Fallback>
                <p:oleObj r:id="rId3" imgW="5067300" imgH="3486150" progId="CorelDRAW.Graphic.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482" y="459208"/>
                        <a:ext cx="4083269" cy="51060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900" y="743680"/>
            <a:ext cx="5967017" cy="4821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00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273131"/>
              </p:ext>
            </p:extLst>
          </p:nvPr>
        </p:nvGraphicFramePr>
        <p:xfrm>
          <a:off x="1844565" y="394137"/>
          <a:ext cx="6369268" cy="41148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99310"/>
                <a:gridCol w="1587480"/>
                <a:gridCol w="1160826"/>
                <a:gridCol w="1160826"/>
                <a:gridCol w="1160826"/>
              </a:tblGrid>
              <a:tr h="1285875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Оброблю­ваний матеріал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Інструмен­тальний матеріал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Процес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Швид­кість різання, м/хв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Швид­кість руху подачі, м/хв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7175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85875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Сплав Al, Mg, волокнисті матеріали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Тверді сплави, алмази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Фрезеру­вання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1000–7000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5–15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85875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Жароміцні сталі, графіти, мідь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Тверді сплави, кераміка, КНБ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Фрезеру­вання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350–2000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1–6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506342"/>
              </p:ext>
            </p:extLst>
          </p:nvPr>
        </p:nvGraphicFramePr>
        <p:xfrm>
          <a:off x="1859700" y="4524347"/>
          <a:ext cx="6322602" cy="18593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89790"/>
                <a:gridCol w="1575849"/>
                <a:gridCol w="1152321"/>
                <a:gridCol w="1152321"/>
                <a:gridCol w="1152321"/>
              </a:tblGrid>
              <a:tr h="929680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Волокнисті матеріали, легкі сплави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 err="1">
                          <a:effectLst/>
                        </a:rPr>
                        <a:t>Безвольфра­мові</a:t>
                      </a:r>
                      <a:r>
                        <a:rPr lang="uk-UA" sz="1000" dirty="0">
                          <a:effectLst/>
                        </a:rPr>
                        <a:t> тверді сплави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Свердлін­ня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100–300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29680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Загартовані сталі, сталеве і чавунне лиття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КНБ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Шліфу­вання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</a:rPr>
                        <a:t>80–160 м/с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679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8731" y="841361"/>
            <a:ext cx="867103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закономірності високошвидкісного різання однієї групи матеріалів, наприклад, ефективної високошвидкісної обробки алюмінію або неметалевих матеріалів, неможливо застосувати при різанні сталей, чавуну, жароміцних, корозійностійких та інших важкооброблюваних матеріалів.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вищевикладеного випливає, що поняття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високошвидкісне різання є 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об’єктноорієнтоване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що відображає жорсткий зв'язок значень швидкісного діапазону з властивостями оброблюваного й інструментального матеріалу, технологічним середовищем та видом обробки</a:t>
            </a: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624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0524" y="1776240"/>
            <a:ext cx="8103476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0260">
              <a:lnSpc>
                <a:spcPct val="130000"/>
              </a:lnSpc>
              <a:spcBef>
                <a:spcPts val="2400"/>
              </a:spcBef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</a:rPr>
              <a:t>Питання для самостійного контролю</a:t>
            </a:r>
            <a:endParaRPr lang="ru-RU" b="1" dirty="0">
              <a:latin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Яке значення високошвидкісного різання?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створення нових марок інструментальних матеріалів впливало на діапазон застосовуваних швидкостей різання?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Дайте характеристику діапазонів високих швидкостей різання різних груп оброблюваних матеріалів.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 діапазони швидкостей при фрезеруванні традиційному, високошвидкісному і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надвисоко­швидкісному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Дайте визначення швидкісного різання.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73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3496" y="327714"/>
            <a:ext cx="5612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про високошвидкісне різання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6028" y="1206173"/>
            <a:ext cx="87656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Швидкість різання при механічній обробці матеріалів є одним із найважливіших факторів, які всебічно впливають на протікання процесу та його вихідні показники. Прагнення досягти по можливості найвищої швидкості обробки об'єктивно диктується необхідністю зниження машинного часу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 поєднанні з можливостями інтегрованого процесу прискореного формоутворення це відкриває нові можливості у швидкому створенні конкурентоспроможного продукту.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9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9090" y="117693"/>
            <a:ext cx="863950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Хронологія найважливіших етапів кардинального підвищення швидкості різання нерозривно пов'язана зі створенням все нових марок інструментальних матеріалів - від вуглецевих сталей до надтвердих матеріалів на основі алмазу і щільних модифікацій нітридів бору. Проте сьогодні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 процесів високошвидкісного різання як найважливіших складових високих технологій має сенс лише в тому випадку, коли вся технологічна система – верстат, інструментальна система, пристосування, система діагнос­тики, комп'ютерне технологічне середовище – орієнтована на реалізацію переваг високошвидкісної обробки.</a:t>
            </a:r>
          </a:p>
          <a:p>
            <a:pPr indent="215900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 високошвидкісних процесів різання в ХХ сторіччі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велися в Австралії, Німеччині, , Україні, Франції, США, Японії та інших країнах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 можливості реалізації високошвидкісного різання у виробництві з'явилися зі створенням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високообертових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шпинделів головного руху на магнітних підшипниках (частота обертання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18000, 30000, 100000 об/хв) та інших елементів верстатів.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8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2813" y="199384"/>
            <a:ext cx="87288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79735" y="199384"/>
            <a:ext cx="1495859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545665"/>
              </p:ext>
            </p:extLst>
          </p:nvPr>
        </p:nvGraphicFramePr>
        <p:xfrm>
          <a:off x="3279227" y="352099"/>
          <a:ext cx="4347342" cy="5675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3" imgW="4400550" imgH="5743575" progId="CorelDRAW.Graphic.6">
                  <p:embed/>
                </p:oleObj>
              </mc:Choice>
              <mc:Fallback>
                <p:oleObj r:id="rId3" imgW="4400550" imgH="5743575" progId="CorelDRAW.Graphic.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227" y="352099"/>
                        <a:ext cx="4347342" cy="56756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049807" y="5765460"/>
            <a:ext cx="3304110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indent="457200" algn="ctr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Швидкість різання,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м/хв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90041" y="3305780"/>
            <a:ext cx="738664" cy="1938800"/>
          </a:xfrm>
          <a:prstGeom prst="rect">
            <a:avLst/>
          </a:prstGeom>
          <a:solidFill>
            <a:schemeClr val="bg1"/>
          </a:solidFill>
        </p:spPr>
        <p:txBody>
          <a:bodyPr vert="vert270"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Відносна різальна 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спроможність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59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6745" y="819408"/>
            <a:ext cx="8387255" cy="4665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Сучасне промислове виробництво характеризується тим, що більшість технологічних процесів реалізується в області з граничними можливостями.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lnSpc>
                <a:spcPct val="10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Висока продуктивність і якість, інтенсивне використання устаткування – це такі характеристики, що принципово виключають одна одну. Чим ширше ми розсовуємо межі продуктивності та якості в технологічному процесі, тим надійнішим він стає. З іншого боку, процеси в області високих швидкостей вдасться експлуатувати й одночасно домагатися високої економії часу обробки і витрат. Класичне протиріччя може бути вирішене шляхом управління технологічним процесом, технологічною системою.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88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97907"/>
            <a:ext cx="8734097" cy="666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Технологія обробки на високих швидкостях,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інтенсивно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використовувана при різанні легких конструкційних матеріалів, таких як,</a:t>
            </a:r>
            <a:r>
              <a:rPr lang="uk-UA" sz="2400" cap="smal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наприклад, алюміній, застосовна і для шліфування. На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внутрішньошліфувальному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верстаті досягнута швидкість різання 200 м/с інструментом із кубічного нітриду бору. Верстат, обладнаний шпинделем із магнітними підшипниками, працював в області 30000–60000 об/хв. В даний час можуть бути придбані шпинделі з кількістю обертів більш 40000 об/хв, що задовольняє спеціальні вимоги даної обробки.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lnSpc>
                <a:spcPct val="10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Станини, напрямні, приводи повинні мати високу статичну і динамічну жорсткість. Зменшення ваги конструкцій, що рухаються, за рахунок використання легких матеріалів і зручного розташування напрямних – тільки деякі ознаки сучасних високошвидкісних фрезерних верстатів, конструкція яких повинна бути оптимальною. Проте зі збільшенням розміру перетину зрізу швидко досягаються граничні значення, що роблять експлуатацію небезпечною.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643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372" y="556260"/>
            <a:ext cx="8765628" cy="5373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Висока швидкість різання і подача знижують машинний час. Підготовка інструментів, настроювання верстата і параметрів процесу подовжуються, що призводить до збільшення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підготовчо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-заключного часу. Допоміжний час через поліпшення динаміки верстата знижується. Амортизаційні відрахування на механічне устаткування зростають, стійкість інструментів знижується через значні сили, внаслідок чого витрати потрібно аналізувати в кожному окремому випадку.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Технологічну систему важко використовувати в оптимальних умовах. З цим завданням людина не справляється. Вихід із скрутного становища пропонують сучасні вимірювальні та сенсорні системи, що будуть вимірювати та відслідковувати якість процесу обробки.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82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027" y="611660"/>
            <a:ext cx="8765628" cy="522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високих швидкостей різання для нержавіючих сталей і штучних неметалічних матеріалів відрізняються на два порядки. Пази, шліци, прямі та спіральні канавки при плоскому або круглому глибинному шліфуванні обробляються зі швидкістю різання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= 80 – 160 м/с і швидкістю подачі до 10 м/хв, у 100–1000 разів перевищуючи показники продуктивності традиційного шліфування.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15900" algn="just">
              <a:lnSpc>
                <a:spcPct val="11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фрезеруванні алюмінію швидкісні діапазони відповідають видам обробки: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традиційній	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Vc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500 м/хв;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високопродуктивній	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Vc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= 500–2500 м/хв;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високошвидкісній	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Vc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 2500–7500 м/хв;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надвисокошвидкісній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Vc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7500 м/хв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32903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18895" y="457199"/>
            <a:ext cx="23215447" cy="50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60686"/>
              </p:ext>
            </p:extLst>
          </p:nvPr>
        </p:nvGraphicFramePr>
        <p:xfrm>
          <a:off x="1418895" y="482502"/>
          <a:ext cx="6731876" cy="539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3" imgW="5067300" imgH="3486150" progId="CorelDRAW.Graphic.6">
                  <p:embed/>
                </p:oleObj>
              </mc:Choice>
              <mc:Fallback>
                <p:oleObj r:id="rId3" imgW="5067300" imgH="3486150" progId="CorelDRAW.Graphic.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8895" y="482502"/>
                        <a:ext cx="6731876" cy="5398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095296" y="5624099"/>
            <a:ext cx="6096000" cy="92333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Діапазони швидкості різання для різноманітних оброблюваних матеріалів: 1 – традиційне різання; 2 – перехідне;  3 – високошвидкісне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7559" y="4554105"/>
            <a:ext cx="3673366" cy="7571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457200" algn="r">
              <a:lnSpc>
                <a:spcPct val="90000"/>
              </a:lnSpc>
              <a:spcAft>
                <a:spcPts val="0"/>
              </a:spcAft>
            </a:pP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Твердофазні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штучні матеріали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85282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607</Words>
  <Application>Microsoft Office PowerPoint</Application>
  <PresentationFormat>Широкоэкранный</PresentationFormat>
  <Paragraphs>70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Malgun Gothic</vt:lpstr>
      <vt:lpstr>Arial</vt:lpstr>
      <vt:lpstr>Symbol</vt:lpstr>
      <vt:lpstr>Times New Roman</vt:lpstr>
      <vt:lpstr>Trebuchet MS</vt:lpstr>
      <vt:lpstr>Wingdings 3</vt:lpstr>
      <vt:lpstr>Грань</vt:lpstr>
      <vt:lpstr>CorelDRAW.Graphic.6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9</cp:revision>
  <dcterms:created xsi:type="dcterms:W3CDTF">2021-03-15T18:08:00Z</dcterms:created>
  <dcterms:modified xsi:type="dcterms:W3CDTF">2024-10-12T16:49:16Z</dcterms:modified>
</cp:coreProperties>
</file>