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4" r:id="rId1"/>
  </p:sldMasterIdLst>
  <p:sldIdLst>
    <p:sldId id="256" r:id="rId2"/>
    <p:sldId id="257" r:id="rId3"/>
    <p:sldId id="278" r:id="rId4"/>
    <p:sldId id="279" r:id="rId5"/>
    <p:sldId id="280" r:id="rId6"/>
    <p:sldId id="281" r:id="rId7"/>
    <p:sldId id="282" r:id="rId8"/>
    <p:sldId id="283" r:id="rId9"/>
    <p:sldId id="284" r:id="rId10"/>
    <p:sldId id="285" r:id="rId11"/>
    <p:sldId id="286" r:id="rId12"/>
    <p:sldId id="287" r:id="rId13"/>
    <p:sldId id="288" r:id="rId14"/>
    <p:sldId id="27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37" autoAdjust="0"/>
  </p:normalViewPr>
  <p:slideViewPr>
    <p:cSldViewPr>
      <p:cViewPr varScale="1">
        <p:scale>
          <a:sx n="81" d="100"/>
          <a:sy n="81" d="100"/>
        </p:scale>
        <p:origin x="1498" y="-1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uk-UA"/>
              <a:t>Зразок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7366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34639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uk-UA"/>
              <a:t>Зразок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60780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uk-UA"/>
              <a:t>Зразок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uk-UA"/>
              <a:t>Редагувати стиль зразка тексту</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614575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4055496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912854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8463757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405509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uk-UA"/>
              <a:t>Зразок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618475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idx="1"/>
          </p:nvPr>
        </p:nvSpPr>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22458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965934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719496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Зразок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228860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7" name="Date Placeholder 2"/>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167034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71490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uk-UA"/>
              <a:t>Зразок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7" name="Date Placeholder 4"/>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32135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4105689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uk-UA"/>
              <a:t>Зразок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EAF463A-BC7C-46EE-9F1E-7F377CCA4891}" type="datetimeFigureOut">
              <a:rPr lang="en-US" smtClean="0"/>
              <a:pPr/>
              <a:t>9/16/2023</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509269583"/>
      </p:ext>
    </p:extLst>
  </p:cSld>
  <p:clrMap bg1="dk1" tx1="lt1" bg2="dk2" tx2="lt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 id="2147484006" r:id="rId12"/>
    <p:sldLayoutId id="2147484007" r:id="rId13"/>
    <p:sldLayoutId id="2147484008" r:id="rId14"/>
    <p:sldLayoutId id="2147484009" r:id="rId15"/>
    <p:sldLayoutId id="2147484010" r:id="rId16"/>
    <p:sldLayoutId id="214748401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41000">
              <a:schemeClr val="bg2">
                <a:tint val="96000"/>
                <a:shade val="100000"/>
                <a:hueMod val="270000"/>
                <a:satMod val="200000"/>
                <a:lumMod val="128000"/>
              </a:schemeClr>
            </a:gs>
            <a:gs pos="17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229600" cy="6019800"/>
          </a:xfrm>
          <a:solidFill>
            <a:schemeClr val="accent4">
              <a:lumMod val="75000"/>
              <a:alpha val="0"/>
            </a:schemeClr>
          </a:solidFill>
        </p:spPr>
        <p:style>
          <a:lnRef idx="1">
            <a:schemeClr val="accent5"/>
          </a:lnRef>
          <a:fillRef idx="3">
            <a:schemeClr val="accent5"/>
          </a:fillRef>
          <a:effectRef idx="2">
            <a:schemeClr val="accent5"/>
          </a:effectRef>
          <a:fontRef idx="minor">
            <a:schemeClr val="lt1"/>
          </a:fontRef>
        </p:style>
        <p:txBody>
          <a:bodyPr anchor="t">
            <a:normAutofit fontScale="90000"/>
          </a:bodyPr>
          <a:lstStyle/>
          <a:p>
            <a:br>
              <a:rPr lang="ru-RU" sz="2800" b="1" dirty="0">
                <a:solidFill>
                  <a:schemeClr val="bg1"/>
                </a:solidFill>
              </a:rPr>
            </a:br>
            <a:br>
              <a:rPr lang="ru-RU" sz="2800" b="1" dirty="0">
                <a:solidFill>
                  <a:schemeClr val="bg1"/>
                </a:solidFill>
              </a:rPr>
            </a:br>
            <a:r>
              <a:rPr lang="ru-RU" sz="2800" b="1" dirty="0">
                <a:solidFill>
                  <a:schemeClr val="bg1"/>
                </a:solidFill>
              </a:rPr>
              <a:t> </a:t>
            </a:r>
            <a:br>
              <a:rPr lang="ru-RU" sz="2800" b="1" dirty="0">
                <a:solidFill>
                  <a:schemeClr val="bg1"/>
                </a:solidFill>
              </a:rPr>
            </a:br>
            <a:br>
              <a:rPr lang="ru-RU" sz="2800" b="1" dirty="0">
                <a:solidFill>
                  <a:schemeClr val="bg1"/>
                </a:solidFill>
              </a:rPr>
            </a:br>
            <a:br>
              <a:rPr lang="ru-RU" sz="2800" b="1" dirty="0">
                <a:solidFill>
                  <a:schemeClr val="bg1"/>
                </a:solidFill>
              </a:rPr>
            </a:br>
            <a:r>
              <a:rPr lang="ru-RU" sz="2800" b="1" dirty="0">
                <a:solidFill>
                  <a:schemeClr val="bg1"/>
                </a:solidFill>
              </a:rPr>
              <a:t>            </a:t>
            </a:r>
            <a:r>
              <a:rPr lang="ru-RU" sz="3600" b="1" dirty="0">
                <a:solidFill>
                  <a:schemeClr val="bg1"/>
                </a:solidFill>
              </a:rPr>
              <a:t>Лекція 3. Концепції логістики</a:t>
            </a:r>
            <a:br>
              <a:rPr lang="ru-RU" sz="2800" b="1" dirty="0">
                <a:solidFill>
                  <a:schemeClr val="bg1"/>
                </a:solidFill>
              </a:rPr>
            </a:br>
            <a:br>
              <a:rPr lang="ru-RU" sz="2800" b="1" dirty="0">
                <a:solidFill>
                  <a:schemeClr val="bg1"/>
                </a:solidFill>
              </a:rPr>
            </a:br>
            <a:br>
              <a:rPr lang="ru-RU" sz="2800" b="1" dirty="0">
                <a:solidFill>
                  <a:schemeClr val="bg1"/>
                </a:solidFill>
              </a:rPr>
            </a:br>
            <a:br>
              <a:rPr lang="ru-RU" sz="2800" b="1" dirty="0">
                <a:solidFill>
                  <a:schemeClr val="bg1"/>
                </a:solidFill>
              </a:rPr>
            </a:br>
            <a:br>
              <a:rPr lang="ru-RU" sz="2800" b="1" dirty="0">
                <a:solidFill>
                  <a:schemeClr val="bg1"/>
                </a:solidFill>
              </a:rPr>
            </a:br>
            <a:r>
              <a:rPr lang="ru-RU" sz="2200" b="1" dirty="0">
                <a:solidFill>
                  <a:schemeClr val="bg1"/>
                </a:solidFill>
              </a:rPr>
              <a:t>1. </a:t>
            </a:r>
            <a:r>
              <a:rPr lang="uk-UA" sz="2200" b="1" dirty="0">
                <a:solidFill>
                  <a:schemeClr val="bg1"/>
                </a:solidFill>
                <a:effectLst/>
                <a:latin typeface="Times New Roman" panose="02020603050405020304" pitchFamily="18" charset="0"/>
                <a:ea typeface="Times New Roman" panose="02020603050405020304" pitchFamily="18" charset="0"/>
              </a:rPr>
              <a:t>Еволюція концепцій логістики</a:t>
            </a:r>
            <a:br>
              <a:rPr lang="ru-RU" sz="2200" b="1" dirty="0">
                <a:solidFill>
                  <a:schemeClr val="bg1"/>
                </a:solidFill>
                <a:effectLst/>
                <a:latin typeface="Times New Roman" panose="02020603050405020304" pitchFamily="18" charset="0"/>
                <a:ea typeface="Times New Roman" panose="02020603050405020304" pitchFamily="18" charset="0"/>
              </a:rPr>
            </a:br>
            <a:r>
              <a:rPr lang="ru-RU" sz="2200" b="1" dirty="0">
                <a:solidFill>
                  <a:schemeClr val="bg1"/>
                </a:solidFill>
                <a:effectLst/>
                <a:latin typeface="Times New Roman" panose="02020603050405020304" pitchFamily="18" charset="0"/>
                <a:ea typeface="Times New Roman" panose="02020603050405020304" pitchFamily="18" charset="0"/>
              </a:rPr>
              <a:t>2. </a:t>
            </a:r>
            <a:r>
              <a:rPr lang="uk-UA" sz="2200" b="1" dirty="0">
                <a:solidFill>
                  <a:schemeClr val="bg1"/>
                </a:solidFill>
                <a:effectLst/>
                <a:latin typeface="Times New Roman" panose="02020603050405020304" pitchFamily="18" charset="0"/>
                <a:ea typeface="Times New Roman" panose="02020603050405020304" pitchFamily="18" charset="0"/>
              </a:rPr>
              <a:t>Характеристика основних логістичних концепцій</a:t>
            </a:r>
            <a:br>
              <a:rPr lang="ru-RU" sz="2200" b="1" dirty="0">
                <a:solidFill>
                  <a:schemeClr val="bg1"/>
                </a:solidFill>
                <a:effectLst/>
                <a:latin typeface="Times New Roman" panose="02020603050405020304" pitchFamily="18" charset="0"/>
                <a:ea typeface="Times New Roman" panose="02020603050405020304" pitchFamily="18" charset="0"/>
              </a:rPr>
            </a:br>
            <a:r>
              <a:rPr lang="ru-RU" sz="2200" b="1" dirty="0">
                <a:solidFill>
                  <a:schemeClr val="bg1"/>
                </a:solidFill>
                <a:effectLst/>
                <a:latin typeface="Times New Roman" panose="02020603050405020304" pitchFamily="18" charset="0"/>
                <a:ea typeface="Times New Roman" panose="02020603050405020304" pitchFamily="18" charset="0"/>
              </a:rPr>
              <a:t>3. </a:t>
            </a:r>
            <a:r>
              <a:rPr lang="uk-UA" sz="2200" b="1" dirty="0">
                <a:solidFill>
                  <a:schemeClr val="bg1"/>
                </a:solidFill>
                <a:effectLst/>
                <a:latin typeface="Times New Roman" panose="02020603050405020304" pitchFamily="18" charset="0"/>
                <a:ea typeface="Times New Roman" panose="02020603050405020304" pitchFamily="18" charset="0"/>
              </a:rPr>
              <a:t>Концепція інтегрованої логістики</a:t>
            </a:r>
            <a:br>
              <a:rPr lang="ru-RU" sz="2200" b="1" dirty="0">
                <a:solidFill>
                  <a:schemeClr val="bg1"/>
                </a:solidFill>
                <a:effectLst/>
                <a:latin typeface="Times New Roman" panose="02020603050405020304" pitchFamily="18" charset="0"/>
                <a:ea typeface="Times New Roman" panose="02020603050405020304" pitchFamily="18" charset="0"/>
              </a:rPr>
            </a:br>
            <a:br>
              <a:rPr lang="uk-UA" sz="2800" b="1" dirty="0">
                <a:solidFill>
                  <a:schemeClr val="bg1"/>
                </a:solidFill>
              </a:rPr>
            </a:br>
            <a:br>
              <a:rPr lang="uk-UA" sz="2800" b="1" dirty="0">
                <a:solidFill>
                  <a:schemeClr val="bg1"/>
                </a:solidFill>
              </a:rPr>
            </a:br>
            <a:br>
              <a:rPr lang="uk-UA" sz="2800" b="1" dirty="0">
                <a:solidFill>
                  <a:schemeClr val="bg1"/>
                </a:solidFill>
              </a:rPr>
            </a:br>
            <a:br>
              <a:rPr lang="uk-UA" sz="2800" b="1" dirty="0">
                <a:solidFill>
                  <a:schemeClr val="bg1"/>
                </a:solidFill>
              </a:rPr>
            </a:br>
            <a:br>
              <a:rPr lang="uk-UA" sz="2800" b="1" dirty="0">
                <a:solidFill>
                  <a:schemeClr val="bg1"/>
                </a:solidFill>
              </a:rPr>
            </a:br>
            <a:endParaRPr lang="ru-RU" sz="28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uk-UA" sz="1800" b="0" dirty="0">
                <a:effectLst/>
                <a:latin typeface="Times New Roman" panose="02020603050405020304" pitchFamily="18" charset="0"/>
                <a:ea typeface="Times New Roman" panose="02020603050405020304" pitchFamily="18" charset="0"/>
              </a:rPr>
              <a:t>Існують і інші концепції логістики, такі як: </a:t>
            </a:r>
            <a:r>
              <a:rPr lang="en-US" sz="1800" b="0" i="1" dirty="0">
                <a:effectLst/>
                <a:latin typeface="Times New Roman" panose="02020603050405020304" pitchFamily="18" charset="0"/>
                <a:ea typeface="Times New Roman" panose="02020603050405020304" pitchFamily="18" charset="0"/>
              </a:rPr>
              <a:t>time</a:t>
            </a:r>
            <a:r>
              <a:rPr lang="uk-UA" sz="1800" b="0" i="1" dirty="0">
                <a:effectLst/>
                <a:latin typeface="Times New Roman" panose="02020603050405020304" pitchFamily="18" charset="0"/>
                <a:ea typeface="Times New Roman" panose="02020603050405020304" pitchFamily="18" charset="0"/>
              </a:rPr>
              <a:t>-</a:t>
            </a:r>
            <a:r>
              <a:rPr lang="en-US" sz="1800" b="0" i="1" dirty="0">
                <a:effectLst/>
                <a:latin typeface="Times New Roman" panose="02020603050405020304" pitchFamily="18" charset="0"/>
                <a:ea typeface="Times New Roman" panose="02020603050405020304" pitchFamily="18" charset="0"/>
              </a:rPr>
              <a:t>based logistics</a:t>
            </a:r>
            <a:r>
              <a:rPr lang="uk-UA" sz="1800" b="0" dirty="0">
                <a:effectLst/>
                <a:latin typeface="Times New Roman" panose="02020603050405020304" pitchFamily="18" charset="0"/>
                <a:ea typeface="Times New Roman" panose="02020603050405020304" pitchFamily="18" charset="0"/>
              </a:rPr>
              <a:t> або </a:t>
            </a:r>
            <a:r>
              <a:rPr lang="en-US" sz="1800" b="0" i="1" dirty="0">
                <a:effectLst/>
                <a:latin typeface="Times New Roman" panose="02020603050405020304" pitchFamily="18" charset="0"/>
                <a:ea typeface="Times New Roman" panose="02020603050405020304" pitchFamily="18" charset="0"/>
              </a:rPr>
              <a:t>TBL</a:t>
            </a:r>
            <a:r>
              <a:rPr lang="uk-UA" sz="1800" b="0" dirty="0">
                <a:effectLst/>
                <a:latin typeface="Times New Roman" panose="02020603050405020304" pitchFamily="18" charset="0"/>
                <a:ea typeface="Times New Roman" panose="02020603050405020304" pitchFamily="18" charset="0"/>
              </a:rPr>
              <a:t> (“орієнтована на час логістика”), яка передбачає досягнення конкурентних переваг за допомогою економії часу надається більше товарів та послуг; </a:t>
            </a:r>
            <a:r>
              <a:rPr lang="en-US" sz="1800" b="0" i="1" dirty="0">
                <a:effectLst/>
                <a:latin typeface="Times New Roman" panose="02020603050405020304" pitchFamily="18" charset="0"/>
                <a:ea typeface="Times New Roman" panose="02020603050405020304" pitchFamily="18" charset="0"/>
              </a:rPr>
              <a:t>value added logistics</a:t>
            </a:r>
            <a:r>
              <a:rPr lang="uk-UA" sz="1800" b="0" dirty="0">
                <a:effectLst/>
                <a:latin typeface="Times New Roman" panose="02020603050405020304" pitchFamily="18" charset="0"/>
                <a:ea typeface="Times New Roman" panose="02020603050405020304" pitchFamily="18" charset="0"/>
              </a:rPr>
              <a:t> або </a:t>
            </a:r>
            <a:r>
              <a:rPr lang="en-US" sz="1800" b="0" i="1" dirty="0">
                <a:effectLst/>
                <a:latin typeface="Times New Roman" panose="02020603050405020304" pitchFamily="18" charset="0"/>
                <a:ea typeface="Times New Roman" panose="02020603050405020304" pitchFamily="18" charset="0"/>
              </a:rPr>
              <a:t>VAL</a:t>
            </a:r>
            <a:r>
              <a:rPr lang="uk-UA" sz="1800" b="0" dirty="0">
                <a:effectLst/>
                <a:latin typeface="Times New Roman" panose="02020603050405020304" pitchFamily="18" charset="0"/>
                <a:ea typeface="Times New Roman" panose="02020603050405020304" pitchFamily="18" charset="0"/>
              </a:rPr>
              <a:t> (“логістика доданої вартості”) передбачає організацію діяльності навколо логістичних центрів, які координують та управляють рухом матеріальних потоків відповідно до вимог споживачів; </a:t>
            </a:r>
            <a:r>
              <a:rPr lang="en-US" sz="1800" b="0" i="1" dirty="0">
                <a:effectLst/>
                <a:latin typeface="Times New Roman" panose="02020603050405020304" pitchFamily="18" charset="0"/>
                <a:ea typeface="Times New Roman" panose="02020603050405020304" pitchFamily="18" charset="0"/>
              </a:rPr>
              <a:t>virtual logistics</a:t>
            </a:r>
            <a:r>
              <a:rPr lang="uk-UA" sz="1800" b="0" dirty="0">
                <a:effectLst/>
                <a:latin typeface="Times New Roman" panose="02020603050405020304" pitchFamily="18" charset="0"/>
                <a:ea typeface="Times New Roman" panose="02020603050405020304" pitchFamily="18" charset="0"/>
              </a:rPr>
              <a:t> (“віртуальна логістика”) та </a:t>
            </a:r>
            <a:r>
              <a:rPr lang="en-US" sz="1800" b="0" i="1" dirty="0">
                <a:effectLst/>
                <a:latin typeface="Times New Roman" panose="02020603050405020304" pitchFamily="18" charset="0"/>
                <a:ea typeface="Times New Roman" panose="02020603050405020304" pitchFamily="18" charset="0"/>
              </a:rPr>
              <a:t>e</a:t>
            </a:r>
            <a:r>
              <a:rPr lang="uk-UA" sz="1800" b="0" i="1" dirty="0">
                <a:effectLst/>
                <a:latin typeface="Times New Roman" panose="02020603050405020304" pitchFamily="18" charset="0"/>
                <a:ea typeface="Times New Roman" panose="02020603050405020304" pitchFamily="18" charset="0"/>
              </a:rPr>
              <a:t>-</a:t>
            </a:r>
            <a:r>
              <a:rPr lang="en-US" sz="1800" b="0" i="1" dirty="0">
                <a:effectLst/>
                <a:latin typeface="Times New Roman" panose="02020603050405020304" pitchFamily="18" charset="0"/>
                <a:ea typeface="Times New Roman" panose="02020603050405020304" pitchFamily="18" charset="0"/>
              </a:rPr>
              <a:t>logistics</a:t>
            </a:r>
            <a:r>
              <a:rPr lang="uk-UA" sz="1800" b="0" dirty="0">
                <a:effectLst/>
                <a:latin typeface="Times New Roman" panose="02020603050405020304" pitchFamily="18" charset="0"/>
                <a:ea typeface="Times New Roman" panose="02020603050405020304" pitchFamily="18" charset="0"/>
              </a:rPr>
              <a:t> (“електронна логістика”) передбачають використання інтернет-технологій для управління логістичними потоками для задоволення потреб споживачів на “віртуальному ринку”.</a:t>
            </a: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Концепції логістики не знаходять на місці: постійно виникають нові концепції, які відображають тенденції розвитку економічних відносин та логістичних систем.</a:t>
            </a: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endParaRPr lang="ru-RU" sz="1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16335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uk-UA" sz="1800" b="1" dirty="0">
                <a:effectLst/>
                <a:latin typeface="Times New Roman" panose="02020603050405020304" pitchFamily="18" charset="0"/>
                <a:ea typeface="Times New Roman" panose="02020603050405020304" pitchFamily="18" charset="0"/>
              </a:rPr>
              <a:t>                                         3. Концепція інтегрованої логістики</a:t>
            </a:r>
            <a:br>
              <a:rPr lang="uk-UA" sz="1800" b="1" dirty="0">
                <a:effectLst/>
                <a:latin typeface="Times New Roman" panose="02020603050405020304" pitchFamily="18" charset="0"/>
                <a:ea typeface="Times New Roman" panose="02020603050405020304" pitchFamily="18" charset="0"/>
              </a:rPr>
            </a:br>
            <a:br>
              <a:rPr lang="uk-UA" sz="1800" b="1" dirty="0">
                <a:effectLst/>
                <a:latin typeface="Times New Roman" panose="02020603050405020304" pitchFamily="18" charset="0"/>
                <a:ea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Визнання основним предметом логістики оптимізації руху матеріальних і пов’язаних із ними інформаційних потоків визначає інтеграційну особливість логістики. Відповідно до даного твердження весь процес руху матеріального потоку від первинного джерела до кінцевого споживача, який складається із трьох основних процесів: постачання, виробництва і розподілу продукції, виступає єдиним цілим. </a:t>
            </a:r>
            <a:br>
              <a:rPr lang="ru-RU" sz="1800" b="0" i="0" u="none" strike="noStrike" baseline="0" dirty="0">
                <a:solidFill>
                  <a:schemeClr val="tx1"/>
                </a:solidFill>
                <a:latin typeface="Times New Roman" panose="02020603050405020304" pitchFamily="18" charset="0"/>
              </a:rPr>
            </a:br>
            <a:br>
              <a:rPr lang="ru-RU" sz="1800" b="0" i="0" u="none" strike="noStrike" baseline="0" dirty="0">
                <a:solidFill>
                  <a:schemeClr val="tx1"/>
                </a:solidFill>
                <a:latin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Зважаючи на це, суб’єкти логістичних систем, які виконують окремі функції відповідно до етапів товароруху на яких вони знаходяться, підпорядковуються єдиній цілі, яка визначається шістьома правилами логістики. </a:t>
            </a:r>
            <a:br>
              <a:rPr lang="ru-RU" sz="1800" b="0" i="0" u="none" strike="noStrike" baseline="0" dirty="0">
                <a:solidFill>
                  <a:schemeClr val="tx1"/>
                </a:solidFill>
                <a:latin typeface="Times New Roman" panose="02020603050405020304" pitchFamily="18" charset="0"/>
              </a:rPr>
            </a:br>
            <a:br>
              <a:rPr lang="ru-RU" sz="1800" b="0" i="0" u="none" strike="noStrike" baseline="0" dirty="0">
                <a:solidFill>
                  <a:schemeClr val="tx1"/>
                </a:solidFill>
                <a:latin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Інтеграційні особливості логістичного підходу в управлінні ресурсами реалізуються через зміну пріоритетів господарської діяльності. Головну роль, при цьому, відіграє не продукт, а процес у формі потоку. Управління потоковими процесами, їх перетворення й інтеграція є формою управління, яка перевершує традиційні як за рівнем творчого потенціалу, так і за ефективністю кінцевих результатів. </a:t>
            </a:r>
            <a:br>
              <a:rPr lang="ru-RU" sz="1800" b="1" dirty="0">
                <a:solidFill>
                  <a:schemeClr val="tx1"/>
                </a:solidFill>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endParaRPr lang="ru-RU" sz="1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75016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ru-RU" sz="1800" b="0" i="0" u="none" strike="noStrike" baseline="0" dirty="0">
                <a:solidFill>
                  <a:schemeClr val="tx1"/>
                </a:solidFill>
                <a:latin typeface="Times New Roman" panose="02020603050405020304" pitchFamily="18" charset="0"/>
              </a:rPr>
              <a:t>Основні положення концепції інтегрованої логістики можна сформувати наступним чином: </a:t>
            </a:r>
            <a:br>
              <a:rPr lang="ru-RU" sz="1800" b="0" i="0" u="none" strike="noStrike" baseline="0" dirty="0">
                <a:solidFill>
                  <a:schemeClr val="tx1"/>
                </a:solidFill>
                <a:latin typeface="Times New Roman" panose="02020603050405020304" pitchFamily="18" charset="0"/>
              </a:rPr>
            </a:br>
            <a:br>
              <a:rPr lang="ru-RU" sz="1800" b="0" i="0" u="none" strike="noStrike" baseline="0" dirty="0">
                <a:solidFill>
                  <a:schemeClr val="tx1"/>
                </a:solidFill>
                <a:latin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1. Під час організації та в процесі руху матеріальних потоків необхідно створювати і підтримувати ділові партнерські відносини з іншими підприємствами – учасниками логістичного ланцюга на основі врахування взаємних інтересів та компромісів; </a:t>
            </a:r>
            <a:br>
              <a:rPr lang="ru-RU" sz="1800" b="0" i="0" u="none" strike="noStrike" baseline="0" dirty="0">
                <a:solidFill>
                  <a:schemeClr val="tx1"/>
                </a:solidFill>
                <a:latin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2. Ведення обліку логістичних витрат протягом всього логістичного ланцюга, що сприяє оптимізації загальних витрат на всій довжині матеріального потоку; </a:t>
            </a:r>
            <a:br>
              <a:rPr lang="ru-RU" sz="1800" b="0" i="0" u="none" strike="noStrike" baseline="0" dirty="0">
                <a:solidFill>
                  <a:schemeClr val="tx1"/>
                </a:solidFill>
                <a:latin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3. Під час вдосконалення або проектування будь-якої окремої ланки логістичного ланцюга варто розглядати вплив змін не лише на цю ланку, а й на весь логістичний ланцюг: слід проаналізувати, як зміни в одній ланці вплинуть на весь матеріальний потік і загальні результати логістичного процесу; </a:t>
            </a:r>
            <a:br>
              <a:rPr lang="ru-RU" sz="1800" b="0" i="0" u="none" strike="noStrike" baseline="0" dirty="0">
                <a:solidFill>
                  <a:schemeClr val="tx1"/>
                </a:solidFill>
                <a:latin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4. Пріоритет розподілу товарів над їх виробництвом, тобто вважається, що важливіше спланувати і передбачити розподіл і збут товарів, ніж їх виготовити. Це сприятиме виробництву тільки тих товарів, яких потребує ринок, що дозволить уникнути проблем із їх реалізацією. </a:t>
            </a:r>
            <a:br>
              <a:rPr lang="ru-RU" sz="1800" b="0" i="0" u="none" strike="noStrike" baseline="0" dirty="0">
                <a:solidFill>
                  <a:schemeClr val="tx1"/>
                </a:solidFill>
                <a:latin typeface="Times New Roman" panose="02020603050405020304" pitchFamily="18" charset="0"/>
              </a:rPr>
            </a:br>
            <a:r>
              <a:rPr lang="ru-RU" sz="1800" b="0" i="0" u="none" strike="noStrike" baseline="0" dirty="0">
                <a:solidFill>
                  <a:schemeClr val="tx1"/>
                </a:solidFill>
                <a:latin typeface="Times New Roman" panose="02020603050405020304" pitchFamily="18" charset="0"/>
              </a:rPr>
              <a:t>5. Аналіз логістичного ланцюга потрібно вести з кінця процесу, тобто від пункту прибуття або призначення матеріального потоку у напрямку до джерела матеріального потоку. Крім цього кожна операція в ланцюзі повинна проектуватися таким чином, щоб найкраще відповідати потребам і умовам наступних операцій. </a:t>
            </a:r>
            <a:br>
              <a:rPr lang="ru-RU" sz="1800" b="0" i="0" u="none" strike="noStrike" baseline="0" dirty="0">
                <a:solidFill>
                  <a:srgbClr val="000000"/>
                </a:solidFill>
                <a:latin typeface="Times New Roman" panose="02020603050405020304" pitchFamily="18" charset="0"/>
              </a:rPr>
            </a:br>
            <a:br>
              <a:rPr lang="ru-RU" sz="1800" b="1" dirty="0">
                <a:solidFill>
                  <a:schemeClr val="tx1"/>
                </a:solidFill>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endParaRPr lang="ru-RU" sz="1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68940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uk-UA" sz="1600" dirty="0">
                <a:effectLst/>
                <a:latin typeface="TimesNewRoman"/>
                <a:ea typeface="Times New Roman" panose="02020603050405020304" pitchFamily="18" charset="0"/>
              </a:rPr>
              <a:t>На практиці використання концепції інтегрованої логістики має певні проблеми, які потрібно вирішувати поступово:</a:t>
            </a: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rPr>
              <a:t>велика кількість логістичних операцій;</a:t>
            </a: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rPr>
              <a:t>географічна віддаленість учасників логістичного ланцюгу;</a:t>
            </a: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rPr>
              <a:t>відсутність висококваліфікованих спеціалістів з логістики;</a:t>
            </a: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rPr>
              <a:t>відсутність загальних систем контролю та недоступність інтегрованої інформації;</a:t>
            </a: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rPr>
              <a:t>конкурентні відносини в логістичному ланцюгу;</a:t>
            </a: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rPr>
              <a:t>різні цілі та пріоритети учасників логістичного ланцюгу;</a:t>
            </a: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rPr>
              <a:t>відмінності в рівнях управління та професійності персоналу.</a:t>
            </a:r>
            <a:br>
              <a:rPr lang="ru-RU" sz="1600" dirty="0">
                <a:effectLst/>
                <a:latin typeface="Times New Roman" panose="02020603050405020304" pitchFamily="18" charset="0"/>
                <a:ea typeface="Times New Roman" panose="02020603050405020304" pitchFamily="18" charset="0"/>
              </a:rPr>
            </a:br>
            <a:br>
              <a:rPr lang="ru-RU" sz="1600" dirty="0">
                <a:effectLst/>
                <a:latin typeface="Times New Roman" panose="02020603050405020304" pitchFamily="18" charset="0"/>
                <a:ea typeface="Times New Roman" panose="02020603050405020304" pitchFamily="18" charset="0"/>
              </a:rPr>
            </a:br>
            <a:r>
              <a:rPr lang="uk-UA" sz="1600" dirty="0">
                <a:effectLst/>
                <a:latin typeface="TimesNewRoman"/>
                <a:ea typeface="Times New Roman" panose="02020603050405020304" pitchFamily="18" charset="0"/>
                <a:cs typeface="Times New Roman" panose="02020603050405020304" pitchFamily="18" charset="0"/>
              </a:rPr>
              <a:t>Інтегрований підхід в логістиці вимагає об’єднання різних функціональних галузей та їх учасників в рамках єдиної логістичної системи з метою її оптимізації. Такий підхід розповсюджується як на мікроекономічний рівень самої фірми, так і на логістичний ланцюг. При цьому учасники мають налагодити спільну роботу </a:t>
            </a:r>
            <a:br>
              <a:rPr lang="ru-RU" sz="1800" b="0" i="0" u="none" strike="noStrike" baseline="0" dirty="0">
                <a:solidFill>
                  <a:srgbClr val="000000"/>
                </a:solidFill>
                <a:latin typeface="Times New Roman" panose="02020603050405020304" pitchFamily="18" charset="0"/>
              </a:rPr>
            </a:br>
            <a:br>
              <a:rPr lang="ru-RU" sz="1800" b="1" dirty="0">
                <a:solidFill>
                  <a:schemeClr val="tx1"/>
                </a:solidFill>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endParaRPr lang="ru-RU" sz="1800" b="1" dirty="0">
              <a:effectLst/>
              <a:latin typeface="Times New Roman" panose="02020603050405020304" pitchFamily="18" charset="0"/>
              <a:ea typeface="Times New Roman" panose="02020603050405020304" pitchFamily="18" charset="0"/>
            </a:endParaRPr>
          </a:p>
        </p:txBody>
      </p:sp>
      <p:pic>
        <p:nvPicPr>
          <p:cNvPr id="4" name="Рисунок 3">
            <a:extLst>
              <a:ext uri="{FF2B5EF4-FFF2-40B4-BE49-F238E27FC236}">
                <a16:creationId xmlns:a16="http://schemas.microsoft.com/office/drawing/2014/main" id="{0B969EDE-BC3E-45C2-A33F-8E3C7E1BF2E8}"/>
              </a:ext>
            </a:extLst>
          </p:cNvPr>
          <p:cNvPicPr>
            <a:picLocks noChangeAspect="1"/>
          </p:cNvPicPr>
          <p:nvPr/>
        </p:nvPicPr>
        <p:blipFill>
          <a:blip r:embed="rId2"/>
          <a:stretch>
            <a:fillRect/>
          </a:stretch>
        </p:blipFill>
        <p:spPr>
          <a:xfrm>
            <a:off x="342900" y="3670477"/>
            <a:ext cx="8458200" cy="3039051"/>
          </a:xfrm>
          <a:prstGeom prst="rect">
            <a:avLst/>
          </a:prstGeom>
        </p:spPr>
      </p:pic>
    </p:spTree>
    <p:extLst>
      <p:ext uri="{BB962C8B-B14F-4D97-AF65-F5344CB8AC3E}">
        <p14:creationId xmlns:p14="http://schemas.microsoft.com/office/powerpoint/2010/main" val="922664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7055380" cy="1400530"/>
          </a:xfrm>
        </p:spPr>
        <p:txBody>
          <a:bodyPr/>
          <a:lstStyle/>
          <a:p>
            <a:pPr algn="ctr"/>
            <a:r>
              <a:rPr lang="uk-UA" b="1" dirty="0">
                <a:solidFill>
                  <a:schemeClr val="bg1"/>
                </a:solidFill>
              </a:rPr>
              <a:t>ДЯКУЮ ЗА УВАГУ!</a:t>
            </a:r>
            <a:br>
              <a:rPr lang="uk-UA" b="1" dirty="0">
                <a:solidFill>
                  <a:schemeClr val="bg1"/>
                </a:solidFill>
              </a:rPr>
            </a:br>
            <a:endParaRPr lang="uk-UA" b="1" dirty="0">
              <a:solidFill>
                <a:schemeClr val="bg1"/>
              </a:solidFill>
            </a:endParaRPr>
          </a:p>
        </p:txBody>
      </p:sp>
    </p:spTree>
    <p:extLst>
      <p:ext uri="{BB962C8B-B14F-4D97-AF65-F5344CB8AC3E}">
        <p14:creationId xmlns:p14="http://schemas.microsoft.com/office/powerpoint/2010/main" val="160253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228600"/>
            <a:ext cx="8839200" cy="64770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algn="ctr"/>
            <a:r>
              <a:rPr lang="uk-UA" sz="1800" b="1" dirty="0">
                <a:effectLst/>
                <a:latin typeface="Times New Roman" panose="02020603050405020304" pitchFamily="18" charset="0"/>
                <a:ea typeface="Times New Roman" panose="02020603050405020304" pitchFamily="18" charset="0"/>
              </a:rPr>
              <a:t>1. </a:t>
            </a:r>
            <a:r>
              <a:rPr lang="ru-RU" sz="1800" b="1" dirty="0">
                <a:effectLst/>
                <a:latin typeface="Times New Roman" panose="02020603050405020304" pitchFamily="18" charset="0"/>
                <a:ea typeface="Times New Roman" panose="02020603050405020304" pitchFamily="18" charset="0"/>
              </a:rPr>
              <a:t>Еволюція концепцій логістики</a:t>
            </a:r>
            <a:br>
              <a:rPr lang="uk-UA" sz="1800" b="0" i="1" dirty="0">
                <a:effectLst/>
                <a:latin typeface="Times New Roman" panose="02020603050405020304" pitchFamily="18" charset="0"/>
                <a:ea typeface="Times New Roman" panose="02020603050405020304" pitchFamily="18" charset="0"/>
              </a:rPr>
            </a:br>
            <a:br>
              <a:rPr lang="uk-UA" sz="1800" b="0" i="1" dirty="0">
                <a:effectLst/>
                <a:latin typeface="Times New Roman" panose="02020603050405020304" pitchFamily="18" charset="0"/>
                <a:ea typeface="Times New Roman" panose="02020603050405020304" pitchFamily="18" charset="0"/>
              </a:rPr>
            </a:br>
            <a:r>
              <a:rPr lang="uk-UA" sz="1800" b="0" i="1" dirty="0">
                <a:effectLst/>
                <a:latin typeface="Times New Roman" panose="02020603050405020304" pitchFamily="18" charset="0"/>
                <a:ea typeface="Times New Roman" panose="02020603050405020304" pitchFamily="18" charset="0"/>
              </a:rPr>
              <a:t>Концепція логістики</a:t>
            </a:r>
            <a:r>
              <a:rPr lang="uk-UA" sz="1800" b="0" dirty="0">
                <a:effectLst/>
                <a:latin typeface="Times New Roman" panose="02020603050405020304" pitchFamily="18" charset="0"/>
                <a:ea typeface="Times New Roman" panose="02020603050405020304" pitchFamily="18" charset="0"/>
              </a:rPr>
              <a:t> — система поглядів на раціоналізацію господарської діяльності шляхом оптимізації матеріальних потоків.</a:t>
            </a: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endParaRPr lang="ru-RU" sz="2200" dirty="0">
              <a:solidFill>
                <a:schemeClr val="bg1"/>
              </a:solidFill>
            </a:endParaRPr>
          </a:p>
        </p:txBody>
      </p:sp>
      <p:pic>
        <p:nvPicPr>
          <p:cNvPr id="4" name="Рисунок 3">
            <a:extLst>
              <a:ext uri="{FF2B5EF4-FFF2-40B4-BE49-F238E27FC236}">
                <a16:creationId xmlns:a16="http://schemas.microsoft.com/office/drawing/2014/main" id="{4FA5979A-D7AC-444A-8C7F-45DD0F121DB6}"/>
              </a:ext>
            </a:extLst>
          </p:cNvPr>
          <p:cNvPicPr>
            <a:picLocks noChangeAspect="1"/>
          </p:cNvPicPr>
          <p:nvPr/>
        </p:nvPicPr>
        <p:blipFill>
          <a:blip r:embed="rId2"/>
          <a:stretch>
            <a:fillRect/>
          </a:stretch>
        </p:blipFill>
        <p:spPr>
          <a:xfrm>
            <a:off x="228600" y="1828800"/>
            <a:ext cx="8521110" cy="4495800"/>
          </a:xfrm>
          <a:prstGeom prst="rect">
            <a:avLst/>
          </a:prstGeom>
        </p:spPr>
      </p:pic>
    </p:spTree>
    <p:extLst>
      <p:ext uri="{BB962C8B-B14F-4D97-AF65-F5344CB8AC3E}">
        <p14:creationId xmlns:p14="http://schemas.microsoft.com/office/powerpoint/2010/main" val="424001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1DE30CE-B09A-4143-8F65-C634312DA494}"/>
              </a:ext>
            </a:extLst>
          </p:cNvPr>
          <p:cNvSpPr txBox="1"/>
          <p:nvPr/>
        </p:nvSpPr>
        <p:spPr>
          <a:xfrm>
            <a:off x="152400" y="76200"/>
            <a:ext cx="8839200" cy="7432804"/>
          </a:xfrm>
          <a:prstGeom prst="rect">
            <a:avLst/>
          </a:prstGeom>
          <a:noFill/>
        </p:spPr>
        <p:txBody>
          <a:bodyPr wrap="square">
            <a:spAutoFit/>
          </a:bodyPr>
          <a:lstStyle/>
          <a:p>
            <a:pPr algn="just"/>
            <a:r>
              <a:rPr lang="ru-RU" sz="1800" dirty="0">
                <a:effectLst/>
                <a:latin typeface="Times New Roman" panose="02020603050405020304" pitchFamily="18" charset="0"/>
                <a:ea typeface="Times New Roman" panose="02020603050405020304" pitchFamily="18" charset="0"/>
              </a:rPr>
              <a:t>Розвиток тієї чи іншої концепції ґрунтувався на тих інтересах та проблемах підприємств, які вони мали впродовж розвитку економічних відносин та логістичних систем</a:t>
            </a:r>
          </a:p>
          <a:p>
            <a:pPr algn="just">
              <a:lnSpc>
                <a:spcPct val="150000"/>
              </a:lnSpc>
            </a:pPr>
            <a:endParaRPr lang="ru-RU" dirty="0">
              <a:latin typeface="Times New Roman" panose="02020603050405020304" pitchFamily="18" charset="0"/>
              <a:ea typeface="Times New Roman" panose="02020603050405020304" pitchFamily="18" charset="0"/>
            </a:endParaRPr>
          </a:p>
          <a:p>
            <a:pPr algn="just">
              <a:lnSpc>
                <a:spcPct val="150000"/>
              </a:lnSpc>
            </a:pPr>
            <a:endParaRPr lang="ru-RU" sz="1800" dirty="0">
              <a:effectLst/>
              <a:latin typeface="Times New Roman" panose="02020603050405020304" pitchFamily="18" charset="0"/>
              <a:ea typeface="Times New Roman" panose="02020603050405020304" pitchFamily="18" charset="0"/>
            </a:endParaRPr>
          </a:p>
          <a:p>
            <a:pPr algn="just">
              <a:lnSpc>
                <a:spcPct val="150000"/>
              </a:lnSpc>
            </a:pPr>
            <a:endParaRPr lang="ru-RU" dirty="0">
              <a:latin typeface="Times New Roman" panose="02020603050405020304" pitchFamily="18" charset="0"/>
              <a:ea typeface="Times New Roman" panose="02020603050405020304" pitchFamily="18" charset="0"/>
            </a:endParaRPr>
          </a:p>
          <a:p>
            <a:pPr algn="just">
              <a:lnSpc>
                <a:spcPct val="150000"/>
              </a:lnSpc>
            </a:pPr>
            <a:endParaRPr lang="ru-RU" sz="1800" dirty="0">
              <a:effectLst/>
              <a:latin typeface="Times New Roman" panose="02020603050405020304" pitchFamily="18" charset="0"/>
              <a:ea typeface="Times New Roman" panose="02020603050405020304" pitchFamily="18" charset="0"/>
            </a:endParaRPr>
          </a:p>
          <a:p>
            <a:pPr algn="just">
              <a:lnSpc>
                <a:spcPct val="150000"/>
              </a:lnSpc>
            </a:pPr>
            <a:endParaRPr lang="ru-RU" dirty="0">
              <a:latin typeface="Times New Roman" panose="02020603050405020304" pitchFamily="18" charset="0"/>
              <a:ea typeface="Times New Roman" panose="02020603050405020304" pitchFamily="18" charset="0"/>
            </a:endParaRPr>
          </a:p>
          <a:p>
            <a:pPr algn="just">
              <a:lnSpc>
                <a:spcPct val="150000"/>
              </a:lnSpc>
            </a:pPr>
            <a:endParaRPr lang="ru-RU" sz="1800" dirty="0">
              <a:effectLst/>
              <a:latin typeface="Times New Roman" panose="02020603050405020304" pitchFamily="18" charset="0"/>
              <a:ea typeface="Times New Roman" panose="02020603050405020304" pitchFamily="18" charset="0"/>
            </a:endParaRPr>
          </a:p>
          <a:p>
            <a:pPr algn="just">
              <a:lnSpc>
                <a:spcPct val="150000"/>
              </a:lnSpc>
            </a:pPr>
            <a:endParaRPr lang="ru-RU" dirty="0">
              <a:latin typeface="Times New Roman" panose="02020603050405020304" pitchFamily="18" charset="0"/>
              <a:ea typeface="Times New Roman" panose="02020603050405020304" pitchFamily="18" charset="0"/>
            </a:endParaRPr>
          </a:p>
          <a:p>
            <a:pPr algn="just"/>
            <a:r>
              <a:rPr lang="uk-UA" sz="1800" b="0" dirty="0">
                <a:effectLst/>
                <a:latin typeface="Times New Roman" panose="02020603050405020304" pitchFamily="18" charset="0"/>
                <a:ea typeface="Times New Roman" panose="02020603050405020304" pitchFamily="18" charset="0"/>
              </a:rPr>
              <a:t>Сучасна концепція логістики ґрунтується на таких положеннях:</a:t>
            </a:r>
            <a:endParaRPr lang="ru-RU" sz="1800" b="1" dirty="0">
              <a:effectLst/>
              <a:latin typeface="Times New Roman" panose="02020603050405020304" pitchFamily="18" charset="0"/>
              <a:ea typeface="Times New Roman" panose="02020603050405020304" pitchFamily="18" charset="0"/>
            </a:endParaRPr>
          </a:p>
          <a:p>
            <a:pPr algn="just"/>
            <a:r>
              <a:rPr lang="uk-UA" dirty="0">
                <a:effectLst/>
                <a:latin typeface="Times New Roman" panose="02020603050405020304" pitchFamily="18" charset="0"/>
                <a:ea typeface="Times New Roman" panose="02020603050405020304" pitchFamily="18" charset="0"/>
              </a:rPr>
              <a:t>1) Реалізація принципу системного підходу;</a:t>
            </a:r>
            <a:endParaRPr lang="ru-RU" dirty="0">
              <a:effectLst/>
              <a:latin typeface="Times New Roman" panose="02020603050405020304" pitchFamily="18" charset="0"/>
              <a:ea typeface="Times New Roman" panose="02020603050405020304" pitchFamily="18" charset="0"/>
            </a:endParaRPr>
          </a:p>
          <a:p>
            <a:pPr algn="just"/>
            <a:r>
              <a:rPr lang="uk-UA" dirty="0">
                <a:effectLst/>
                <a:latin typeface="Times New Roman" panose="02020603050405020304" pitchFamily="18" charset="0"/>
                <a:ea typeface="Times New Roman" panose="02020603050405020304" pitchFamily="18" charset="0"/>
              </a:rPr>
              <a:t>2) </a:t>
            </a:r>
            <a:r>
              <a:rPr lang="ru-RU" dirty="0">
                <a:effectLst/>
                <a:latin typeface="Times New Roman" panose="02020603050405020304" pitchFamily="18" charset="0"/>
                <a:ea typeface="Times New Roman" panose="02020603050405020304" pitchFamily="18" charset="0"/>
              </a:rPr>
              <a:t>Відмова від випуску універсального технологічного та піднімально-транспортного устаткування та використання обладнання, яке відповідало б конкретним завданням та умовам</a:t>
            </a:r>
          </a:p>
          <a:p>
            <a:pPr algn="just"/>
            <a:r>
              <a:rPr lang="ru-RU" dirty="0">
                <a:latin typeface="Times New Roman" panose="02020603050405020304" pitchFamily="18" charset="0"/>
                <a:ea typeface="Times New Roman" panose="02020603050405020304" pitchFamily="18" charset="0"/>
              </a:rPr>
              <a:t>3) </a:t>
            </a:r>
            <a:r>
              <a:rPr lang="ru-RU" dirty="0">
                <a:effectLst/>
                <a:latin typeface="Times New Roman" panose="02020603050405020304" pitchFamily="18" charset="0"/>
                <a:ea typeface="Times New Roman" panose="02020603050405020304" pitchFamily="18" charset="0"/>
              </a:rPr>
              <a:t>Розвиток дрібносерійного виробництва, як вимагає ринок. </a:t>
            </a:r>
            <a:endParaRPr lang="ru-RU" dirty="0">
              <a:latin typeface="Times New Roman" panose="02020603050405020304" pitchFamily="18" charset="0"/>
              <a:ea typeface="Times New Roman" panose="02020603050405020304" pitchFamily="18" charset="0"/>
            </a:endParaRPr>
          </a:p>
          <a:p>
            <a:pPr algn="just"/>
            <a:r>
              <a:rPr lang="ru-RU" dirty="0">
                <a:effectLst/>
                <a:latin typeface="Times New Roman" panose="02020603050405020304" pitchFamily="18" charset="0"/>
                <a:ea typeface="Times New Roman" panose="02020603050405020304" pitchFamily="18" charset="0"/>
              </a:rPr>
              <a:t>4) </a:t>
            </a:r>
            <a:r>
              <a:rPr lang="uk-UA" dirty="0">
                <a:effectLst/>
                <a:latin typeface="Times New Roman" panose="02020603050405020304" pitchFamily="18" charset="0"/>
                <a:ea typeface="Times New Roman" panose="02020603050405020304" pitchFamily="18" charset="0"/>
              </a:rPr>
              <a:t>Гуманізація технологічних процесів, створення належних умов праці. </a:t>
            </a:r>
          </a:p>
          <a:p>
            <a:pPr algn="just"/>
            <a:r>
              <a:rPr lang="uk-UA" dirty="0">
                <a:latin typeface="Times New Roman" panose="02020603050405020304" pitchFamily="18" charset="0"/>
                <a:ea typeface="Times New Roman" panose="02020603050405020304" pitchFamily="18" charset="0"/>
              </a:rPr>
              <a:t>5) </a:t>
            </a:r>
            <a:r>
              <a:rPr lang="ru-RU" dirty="0">
                <a:effectLst/>
                <a:latin typeface="Times New Roman" panose="02020603050405020304" pitchFamily="18" charset="0"/>
                <a:ea typeface="Times New Roman" panose="02020603050405020304" pitchFamily="18" charset="0"/>
              </a:rPr>
              <a:t>Підрахунок логістичних витрат протягом усього логістичного ланцюга. </a:t>
            </a:r>
            <a:endParaRPr lang="uk-UA" dirty="0">
              <a:latin typeface="Times New Roman" panose="02020603050405020304" pitchFamily="18" charset="0"/>
              <a:ea typeface="Times New Roman" panose="02020603050405020304" pitchFamily="18" charset="0"/>
            </a:endParaRPr>
          </a:p>
          <a:p>
            <a:pPr algn="just"/>
            <a:r>
              <a:rPr lang="uk-UA" dirty="0">
                <a:effectLst/>
                <a:latin typeface="Times New Roman" panose="02020603050405020304" pitchFamily="18" charset="0"/>
                <a:ea typeface="Times New Roman" panose="02020603050405020304" pitchFamily="18" charset="0"/>
              </a:rPr>
              <a:t>6) </a:t>
            </a:r>
            <a:r>
              <a:rPr lang="ru-RU" dirty="0">
                <a:effectLst/>
                <a:latin typeface="Times New Roman" panose="02020603050405020304" pitchFamily="18" charset="0"/>
                <a:ea typeface="Times New Roman" panose="02020603050405020304" pitchFamily="18" charset="0"/>
              </a:rPr>
              <a:t>Розвиток сервісу на сучасному рівні. </a:t>
            </a:r>
          </a:p>
          <a:p>
            <a:pPr algn="just"/>
            <a:r>
              <a:rPr lang="ru-RU" dirty="0">
                <a:latin typeface="Times New Roman" panose="02020603050405020304" pitchFamily="18" charset="0"/>
                <a:ea typeface="Times New Roman" panose="02020603050405020304" pitchFamily="18" charset="0"/>
              </a:rPr>
              <a:t>7) </a:t>
            </a:r>
            <a:r>
              <a:rPr lang="ru-RU" dirty="0">
                <a:effectLst/>
                <a:latin typeface="Times New Roman" panose="02020603050405020304" pitchFamily="18" charset="0"/>
                <a:ea typeface="Times New Roman" panose="02020603050405020304" pitchFamily="18" charset="0"/>
              </a:rPr>
              <a:t>Спроможність логістичних систем до адаптації в умовах ринку. </a:t>
            </a:r>
            <a:endParaRPr lang="uk-UA" dirty="0">
              <a:effectLst/>
              <a:latin typeface="Times New Roman" panose="02020603050405020304" pitchFamily="18" charset="0"/>
              <a:ea typeface="Times New Roman" panose="02020603050405020304" pitchFamily="18" charset="0"/>
            </a:endParaRPr>
          </a:p>
          <a:p>
            <a:pPr algn="just"/>
            <a:endParaRPr lang="ru-RU" sz="1800" dirty="0">
              <a:effectLst/>
              <a:latin typeface="Times New Roman" panose="02020603050405020304" pitchFamily="18" charset="0"/>
              <a:ea typeface="Times New Roman" panose="02020603050405020304" pitchFamily="18" charset="0"/>
            </a:endParaRPr>
          </a:p>
          <a:p>
            <a:pPr algn="just"/>
            <a:endParaRPr lang="ru-RU" dirty="0">
              <a:latin typeface="Times New Roman" panose="02020603050405020304" pitchFamily="18" charset="0"/>
            </a:endParaRPr>
          </a:p>
          <a:p>
            <a:pPr algn="just"/>
            <a:endParaRPr lang="ru-RU" dirty="0"/>
          </a:p>
        </p:txBody>
      </p:sp>
      <p:pic>
        <p:nvPicPr>
          <p:cNvPr id="6" name="Рисунок 5">
            <a:extLst>
              <a:ext uri="{FF2B5EF4-FFF2-40B4-BE49-F238E27FC236}">
                <a16:creationId xmlns:a16="http://schemas.microsoft.com/office/drawing/2014/main" id="{68F89A23-42CA-4755-B5F7-A0D48B403079}"/>
              </a:ext>
            </a:extLst>
          </p:cNvPr>
          <p:cNvPicPr>
            <a:picLocks noChangeAspect="1"/>
          </p:cNvPicPr>
          <p:nvPr/>
        </p:nvPicPr>
        <p:blipFill>
          <a:blip r:embed="rId2"/>
          <a:stretch>
            <a:fillRect/>
          </a:stretch>
        </p:blipFill>
        <p:spPr>
          <a:xfrm>
            <a:off x="165100" y="1070741"/>
            <a:ext cx="8767468" cy="2583361"/>
          </a:xfrm>
          <a:prstGeom prst="rect">
            <a:avLst/>
          </a:prstGeom>
        </p:spPr>
      </p:pic>
    </p:spTree>
    <p:extLst>
      <p:ext uri="{BB962C8B-B14F-4D97-AF65-F5344CB8AC3E}">
        <p14:creationId xmlns:p14="http://schemas.microsoft.com/office/powerpoint/2010/main" val="1087417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43B5C9-1B72-4685-A94D-48203E0581D5}"/>
              </a:ext>
            </a:extLst>
          </p:cNvPr>
          <p:cNvSpPr>
            <a:spLocks noGrp="1"/>
          </p:cNvSpPr>
          <p:nvPr>
            <p:ph type="title"/>
          </p:nvPr>
        </p:nvSpPr>
        <p:spPr>
          <a:xfrm>
            <a:off x="0" y="174396"/>
            <a:ext cx="8915400" cy="6705600"/>
          </a:xfrm>
        </p:spPr>
        <p:txBody>
          <a:bodyPr/>
          <a:lstStyle/>
          <a:p>
            <a:r>
              <a:rPr lang="uk-UA" sz="1800" b="1" dirty="0">
                <a:effectLst/>
                <a:latin typeface="Times New Roman" panose="02020603050405020304" pitchFamily="18" charset="0"/>
                <a:ea typeface="Times New Roman" panose="02020603050405020304" pitchFamily="18" charset="0"/>
              </a:rPr>
              <a:t>2. Характеристика основних логістичних концепцій</a:t>
            </a:r>
            <a:br>
              <a:rPr lang="uk-UA" sz="1800" b="1" dirty="0">
                <a:effectLst/>
                <a:latin typeface="Times New Roman" panose="02020603050405020304" pitchFamily="18" charset="0"/>
                <a:ea typeface="Times New Roman" panose="02020603050405020304" pitchFamily="18" charset="0"/>
              </a:rPr>
            </a:br>
            <a:br>
              <a:rPr lang="uk-UA" sz="1800" b="1" dirty="0">
                <a:effectLst/>
                <a:latin typeface="Times New Roman" panose="02020603050405020304" pitchFamily="18" charset="0"/>
                <a:ea typeface="Times New Roman" panose="02020603050405020304" pitchFamily="18" charset="0"/>
              </a:rPr>
            </a:br>
            <a:r>
              <a:rPr lang="uk-UA" sz="1600" b="0" dirty="0">
                <a:solidFill>
                  <a:schemeClr val="tx1"/>
                </a:solidFill>
                <a:effectLst/>
                <a:latin typeface="Times New Roman" panose="02020603050405020304" pitchFamily="18" charset="0"/>
                <a:ea typeface="Times New Roman" panose="02020603050405020304" pitchFamily="18" charset="0"/>
              </a:rPr>
              <a:t>Однією з основних концепцій логістики є </a:t>
            </a:r>
            <a:r>
              <a:rPr lang="en-US" sz="1600" b="1" i="1" dirty="0">
                <a:solidFill>
                  <a:schemeClr val="tx1"/>
                </a:solidFill>
                <a:effectLst/>
                <a:latin typeface="Times New Roman" panose="02020603050405020304" pitchFamily="18" charset="0"/>
                <a:ea typeface="Times New Roman" panose="02020603050405020304" pitchFamily="18" charset="0"/>
              </a:rPr>
              <a:t>just</a:t>
            </a:r>
            <a:r>
              <a:rPr lang="uk-UA" sz="1600" b="1" i="1" dirty="0">
                <a:solidFill>
                  <a:schemeClr val="tx1"/>
                </a:solidFill>
                <a:effectLst/>
                <a:latin typeface="Times New Roman" panose="02020603050405020304" pitchFamily="18" charset="0"/>
                <a:ea typeface="Times New Roman" panose="02020603050405020304" pitchFamily="18" charset="0"/>
              </a:rPr>
              <a:t>-</a:t>
            </a:r>
            <a:r>
              <a:rPr lang="en-US" sz="1600" b="1" i="1" dirty="0">
                <a:solidFill>
                  <a:schemeClr val="tx1"/>
                </a:solidFill>
                <a:effectLst/>
                <a:latin typeface="Times New Roman" panose="02020603050405020304" pitchFamily="18" charset="0"/>
                <a:ea typeface="Times New Roman" panose="02020603050405020304" pitchFamily="18" charset="0"/>
              </a:rPr>
              <a:t>in</a:t>
            </a:r>
            <a:r>
              <a:rPr lang="uk-UA" sz="1600" b="1" i="1" dirty="0">
                <a:solidFill>
                  <a:schemeClr val="tx1"/>
                </a:solidFill>
                <a:effectLst/>
                <a:latin typeface="Times New Roman" panose="02020603050405020304" pitchFamily="18" charset="0"/>
                <a:ea typeface="Times New Roman" panose="02020603050405020304" pitchFamily="18" charset="0"/>
              </a:rPr>
              <a:t>-</a:t>
            </a:r>
            <a:r>
              <a:rPr lang="en-US" sz="1600" b="1" i="1" dirty="0">
                <a:solidFill>
                  <a:schemeClr val="tx1"/>
                </a:solidFill>
                <a:effectLst/>
                <a:latin typeface="Times New Roman" panose="02020603050405020304" pitchFamily="18" charset="0"/>
                <a:ea typeface="Times New Roman" panose="02020603050405020304" pitchFamily="18" charset="0"/>
              </a:rPr>
              <a:t>time</a:t>
            </a:r>
            <a:r>
              <a:rPr lang="uk-UA" sz="1600" b="1" dirty="0">
                <a:solidFill>
                  <a:schemeClr val="tx1"/>
                </a:solidFill>
                <a:effectLst/>
                <a:latin typeface="Times New Roman" panose="02020603050405020304" pitchFamily="18" charset="0"/>
                <a:ea typeface="Times New Roman" panose="02020603050405020304" pitchFamily="18" charset="0"/>
              </a:rPr>
              <a:t>, або </a:t>
            </a:r>
            <a:r>
              <a:rPr lang="en-US" sz="1600" b="1" i="1" dirty="0">
                <a:solidFill>
                  <a:schemeClr val="tx1"/>
                </a:solidFill>
                <a:effectLst/>
                <a:latin typeface="Times New Roman" panose="02020603050405020304" pitchFamily="18" charset="0"/>
                <a:ea typeface="Times New Roman" panose="02020603050405020304" pitchFamily="18" charset="0"/>
              </a:rPr>
              <a:t>JIT</a:t>
            </a:r>
            <a:r>
              <a:rPr lang="uk-UA" sz="1600" b="1" dirty="0">
                <a:solidFill>
                  <a:schemeClr val="tx1"/>
                </a:solidFill>
                <a:effectLst/>
                <a:latin typeface="Times New Roman" panose="02020603050405020304" pitchFamily="18" charset="0"/>
                <a:ea typeface="Times New Roman" panose="02020603050405020304" pitchFamily="18" charset="0"/>
              </a:rPr>
              <a:t> </a:t>
            </a:r>
            <a:r>
              <a:rPr lang="uk-UA" sz="1600" b="0" dirty="0">
                <a:solidFill>
                  <a:schemeClr val="tx1"/>
                </a:solidFill>
                <a:effectLst/>
                <a:latin typeface="Times New Roman" panose="02020603050405020304" pitchFamily="18" charset="0"/>
                <a:ea typeface="Times New Roman" panose="02020603050405020304" pitchFamily="18" charset="0"/>
              </a:rPr>
              <a:t>(“точно в час”, кінець 1950-х років). Основна ідея цієї концепції — якщо виробничий графік є заданим відповідно до попиту або замовлень, то можна організувати потік матеріальних потоків таким чином, що всі матеріали та компоненти будуть надходити у визначене місце в необхідній кількості та у визначений термін для виробництва або збирання. Виходячи з цього основним завданням є синхронізація потреб у матеріальних ресурсах з їх потоками (при цьому запаси стають непотрібними).</a:t>
            </a:r>
            <a:br>
              <a:rPr lang="uk-UA" sz="1600" b="0" dirty="0">
                <a:solidFill>
                  <a:schemeClr val="tx1"/>
                </a:solidFill>
                <a:effectLst/>
                <a:latin typeface="Times New Roman" panose="02020603050405020304" pitchFamily="18" charset="0"/>
                <a:ea typeface="Times New Roman" panose="02020603050405020304" pitchFamily="18" charset="0"/>
              </a:rPr>
            </a:br>
            <a:br>
              <a:rPr lang="uk-UA" sz="1600" b="0" dirty="0">
                <a:solidFill>
                  <a:schemeClr val="tx1"/>
                </a:solidFill>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Для цього необхідно забезпечити постачання матеріальних ресурсів точно в заданий термін та передбачати попит на продукцію на термін від постачання до завершення виробництва. Можна виділити певні риси </a:t>
            </a:r>
            <a:r>
              <a:rPr lang="en-US" sz="1600" b="0" dirty="0">
                <a:effectLst/>
                <a:latin typeface="Times New Roman" panose="02020603050405020304" pitchFamily="18" charset="0"/>
                <a:ea typeface="Times New Roman" panose="02020603050405020304" pitchFamily="18" charset="0"/>
              </a:rPr>
              <a:t>JIT</a:t>
            </a:r>
            <a:r>
              <a:rPr lang="uk-UA" sz="1600" b="0" dirty="0">
                <a:effectLst/>
                <a:latin typeface="Times New Roman" panose="02020603050405020304" pitchFamily="18" charset="0"/>
                <a:ea typeface="Times New Roman" panose="02020603050405020304" pitchFamily="18" charset="0"/>
              </a:rPr>
              <a:t>:</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1) мінімальні запаси;</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2) короткі логістичні ланцюжки;</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3) невеликі обсяги виробництва та поповнення запасів;</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4) взаємодія з невеликою кількістю надійних постачальників та перевізників при постачанні;</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5) ефективна інформативна підтримка;</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6) висока якість готової продукції та логістичного сервісу.</a:t>
            </a:r>
            <a:br>
              <a:rPr lang="ru-RU" sz="1600" b="1" dirty="0">
                <a:effectLst/>
                <a:latin typeface="Times New Roman" panose="02020603050405020304" pitchFamily="18" charset="0"/>
                <a:ea typeface="Times New Roman" panose="02020603050405020304" pitchFamily="18" charset="0"/>
              </a:rPr>
            </a:br>
            <a:br>
              <a:rPr lang="uk-UA" sz="1600" b="0" dirty="0">
                <a:solidFill>
                  <a:schemeClr val="tx1"/>
                </a:solidFill>
                <a:effectLst/>
                <a:latin typeface="Times New Roman" panose="02020603050405020304" pitchFamily="18" charset="0"/>
                <a:ea typeface="Times New Roman" panose="02020603050405020304" pitchFamily="18" charset="0"/>
              </a:rPr>
            </a:br>
            <a:r>
              <a:rPr lang="uk-UA" sz="1600" b="0" dirty="0">
                <a:solidFill>
                  <a:schemeClr val="tx1"/>
                </a:solidFill>
                <a:effectLst/>
                <a:latin typeface="Times New Roman" panose="02020603050405020304" pitchFamily="18" charset="0"/>
                <a:ea typeface="Times New Roman" panose="02020603050405020304" pitchFamily="18" charset="0"/>
              </a:rPr>
              <a:t>Сучасною концепцією </a:t>
            </a:r>
            <a:r>
              <a:rPr lang="en-US" sz="1600" b="0" dirty="0">
                <a:solidFill>
                  <a:schemeClr val="tx1"/>
                </a:solidFill>
                <a:effectLst/>
                <a:latin typeface="Times New Roman" panose="02020603050405020304" pitchFamily="18" charset="0"/>
                <a:ea typeface="Times New Roman" panose="02020603050405020304" pitchFamily="18" charset="0"/>
              </a:rPr>
              <a:t>JIT</a:t>
            </a:r>
            <a:r>
              <a:rPr lang="uk-UA" sz="1600" b="0" dirty="0">
                <a:solidFill>
                  <a:schemeClr val="tx1"/>
                </a:solidFill>
                <a:effectLst/>
                <a:latin typeface="Times New Roman" panose="02020603050405020304" pitchFamily="18" charset="0"/>
                <a:ea typeface="Times New Roman" panose="02020603050405020304" pitchFamily="18" charset="0"/>
              </a:rPr>
              <a:t> є </a:t>
            </a:r>
            <a:r>
              <a:rPr lang="uk-UA" sz="1600" b="1" i="1" dirty="0">
                <a:solidFill>
                  <a:schemeClr val="tx1"/>
                </a:solidFill>
                <a:effectLst/>
                <a:latin typeface="Times New Roman" panose="02020603050405020304" pitchFamily="18" charset="0"/>
                <a:ea typeface="Times New Roman" panose="02020603050405020304" pitchFamily="18" charset="0"/>
              </a:rPr>
              <a:t>концепція </a:t>
            </a:r>
            <a:r>
              <a:rPr lang="en-US" sz="1600" b="1" i="1" dirty="0">
                <a:solidFill>
                  <a:schemeClr val="tx1"/>
                </a:solidFill>
                <a:effectLst/>
                <a:latin typeface="Times New Roman" panose="02020603050405020304" pitchFamily="18" charset="0"/>
                <a:ea typeface="Times New Roman" panose="02020603050405020304" pitchFamily="18" charset="0"/>
              </a:rPr>
              <a:t>JIT II</a:t>
            </a:r>
            <a:r>
              <a:rPr lang="uk-UA" sz="1600" b="1" i="1" dirty="0">
                <a:solidFill>
                  <a:schemeClr val="tx1"/>
                </a:solidFill>
                <a:effectLst/>
                <a:latin typeface="Times New Roman" panose="02020603050405020304" pitchFamily="18" charset="0"/>
                <a:ea typeface="Times New Roman" panose="02020603050405020304" pitchFamily="18" charset="0"/>
              </a:rPr>
              <a:t>, </a:t>
            </a:r>
            <a:r>
              <a:rPr lang="uk-UA" sz="1600" b="0" dirty="0">
                <a:solidFill>
                  <a:schemeClr val="tx1"/>
                </a:solidFill>
                <a:effectLst/>
                <a:latin typeface="Times New Roman" panose="02020603050405020304" pitchFamily="18" charset="0"/>
                <a:ea typeface="Times New Roman" panose="02020603050405020304" pitchFamily="18" charset="0"/>
              </a:rPr>
              <a:t>основною ціллю якої є максимальна інтеграція всіх логістичних функцій підприємства для мінімізації запасів у інтегральній логістичній системі, забезпечення високої надійності і рівня якості продукції та сервісу задля максимального задоволення запитів споживачів.</a:t>
            </a:r>
            <a:br>
              <a:rPr lang="uk-UA" sz="1600" b="0" dirty="0">
                <a:solidFill>
                  <a:schemeClr val="tx1"/>
                </a:solidFill>
                <a:effectLst/>
                <a:latin typeface="Times New Roman" panose="02020603050405020304" pitchFamily="18" charset="0"/>
                <a:ea typeface="Times New Roman" panose="02020603050405020304" pitchFamily="18" charset="0"/>
              </a:rPr>
            </a:br>
            <a:br>
              <a:rPr lang="uk-UA" sz="1600" b="0" dirty="0">
                <a:solidFill>
                  <a:schemeClr val="tx1"/>
                </a:solidFill>
                <a:effectLst/>
                <a:latin typeface="Times New Roman" panose="02020603050405020304" pitchFamily="18" charset="0"/>
                <a:ea typeface="Times New Roman" panose="02020603050405020304" pitchFamily="18" charset="0"/>
              </a:rPr>
            </a:br>
            <a:br>
              <a:rPr lang="uk-UA" sz="1600" b="0" dirty="0">
                <a:solidFill>
                  <a:schemeClr val="tx1"/>
                </a:solidFill>
                <a:effectLst/>
                <a:latin typeface="Times New Roman" panose="02020603050405020304" pitchFamily="18" charset="0"/>
                <a:ea typeface="Times New Roman" panose="02020603050405020304" pitchFamily="18" charset="0"/>
              </a:rPr>
            </a:br>
            <a:br>
              <a:rPr lang="uk-UA" sz="1600" b="0" dirty="0">
                <a:solidFill>
                  <a:schemeClr val="tx1"/>
                </a:solidFill>
                <a:effectLst/>
                <a:latin typeface="Times New Roman" panose="02020603050405020304" pitchFamily="18" charset="0"/>
                <a:ea typeface="Times New Roman" panose="02020603050405020304" pitchFamily="18" charset="0"/>
              </a:rPr>
            </a:br>
            <a:br>
              <a:rPr lang="uk-UA" sz="1400" b="0" dirty="0">
                <a:solidFill>
                  <a:schemeClr val="tx1"/>
                </a:solidFill>
                <a:effectLst/>
                <a:latin typeface="Times New Roman" panose="02020603050405020304" pitchFamily="18" charset="0"/>
                <a:ea typeface="Times New Roman" panose="02020603050405020304" pitchFamily="18" charset="0"/>
              </a:rPr>
            </a:br>
            <a:br>
              <a:rPr lang="ru-RU" sz="1400" b="1" dirty="0">
                <a:effectLst/>
                <a:latin typeface="Times New Roman" panose="02020603050405020304" pitchFamily="18" charset="0"/>
                <a:ea typeface="Times New Roman" panose="02020603050405020304" pitchFamily="18" charset="0"/>
              </a:rPr>
            </a:br>
            <a:br>
              <a:rPr lang="ru-RU" sz="1400" b="1" dirty="0">
                <a:effectLst/>
                <a:latin typeface="Times New Roman" panose="02020603050405020304" pitchFamily="18" charset="0"/>
                <a:ea typeface="Times New Roman" panose="02020603050405020304" pitchFamily="18" charset="0"/>
              </a:rPr>
            </a:br>
            <a:br>
              <a:rPr lang="uk-UA" sz="1400" b="1" dirty="0">
                <a:effectLst/>
                <a:latin typeface="Times New Roman" panose="02020603050405020304" pitchFamily="18" charset="0"/>
                <a:ea typeface="Times New Roman" panose="02020603050405020304" pitchFamily="18" charset="0"/>
              </a:rPr>
            </a:br>
            <a:br>
              <a:rPr lang="uk-UA" sz="1400" b="1" dirty="0">
                <a:effectLst/>
                <a:latin typeface="Times New Roman" panose="02020603050405020304" pitchFamily="18" charset="0"/>
                <a:ea typeface="Times New Roman" panose="02020603050405020304" pitchFamily="18" charset="0"/>
              </a:rPr>
            </a:br>
            <a:br>
              <a:rPr lang="ru-RU" sz="1400" b="1" dirty="0">
                <a:effectLst/>
                <a:latin typeface="Times New Roman" panose="02020603050405020304" pitchFamily="18" charset="0"/>
                <a:ea typeface="Times New Roman" panose="02020603050405020304" pitchFamily="18" charset="0"/>
              </a:rPr>
            </a:br>
            <a:endParaRPr lang="ru-RU" sz="1400" dirty="0"/>
          </a:p>
        </p:txBody>
      </p:sp>
    </p:spTree>
    <p:extLst>
      <p:ext uri="{BB962C8B-B14F-4D97-AF65-F5344CB8AC3E}">
        <p14:creationId xmlns:p14="http://schemas.microsoft.com/office/powerpoint/2010/main" val="933377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E37B4F-B68B-4D3B-BA2C-EE81FEDECF18}"/>
              </a:ext>
            </a:extLst>
          </p:cNvPr>
          <p:cNvSpPr>
            <a:spLocks noGrp="1"/>
          </p:cNvSpPr>
          <p:nvPr>
            <p:ph type="title"/>
          </p:nvPr>
        </p:nvSpPr>
        <p:spPr>
          <a:xfrm>
            <a:off x="76200" y="76200"/>
            <a:ext cx="8915400" cy="6553200"/>
          </a:xfrm>
        </p:spPr>
        <p:txBody>
          <a:bodyPr/>
          <a:lstStyle/>
          <a:p>
            <a:pPr>
              <a:lnSpc>
                <a:spcPct val="150000"/>
              </a:lnSpc>
            </a:pPr>
            <a:r>
              <a:rPr lang="uk-UA" sz="1800" b="0" dirty="0">
                <a:effectLst/>
                <a:latin typeface="Times New Roman" panose="02020603050405020304" pitchFamily="18" charset="0"/>
                <a:ea typeface="Times New Roman" panose="02020603050405020304" pitchFamily="18" charset="0"/>
              </a:rPr>
              <a:t>Концепція </a:t>
            </a:r>
            <a:r>
              <a:rPr lang="en-US" sz="1800" b="1" i="1" dirty="0">
                <a:effectLst/>
                <a:latin typeface="Times New Roman" panose="02020603050405020304" pitchFamily="18" charset="0"/>
                <a:ea typeface="Times New Roman" panose="02020603050405020304" pitchFamily="18" charset="0"/>
              </a:rPr>
              <a:t>requirements</a:t>
            </a:r>
            <a:r>
              <a:rPr lang="uk-UA" sz="1800" b="1" i="1" dirty="0">
                <a:effectLst/>
                <a:latin typeface="Times New Roman" panose="02020603050405020304" pitchFamily="18" charset="0"/>
                <a:ea typeface="Times New Roman" panose="02020603050405020304" pitchFamily="18" charset="0"/>
              </a:rPr>
              <a:t>/</a:t>
            </a:r>
            <a:r>
              <a:rPr lang="en-US" sz="1800" b="1" i="1" dirty="0">
                <a:effectLst/>
                <a:latin typeface="Times New Roman" panose="02020603050405020304" pitchFamily="18" charset="0"/>
                <a:ea typeface="Times New Roman" panose="02020603050405020304" pitchFamily="18" charset="0"/>
              </a:rPr>
              <a:t>resource planning</a:t>
            </a:r>
            <a:r>
              <a:rPr lang="uk-UA" sz="1800" b="1" dirty="0">
                <a:effectLst/>
                <a:latin typeface="Times New Roman" panose="02020603050405020304" pitchFamily="18" charset="0"/>
                <a:ea typeface="Times New Roman" panose="02020603050405020304" pitchFamily="18" charset="0"/>
              </a:rPr>
              <a:t>, або </a:t>
            </a:r>
            <a:r>
              <a:rPr lang="en-US" sz="1800" b="1" i="1" dirty="0">
                <a:effectLst/>
                <a:latin typeface="Times New Roman" panose="02020603050405020304" pitchFamily="18" charset="0"/>
                <a:ea typeface="Times New Roman" panose="02020603050405020304" pitchFamily="18" charset="0"/>
              </a:rPr>
              <a:t>RP</a:t>
            </a:r>
            <a:r>
              <a:rPr lang="uk-UA" sz="1800" b="1" dirty="0">
                <a:effectLst/>
                <a:latin typeface="Times New Roman" panose="02020603050405020304" pitchFamily="18" charset="0"/>
                <a:ea typeface="Times New Roman" panose="02020603050405020304" pitchFamily="18" charset="0"/>
              </a:rPr>
              <a:t> </a:t>
            </a:r>
            <a:r>
              <a:rPr lang="uk-UA" sz="1800" b="0" dirty="0">
                <a:effectLst/>
                <a:latin typeface="Times New Roman" panose="02020603050405020304" pitchFamily="18" charset="0"/>
                <a:ea typeface="Times New Roman" panose="02020603050405020304" pitchFamily="18" charset="0"/>
              </a:rPr>
              <a:t>(“планування потреб/ресурсів”, початок 1960-х років), основна ідея якої — вся діяльність з планування потреб виробництва, обслуговування та використання продукції співвідноситься з потребами основного графіку виробництва. При цьому досягаються такі цілі як: зниження рівня запасів, підтримка високого рівня послуг, координація графіку доставки, виробництва та закупівлі. </a:t>
            </a:r>
            <a:br>
              <a:rPr lang="uk-UA" sz="1800" b="0" dirty="0">
                <a:effectLst/>
                <a:latin typeface="Times New Roman" panose="02020603050405020304" pitchFamily="18" charset="0"/>
                <a:ea typeface="Times New Roman" panose="02020603050405020304" pitchFamily="18" charset="0"/>
              </a:rPr>
            </a:br>
            <a:r>
              <a:rPr lang="uk-UA" sz="1800" b="1" dirty="0">
                <a:effectLst/>
                <a:latin typeface="Times New Roman" panose="02020603050405020304" pitchFamily="18" charset="0"/>
                <a:ea typeface="Times New Roman" panose="02020603050405020304" pitchFamily="18" charset="0"/>
              </a:rPr>
              <a:t>Основними рисами </a:t>
            </a:r>
            <a:r>
              <a:rPr lang="en-US" sz="1800" b="1" dirty="0">
                <a:effectLst/>
                <a:latin typeface="Times New Roman" panose="02020603050405020304" pitchFamily="18" charset="0"/>
                <a:ea typeface="Times New Roman" panose="02020603050405020304" pitchFamily="18" charset="0"/>
              </a:rPr>
              <a:t>RP </a:t>
            </a:r>
            <a:r>
              <a:rPr lang="uk-UA" sz="1800" b="0" dirty="0">
                <a:effectLst/>
                <a:latin typeface="Times New Roman" panose="02020603050405020304" pitchFamily="18" charset="0"/>
                <a:ea typeface="Times New Roman" panose="02020603050405020304" pitchFamily="18" charset="0"/>
              </a:rPr>
              <a:t>є:</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1) підтримка низького рівня запасів;</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2) чітке задоволення потреб планування виробництва та доставки споживачам;</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3) оптимальне планування виробничих та закупівельних операцій, графіків доставки;</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4) тривалий логістичний цикл;</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5) зростання витрат на роботу з замовленнями;</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6) понижена чутливість до невеликих змін попиту;</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7) наявність страхових запасів та перевантаженість системи.</a:t>
            </a:r>
            <a:br>
              <a:rPr lang="ru-RU" sz="1800" b="1" dirty="0">
                <a:effectLst/>
                <a:latin typeface="Times New Roman" panose="02020603050405020304" pitchFamily="18" charset="0"/>
                <a:ea typeface="Times New Roman" panose="02020603050405020304" pitchFamily="18" charset="0"/>
              </a:rPr>
            </a:br>
            <a:br>
              <a:rPr lang="uk-UA" sz="1800" b="0"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093817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uk-UA" sz="1600" b="0" dirty="0">
                <a:effectLst/>
                <a:latin typeface="Times New Roman" panose="02020603050405020304" pitchFamily="18" charset="0"/>
                <a:ea typeface="Times New Roman" panose="02020603050405020304" pitchFamily="18" charset="0"/>
              </a:rPr>
              <a:t>Концепція </a:t>
            </a:r>
            <a:r>
              <a:rPr lang="en-US" sz="1600" b="0" i="1" dirty="0">
                <a:effectLst/>
                <a:latin typeface="Times New Roman" panose="02020603050405020304" pitchFamily="18" charset="0"/>
                <a:ea typeface="Times New Roman" panose="02020603050405020304" pitchFamily="18" charset="0"/>
              </a:rPr>
              <a:t>requirements</a:t>
            </a:r>
            <a:r>
              <a:rPr lang="uk-UA" sz="1600" b="0" i="1" dirty="0">
                <a:effectLst/>
                <a:latin typeface="Times New Roman" panose="02020603050405020304" pitchFamily="18" charset="0"/>
                <a:ea typeface="Times New Roman" panose="02020603050405020304" pitchFamily="18" charset="0"/>
              </a:rPr>
              <a:t>/</a:t>
            </a:r>
            <a:r>
              <a:rPr lang="en-US" sz="1600" b="0" i="1" dirty="0">
                <a:effectLst/>
                <a:latin typeface="Times New Roman" panose="02020603050405020304" pitchFamily="18" charset="0"/>
                <a:ea typeface="Times New Roman" panose="02020603050405020304" pitchFamily="18" charset="0"/>
              </a:rPr>
              <a:t>resource planning</a:t>
            </a:r>
            <a:r>
              <a:rPr lang="uk-UA" sz="1600" b="0" dirty="0">
                <a:effectLst/>
                <a:latin typeface="Times New Roman" panose="02020603050405020304" pitchFamily="18" charset="0"/>
                <a:ea typeface="Times New Roman" panose="02020603050405020304" pitchFamily="18" charset="0"/>
              </a:rPr>
              <a:t>, або </a:t>
            </a:r>
            <a:r>
              <a:rPr lang="en-US" sz="1600" b="0" i="1" dirty="0">
                <a:effectLst/>
                <a:latin typeface="Times New Roman" panose="02020603050405020304" pitchFamily="18" charset="0"/>
                <a:ea typeface="Times New Roman" panose="02020603050405020304" pitchFamily="18" charset="0"/>
              </a:rPr>
              <a:t>RP</a:t>
            </a:r>
            <a:r>
              <a:rPr lang="uk-UA" sz="1600" b="0" dirty="0">
                <a:effectLst/>
                <a:latin typeface="Times New Roman" panose="02020603050405020304" pitchFamily="18" charset="0"/>
                <a:ea typeface="Times New Roman" panose="02020603050405020304" pitchFamily="18" charset="0"/>
              </a:rPr>
              <a:t> (“планування потреб/ресурсів”, початок 1960-х років), основна ідея якої — вся діяльність з планування потреб виробництва, обслуговування та використання продукції співвідноситься з потребами основного графіку виробництва. При цьому досягаються такі цілі як: зниження рівня запасів, підтримка високого рівня послуг, координація графіку доставки, виробництва та закупівлі. </a:t>
            </a:r>
            <a:br>
              <a:rPr lang="uk-UA" sz="1600" b="0" dirty="0">
                <a:effectLst/>
                <a:latin typeface="Times New Roman" panose="02020603050405020304" pitchFamily="18" charset="0"/>
                <a:ea typeface="Times New Roman" panose="02020603050405020304" pitchFamily="18" charset="0"/>
              </a:rPr>
            </a:b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Основними рисами </a:t>
            </a:r>
            <a:r>
              <a:rPr lang="en-US" sz="1600" b="0" dirty="0">
                <a:effectLst/>
                <a:latin typeface="Times New Roman" panose="02020603050405020304" pitchFamily="18" charset="0"/>
                <a:ea typeface="Times New Roman" panose="02020603050405020304" pitchFamily="18" charset="0"/>
              </a:rPr>
              <a:t>RP </a:t>
            </a:r>
            <a:r>
              <a:rPr lang="uk-UA" sz="1600" b="0" dirty="0">
                <a:effectLst/>
                <a:latin typeface="Times New Roman" panose="02020603050405020304" pitchFamily="18" charset="0"/>
                <a:ea typeface="Times New Roman" panose="02020603050405020304" pitchFamily="18" charset="0"/>
              </a:rPr>
              <a:t>є:</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1) підтримка низького рівня запасів;</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2) чітке задоволення потреб планування виробництва та доставки споживачам;</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3) оптимальне планування виробничих та закупівельних операцій, графіків доставки;</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4) тривалий логістичний цикл;</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5) зростання витрат на роботу з замовленнями;</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6) понижена чутливість до невеликих змін попиту;</a:t>
            </a: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7) наявність страхових запасів та перевантаженість системи.</a:t>
            </a:r>
            <a:br>
              <a:rPr lang="uk-UA" sz="1600" b="0" dirty="0">
                <a:effectLst/>
                <a:latin typeface="Times New Roman" panose="02020603050405020304" pitchFamily="18" charset="0"/>
                <a:ea typeface="Times New Roman" panose="02020603050405020304" pitchFamily="18" charset="0"/>
              </a:rPr>
            </a:br>
            <a:br>
              <a:rPr lang="ru-RU" sz="1600" b="1" dirty="0">
                <a:effectLst/>
                <a:latin typeface="Times New Roman" panose="02020603050405020304" pitchFamily="18" charset="0"/>
                <a:ea typeface="Times New Roman" panose="02020603050405020304" pitchFamily="18" charset="0"/>
              </a:rPr>
            </a:br>
            <a:r>
              <a:rPr lang="uk-UA" sz="1600" b="0" dirty="0">
                <a:effectLst/>
                <a:latin typeface="Times New Roman" panose="02020603050405020304" pitchFamily="18" charset="0"/>
                <a:ea typeface="Times New Roman" panose="02020603050405020304" pitchFamily="18" charset="0"/>
              </a:rPr>
              <a:t>Розвиток цієї концепції породив декілька систем — </a:t>
            </a:r>
            <a:r>
              <a:rPr lang="en-US" sz="1600" b="0" dirty="0">
                <a:effectLst/>
                <a:latin typeface="Times New Roman" panose="02020603050405020304" pitchFamily="18" charset="0"/>
                <a:ea typeface="Times New Roman" panose="02020603050405020304" pitchFamily="18" charset="0"/>
              </a:rPr>
              <a:t>MRP</a:t>
            </a:r>
            <a:r>
              <a:rPr lang="uk-UA" sz="1600" b="0" dirty="0">
                <a:effectLst/>
                <a:latin typeface="Times New Roman" panose="02020603050405020304" pitchFamily="18" charset="0"/>
                <a:ea typeface="Times New Roman" panose="02020603050405020304" pitchFamily="18" charset="0"/>
              </a:rPr>
              <a:t> та </a:t>
            </a:r>
            <a:r>
              <a:rPr lang="en-US" sz="1600" b="0" dirty="0">
                <a:effectLst/>
                <a:latin typeface="Times New Roman" panose="02020603050405020304" pitchFamily="18" charset="0"/>
                <a:ea typeface="Times New Roman" panose="02020603050405020304" pitchFamily="18" charset="0"/>
              </a:rPr>
              <a:t>DRP</a:t>
            </a:r>
            <a:r>
              <a:rPr lang="uk-UA" sz="1600" b="0" dirty="0">
                <a:effectLst/>
                <a:latin typeface="Times New Roman" panose="02020603050405020304" pitchFamily="18" charset="0"/>
                <a:ea typeface="Times New Roman" panose="02020603050405020304" pitchFamily="18" charset="0"/>
              </a:rPr>
              <a:t>,— які потім були удосконалені до систем </a:t>
            </a:r>
            <a:r>
              <a:rPr lang="en-US" sz="1600" b="0" dirty="0">
                <a:effectLst/>
                <a:latin typeface="Times New Roman" panose="02020603050405020304" pitchFamily="18" charset="0"/>
                <a:ea typeface="Times New Roman" panose="02020603050405020304" pitchFamily="18" charset="0"/>
              </a:rPr>
              <a:t>MRP II</a:t>
            </a:r>
            <a:r>
              <a:rPr lang="uk-UA" sz="1600" b="0" dirty="0">
                <a:effectLst/>
                <a:latin typeface="Times New Roman" panose="02020603050405020304" pitchFamily="18" charset="0"/>
                <a:ea typeface="Times New Roman" panose="02020603050405020304" pitchFamily="18" charset="0"/>
              </a:rPr>
              <a:t>, </a:t>
            </a:r>
            <a:r>
              <a:rPr lang="en-US" sz="1600" b="0" dirty="0">
                <a:effectLst/>
                <a:latin typeface="Times New Roman" panose="02020603050405020304" pitchFamily="18" charset="0"/>
                <a:ea typeface="Times New Roman" panose="02020603050405020304" pitchFamily="18" charset="0"/>
              </a:rPr>
              <a:t>DRP II</a:t>
            </a:r>
            <a:r>
              <a:rPr lang="uk-UA" sz="1600" b="0" dirty="0">
                <a:effectLst/>
                <a:latin typeface="Times New Roman" panose="02020603050405020304" pitchFamily="18" charset="0"/>
                <a:ea typeface="Times New Roman" panose="02020603050405020304" pitchFamily="18" charset="0"/>
              </a:rPr>
              <a:t>, а також створено було гібрид систем </a:t>
            </a:r>
            <a:r>
              <a:rPr lang="en-US" sz="1600" b="0" dirty="0">
                <a:effectLst/>
                <a:latin typeface="Times New Roman" panose="02020603050405020304" pitchFamily="18" charset="0"/>
                <a:ea typeface="Times New Roman" panose="02020603050405020304" pitchFamily="18" charset="0"/>
              </a:rPr>
              <a:t>MRP</a:t>
            </a:r>
            <a:r>
              <a:rPr lang="uk-UA" sz="1600" b="0" dirty="0">
                <a:effectLst/>
                <a:latin typeface="Times New Roman" panose="02020603050405020304" pitchFamily="18" charset="0"/>
                <a:ea typeface="Times New Roman" panose="02020603050405020304" pitchFamily="18" charset="0"/>
              </a:rPr>
              <a:t> та </a:t>
            </a:r>
            <a:r>
              <a:rPr lang="en-US" sz="1600" b="0" dirty="0">
                <a:effectLst/>
                <a:latin typeface="Times New Roman" panose="02020603050405020304" pitchFamily="18" charset="0"/>
                <a:ea typeface="Times New Roman" panose="02020603050405020304" pitchFamily="18" charset="0"/>
              </a:rPr>
              <a:t>KANBAN</a:t>
            </a:r>
            <a:r>
              <a:rPr lang="uk-UA" sz="1600" b="0" dirty="0">
                <a:effectLst/>
                <a:latin typeface="Times New Roman" panose="02020603050405020304" pitchFamily="18" charset="0"/>
                <a:ea typeface="Times New Roman" panose="02020603050405020304" pitchFamily="18" charset="0"/>
              </a:rPr>
              <a:t> (першу використано для планування попиту, постачання та збуту, а другу — для оперативного управління виробництвом).</a:t>
            </a:r>
            <a:br>
              <a:rPr lang="ru-RU" sz="1600" b="1" dirty="0">
                <a:effectLst/>
                <a:latin typeface="Times New Roman" panose="02020603050405020304" pitchFamily="18" charset="0"/>
                <a:ea typeface="Times New Roman" panose="02020603050405020304" pitchFamily="18" charset="0"/>
              </a:rPr>
            </a:br>
            <a:endParaRPr lang="ru-RU" sz="1600" dirty="0"/>
          </a:p>
        </p:txBody>
      </p:sp>
    </p:spTree>
    <p:extLst>
      <p:ext uri="{BB962C8B-B14F-4D97-AF65-F5344CB8AC3E}">
        <p14:creationId xmlns:p14="http://schemas.microsoft.com/office/powerpoint/2010/main" val="4123253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uk-UA" sz="1800" b="0" dirty="0">
                <a:effectLst/>
                <a:latin typeface="Times New Roman" panose="02020603050405020304" pitchFamily="18" charset="0"/>
                <a:ea typeface="Times New Roman" panose="02020603050405020304" pitchFamily="18" charset="0"/>
              </a:rPr>
              <a:t>В останні часи отримала розвиток концепція </a:t>
            </a:r>
            <a:r>
              <a:rPr lang="en-US" sz="1800" b="0" i="1" dirty="0">
                <a:effectLst/>
                <a:latin typeface="Times New Roman" panose="02020603050405020304" pitchFamily="18" charset="0"/>
                <a:ea typeface="Times New Roman" panose="02020603050405020304" pitchFamily="18" charset="0"/>
              </a:rPr>
              <a:t>lean production</a:t>
            </a:r>
            <a:r>
              <a:rPr lang="uk-UA" sz="1800" b="0" dirty="0">
                <a:effectLst/>
                <a:latin typeface="Times New Roman" panose="02020603050405020304" pitchFamily="18" charset="0"/>
                <a:ea typeface="Times New Roman" panose="02020603050405020304" pitchFamily="18" charset="0"/>
              </a:rPr>
              <a:t>, або </a:t>
            </a:r>
            <a:r>
              <a:rPr lang="en-US" sz="1800" b="0" i="1" dirty="0">
                <a:effectLst/>
                <a:latin typeface="Times New Roman" panose="02020603050405020304" pitchFamily="18" charset="0"/>
                <a:ea typeface="Times New Roman" panose="02020603050405020304" pitchFamily="18" charset="0"/>
              </a:rPr>
              <a:t>LT</a:t>
            </a:r>
            <a:r>
              <a:rPr lang="uk-UA" sz="1800" b="0" dirty="0">
                <a:effectLst/>
                <a:latin typeface="Times New Roman" panose="02020603050405020304" pitchFamily="18" charset="0"/>
                <a:ea typeface="Times New Roman" panose="02020603050405020304" pitchFamily="18" charset="0"/>
              </a:rPr>
              <a:t> (“струнке, або пласке виробництво”), яка використовує одночасно елементи </a:t>
            </a:r>
            <a:r>
              <a:rPr lang="en-US" sz="1800" b="0" dirty="0">
                <a:effectLst/>
                <a:latin typeface="Times New Roman" panose="02020603050405020304" pitchFamily="18" charset="0"/>
                <a:ea typeface="Times New Roman" panose="02020603050405020304" pitchFamily="18" charset="0"/>
              </a:rPr>
              <a:t>JIT</a:t>
            </a:r>
            <a:r>
              <a:rPr lang="uk-UA" sz="1800" b="0" dirty="0">
                <a:effectLst/>
                <a:latin typeface="Times New Roman" panose="02020603050405020304" pitchFamily="18" charset="0"/>
                <a:ea typeface="Times New Roman" panose="02020603050405020304" pitchFamily="18" charset="0"/>
              </a:rPr>
              <a:t> та </a:t>
            </a:r>
            <a:r>
              <a:rPr lang="en-US" sz="1800" b="0" dirty="0">
                <a:effectLst/>
                <a:latin typeface="Times New Roman" panose="02020603050405020304" pitchFamily="18" charset="0"/>
                <a:ea typeface="Times New Roman" panose="02020603050405020304" pitchFamily="18" charset="0"/>
              </a:rPr>
              <a:t>RP</a:t>
            </a:r>
            <a:r>
              <a:rPr lang="uk-UA" sz="1800" b="0" dirty="0">
                <a:effectLst/>
                <a:latin typeface="Times New Roman" panose="02020603050405020304" pitchFamily="18" charset="0"/>
                <a:ea typeface="Times New Roman" panose="02020603050405020304" pitchFamily="18" charset="0"/>
              </a:rPr>
              <a:t>. </a:t>
            </a:r>
            <a:br>
              <a:rPr lang="uk-UA" sz="1800" b="0" dirty="0">
                <a:effectLst/>
                <a:latin typeface="Times New Roman" panose="02020603050405020304" pitchFamily="18" charset="0"/>
                <a:ea typeface="Times New Roman" panose="02020603050405020304" pitchFamily="18" charset="0"/>
              </a:rPr>
            </a:br>
            <a:br>
              <a:rPr lang="uk-UA" sz="1800" b="0"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Особливості концепції </a:t>
            </a:r>
            <a:r>
              <a:rPr lang="en-US" sz="1800" b="0" dirty="0">
                <a:effectLst/>
                <a:latin typeface="Times New Roman" panose="02020603050405020304" pitchFamily="18" charset="0"/>
                <a:ea typeface="Times New Roman" panose="02020603050405020304" pitchFamily="18" charset="0"/>
              </a:rPr>
              <a:t>LT</a:t>
            </a:r>
            <a:r>
              <a:rPr lang="uk-UA" sz="1800" b="0" dirty="0">
                <a:effectLst/>
                <a:latin typeface="Times New Roman" panose="02020603050405020304" pitchFamily="18" charset="0"/>
                <a:ea typeface="Times New Roman" panose="02020603050405020304" pitchFamily="18" charset="0"/>
              </a:rPr>
              <a:t>:</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1) висока якість;</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2) невеликий розмір виробничих партій;</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3) низький рівень запасів;</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4) висококваліфікований персонал;</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5) гнучкі виробничі технології.</a:t>
            </a:r>
            <a:br>
              <a:rPr lang="uk-UA" sz="1800" b="0"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Основними цілями концепції є досягнення високих стандартів якості, зниження витрат виробництва, швидке реагування на зміну споживчого попиту, зменшення часу та циклів переналагодження обладнання (зменшити некорисні операції). Ключову роль знову ж таки відіграють надійні постачальники (стандарти </a:t>
            </a:r>
            <a:r>
              <a:rPr lang="en-US" sz="1800" b="0" dirty="0">
                <a:effectLst/>
                <a:latin typeface="Times New Roman" panose="02020603050405020304" pitchFamily="18" charset="0"/>
                <a:ea typeface="Times New Roman" panose="02020603050405020304" pitchFamily="18" charset="0"/>
              </a:rPr>
              <a:t>JIT</a:t>
            </a:r>
            <a:r>
              <a:rPr lang="uk-UA" sz="1800" b="0" dirty="0">
                <a:effectLst/>
                <a:latin typeface="Times New Roman" panose="02020603050405020304" pitchFamily="18" charset="0"/>
                <a:ea typeface="Times New Roman" panose="02020603050405020304" pitchFamily="18" charset="0"/>
              </a:rPr>
              <a:t>, висока якість, економія без зниження якості, відсутність вхідного контролю, максимальний інформаційний супровід).</a:t>
            </a:r>
            <a:endParaRPr lang="ru-RU" sz="1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2629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uk-UA" sz="1800" b="0" dirty="0">
                <a:effectLst/>
                <a:latin typeface="Times New Roman" panose="02020603050405020304" pitchFamily="18" charset="0"/>
                <a:ea typeface="Times New Roman" panose="02020603050405020304" pitchFamily="18" charset="0"/>
              </a:rPr>
              <a:t>Концепція </a:t>
            </a:r>
            <a:r>
              <a:rPr lang="en-US" sz="1800" b="0" i="1" dirty="0">
                <a:effectLst/>
                <a:latin typeface="Times New Roman" panose="02020603050405020304" pitchFamily="18" charset="0"/>
                <a:ea typeface="Times New Roman" panose="02020603050405020304" pitchFamily="18" charset="0"/>
              </a:rPr>
              <a:t>demand</a:t>
            </a:r>
            <a:r>
              <a:rPr lang="uk-UA" sz="1800" b="0" i="1" dirty="0">
                <a:effectLst/>
                <a:latin typeface="Times New Roman" panose="02020603050405020304" pitchFamily="18" charset="0"/>
                <a:ea typeface="Times New Roman" panose="02020603050405020304" pitchFamily="18" charset="0"/>
              </a:rPr>
              <a:t>-</a:t>
            </a:r>
            <a:r>
              <a:rPr lang="en-US" sz="1800" b="0" i="1" dirty="0">
                <a:effectLst/>
                <a:latin typeface="Times New Roman" panose="02020603050405020304" pitchFamily="18" charset="0"/>
                <a:ea typeface="Times New Roman" panose="02020603050405020304" pitchFamily="18" charset="0"/>
              </a:rPr>
              <a:t>driven logistics</a:t>
            </a:r>
            <a:r>
              <a:rPr lang="uk-UA" sz="1800" b="0" dirty="0">
                <a:effectLst/>
                <a:latin typeface="Times New Roman" panose="02020603050405020304" pitchFamily="18" charset="0"/>
                <a:ea typeface="Times New Roman" panose="02020603050405020304" pitchFamily="18" charset="0"/>
              </a:rPr>
              <a:t> або </a:t>
            </a:r>
            <a:r>
              <a:rPr lang="en-US" sz="1800" b="0" i="1" dirty="0">
                <a:effectLst/>
                <a:latin typeface="Times New Roman" panose="02020603050405020304" pitchFamily="18" charset="0"/>
                <a:ea typeface="Times New Roman" panose="02020603050405020304" pitchFamily="18" charset="0"/>
              </a:rPr>
              <a:t>DDT</a:t>
            </a:r>
            <a:r>
              <a:rPr lang="uk-UA" sz="1800" b="0" dirty="0">
                <a:effectLst/>
                <a:latin typeface="Times New Roman" panose="02020603050405020304" pitchFamily="18" charset="0"/>
                <a:ea typeface="Times New Roman" panose="02020603050405020304" pitchFamily="18" charset="0"/>
              </a:rPr>
              <a:t> (“логістика, що орієнтована на попит”) є розвитком концепції </a:t>
            </a:r>
            <a:r>
              <a:rPr lang="en-US" sz="1800" b="0" dirty="0">
                <a:effectLst/>
                <a:latin typeface="Times New Roman" panose="02020603050405020304" pitchFamily="18" charset="0"/>
                <a:ea typeface="Times New Roman" panose="02020603050405020304" pitchFamily="18" charset="0"/>
              </a:rPr>
              <a:t>RP</a:t>
            </a:r>
            <a:r>
              <a:rPr lang="uk-UA" sz="1800" b="0" dirty="0">
                <a:effectLst/>
                <a:latin typeface="Times New Roman" panose="02020603050405020304" pitchFamily="18" charset="0"/>
                <a:ea typeface="Times New Roman" panose="02020603050405020304" pitchFamily="18" charset="0"/>
              </a:rPr>
              <a:t> як покращення реакції на зміну споживчого попиту. Ця концепція має такі різновиди: концепції “точки замовлення” (</a:t>
            </a:r>
            <a:r>
              <a:rPr lang="en-US" sz="1800" b="0" i="1" dirty="0">
                <a:effectLst/>
                <a:latin typeface="Times New Roman" panose="02020603050405020304" pitchFamily="18" charset="0"/>
                <a:ea typeface="Times New Roman" panose="02020603050405020304" pitchFamily="18" charset="0"/>
              </a:rPr>
              <a:t>rules based reorder</a:t>
            </a:r>
            <a:r>
              <a:rPr lang="uk-UA" sz="1800" b="0" dirty="0">
                <a:effectLst/>
                <a:latin typeface="Times New Roman" panose="02020603050405020304" pitchFamily="18" charset="0"/>
                <a:ea typeface="Times New Roman" panose="02020603050405020304" pitchFamily="18" charset="0"/>
              </a:rPr>
              <a:t>, </a:t>
            </a:r>
            <a:r>
              <a:rPr lang="uk-UA" sz="1800" b="0" i="1" dirty="0">
                <a:effectLst/>
                <a:latin typeface="Times New Roman" panose="02020603050405020304" pitchFamily="18" charset="0"/>
                <a:ea typeface="Times New Roman" panose="02020603050405020304" pitchFamily="18" charset="0"/>
              </a:rPr>
              <a:t>RBR</a:t>
            </a:r>
            <a:r>
              <a:rPr lang="uk-UA" sz="1800" b="0" dirty="0">
                <a:effectLst/>
                <a:latin typeface="Times New Roman" panose="02020603050405020304" pitchFamily="18" charset="0"/>
                <a:ea typeface="Times New Roman" panose="02020603050405020304" pitchFamily="18" charset="0"/>
              </a:rPr>
              <a:t>), “швидкого реагування” (</a:t>
            </a:r>
            <a:r>
              <a:rPr lang="en-US" sz="1800" b="0" i="1" dirty="0">
                <a:effectLst/>
                <a:latin typeface="Times New Roman" panose="02020603050405020304" pitchFamily="18" charset="0"/>
                <a:ea typeface="Times New Roman" panose="02020603050405020304" pitchFamily="18" charset="0"/>
              </a:rPr>
              <a:t>quick response</a:t>
            </a:r>
            <a:r>
              <a:rPr lang="uk-UA" sz="1800" b="0" dirty="0">
                <a:effectLst/>
                <a:latin typeface="Times New Roman" panose="02020603050405020304" pitchFamily="18" charset="0"/>
                <a:ea typeface="Times New Roman" panose="02020603050405020304" pitchFamily="18" charset="0"/>
              </a:rPr>
              <a:t>, </a:t>
            </a:r>
            <a:r>
              <a:rPr lang="en-US" sz="1800" b="0" i="1" dirty="0">
                <a:effectLst/>
                <a:latin typeface="Times New Roman" panose="02020603050405020304" pitchFamily="18" charset="0"/>
                <a:ea typeface="Times New Roman" panose="02020603050405020304" pitchFamily="18" charset="0"/>
              </a:rPr>
              <a:t>QR</a:t>
            </a:r>
            <a:r>
              <a:rPr lang="uk-UA" sz="1800" b="0" dirty="0">
                <a:effectLst/>
                <a:latin typeface="Times New Roman" panose="02020603050405020304" pitchFamily="18" charset="0"/>
                <a:ea typeface="Times New Roman" panose="02020603050405020304" pitchFamily="18" charset="0"/>
              </a:rPr>
              <a:t>), “безперервного поповнення запасів” (</a:t>
            </a:r>
            <a:r>
              <a:rPr lang="en-US" sz="1800" b="0" dirty="0">
                <a:effectLst/>
                <a:latin typeface="Times New Roman" panose="02020603050405020304" pitchFamily="18" charset="0"/>
                <a:ea typeface="Times New Roman" panose="02020603050405020304" pitchFamily="18" charset="0"/>
              </a:rPr>
              <a:t>continuous replenishment</a:t>
            </a:r>
            <a:r>
              <a:rPr lang="uk-UA" sz="1800" b="0" dirty="0">
                <a:effectLst/>
                <a:latin typeface="Times New Roman" panose="02020603050405020304" pitchFamily="18" charset="0"/>
                <a:ea typeface="Times New Roman" panose="02020603050405020304" pitchFamily="18" charset="0"/>
              </a:rPr>
              <a:t>, CR) та “автоматичного поповнення запасів” (</a:t>
            </a:r>
            <a:r>
              <a:rPr lang="en-US" sz="1800" b="0" dirty="0">
                <a:effectLst/>
                <a:latin typeface="Times New Roman" panose="02020603050405020304" pitchFamily="18" charset="0"/>
                <a:ea typeface="Times New Roman" panose="02020603050405020304" pitchFamily="18" charset="0"/>
              </a:rPr>
              <a:t>automatic replenishment</a:t>
            </a:r>
            <a:r>
              <a:rPr lang="uk-UA" sz="1800" b="0" dirty="0">
                <a:effectLst/>
                <a:latin typeface="Times New Roman" panose="02020603050405020304" pitchFamily="18" charset="0"/>
                <a:ea typeface="Times New Roman" panose="02020603050405020304" pitchFamily="18" charset="0"/>
              </a:rPr>
              <a:t>, AR).</a:t>
            </a:r>
            <a:br>
              <a:rPr lang="uk-UA" sz="1800" b="0" dirty="0">
                <a:effectLst/>
                <a:latin typeface="Times New Roman" panose="02020603050405020304" pitchFamily="18" charset="0"/>
                <a:ea typeface="Times New Roman" panose="02020603050405020304" pitchFamily="18" charset="0"/>
              </a:rPr>
            </a:br>
            <a:br>
              <a:rPr lang="uk-UA" sz="1800" b="0"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Концепція “точки замовлення” використовує методику “точки замовлення” та статистичні параметри витрачання продукції з метою визначення та оптимізації рівня страхових запасів з ціллю елімінування коливань попиту. Інші концепції ґрунтуються на методиці “реактивного відгуку” на попит шляхом концентрації або швидкого поповнення запасів в точках, які є найближчими до зростаючого попиту, та спрямовані на зменшення часу реакції на зміну попиту (передбачає високий рівень співпраці в процесі руху готової продукції до споживача).</a:t>
            </a:r>
            <a:br>
              <a:rPr lang="uk-UA" sz="1800" b="0" dirty="0">
                <a:effectLst/>
                <a:latin typeface="Times New Roman" panose="02020603050405020304" pitchFamily="18" charset="0"/>
                <a:ea typeface="Times New Roman" panose="02020603050405020304" pitchFamily="18" charset="0"/>
              </a:rPr>
            </a:br>
            <a:br>
              <a:rPr lang="uk-UA" sz="1800" b="0"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Концепція </a:t>
            </a:r>
            <a:r>
              <a:rPr lang="en-US" sz="1800" b="0" i="1" dirty="0">
                <a:effectLst/>
                <a:latin typeface="Times New Roman" panose="02020603050405020304" pitchFamily="18" charset="0"/>
                <a:ea typeface="Times New Roman" panose="02020603050405020304" pitchFamily="18" charset="0"/>
              </a:rPr>
              <a:t>supply chain management</a:t>
            </a:r>
            <a:r>
              <a:rPr lang="uk-UA" sz="1800" b="0" dirty="0">
                <a:effectLst/>
                <a:latin typeface="Times New Roman" panose="02020603050405020304" pitchFamily="18" charset="0"/>
                <a:ea typeface="Times New Roman" panose="02020603050405020304" pitchFamily="18" charset="0"/>
              </a:rPr>
              <a:t> або </a:t>
            </a:r>
            <a:r>
              <a:rPr lang="en-US" sz="1800" b="0" i="1" dirty="0">
                <a:effectLst/>
                <a:latin typeface="Times New Roman" panose="02020603050405020304" pitchFamily="18" charset="0"/>
                <a:ea typeface="Times New Roman" panose="02020603050405020304" pitchFamily="18" charset="0"/>
              </a:rPr>
              <a:t>SCM</a:t>
            </a:r>
            <a:r>
              <a:rPr lang="uk-UA" sz="1800" b="0" dirty="0">
                <a:effectLst/>
                <a:latin typeface="Times New Roman" panose="02020603050405020304" pitchFamily="18" charset="0"/>
                <a:ea typeface="Times New Roman" panose="02020603050405020304" pitchFamily="18" charset="0"/>
              </a:rPr>
              <a:t> (“управління ланцюгом/ланцюгами поставок”) передбачає, що вартість товару формується на всьому ланцюгу поставок, а проявляється при продажу, на вартість товару впливає ефективність всіх операцій логістичного ланцюгу, найбільш керованою є стадія виробництва та найбільш чутливою є кінцевий продаж. Включає такі дії як оптимізація мережі складів сировини та готової продукції, оптимізація транспортних операцій, обрання виробника товару для конкретного ринку тощо. Ця концепція створює умови для розвитку “віртуального бізнесу” через свою прозорість та відкритість та вирішує завдання інтегрованого управління логістичними функціями.</a:t>
            </a:r>
            <a:br>
              <a:rPr lang="ru-RU" sz="1800" b="1" dirty="0">
                <a:effectLst/>
                <a:latin typeface="Times New Roman" panose="02020603050405020304" pitchFamily="18" charset="0"/>
                <a:ea typeface="Times New Roman" panose="02020603050405020304" pitchFamily="18" charset="0"/>
              </a:rPr>
            </a:br>
            <a:endParaRPr lang="ru-RU" sz="1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1659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6A0A1-1883-44F9-B2CB-E742CAE06A11}"/>
              </a:ext>
            </a:extLst>
          </p:cNvPr>
          <p:cNvSpPr>
            <a:spLocks noGrp="1"/>
          </p:cNvSpPr>
          <p:nvPr>
            <p:ph type="title"/>
          </p:nvPr>
        </p:nvSpPr>
        <p:spPr>
          <a:xfrm>
            <a:off x="152400" y="152400"/>
            <a:ext cx="8839200" cy="6477000"/>
          </a:xfrm>
        </p:spPr>
        <p:txBody>
          <a:bodyPr/>
          <a:lstStyle/>
          <a:p>
            <a:r>
              <a:rPr lang="uk-UA" sz="1800" b="0" dirty="0">
                <a:effectLst/>
                <a:latin typeface="Times New Roman" panose="02020603050405020304" pitchFamily="18" charset="0"/>
                <a:ea typeface="Times New Roman" panose="02020603050405020304" pitchFamily="18" charset="0"/>
              </a:rPr>
              <a:t>Концепція “</a:t>
            </a:r>
            <a:r>
              <a:rPr lang="uk-UA" sz="1800" b="0" i="1" dirty="0">
                <a:effectLst/>
                <a:latin typeface="Times New Roman" panose="02020603050405020304" pitchFamily="18" charset="0"/>
                <a:ea typeface="Times New Roman" panose="02020603050405020304" pitchFamily="18" charset="0"/>
              </a:rPr>
              <a:t>загальних витрат</a:t>
            </a:r>
            <a:r>
              <a:rPr lang="uk-UA" sz="1800" b="0" dirty="0">
                <a:effectLst/>
                <a:latin typeface="Times New Roman" panose="02020603050405020304" pitchFamily="18" charset="0"/>
                <a:ea typeface="Times New Roman" panose="02020603050405020304" pitchFamily="18" charset="0"/>
              </a:rPr>
              <a:t>” передбачає комплексну оцінку ресурсів, які витрачає компанія, з метою зниження витрачання цих ресурсів задля підвищення ефективності досягнення цілей логістичної системи. Зниження витрат може розглядатися як в межах логістичної системи підприємства, так і логістичного ланцюгу.</a:t>
            </a: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Концепція </a:t>
            </a:r>
            <a:r>
              <a:rPr lang="en-US" sz="1800" b="0" i="1" dirty="0">
                <a:effectLst/>
                <a:latin typeface="Times New Roman" panose="02020603050405020304" pitchFamily="18" charset="0"/>
                <a:ea typeface="Times New Roman" panose="02020603050405020304" pitchFamily="18" charset="0"/>
              </a:rPr>
              <a:t>total quality management</a:t>
            </a:r>
            <a:r>
              <a:rPr lang="uk-UA" sz="1800" b="0" dirty="0">
                <a:effectLst/>
                <a:latin typeface="Times New Roman" panose="02020603050405020304" pitchFamily="18" charset="0"/>
                <a:ea typeface="Times New Roman" panose="02020603050405020304" pitchFamily="18" charset="0"/>
              </a:rPr>
              <a:t> або </a:t>
            </a:r>
            <a:r>
              <a:rPr lang="en-US" sz="1800" b="0" i="1" dirty="0">
                <a:effectLst/>
                <a:latin typeface="Times New Roman" panose="02020603050405020304" pitchFamily="18" charset="0"/>
                <a:ea typeface="Times New Roman" panose="02020603050405020304" pitchFamily="18" charset="0"/>
              </a:rPr>
              <a:t>TQM</a:t>
            </a:r>
            <a:r>
              <a:rPr lang="uk-UA" sz="1800" b="0" dirty="0">
                <a:effectLst/>
                <a:latin typeface="Times New Roman" panose="02020603050405020304" pitchFamily="18" charset="0"/>
                <a:ea typeface="Times New Roman" panose="02020603050405020304" pitchFamily="18" charset="0"/>
              </a:rPr>
              <a:t> (“загальне управління якістю”) орієнтується на найвищу якість продукції та постійне її підвищення. Згідно </a:t>
            </a:r>
            <a:r>
              <a:rPr lang="en-US" sz="1800" b="0" dirty="0">
                <a:effectLst/>
                <a:latin typeface="Times New Roman" panose="02020603050405020304" pitchFamily="18" charset="0"/>
                <a:ea typeface="Times New Roman" panose="02020603050405020304" pitchFamily="18" charset="0"/>
              </a:rPr>
              <a:t>TQM</a:t>
            </a:r>
            <a:r>
              <a:rPr lang="uk-UA" sz="1800" b="0" dirty="0">
                <a:effectLst/>
                <a:latin typeface="Times New Roman" panose="02020603050405020304" pitchFamily="18" charset="0"/>
                <a:ea typeface="Times New Roman" panose="02020603050405020304" pitchFamily="18" charset="0"/>
              </a:rPr>
              <a:t> компанія повинна працювати над якістю продукції, якістю організації та персоналу, що забезпечить задоволеність споживачів, покращення фінансових результатів та збільшення задоволеності працівників роботою в компанії. Система складається із забезпечення гарантованого рівня якості (</a:t>
            </a:r>
            <a:r>
              <a:rPr lang="en-US" sz="1800" b="0" i="1" dirty="0">
                <a:effectLst/>
                <a:latin typeface="Times New Roman" panose="02020603050405020304" pitchFamily="18" charset="0"/>
                <a:ea typeface="Times New Roman" panose="02020603050405020304" pitchFamily="18" charset="0"/>
              </a:rPr>
              <a:t>Quality Assurance</a:t>
            </a:r>
            <a:r>
              <a:rPr lang="uk-UA" sz="1800" b="0" dirty="0">
                <a:effectLst/>
                <a:latin typeface="Times New Roman" panose="02020603050405020304" pitchFamily="18" charset="0"/>
                <a:ea typeface="Times New Roman" panose="02020603050405020304" pitchFamily="18" charset="0"/>
              </a:rPr>
              <a:t>) та підвищення цього рівня (</a:t>
            </a:r>
            <a:r>
              <a:rPr lang="en-US" sz="1800" b="0" i="1" dirty="0">
                <a:effectLst/>
                <a:latin typeface="Times New Roman" panose="02020603050405020304" pitchFamily="18" charset="0"/>
                <a:ea typeface="Times New Roman" panose="02020603050405020304" pitchFamily="18" charset="0"/>
              </a:rPr>
              <a:t>Quality Improvements</a:t>
            </a:r>
            <a:r>
              <a:rPr lang="uk-UA" sz="1800" b="0" dirty="0">
                <a:effectLst/>
                <a:latin typeface="Times New Roman" panose="02020603050405020304" pitchFamily="18" charset="0"/>
                <a:ea typeface="Times New Roman" panose="02020603050405020304" pitchFamily="18" charset="0"/>
              </a:rPr>
              <a:t>). </a:t>
            </a:r>
            <a:br>
              <a:rPr lang="uk-UA" sz="1800" b="0" dirty="0">
                <a:effectLst/>
                <a:latin typeface="Times New Roman" panose="02020603050405020304" pitchFamily="18" charset="0"/>
                <a:ea typeface="Times New Roman" panose="02020603050405020304" pitchFamily="18" charset="0"/>
              </a:rPr>
            </a:br>
            <a:br>
              <a:rPr lang="uk-UA" sz="1800" b="0"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Основними принципами </a:t>
            </a:r>
            <a:r>
              <a:rPr lang="en-US" sz="1800" b="0" dirty="0">
                <a:effectLst/>
                <a:latin typeface="Times New Roman" panose="02020603050405020304" pitchFamily="18" charset="0"/>
                <a:ea typeface="Times New Roman" panose="02020603050405020304" pitchFamily="18" charset="0"/>
              </a:rPr>
              <a:t>TQM</a:t>
            </a:r>
            <a:r>
              <a:rPr lang="uk-UA" sz="1800" b="0" dirty="0">
                <a:effectLst/>
                <a:latin typeface="Times New Roman" panose="02020603050405020304" pitchFamily="18" charset="0"/>
                <a:ea typeface="Times New Roman" panose="02020603050405020304" pitchFamily="18" charset="0"/>
              </a:rPr>
              <a:t> є:</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1) орієнтація компанії на замовника;</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2) головна роль керівництва;</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3) залучення співробітників;</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4) процесний підхід;</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5) системний підхід до управління;</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6) постійне підвищення якості;</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7) прийняття рішень обґрунтованих фактами;</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8) відносини з постачальниками;</a:t>
            </a:r>
            <a:br>
              <a:rPr lang="ru-RU" sz="1800" b="1" dirty="0">
                <a:effectLst/>
                <a:latin typeface="Times New Roman" panose="02020603050405020304" pitchFamily="18" charset="0"/>
                <a:ea typeface="Times New Roman" panose="02020603050405020304" pitchFamily="18" charset="0"/>
              </a:rPr>
            </a:br>
            <a:r>
              <a:rPr lang="uk-UA" sz="1800" b="0" dirty="0">
                <a:effectLst/>
                <a:latin typeface="Times New Roman" panose="02020603050405020304" pitchFamily="18" charset="0"/>
                <a:ea typeface="Times New Roman" panose="02020603050405020304" pitchFamily="18" charset="0"/>
              </a:rPr>
              <a:t>9) мінімізація втрат через неякісну роботу.</a:t>
            </a:r>
            <a:br>
              <a:rPr lang="ru-RU" sz="1800" b="1" dirty="0">
                <a:effectLst/>
                <a:latin typeface="Times New Roman" panose="02020603050405020304" pitchFamily="18" charset="0"/>
                <a:ea typeface="Times New Roman" panose="02020603050405020304" pitchFamily="18" charset="0"/>
              </a:rPr>
            </a:br>
            <a:br>
              <a:rPr lang="ru-RU" sz="1800" b="1" dirty="0">
                <a:effectLst/>
                <a:latin typeface="Times New Roman" panose="02020603050405020304" pitchFamily="18" charset="0"/>
                <a:ea typeface="Times New Roman" panose="02020603050405020304" pitchFamily="18" charset="0"/>
              </a:rPr>
            </a:br>
            <a:endParaRPr lang="ru-RU" sz="1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684547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І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І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І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2238</TotalTime>
  <Words>1957</Words>
  <Application>Microsoft Office PowerPoint</Application>
  <PresentationFormat>Екран (4:3)</PresentationFormat>
  <Paragraphs>30</Paragraphs>
  <Slides>14</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14</vt:i4>
      </vt:variant>
    </vt:vector>
  </HeadingPairs>
  <TitlesOfParts>
    <vt:vector size="20" baseType="lpstr">
      <vt:lpstr>Arial</vt:lpstr>
      <vt:lpstr>Century Gothic</vt:lpstr>
      <vt:lpstr>Times New Roman</vt:lpstr>
      <vt:lpstr>TimesNewRoman</vt:lpstr>
      <vt:lpstr>Wingdings 3</vt:lpstr>
      <vt:lpstr>Іон</vt:lpstr>
      <vt:lpstr>                  Лекція 3. Концепції логістики     1. Еволюція концепцій логістики 2. Характеристика основних логістичних концепцій 3. Концепція інтегрованої логістики      </vt:lpstr>
      <vt:lpstr>1. Еволюція концепцій логістики  Концепція логістики — система поглядів на раціоналізацію господарської діяльності шляхом оптимізації матеріальних потоків.  </vt:lpstr>
      <vt:lpstr>Презентація PowerPoint</vt:lpstr>
      <vt:lpstr>2. Характеристика основних логістичних концепцій  Однією з основних концепцій логістики є just-in-time, або JIT (“точно в час”, кінець 1950-х років). Основна ідея цієї концепції — якщо виробничий графік є заданим відповідно до попиту або замовлень, то можна організувати потік матеріальних потоків таким чином, що всі матеріали та компоненти будуть надходити у визначене місце в необхідній кількості та у визначений термін для виробництва або збирання. Виходячи з цього основним завданням є синхронізація потреб у матеріальних ресурсах з їх потоками (при цьому запаси стають непотрібними).  Для цього необхідно забезпечити постачання матеріальних ресурсів точно в заданий термін та передбачати попит на продукцію на термін від постачання до завершення виробництва. Можна виділити певні риси JIT: 1) мінімальні запаси; 2) короткі логістичні ланцюжки; 3) невеликі обсяги виробництва та поповнення запасів; 4) взаємодія з невеликою кількістю надійних постачальників та перевізників при постачанні; 5) ефективна інформативна підтримка; 6) висока якість готової продукції та логістичного сервісу.  Сучасною концепцією JIT є концепція JIT II, основною ціллю якої є максимальна інтеграція всіх логістичних функцій підприємства для мінімізації запасів у інтегральній логістичній системі, забезпечення високої надійності і рівня якості продукції та сервісу задля максимального задоволення запитів споживачів.          </vt:lpstr>
      <vt:lpstr>Концепція requirements/resource planning, або RP (“планування потреб/ресурсів”, початок 1960-х років), основна ідея якої — вся діяльність з планування потреб виробництва, обслуговування та використання продукції співвідноситься з потребами основного графіку виробництва. При цьому досягаються такі цілі як: зниження рівня запасів, підтримка високого рівня послуг, координація графіку доставки, виробництва та закупівлі.  Основними рисами RP є: 1) підтримка низького рівня запасів; 2) чітке задоволення потреб планування виробництва та доставки споживачам; 3) оптимальне планування виробничих та закупівельних операцій, графіків доставки; 4) тривалий логістичний цикл; 5) зростання витрат на роботу з замовленнями; 6) понижена чутливість до невеликих змін попиту; 7) наявність страхових запасів та перевантаженість системи.   </vt:lpstr>
      <vt:lpstr>Концепція requirements/resource planning, або RP (“планування потреб/ресурсів”, початок 1960-х років), основна ідея якої — вся діяльність з планування потреб виробництва, обслуговування та використання продукції співвідноситься з потребами основного графіку виробництва. При цьому досягаються такі цілі як: зниження рівня запасів, підтримка високого рівня послуг, координація графіку доставки, виробництва та закупівлі.   Основними рисами RP є: 1) підтримка низького рівня запасів; 2) чітке задоволення потреб планування виробництва та доставки споживачам; 3) оптимальне планування виробничих та закупівельних операцій, графіків доставки; 4) тривалий логістичний цикл; 5) зростання витрат на роботу з замовленнями; 6) понижена чутливість до невеликих змін попиту; 7) наявність страхових запасів та перевантаженість системи.  Розвиток цієї концепції породив декілька систем — MRP та DRP,— які потім були удосконалені до систем MRP II, DRP II, а також створено було гібрид систем MRP та KANBAN (першу використано для планування попиту, постачання та збуту, а другу — для оперативного управління виробництвом). </vt:lpstr>
      <vt:lpstr>В останні часи отримала розвиток концепція lean production, або LT (“струнке, або пласке виробництво”), яка використовує одночасно елементи JIT та RP.   Особливості концепції LT: 1) висока якість; 2) невеликий розмір виробничих партій; 3) низький рівень запасів; 4) висококваліфікований персонал; 5) гнучкі виробничі технології.  Основними цілями концепції є досягнення високих стандартів якості, зниження витрат виробництва, швидке реагування на зміну споживчого попиту, зменшення часу та циклів переналагодження обладнання (зменшити некорисні операції). Ключову роль знову ж таки відіграють надійні постачальники (стандарти JIT, висока якість, економія без зниження якості, відсутність вхідного контролю, максимальний інформаційний супровід).</vt:lpstr>
      <vt:lpstr>Концепція demand-driven logistics або DDT (“логістика, що орієнтована на попит”) є розвитком концепції RP як покращення реакції на зміну споживчого попиту. Ця концепція має такі різновиди: концепції “точки замовлення” (rules based reorder, RBR), “швидкого реагування” (quick response, QR), “безперервного поповнення запасів” (continuous replenishment, CR) та “автоматичного поповнення запасів” (automatic replenishment, AR).  Концепція “точки замовлення” використовує методику “точки замовлення” та статистичні параметри витрачання продукції з метою визначення та оптимізації рівня страхових запасів з ціллю елімінування коливань попиту. Інші концепції ґрунтуються на методиці “реактивного відгуку” на попит шляхом концентрації або швидкого поповнення запасів в точках, які є найближчими до зростаючого попиту, та спрямовані на зменшення часу реакції на зміну попиту (передбачає високий рівень співпраці в процесі руху готової продукції до споживача).  Концепція supply chain management або SCM (“управління ланцюгом/ланцюгами поставок”) передбачає, що вартість товару формується на всьому ланцюгу поставок, а проявляється при продажу, на вартість товару впливає ефективність всіх операцій логістичного ланцюгу, найбільш керованою є стадія виробництва та найбільш чутливою є кінцевий продаж. Включає такі дії як оптимізація мережі складів сировини та готової продукції, оптимізація транспортних операцій, обрання виробника товару для конкретного ринку тощо. Ця концепція створює умови для розвитку “віртуального бізнесу” через свою прозорість та відкритість та вирішує завдання інтегрованого управління логістичними функціями. </vt:lpstr>
      <vt:lpstr>Концепція “загальних витрат” передбачає комплексну оцінку ресурсів, які витрачає компанія, з метою зниження витрачання цих ресурсів задля підвищення ефективності досягнення цілей логістичної системи. Зниження витрат може розглядатися як в межах логістичної системи підприємства, так і логістичного ланцюгу.  Концепція total quality management або TQM (“загальне управління якістю”) орієнтується на найвищу якість продукції та постійне її підвищення. Згідно TQM компанія повинна працювати над якістю продукції, якістю організації та персоналу, що забезпечить задоволеність споживачів, покращення фінансових результатів та збільшення задоволеності працівників роботою в компанії. Система складається із забезпечення гарантованого рівня якості (Quality Assurance) та підвищення цього рівня (Quality Improvements).   Основними принципами TQM є: 1) орієнтація компанії на замовника; 2) головна роль керівництва; 3) залучення співробітників; 4) процесний підхід; 5) системний підхід до управління; 6) постійне підвищення якості; 7) прийняття рішень обґрунтованих фактами; 8) відносини з постачальниками; 9) мінімізація втрат через неякісну роботу.  </vt:lpstr>
      <vt:lpstr>Існують і інші концепції логістики, такі як: time-based logistics або TBL (“орієнтована на час логістика”), яка передбачає досягнення конкурентних переваг за допомогою економії часу надається більше товарів та послуг; value added logistics або VAL (“логістика доданої вартості”) передбачає організацію діяльності навколо логістичних центрів, які координують та управляють рухом матеріальних потоків відповідно до вимог споживачів; virtual logistics (“віртуальна логістика”) та e-logistics (“електронна логістика”) передбачають використання інтернет-технологій для управління логістичними потоками для задоволення потреб споживачів на “віртуальному ринку”.  Концепції логістики не знаходять на місці: постійно виникають нові концепції, які відображають тенденції розвитку економічних відносин та логістичних систем.     </vt:lpstr>
      <vt:lpstr>                                         3. Концепція інтегрованої логістики  Визнання основним предметом логістики оптимізації руху матеріальних і пов’язаних із ними інформаційних потоків визначає інтеграційну особливість логістики. Відповідно до даного твердження весь процес руху матеріального потоку від первинного джерела до кінцевого споживача, який складається із трьох основних процесів: постачання, виробництва і розподілу продукції, виступає єдиним цілим.   Зважаючи на це, суб’єкти логістичних систем, які виконують окремі функції відповідно до етапів товароруху на яких вони знаходяться, підпорядковуються єдиній цілі, яка визначається шістьома правилами логістики.   Інтеграційні особливості логістичного підходу в управлінні ресурсами реалізуються через зміну пріоритетів господарської діяльності. Головну роль, при цьому, відіграє не продукт, а процес у формі потоку. Управління потоковими процесами, їх перетворення й інтеграція є формою управління, яка перевершує традиційні як за рівнем творчого потенціалу, так і за ефективністю кінцевих результатів.       </vt:lpstr>
      <vt:lpstr>Основні положення концепції інтегрованої логістики можна сформувати наступним чином:   1. Під час організації та в процесі руху матеріальних потоків необхідно створювати і підтримувати ділові партнерські відносини з іншими підприємствами – учасниками логістичного ланцюга на основі врахування взаємних інтересів та компромісів;  2. Ведення обліку логістичних витрат протягом всього логістичного ланцюга, що сприяє оптимізації загальних витрат на всій довжині матеріального потоку;  3. Під час вдосконалення або проектування будь-якої окремої ланки логістичного ланцюга варто розглядати вплив змін не лише на цю ланку, а й на весь логістичний ланцюг: слід проаналізувати, як зміни в одній ланці вплинуть на весь матеріальний потік і загальні результати логістичного процесу;  4. Пріоритет розподілу товарів над їх виробництвом, тобто вважається, що важливіше спланувати і передбачити розподіл і збут товарів, ніж їх виготовити. Це сприятиме виробництву тільки тих товарів, яких потребує ринок, що дозволить уникнути проблем із їх реалізацією.  5. Аналіз логістичного ланцюга потрібно вести з кінця процесу, тобто від пункту прибуття або призначення матеріального потоку у напрямку до джерела матеріального потоку. Крім цього кожна операція в ланцюзі повинна проектуватися таким чином, щоб найкраще відповідати потребам і умовам наступних операцій.        </vt:lpstr>
      <vt:lpstr>На практиці використання концепції інтегрованої логістики має певні проблеми, які потрібно вирішувати поступово: велика кількість логістичних операцій; географічна віддаленість учасників логістичного ланцюгу; відсутність висококваліфікованих спеціалістів з логістики; відсутність загальних систем контролю та недоступність інтегрованої інформації; конкурентні відносини в логістичному ланцюгу; різні цілі та пріоритети учасників логістичного ланцюгу; відмінності в рівнях управління та професійності персоналу.  Інтегрований підхід в логістиці вимагає об’єднання різних функціональних галузей та їх учасників в рамках єдиної логістичної системи з метою її оптимізації. Такий підхід розповсюджується як на мікроекономічний рівень самої фірми, так і на логістичний ланцюг. При цьому учасники мають налагодити спільну роботу        </vt:lpstr>
      <vt:lpstr>ДЯКУЮ ЗА УВАГУ!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Виговський Володимир Георгійович</dc:creator>
  <cp:lastModifiedBy>Lenovo</cp:lastModifiedBy>
  <cp:revision>46</cp:revision>
  <dcterms:created xsi:type="dcterms:W3CDTF">2020-09-21T06:29:33Z</dcterms:created>
  <dcterms:modified xsi:type="dcterms:W3CDTF">2023-09-16T19:40:41Z</dcterms:modified>
</cp:coreProperties>
</file>