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90"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Helvetica Neue" panose="020B0604020202020204" charset="0"/>
      <p:regular r:id="rId41"/>
      <p:bold r:id="rId42"/>
      <p:italic r:id="rId43"/>
      <p:boldItalic r:id="rId4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без заголовка" id="{13E2697A-6DBF-40F6-9B3C-BED881872CEF}">
          <p14:sldIdLst>
            <p14:sldId id="256"/>
            <p14:sldId id="257"/>
          </p14:sldIdLst>
        </p14:section>
        <p14:section name="Доброчесність" id="{20B322DF-15A3-453E-A12D-B88AD1CB061E}">
          <p14:sldIdLst>
            <p14:sldId id="258"/>
            <p14:sldId id="259"/>
            <p14:sldId id="260"/>
            <p14:sldId id="261"/>
            <p14:sldId id="262"/>
            <p14:sldId id="263"/>
            <p14:sldId id="264"/>
            <p14:sldId id="266"/>
          </p14:sldIdLst>
        </p14:section>
        <p14:section name="Законодавче регулювання" id="{27A5AD10-B850-4954-98D3-9F5A161A65E8}">
          <p14:sldIdLst>
            <p14:sldId id="267"/>
            <p14:sldId id="268"/>
            <p14:sldId id="269"/>
            <p14:sldId id="270"/>
          </p14:sldIdLst>
        </p14:section>
        <p14:section name="Форми, джерела, наслідки та запобігання" id="{B3E84354-B770-4D3F-A454-87A41ED3DC3D}">
          <p14:sldIdLst>
            <p14:sldId id="271"/>
            <p14:sldId id="272"/>
            <p14:sldId id="273"/>
            <p14:sldId id="274"/>
            <p14:sldId id="275"/>
            <p14:sldId id="290"/>
            <p14:sldId id="276"/>
          </p14:sldIdLst>
        </p14:section>
        <p14:section name="Мінімізація корупційних ризиків" id="{94719A3F-3EFF-40F1-9DDD-4C04F505D735}">
          <p14:sldIdLst>
            <p14:sldId id="277"/>
            <p14:sldId id="278"/>
            <p14:sldId id="279"/>
            <p14:sldId id="280"/>
            <p14:sldId id="281"/>
          </p14:sldIdLst>
        </p14:section>
        <p14:section name="Історії успіху" id="{82A65E41-7D1C-4517-914B-563CC267FCCC}">
          <p14:sldIdLst>
            <p14:sldId id="282"/>
            <p14:sldId id="283"/>
            <p14:sldId id="284"/>
            <p14:sldId id="285"/>
            <p14:sldId id="286"/>
            <p14:sldId id="287"/>
            <p14:sldId id="288"/>
          </p14:sldIdLst>
        </p14:section>
        <p14:section name="Інтерактивні вправи" id="{C3F3447A-E1FE-433C-8D4F-2AD846B7BD44}">
          <p14:sldIdLst>
            <p14:sldId id="289"/>
          </p14:sldIdLst>
        </p14:section>
      </p14:sectionLst>
    </p:ext>
    <p:ext uri="{EFAFB233-063F-42B5-8137-9DF3F51BA10A}">
      <p15:sldGuideLst xmlns:p15="http://schemas.microsoft.com/office/powerpoint/2012/main">
        <p15:guide id="1" orient="horz" pos="350" userDrawn="1">
          <p15:clr>
            <a:srgbClr val="A4A3A4"/>
          </p15:clr>
        </p15:guide>
        <p15:guide id="4" orient="horz" pos="2913"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874" y="-19"/>
      </p:cViewPr>
      <p:guideLst>
        <p:guide orient="horz" pos="350"/>
        <p:guide orient="horz" pos="291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f25383b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0f25383b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0e20c7464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0e20c7464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528c4411e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528c4411e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528c4411e5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528c4411e5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528c4411e5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528c4411e5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132c88ad62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132c88ad62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0f25383bf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0f25383bf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18d423687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18d423687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0f25383bf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0f25383bf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1a47aeaac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1a47aeaac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0e20c746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0e20c746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1a47aeaac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1a47aeaac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288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1a47aeaac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1a47aeaac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1a47aeaac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1a47aeaac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132c88ad62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132c88ad62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1a47aeaac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1a47aeaac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1a47aeaac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1a47aeaac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132c88ad62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132c88ad62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132c88ad62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132c88ad62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1a47aeaac4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1a47aeaac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1a47aeaac4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1a47aeaac4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0e20c7464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0e20c7464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1a47aeaac4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1a47aeaac4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1a47aeaac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1a47aeaac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1a47aeaac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1a47aeaac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132c88ad62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132c88ad62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1a47aeaac4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1a47aeaac4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0e20c7464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0e20c7464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0e20c7464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0e20c7464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18b2abcc1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18b2abcc1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18b2abcc1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18b2abcc1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1a4e30ffa1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1a4e30ffa1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528c4411e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528c4411e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647745-162A-4112-8014-D13123B51826}"/>
              </a:ext>
            </a:extLst>
          </p:cNvPr>
          <p:cNvSpPr>
            <a:spLocks noGrp="1"/>
          </p:cNvSpPr>
          <p:nvPr>
            <p:ph type="ctrTitle" hasCustomPrompt="1"/>
          </p:nvPr>
        </p:nvSpPr>
        <p:spPr>
          <a:xfrm>
            <a:off x="800100" y="1986497"/>
            <a:ext cx="7551420" cy="529591"/>
          </a:xfrm>
        </p:spPr>
        <p:txBody>
          <a:bodyPr anchor="ctr"/>
          <a:lstStyle>
            <a:lvl1pPr algn="ctr">
              <a:defRPr sz="4500" b="1"/>
            </a:lvl1pPr>
          </a:lstStyle>
          <a:p>
            <a:r>
              <a:rPr lang="uk-UA" dirty="0"/>
              <a:t>НАЗВА</a:t>
            </a:r>
            <a:endParaRPr lang="ru-RU" dirty="0"/>
          </a:p>
        </p:txBody>
      </p:sp>
      <p:pic>
        <p:nvPicPr>
          <p:cNvPr id="1026" name="Picture 2">
            <a:extLst>
              <a:ext uri="{FF2B5EF4-FFF2-40B4-BE49-F238E27FC236}">
                <a16:creationId xmlns:a16="http://schemas.microsoft.com/office/drawing/2014/main" id="{66F60458-1D3F-47EE-B5BC-C316332A2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54" y="422910"/>
            <a:ext cx="847166" cy="800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654F388-E623-43EF-9D36-95D0C3C11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185" y="0"/>
            <a:ext cx="516815" cy="149352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58;p13">
            <a:extLst>
              <a:ext uri="{FF2B5EF4-FFF2-40B4-BE49-F238E27FC236}">
                <a16:creationId xmlns:a16="http://schemas.microsoft.com/office/drawing/2014/main" id="{B75EB6F6-3458-4CAA-912B-2EF5E7F4778D}"/>
              </a:ext>
            </a:extLst>
          </p:cNvPr>
          <p:cNvSpPr/>
          <p:nvPr/>
        </p:nvSpPr>
        <p:spPr>
          <a:xfrm>
            <a:off x="-16538" y="4576275"/>
            <a:ext cx="3498878" cy="567225"/>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extLst>
      <p:ext uri="{BB962C8B-B14F-4D97-AF65-F5344CB8AC3E}">
        <p14:creationId xmlns:p14="http://schemas.microsoft.com/office/powerpoint/2010/main" val="336037135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CDEF0F-B5FC-453A-95B0-F7BAA5673EAE}"/>
              </a:ext>
            </a:extLst>
          </p:cNvPr>
          <p:cNvSpPr>
            <a:spLocks noGrp="1"/>
          </p:cNvSpPr>
          <p:nvPr>
            <p:ph type="title"/>
          </p:nvPr>
        </p:nvSpPr>
        <p:spPr>
          <a:xfrm>
            <a:off x="792480" y="411480"/>
            <a:ext cx="7566660" cy="541020"/>
          </a:xfrm>
        </p:spPr>
        <p:txBody>
          <a:bodyPr anchor="t">
            <a:noAutofit/>
          </a:bodyPr>
          <a:lstStyle>
            <a:lvl1pPr>
              <a:defRPr sz="2250" b="1"/>
            </a:lvl1pPr>
          </a:lstStyle>
          <a:p>
            <a:r>
              <a:rPr lang="uk-UA"/>
              <a:t>Клацніть, щоб редагувати стиль зразка заголовка</a:t>
            </a:r>
            <a:endParaRPr lang="ru-RU" dirty="0"/>
          </a:p>
        </p:txBody>
      </p:sp>
      <p:sp>
        <p:nvSpPr>
          <p:cNvPr id="8" name="Місце для тексту 7">
            <a:extLst>
              <a:ext uri="{FF2B5EF4-FFF2-40B4-BE49-F238E27FC236}">
                <a16:creationId xmlns:a16="http://schemas.microsoft.com/office/drawing/2014/main" id="{268D5B53-CC9D-4DB4-A950-5B4627B31CFD}"/>
              </a:ext>
            </a:extLst>
          </p:cNvPr>
          <p:cNvSpPr>
            <a:spLocks noGrp="1"/>
          </p:cNvSpPr>
          <p:nvPr>
            <p:ph type="body" sz="quarter" idx="13" hasCustomPrompt="1"/>
          </p:nvPr>
        </p:nvSpPr>
        <p:spPr>
          <a:xfrm>
            <a:off x="792480" y="1234440"/>
            <a:ext cx="7566660" cy="3497580"/>
          </a:xfrm>
        </p:spPr>
        <p:txBody>
          <a:bodyPr>
            <a:normAutofit/>
          </a:bodyPr>
          <a:lstStyle>
            <a:lvl1pPr marL="257175" indent="-257175">
              <a:buClr>
                <a:srgbClr val="B9D6D5"/>
              </a:buClr>
              <a:buFont typeface="Wingdings" panose="05000000000000000000" pitchFamily="2" charset="2"/>
              <a:buChar char="l"/>
              <a:defRPr sz="1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pic>
        <p:nvPicPr>
          <p:cNvPr id="4" name="Google Shape;148;p19">
            <a:extLst>
              <a:ext uri="{FF2B5EF4-FFF2-40B4-BE49-F238E27FC236}">
                <a16:creationId xmlns:a16="http://schemas.microsoft.com/office/drawing/2014/main" id="{589DCC1C-8FF8-414E-B130-28253559F7E4}"/>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Tree>
    <p:extLst>
      <p:ext uri="{BB962C8B-B14F-4D97-AF65-F5344CB8AC3E}">
        <p14:creationId xmlns:p14="http://schemas.microsoft.com/office/powerpoint/2010/main" val="7673423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11A2CA-E0FA-4E9F-B502-B8A26CBB2D44}"/>
              </a:ext>
            </a:extLst>
          </p:cNvPr>
          <p:cNvSpPr>
            <a:spLocks noGrp="1"/>
          </p:cNvSpPr>
          <p:nvPr>
            <p:ph type="title" hasCustomPrompt="1"/>
          </p:nvPr>
        </p:nvSpPr>
        <p:spPr>
          <a:xfrm>
            <a:off x="804109" y="1490565"/>
            <a:ext cx="6978995" cy="737466"/>
          </a:xfrm>
        </p:spPr>
        <p:txBody>
          <a:bodyPr anchor="t">
            <a:normAutofit/>
          </a:bodyPr>
          <a:lstStyle>
            <a:lvl1pPr algn="l">
              <a:defRPr sz="3750" b="1"/>
            </a:lvl1pPr>
          </a:lstStyle>
          <a:p>
            <a:r>
              <a:rPr lang="uk-UA" dirty="0"/>
              <a:t>ЗАГОЛОВОК</a:t>
            </a:r>
            <a:endParaRPr lang="ru-RU" dirty="0"/>
          </a:p>
        </p:txBody>
      </p:sp>
      <p:pic>
        <p:nvPicPr>
          <p:cNvPr id="7" name="Google Shape;84;p15">
            <a:extLst>
              <a:ext uri="{FF2B5EF4-FFF2-40B4-BE49-F238E27FC236}">
                <a16:creationId xmlns:a16="http://schemas.microsoft.com/office/drawing/2014/main" id="{ADD5CADB-F56F-4F8C-BD2A-26D17329CDFE}"/>
              </a:ext>
            </a:extLst>
          </p:cNvPr>
          <p:cNvPicPr preferRelativeResize="0"/>
          <p:nvPr/>
        </p:nvPicPr>
        <p:blipFill>
          <a:blip r:embed="rId2">
            <a:alphaModFix/>
          </a:blip>
          <a:stretch>
            <a:fillRect/>
          </a:stretch>
        </p:blipFill>
        <p:spPr>
          <a:xfrm>
            <a:off x="804109" y="3897449"/>
            <a:ext cx="443063" cy="279131"/>
          </a:xfrm>
          <a:prstGeom prst="rect">
            <a:avLst/>
          </a:prstGeom>
          <a:noFill/>
          <a:ln>
            <a:noFill/>
          </a:ln>
        </p:spPr>
      </p:pic>
      <p:sp>
        <p:nvSpPr>
          <p:cNvPr id="8" name="Google Shape;83;p15">
            <a:extLst>
              <a:ext uri="{FF2B5EF4-FFF2-40B4-BE49-F238E27FC236}">
                <a16:creationId xmlns:a16="http://schemas.microsoft.com/office/drawing/2014/main" id="{C434E1A6-C329-4C51-8D02-804DB31A7DD2}"/>
              </a:ext>
            </a:extLst>
          </p:cNvPr>
          <p:cNvSpPr/>
          <p:nvPr/>
        </p:nvSpPr>
        <p:spPr>
          <a:xfrm>
            <a:off x="7787640" y="0"/>
            <a:ext cx="1356360" cy="5143500"/>
          </a:xfrm>
          <a:prstGeom prst="rect">
            <a:avLst/>
          </a:prstGeom>
          <a:solidFill>
            <a:srgbClr val="B9D6D5"/>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 name="Google Shape;85;p15">
            <a:extLst>
              <a:ext uri="{FF2B5EF4-FFF2-40B4-BE49-F238E27FC236}">
                <a16:creationId xmlns:a16="http://schemas.microsoft.com/office/drawing/2014/main" id="{A959930E-1371-48DF-955D-0A8964C2898C}"/>
              </a:ext>
            </a:extLst>
          </p:cNvPr>
          <p:cNvSpPr/>
          <p:nvPr/>
        </p:nvSpPr>
        <p:spPr>
          <a:xfrm>
            <a:off x="0" y="4587240"/>
            <a:ext cx="3505200" cy="556260"/>
          </a:xfrm>
          <a:prstGeom prst="snip1Rect">
            <a:avLst>
              <a:gd name="adj" fmla="val 16667"/>
            </a:avLst>
          </a:prstGeom>
          <a:solidFill>
            <a:schemeClr val="dk1"/>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Tree>
    <p:extLst>
      <p:ext uri="{BB962C8B-B14F-4D97-AF65-F5344CB8AC3E}">
        <p14:creationId xmlns:p14="http://schemas.microsoft.com/office/powerpoint/2010/main" val="235340778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8E3612-4F38-4AFE-A043-59BB2E5975F9}"/>
              </a:ext>
            </a:extLst>
          </p:cNvPr>
          <p:cNvSpPr>
            <a:spLocks noGrp="1"/>
          </p:cNvSpPr>
          <p:nvPr>
            <p:ph type="title"/>
          </p:nvPr>
        </p:nvSpPr>
        <p:spPr>
          <a:xfrm>
            <a:off x="713793" y="350018"/>
            <a:ext cx="7886700" cy="349779"/>
          </a:xfrm>
        </p:spPr>
        <p:txBody>
          <a:bodyPr anchor="t">
            <a:normAutofit/>
          </a:bodyPr>
          <a:lstStyle>
            <a:lvl1pPr>
              <a:defRPr sz="2250" b="1"/>
            </a:lvl1pPr>
          </a:lstStyle>
          <a:p>
            <a:r>
              <a:rPr lang="uk-UA"/>
              <a:t>Клацніть, щоб редагувати стиль зразка заголовка</a:t>
            </a:r>
            <a:endParaRPr lang="ru-RU" dirty="0"/>
          </a:p>
        </p:txBody>
      </p:sp>
      <p:sp>
        <p:nvSpPr>
          <p:cNvPr id="3" name="Місце для вмісту 2">
            <a:extLst>
              <a:ext uri="{FF2B5EF4-FFF2-40B4-BE49-F238E27FC236}">
                <a16:creationId xmlns:a16="http://schemas.microsoft.com/office/drawing/2014/main" id="{134AC0B3-FF31-4D66-AAD3-57A17E83ECC4}"/>
              </a:ext>
            </a:extLst>
          </p:cNvPr>
          <p:cNvSpPr>
            <a:spLocks noGrp="1"/>
          </p:cNvSpPr>
          <p:nvPr>
            <p:ph sz="half" idx="1" hasCustomPrompt="1"/>
          </p:nvPr>
        </p:nvSpPr>
        <p:spPr>
          <a:xfrm>
            <a:off x="797767" y="964116"/>
            <a:ext cx="3717083" cy="3211645"/>
          </a:xfrm>
        </p:spPr>
        <p:txBody>
          <a:bodyPr>
            <a:normAutofit/>
          </a:bodyPr>
          <a:lstStyle>
            <a:lvl1pPr marL="0" indent="0">
              <a:buNone/>
              <a:defRPr sz="1500"/>
            </a:lvl1pPr>
          </a:lstStyle>
          <a:p>
            <a:pPr lvl="0"/>
            <a:r>
              <a:rPr lang="uk-UA" dirty="0"/>
              <a:t>текст</a:t>
            </a:r>
            <a:endParaRPr lang="ru-RU" dirty="0"/>
          </a:p>
        </p:txBody>
      </p:sp>
      <p:pic>
        <p:nvPicPr>
          <p:cNvPr id="8" name="Google Shape;148;p19">
            <a:extLst>
              <a:ext uri="{FF2B5EF4-FFF2-40B4-BE49-F238E27FC236}">
                <a16:creationId xmlns:a16="http://schemas.microsoft.com/office/drawing/2014/main" id="{41835A1A-480D-42F6-B6C7-B54E24FABFD7}"/>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
        <p:nvSpPr>
          <p:cNvPr id="6" name="Місце для діаграми 5">
            <a:extLst>
              <a:ext uri="{FF2B5EF4-FFF2-40B4-BE49-F238E27FC236}">
                <a16:creationId xmlns:a16="http://schemas.microsoft.com/office/drawing/2014/main" id="{DAE3875F-7F49-41C8-ABC0-7B147C64C584}"/>
              </a:ext>
            </a:extLst>
          </p:cNvPr>
          <p:cNvSpPr>
            <a:spLocks noGrp="1"/>
          </p:cNvSpPr>
          <p:nvPr>
            <p:ph type="chart" sz="quarter" idx="10"/>
          </p:nvPr>
        </p:nvSpPr>
        <p:spPr>
          <a:xfrm>
            <a:off x="4572000" y="964115"/>
            <a:ext cx="3774233" cy="3211644"/>
          </a:xfrm>
        </p:spPr>
        <p:txBody>
          <a:bodyPr/>
          <a:lstStyle/>
          <a:p>
            <a:r>
              <a:rPr lang="uk-UA"/>
              <a:t>Вставлення діаграми</a:t>
            </a:r>
            <a:endParaRPr lang="ru-RU" dirty="0"/>
          </a:p>
        </p:txBody>
      </p:sp>
    </p:spTree>
    <p:extLst>
      <p:ext uri="{BB962C8B-B14F-4D97-AF65-F5344CB8AC3E}">
        <p14:creationId xmlns:p14="http://schemas.microsoft.com/office/powerpoint/2010/main" val="21997586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29DC7-6400-441F-8A54-9BCD69EC5E56}"/>
              </a:ext>
            </a:extLst>
          </p:cNvPr>
          <p:cNvSpPr>
            <a:spLocks noGrp="1"/>
          </p:cNvSpPr>
          <p:nvPr>
            <p:ph type="title"/>
          </p:nvPr>
        </p:nvSpPr>
        <p:spPr>
          <a:xfrm>
            <a:off x="712470" y="11312"/>
            <a:ext cx="7886700" cy="994172"/>
          </a:xfrm>
        </p:spPr>
        <p:txBody>
          <a:bodyPr>
            <a:normAutofit/>
          </a:bodyPr>
          <a:lstStyle>
            <a:lvl1pPr>
              <a:defRPr sz="2250" b="1"/>
            </a:lvl1pPr>
          </a:lstStyle>
          <a:p>
            <a:r>
              <a:rPr lang="uk-UA"/>
              <a:t>Клацніть, щоб редагувати стиль зразка заголовка</a:t>
            </a:r>
            <a:endParaRPr lang="ru-RU" dirty="0"/>
          </a:p>
        </p:txBody>
      </p:sp>
      <p:pic>
        <p:nvPicPr>
          <p:cNvPr id="6" name="Google Shape;148;p19">
            <a:extLst>
              <a:ext uri="{FF2B5EF4-FFF2-40B4-BE49-F238E27FC236}">
                <a16:creationId xmlns:a16="http://schemas.microsoft.com/office/drawing/2014/main" id="{B709642C-4826-479D-B1DA-1CA6D2F31375}"/>
              </a:ext>
            </a:extLst>
          </p:cNvPr>
          <p:cNvPicPr preferRelativeResize="0"/>
          <p:nvPr/>
        </p:nvPicPr>
        <p:blipFill>
          <a:blip r:embed="rId2">
            <a:alphaModFix/>
          </a:blip>
          <a:stretch>
            <a:fillRect/>
          </a:stretch>
        </p:blipFill>
        <p:spPr>
          <a:xfrm>
            <a:off x="0" y="4440079"/>
            <a:ext cx="9144000" cy="692110"/>
          </a:xfrm>
          <a:prstGeom prst="rect">
            <a:avLst/>
          </a:prstGeom>
          <a:noFill/>
          <a:ln>
            <a:noFill/>
          </a:ln>
        </p:spPr>
      </p:pic>
    </p:spTree>
    <p:extLst>
      <p:ext uri="{BB962C8B-B14F-4D97-AF65-F5344CB8AC3E}">
        <p14:creationId xmlns:p14="http://schemas.microsoft.com/office/powerpoint/2010/main" val="33094885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729DC7-6400-441F-8A54-9BCD69EC5E56}"/>
              </a:ext>
            </a:extLst>
          </p:cNvPr>
          <p:cNvSpPr>
            <a:spLocks noGrp="1"/>
          </p:cNvSpPr>
          <p:nvPr>
            <p:ph type="title"/>
          </p:nvPr>
        </p:nvSpPr>
        <p:spPr>
          <a:xfrm>
            <a:off x="712470" y="11312"/>
            <a:ext cx="7636095" cy="994172"/>
          </a:xfrm>
        </p:spPr>
        <p:txBody>
          <a:bodyPr>
            <a:normAutofit/>
          </a:bodyPr>
          <a:lstStyle>
            <a:lvl1pPr>
              <a:defRPr sz="2250" b="1"/>
            </a:lvl1pPr>
          </a:lstStyle>
          <a:p>
            <a:r>
              <a:rPr lang="uk-UA"/>
              <a:t>Клацніть, щоб редагувати стиль зразка заголовка</a:t>
            </a:r>
            <a:endParaRPr lang="ru-RU" dirty="0"/>
          </a:p>
        </p:txBody>
      </p:sp>
    </p:spTree>
    <p:extLst>
      <p:ext uri="{BB962C8B-B14F-4D97-AF65-F5344CB8AC3E}">
        <p14:creationId xmlns:p14="http://schemas.microsoft.com/office/powerpoint/2010/main" val="19568667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uk"/>
              <a:t>‹№›</a:t>
            </a:fld>
            <a:endParaRPr/>
          </a:p>
        </p:txBody>
      </p:sp>
    </p:spTree>
    <p:extLst>
      <p:ext uri="{BB962C8B-B14F-4D97-AF65-F5344CB8AC3E}">
        <p14:creationId xmlns:p14="http://schemas.microsoft.com/office/powerpoint/2010/main" val="25896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uk"/>
              <a:t>‹№›</a:t>
            </a:fld>
            <a:endParaRPr/>
          </a:p>
        </p:txBody>
      </p:sp>
    </p:spTree>
    <p:extLst>
      <p:ext uri="{BB962C8B-B14F-4D97-AF65-F5344CB8AC3E}">
        <p14:creationId xmlns:p14="http://schemas.microsoft.com/office/powerpoint/2010/main" val="101358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F42D26B9-9594-4412-8326-9EAB3AB83E1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endParaRPr lang="ru-RU" dirty="0"/>
          </a:p>
        </p:txBody>
      </p:sp>
      <p:sp>
        <p:nvSpPr>
          <p:cNvPr id="3" name="Місце для тексту 2">
            <a:extLst>
              <a:ext uri="{FF2B5EF4-FFF2-40B4-BE49-F238E27FC236}">
                <a16:creationId xmlns:a16="http://schemas.microsoft.com/office/drawing/2014/main" id="{0B6B70DD-00A3-4F2F-88AF-1FEF1E480A5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endParaRPr lang="ru-RU" dirty="0"/>
          </a:p>
        </p:txBody>
      </p:sp>
      <p:sp>
        <p:nvSpPr>
          <p:cNvPr id="4" name="Місце для дати 3">
            <a:extLst>
              <a:ext uri="{FF2B5EF4-FFF2-40B4-BE49-F238E27FC236}">
                <a16:creationId xmlns:a16="http://schemas.microsoft.com/office/drawing/2014/main" id="{EEEBB030-1642-467F-AD71-AC09AB6FC3B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fld id="{BB18DB3C-EDB9-479C-86A4-56F38AECDD14}" type="datetimeFigureOut">
              <a:rPr lang="ru-RU" smtClean="0"/>
              <a:pPr/>
              <a:t>20.06.2023</a:t>
            </a:fld>
            <a:endParaRPr lang="ru-RU" dirty="0"/>
          </a:p>
        </p:txBody>
      </p:sp>
      <p:sp>
        <p:nvSpPr>
          <p:cNvPr id="5" name="Місце для нижнього колонтитула 4">
            <a:extLst>
              <a:ext uri="{FF2B5EF4-FFF2-40B4-BE49-F238E27FC236}">
                <a16:creationId xmlns:a16="http://schemas.microsoft.com/office/drawing/2014/main" id="{D26BB925-88C1-4A8F-A3BD-EAFCD621DCE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ru-RU" dirty="0"/>
          </a:p>
        </p:txBody>
      </p:sp>
      <p:sp>
        <p:nvSpPr>
          <p:cNvPr id="6" name="Місце для номера слайда 5">
            <a:extLst>
              <a:ext uri="{FF2B5EF4-FFF2-40B4-BE49-F238E27FC236}">
                <a16:creationId xmlns:a16="http://schemas.microsoft.com/office/drawing/2014/main" id="{EA19E9F8-64A4-410C-B544-1741C5A35D6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3136101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nazk.gov.ua/wp-content/uploads/2022/06/TOP_25_koruptsiy-ni_ryzyky_u_vyshhiy-_osviti.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youtube.com/watch?v=GcUh90IT_RA"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360.articulate.com/review/content/7c72e614-abb5-4cdb-a524-dc878a812238/review"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993575" y="2418275"/>
            <a:ext cx="7392000" cy="7563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630000" y="916775"/>
            <a:ext cx="7862400" cy="15015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Clr>
                <a:schemeClr val="dk1"/>
              </a:buClr>
              <a:buSzPts val="1100"/>
              <a:buFont typeface="Arial"/>
              <a:buNone/>
            </a:pPr>
            <a:r>
              <a:rPr lang="uk" sz="6000" b="1" dirty="0">
                <a:latin typeface="Arial" panose="020B0604020202020204" pitchFamily="34" charset="0"/>
                <a:ea typeface="Roboto"/>
                <a:cs typeface="Arial" panose="020B0604020202020204" pitchFamily="34" charset="0"/>
                <a:sym typeface="Roboto"/>
              </a:rPr>
              <a:t>Тема 11</a:t>
            </a:r>
            <a:endParaRPr sz="6000" b="1" dirty="0">
              <a:latin typeface="Arial" panose="020B0604020202020204" pitchFamily="34" charset="0"/>
              <a:ea typeface="Roboto"/>
              <a:cs typeface="Arial" panose="020B0604020202020204" pitchFamily="34" charset="0"/>
              <a:sym typeface="Roboto"/>
            </a:endParaRPr>
          </a:p>
        </p:txBody>
      </p:sp>
      <p:sp>
        <p:nvSpPr>
          <p:cNvPr id="56" name="Google Shape;56;p13"/>
          <p:cNvSpPr txBox="1">
            <a:spLocks noGrp="1"/>
          </p:cNvSpPr>
          <p:nvPr>
            <p:ph type="subTitle" idx="1"/>
          </p:nvPr>
        </p:nvSpPr>
        <p:spPr>
          <a:xfrm>
            <a:off x="630000" y="2246075"/>
            <a:ext cx="7884000" cy="792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uk" sz="5000" dirty="0">
                <a:solidFill>
                  <a:schemeClr val="dk1"/>
                </a:solidFill>
                <a:latin typeface="Arial" panose="020B0604020202020204" pitchFamily="34" charset="0"/>
                <a:ea typeface="Roboto"/>
                <a:cs typeface="Arial" panose="020B0604020202020204" pitchFamily="34" charset="0"/>
                <a:sym typeface="Roboto"/>
              </a:rPr>
              <a:t>Тема 11</a:t>
            </a:r>
            <a:endParaRPr sz="5000" dirty="0">
              <a:latin typeface="Arial" panose="020B0604020202020204" pitchFamily="34" charset="0"/>
              <a:ea typeface="Roboto"/>
              <a:cs typeface="Arial" panose="020B0604020202020204" pitchFamily="34" charset="0"/>
              <a:sym typeface="Roboto"/>
            </a:endParaRPr>
          </a:p>
        </p:txBody>
      </p:sp>
      <p:pic>
        <p:nvPicPr>
          <p:cNvPr id="57" name="Google Shape;57;p13"/>
          <p:cNvPicPr preferRelativeResize="0"/>
          <p:nvPr/>
        </p:nvPicPr>
        <p:blipFill>
          <a:blip r:embed="rId3">
            <a:alphaModFix/>
          </a:blip>
          <a:stretch>
            <a:fillRect/>
          </a:stretch>
        </p:blipFill>
        <p:spPr>
          <a:xfrm>
            <a:off x="8695250" y="-37425"/>
            <a:ext cx="448750" cy="1265275"/>
          </a:xfrm>
          <a:prstGeom prst="rect">
            <a:avLst/>
          </a:prstGeom>
          <a:noFill/>
          <a:ln>
            <a:noFill/>
          </a:ln>
        </p:spPr>
      </p:pic>
      <p:pic>
        <p:nvPicPr>
          <p:cNvPr id="58" name="Google Shape;58;p13"/>
          <p:cNvPicPr preferRelativeResize="0"/>
          <p:nvPr/>
        </p:nvPicPr>
        <p:blipFill>
          <a:blip r:embed="rId4">
            <a:alphaModFix/>
          </a:blip>
          <a:stretch>
            <a:fillRect/>
          </a:stretch>
        </p:blipFill>
        <p:spPr>
          <a:xfrm>
            <a:off x="654025" y="354700"/>
            <a:ext cx="631225" cy="596150"/>
          </a:xfrm>
          <a:prstGeom prst="rect">
            <a:avLst/>
          </a:prstGeom>
          <a:noFill/>
          <a:ln>
            <a:noFill/>
          </a:ln>
        </p:spPr>
      </p:pic>
      <p:sp>
        <p:nvSpPr>
          <p:cNvPr id="59" name="Google Shape;59;p13"/>
          <p:cNvSpPr/>
          <p:nvPr/>
        </p:nvSpPr>
        <p:spPr>
          <a:xfrm>
            <a:off x="0" y="4387200"/>
            <a:ext cx="3092100" cy="756300"/>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929390" y="215402"/>
            <a:ext cx="7159926"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Просування цінностей</a:t>
            </a:r>
            <a:endParaRPr sz="3000" b="1" dirty="0">
              <a:latin typeface="Arial" panose="020B0604020202020204" pitchFamily="34" charset="0"/>
              <a:ea typeface="Roboto"/>
              <a:cs typeface="Arial" panose="020B0604020202020204" pitchFamily="34" charset="0"/>
              <a:sym typeface="Roboto"/>
            </a:endParaRPr>
          </a:p>
        </p:txBody>
      </p:sp>
      <p:sp>
        <p:nvSpPr>
          <p:cNvPr id="155" name="Google Shape;155;p23"/>
          <p:cNvSpPr txBox="1"/>
          <p:nvPr/>
        </p:nvSpPr>
        <p:spPr>
          <a:xfrm>
            <a:off x="786919" y="703675"/>
            <a:ext cx="7302397" cy="1954351"/>
          </a:xfrm>
          <a:prstGeom prst="rect">
            <a:avLst/>
          </a:prstGeom>
          <a:noFill/>
          <a:ln>
            <a:noFill/>
          </a:ln>
        </p:spPr>
        <p:txBody>
          <a:bodyPr spcFirstLastPara="1" wrap="square" lIns="91425" tIns="91425" rIns="91425" bIns="91425" anchor="t" anchorCtr="0">
            <a:spAutoFit/>
          </a:bodyPr>
          <a:lstStyle/>
          <a:p>
            <a:pPr marL="457200" lvl="0" indent="-349250" algn="just" rtl="0">
              <a:lnSpc>
                <a:spcPct val="150000"/>
              </a:lnSpc>
              <a:spcBef>
                <a:spcPts val="1200"/>
              </a:spcBef>
              <a:spcAft>
                <a:spcPts val="0"/>
              </a:spcAft>
              <a:buClr>
                <a:srgbClr val="B9D6D5"/>
              </a:buClr>
              <a:buSzPts val="1900"/>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Кодекс цінностей.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49250" algn="just" rtl="0">
              <a:lnSpc>
                <a:spcPct val="150000"/>
              </a:lnSpc>
              <a:spcBef>
                <a:spcPts val="0"/>
              </a:spcBef>
              <a:spcAft>
                <a:spcPts val="0"/>
              </a:spcAft>
              <a:buClr>
                <a:srgbClr val="B9D6D5"/>
              </a:buClr>
              <a:buSzPts val="19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Традиція та культура комунікації про цінності.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49250" algn="just" rtl="0">
              <a:lnSpc>
                <a:spcPct val="150000"/>
              </a:lnSpc>
              <a:spcBef>
                <a:spcPts val="0"/>
              </a:spcBef>
              <a:spcAft>
                <a:spcPts val="0"/>
              </a:spcAft>
              <a:buClr>
                <a:srgbClr val="B9D6D5"/>
              </a:buClr>
              <a:buSzPts val="1900"/>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Розподіл відповідальності.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49250" algn="just" rtl="0">
              <a:lnSpc>
                <a:spcPct val="150000"/>
              </a:lnSpc>
              <a:spcBef>
                <a:spcPts val="0"/>
              </a:spcBef>
              <a:spcAft>
                <a:spcPts val="0"/>
              </a:spcAft>
              <a:buClr>
                <a:srgbClr val="B9D6D5"/>
              </a:buClr>
              <a:buSzPts val="1900"/>
              <a:buFont typeface="Times New Roman"/>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Готові, прозорі процеси.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42900" algn="just" rtl="0">
              <a:lnSpc>
                <a:spcPct val="150000"/>
              </a:lnSpc>
              <a:spcBef>
                <a:spcPts val="0"/>
              </a:spcBef>
              <a:spcAft>
                <a:spcPts val="0"/>
              </a:spcAft>
              <a:buClr>
                <a:srgbClr val="B9D6D5"/>
              </a:buClr>
              <a:buSzPts val="1800"/>
              <a:buFont typeface="Times New Roman"/>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Прозорий моніторинг та коригування.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156" name="Google Shape;156;p23"/>
          <p:cNvSpPr/>
          <p:nvPr/>
        </p:nvSpPr>
        <p:spPr>
          <a:xfrm rot="5400000" flipH="1">
            <a:off x="4419075" y="474750"/>
            <a:ext cx="306900" cy="91449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Групувати 3">
            <a:extLst>
              <a:ext uri="{FF2B5EF4-FFF2-40B4-BE49-F238E27FC236}">
                <a16:creationId xmlns:a16="http://schemas.microsoft.com/office/drawing/2014/main" id="{01B83C9C-33C3-4A21-91F8-A6B45B37A66C}"/>
              </a:ext>
            </a:extLst>
          </p:cNvPr>
          <p:cNvGrpSpPr/>
          <p:nvPr/>
        </p:nvGrpSpPr>
        <p:grpSpPr>
          <a:xfrm>
            <a:off x="1173086" y="2911027"/>
            <a:ext cx="1237500" cy="1218600"/>
            <a:chOff x="6104850" y="589925"/>
            <a:chExt cx="1237500" cy="1218600"/>
          </a:xfrm>
        </p:grpSpPr>
        <p:sp>
          <p:nvSpPr>
            <p:cNvPr id="157" name="Google Shape;157;p23"/>
            <p:cNvSpPr/>
            <p:nvPr/>
          </p:nvSpPr>
          <p:spPr>
            <a:xfrm>
              <a:off x="6104850" y="589925"/>
              <a:ext cx="1237500" cy="1218600"/>
            </a:xfrm>
            <a:prstGeom prst="ellipse">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158;p23"/>
            <p:cNvPicPr preferRelativeResize="0"/>
            <p:nvPr/>
          </p:nvPicPr>
          <p:blipFill>
            <a:blip r:embed="rId3">
              <a:alphaModFix/>
            </a:blip>
            <a:stretch>
              <a:fillRect/>
            </a:stretch>
          </p:blipFill>
          <p:spPr>
            <a:xfrm>
              <a:off x="6332087" y="807725"/>
              <a:ext cx="783000" cy="783000"/>
            </a:xfrm>
            <a:prstGeom prst="rect">
              <a:avLst/>
            </a:prstGeom>
            <a:noFill/>
            <a:ln>
              <a:noFill/>
            </a:ln>
          </p:spPr>
        </p:pic>
      </p:grpSp>
      <p:grpSp>
        <p:nvGrpSpPr>
          <p:cNvPr id="5" name="Групувати 4">
            <a:extLst>
              <a:ext uri="{FF2B5EF4-FFF2-40B4-BE49-F238E27FC236}">
                <a16:creationId xmlns:a16="http://schemas.microsoft.com/office/drawing/2014/main" id="{FCA160F6-E80E-471C-8731-77D45F0659C6}"/>
              </a:ext>
            </a:extLst>
          </p:cNvPr>
          <p:cNvGrpSpPr/>
          <p:nvPr/>
        </p:nvGrpSpPr>
        <p:grpSpPr>
          <a:xfrm>
            <a:off x="6367178" y="2922277"/>
            <a:ext cx="1237500" cy="1196100"/>
            <a:chOff x="6104850" y="3357475"/>
            <a:chExt cx="1237500" cy="1196100"/>
          </a:xfrm>
        </p:grpSpPr>
        <p:sp>
          <p:nvSpPr>
            <p:cNvPr id="160" name="Google Shape;160;p23"/>
            <p:cNvSpPr/>
            <p:nvPr/>
          </p:nvSpPr>
          <p:spPr>
            <a:xfrm>
              <a:off x="6104850" y="3357475"/>
              <a:ext cx="1237500" cy="1196100"/>
            </a:xfrm>
            <a:prstGeom prst="ellipse">
              <a:avLst/>
            </a:prstGeom>
            <a:solidFill>
              <a:srgbClr val="9B9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161;p23"/>
            <p:cNvPicPr preferRelativeResize="0"/>
            <p:nvPr/>
          </p:nvPicPr>
          <p:blipFill>
            <a:blip r:embed="rId4">
              <a:alphaModFix/>
            </a:blip>
            <a:stretch>
              <a:fillRect/>
            </a:stretch>
          </p:blipFill>
          <p:spPr>
            <a:xfrm>
              <a:off x="6332088" y="3575286"/>
              <a:ext cx="783000" cy="783000"/>
            </a:xfrm>
            <a:prstGeom prst="rect">
              <a:avLst/>
            </a:prstGeom>
            <a:noFill/>
            <a:ln>
              <a:noFill/>
            </a:ln>
          </p:spPr>
        </p:pic>
      </p:grpSp>
      <p:grpSp>
        <p:nvGrpSpPr>
          <p:cNvPr id="3" name="Групувати 2">
            <a:extLst>
              <a:ext uri="{FF2B5EF4-FFF2-40B4-BE49-F238E27FC236}">
                <a16:creationId xmlns:a16="http://schemas.microsoft.com/office/drawing/2014/main" id="{1E564CC1-F035-44E4-B029-51AFB2176CA9}"/>
              </a:ext>
            </a:extLst>
          </p:cNvPr>
          <p:cNvGrpSpPr/>
          <p:nvPr/>
        </p:nvGrpSpPr>
        <p:grpSpPr>
          <a:xfrm>
            <a:off x="3740151" y="2911027"/>
            <a:ext cx="1237500" cy="1218600"/>
            <a:chOff x="6104838" y="1973688"/>
            <a:chExt cx="1237500" cy="1218600"/>
          </a:xfrm>
        </p:grpSpPr>
        <p:sp>
          <p:nvSpPr>
            <p:cNvPr id="159" name="Google Shape;159;p23"/>
            <p:cNvSpPr/>
            <p:nvPr/>
          </p:nvSpPr>
          <p:spPr>
            <a:xfrm>
              <a:off x="6104838" y="1973688"/>
              <a:ext cx="1237500" cy="1218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23"/>
            <p:cNvPicPr preferRelativeResize="0"/>
            <p:nvPr/>
          </p:nvPicPr>
          <p:blipFill>
            <a:blip r:embed="rId5">
              <a:alphaModFix/>
            </a:blip>
            <a:stretch>
              <a:fillRect/>
            </a:stretch>
          </p:blipFill>
          <p:spPr>
            <a:xfrm>
              <a:off x="6361013" y="2216037"/>
              <a:ext cx="725125" cy="72325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p:nvPr/>
        </p:nvSpPr>
        <p:spPr>
          <a:xfrm>
            <a:off x="2434475" y="2090700"/>
            <a:ext cx="5143500" cy="461700"/>
          </a:xfrm>
          <a:prstGeom prst="rect">
            <a:avLst/>
          </a:prstGeom>
          <a:noFill/>
          <a:ln>
            <a:noFill/>
          </a:ln>
        </p:spPr>
        <p:txBody>
          <a:bodyPr spcFirstLastPara="1" wrap="square" lIns="91425" tIns="91425" rIns="91425" bIns="91425" anchor="t" anchorCtr="0">
            <a:spAutoFit/>
          </a:bodyPr>
          <a:lstStyle/>
          <a:p>
            <a:pPr marL="457200" marR="0" lvl="0" indent="0" algn="just" rtl="0">
              <a:lnSpc>
                <a:spcPct val="100000"/>
              </a:lnSpc>
              <a:spcBef>
                <a:spcPts val="0"/>
              </a:spcBef>
              <a:spcAft>
                <a:spcPts val="0"/>
              </a:spcAft>
              <a:buNone/>
            </a:pPr>
            <a:endParaRPr sz="1800" dirty="0">
              <a:latin typeface="Arial" panose="020B0604020202020204" pitchFamily="34" charset="0"/>
              <a:ea typeface="Roboto"/>
              <a:cs typeface="Arial" panose="020B0604020202020204" pitchFamily="34" charset="0"/>
              <a:sym typeface="Roboto"/>
            </a:endParaRPr>
          </a:p>
        </p:txBody>
      </p:sp>
      <p:pic>
        <p:nvPicPr>
          <p:cNvPr id="168" name="Google Shape;168;p24"/>
          <p:cNvPicPr preferRelativeResize="0"/>
          <p:nvPr/>
        </p:nvPicPr>
        <p:blipFill rotWithShape="1">
          <a:blip r:embed="rId3">
            <a:alphaModFix/>
          </a:blip>
          <a:srcRect/>
          <a:stretch/>
        </p:blipFill>
        <p:spPr>
          <a:xfrm>
            <a:off x="977748" y="1117475"/>
            <a:ext cx="590750" cy="372175"/>
          </a:xfrm>
          <a:prstGeom prst="rect">
            <a:avLst/>
          </a:prstGeom>
          <a:noFill/>
          <a:ln>
            <a:noFill/>
          </a:ln>
        </p:spPr>
      </p:pic>
      <p:sp>
        <p:nvSpPr>
          <p:cNvPr id="169" name="Google Shape;169;p24"/>
          <p:cNvSpPr txBox="1"/>
          <p:nvPr/>
        </p:nvSpPr>
        <p:spPr>
          <a:xfrm>
            <a:off x="894836" y="301361"/>
            <a:ext cx="7628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Законодавче регулювання</a:t>
            </a:r>
            <a:endParaRPr sz="3000" b="1" dirty="0">
              <a:latin typeface="Arial" panose="020B0604020202020204" pitchFamily="34" charset="0"/>
              <a:ea typeface="Roboto"/>
              <a:cs typeface="Arial" panose="020B0604020202020204" pitchFamily="34" charset="0"/>
              <a:sym typeface="Roboto"/>
            </a:endParaRPr>
          </a:p>
        </p:txBody>
      </p:sp>
      <p:sp>
        <p:nvSpPr>
          <p:cNvPr id="170" name="Google Shape;170;p24"/>
          <p:cNvSpPr txBox="1"/>
          <p:nvPr/>
        </p:nvSpPr>
        <p:spPr>
          <a:xfrm>
            <a:off x="929331" y="1367205"/>
            <a:ext cx="7285337" cy="294334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uk" sz="1400" b="1" dirty="0">
                <a:solidFill>
                  <a:schemeClr val="dk1"/>
                </a:solidFill>
                <a:latin typeface="Arial" panose="020B0604020202020204" pitchFamily="34" charset="0"/>
                <a:ea typeface="Helvetica Neue"/>
                <a:cs typeface="Arial" panose="020B0604020202020204" pitchFamily="34" charset="0"/>
                <a:sym typeface="Helvetica Neue"/>
              </a:rPr>
              <a:t>Закон України «Про вищу освіту»:</a:t>
            </a:r>
            <a:endParaRPr sz="1400" b="1"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1200"/>
              </a:spcBef>
              <a:spcAft>
                <a:spcPts val="0"/>
              </a:spcAft>
              <a:buNone/>
            </a:pPr>
            <a:r>
              <a:rPr lang="uk" sz="1400" b="1"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Стаття 1: </a:t>
            </a:r>
            <a:endParaRPr sz="1400" b="1"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1200"/>
              </a:spcBef>
              <a:spcAft>
                <a:spcPts val="0"/>
              </a:spcAft>
              <a:buNone/>
            </a:pPr>
            <a:r>
              <a:rPr lang="uk" sz="1400" i="1"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вища освіта - сукупність систематизованих знань, умінь і практичних навичок, </a:t>
            </a:r>
            <a:r>
              <a:rPr lang="uk" sz="1400" b="1" i="1"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способів мислення, професійних, світоглядних і громадянських якостей, морально-етичних цінностей,</a:t>
            </a:r>
            <a:r>
              <a:rPr lang="uk" sz="1400" i="1"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 інших компетентностей, здобутих у закладі вищої освіти (науковій установі) у відповідній галузі знань за певною кваліфікацією на рівнях вищої освіти, що за складністю є вищими, ніж рівень повної загальної середньої освіти. </a:t>
            </a:r>
            <a:endParaRPr sz="1400" i="1"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0"/>
              </a:spcBef>
              <a:spcAft>
                <a:spcPts val="800"/>
              </a:spcAft>
              <a:buNone/>
            </a:pPr>
            <a:endParaRPr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endParaRPr>
          </a:p>
        </p:txBody>
      </p:sp>
      <p:pic>
        <p:nvPicPr>
          <p:cNvPr id="171" name="Google Shape;171;p24"/>
          <p:cNvPicPr preferRelativeResize="0"/>
          <p:nvPr/>
        </p:nvPicPr>
        <p:blipFill>
          <a:blip r:embed="rId4">
            <a:alphaModFix/>
          </a:blip>
          <a:stretch>
            <a:fillRect/>
          </a:stretch>
        </p:blipFill>
        <p:spPr>
          <a:xfrm>
            <a:off x="0" y="4443414"/>
            <a:ext cx="9144000" cy="7000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p:nvPr/>
        </p:nvSpPr>
        <p:spPr>
          <a:xfrm>
            <a:off x="2434475" y="2090700"/>
            <a:ext cx="5143500" cy="461700"/>
          </a:xfrm>
          <a:prstGeom prst="rect">
            <a:avLst/>
          </a:prstGeom>
          <a:noFill/>
          <a:ln>
            <a:noFill/>
          </a:ln>
        </p:spPr>
        <p:txBody>
          <a:bodyPr spcFirstLastPara="1" wrap="square" lIns="91425" tIns="91425" rIns="91425" bIns="91425" anchor="t" anchorCtr="0">
            <a:spAutoFit/>
          </a:bodyPr>
          <a:lstStyle/>
          <a:p>
            <a:pPr marL="457200" marR="0" lvl="0" indent="0" algn="just" rtl="0">
              <a:lnSpc>
                <a:spcPct val="100000"/>
              </a:lnSpc>
              <a:spcBef>
                <a:spcPts val="0"/>
              </a:spcBef>
              <a:spcAft>
                <a:spcPts val="0"/>
              </a:spcAft>
              <a:buNone/>
            </a:pPr>
            <a:endParaRPr sz="1800" dirty="0">
              <a:latin typeface="Arial" panose="020B0604020202020204" pitchFamily="34" charset="0"/>
              <a:ea typeface="Roboto"/>
              <a:cs typeface="Arial" panose="020B0604020202020204" pitchFamily="34" charset="0"/>
              <a:sym typeface="Roboto"/>
            </a:endParaRPr>
          </a:p>
        </p:txBody>
      </p:sp>
      <p:sp>
        <p:nvSpPr>
          <p:cNvPr id="178" name="Google Shape;178;p25"/>
          <p:cNvSpPr txBox="1"/>
          <p:nvPr/>
        </p:nvSpPr>
        <p:spPr>
          <a:xfrm>
            <a:off x="885761" y="281875"/>
            <a:ext cx="5457374"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Законодавче регулювання</a:t>
            </a:r>
            <a:endParaRPr sz="3000" b="1" dirty="0">
              <a:latin typeface="Arial" panose="020B0604020202020204" pitchFamily="34" charset="0"/>
              <a:ea typeface="Roboto"/>
              <a:cs typeface="Arial" panose="020B0604020202020204" pitchFamily="34" charset="0"/>
              <a:sym typeface="Roboto"/>
            </a:endParaRPr>
          </a:p>
        </p:txBody>
      </p:sp>
      <p:sp>
        <p:nvSpPr>
          <p:cNvPr id="179" name="Google Shape;179;p25"/>
          <p:cNvSpPr txBox="1"/>
          <p:nvPr/>
        </p:nvSpPr>
        <p:spPr>
          <a:xfrm>
            <a:off x="885760" y="813045"/>
            <a:ext cx="7434455" cy="3211618"/>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uk" b="1" dirty="0">
                <a:solidFill>
                  <a:schemeClr val="dk1"/>
                </a:solidFill>
                <a:latin typeface="Arial" panose="020B0604020202020204" pitchFamily="34" charset="0"/>
                <a:ea typeface="Helvetica Neue"/>
                <a:cs typeface="Arial" panose="020B0604020202020204" pitchFamily="34" charset="0"/>
                <a:sym typeface="Helvetica Neue"/>
              </a:rPr>
              <a:t>Закон України «Про вищу освіту»:</a:t>
            </a:r>
            <a:endParaRPr b="1"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1200"/>
              </a:spcBef>
              <a:spcAft>
                <a:spcPts val="0"/>
              </a:spcAft>
              <a:buClr>
                <a:schemeClr val="dk1"/>
              </a:buClr>
              <a:buSzPts val="1100"/>
              <a:buFont typeface="Arial"/>
              <a:buNone/>
            </a:pPr>
            <a:r>
              <a:rPr lang="uk" sz="1200" b="1" dirty="0">
                <a:solidFill>
                  <a:schemeClr val="dk1"/>
                </a:solidFill>
                <a:latin typeface="Arial" panose="020B0604020202020204" pitchFamily="34" charset="0"/>
                <a:ea typeface="Helvetica Neue"/>
                <a:cs typeface="Arial" panose="020B0604020202020204" pitchFamily="34" charset="0"/>
                <a:sym typeface="Helvetica Neue"/>
              </a:rPr>
              <a:t>У </a:t>
            </a:r>
            <a:r>
              <a:rPr lang="uk" sz="1200" b="1"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статті 26</a:t>
            </a:r>
            <a:r>
              <a:rPr lang="uk" sz="1200" dirty="0">
                <a:solidFill>
                  <a:schemeClr val="dk1"/>
                </a:solidFill>
                <a:latin typeface="Arial" panose="020B0604020202020204" pitchFamily="34" charset="0"/>
                <a:ea typeface="Helvetica Neue"/>
                <a:cs typeface="Arial" panose="020B0604020202020204" pitchFamily="34" charset="0"/>
                <a:sym typeface="Helvetica Neue"/>
              </a:rPr>
              <a:t> Закону прописані основні завдання для ЗВО, у цій темі доречно виділити наступні:</a:t>
            </a:r>
            <a:br>
              <a:rPr lang="en-US" sz="1200" dirty="0">
                <a:solidFill>
                  <a:schemeClr val="dk1"/>
                </a:solidFill>
                <a:latin typeface="Arial" panose="020B0604020202020204" pitchFamily="34" charset="0"/>
                <a:ea typeface="Helvetica Neue"/>
                <a:cs typeface="Arial" panose="020B0604020202020204" pitchFamily="34" charset="0"/>
                <a:sym typeface="Helvetica Neue"/>
              </a:rPr>
            </a:b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24000" lvl="0" indent="-304800" rtl="0">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участь у забезпеченні суспільного та економічного розвитку держави через формування людського капіталу;</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24000" lvl="0" indent="-304800" rtl="0">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формування особистості шляхом патріотичного, правового, екологічного виховання, утвердження в учасників освітнього процесу моральних цінностей, соціальної активності, громадянської позиції та відповідальності, здорового способу життя, вміння вільно мислити та самоорганізовуватися в сучасних умовах;</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24000" lvl="0" indent="-304800" rtl="0">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забезпечення органічного поєднання в освітньому процесі освітньої, наукової та інноваційної діяльності;</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24000" lvl="0" indent="-304800" rtl="0">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створення необхідних умов для реалізації учасниками освітнього процесу їхніх здібностей і талантів;</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24000" lvl="0" indent="-304800" rtl="0">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збереження та примноження моральних, культурних, наукових цінностей і досягнень суспільства;</a:t>
            </a:r>
            <a:endParaRPr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endParaRPr>
          </a:p>
        </p:txBody>
      </p:sp>
      <p:pic>
        <p:nvPicPr>
          <p:cNvPr id="180" name="Google Shape;180;p25"/>
          <p:cNvPicPr preferRelativeResize="0"/>
          <p:nvPr/>
        </p:nvPicPr>
        <p:blipFill>
          <a:blip r:embed="rId3">
            <a:alphaModFix/>
          </a:blip>
          <a:stretch>
            <a:fillRect/>
          </a:stretch>
        </p:blipFill>
        <p:spPr>
          <a:xfrm>
            <a:off x="0" y="4443414"/>
            <a:ext cx="9144000" cy="7000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p:nvPr/>
        </p:nvSpPr>
        <p:spPr>
          <a:xfrm>
            <a:off x="2434475" y="2090700"/>
            <a:ext cx="5143500" cy="461700"/>
          </a:xfrm>
          <a:prstGeom prst="rect">
            <a:avLst/>
          </a:prstGeom>
          <a:noFill/>
          <a:ln>
            <a:noFill/>
          </a:ln>
        </p:spPr>
        <p:txBody>
          <a:bodyPr spcFirstLastPara="1" wrap="square" lIns="91425" tIns="91425" rIns="91425" bIns="91425" anchor="t" anchorCtr="0">
            <a:spAutoFit/>
          </a:bodyPr>
          <a:lstStyle/>
          <a:p>
            <a:pPr marL="457200" marR="0" lvl="0" indent="0" algn="just" rtl="0">
              <a:lnSpc>
                <a:spcPct val="100000"/>
              </a:lnSpc>
              <a:spcBef>
                <a:spcPts val="0"/>
              </a:spcBef>
              <a:spcAft>
                <a:spcPts val="0"/>
              </a:spcAft>
              <a:buNone/>
            </a:pPr>
            <a:endParaRPr sz="1800" dirty="0">
              <a:latin typeface="Arial" panose="020B0604020202020204" pitchFamily="34" charset="0"/>
              <a:ea typeface="Roboto"/>
              <a:cs typeface="Arial" panose="020B0604020202020204" pitchFamily="34" charset="0"/>
              <a:sym typeface="Roboto"/>
            </a:endParaRPr>
          </a:p>
        </p:txBody>
      </p:sp>
      <p:pic>
        <p:nvPicPr>
          <p:cNvPr id="186" name="Google Shape;186;p26"/>
          <p:cNvPicPr preferRelativeResize="0"/>
          <p:nvPr/>
        </p:nvPicPr>
        <p:blipFill rotWithShape="1">
          <a:blip r:embed="rId3">
            <a:alphaModFix/>
          </a:blip>
          <a:srcRect/>
          <a:stretch/>
        </p:blipFill>
        <p:spPr>
          <a:xfrm>
            <a:off x="7577975" y="727863"/>
            <a:ext cx="590750" cy="372175"/>
          </a:xfrm>
          <a:prstGeom prst="rect">
            <a:avLst/>
          </a:prstGeom>
          <a:noFill/>
          <a:ln>
            <a:noFill/>
          </a:ln>
        </p:spPr>
      </p:pic>
      <p:sp>
        <p:nvSpPr>
          <p:cNvPr id="187" name="Google Shape;187;p26"/>
          <p:cNvSpPr txBox="1"/>
          <p:nvPr/>
        </p:nvSpPr>
        <p:spPr>
          <a:xfrm>
            <a:off x="891540" y="281875"/>
            <a:ext cx="7628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Законодавче регулювання</a:t>
            </a:r>
            <a:endParaRPr sz="3000" b="1" dirty="0">
              <a:latin typeface="Arial" panose="020B0604020202020204" pitchFamily="34" charset="0"/>
              <a:ea typeface="Roboto"/>
              <a:cs typeface="Arial" panose="020B0604020202020204" pitchFamily="34" charset="0"/>
              <a:sym typeface="Roboto"/>
            </a:endParaRPr>
          </a:p>
        </p:txBody>
      </p:sp>
      <p:sp>
        <p:nvSpPr>
          <p:cNvPr id="188" name="Google Shape;188;p26"/>
          <p:cNvSpPr txBox="1"/>
          <p:nvPr/>
        </p:nvSpPr>
        <p:spPr>
          <a:xfrm>
            <a:off x="891540" y="846475"/>
            <a:ext cx="7299960" cy="3114669"/>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0"/>
              </a:spcAft>
              <a:buNone/>
            </a:pPr>
            <a:r>
              <a:rPr lang="uk" sz="1300" b="1" dirty="0">
                <a:solidFill>
                  <a:schemeClr val="dk1"/>
                </a:solidFill>
                <a:latin typeface="Arial" panose="020B0604020202020204" pitchFamily="34" charset="0"/>
                <a:ea typeface="Helvetica Neue"/>
                <a:cs typeface="Arial" panose="020B0604020202020204" pitchFamily="34" charset="0"/>
                <a:sym typeface="Helvetica Neue"/>
              </a:rPr>
              <a:t>Закон України «Про вищу освіту»:</a:t>
            </a:r>
            <a:endParaRPr sz="1300" b="1"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200000"/>
              </a:lnSpc>
              <a:spcBef>
                <a:spcPts val="0"/>
              </a:spcBef>
              <a:spcAft>
                <a:spcPts val="600"/>
              </a:spcAft>
              <a:buNone/>
            </a:pPr>
            <a:r>
              <a:rPr lang="uk" sz="1200" b="1"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Стаття 32</a:t>
            </a:r>
            <a:r>
              <a:rPr lang="uk" sz="1200" dirty="0">
                <a:solidFill>
                  <a:schemeClr val="dk1"/>
                </a:solidFill>
                <a:latin typeface="Arial" panose="020B0604020202020204" pitchFamily="34" charset="0"/>
                <a:ea typeface="Helvetica Neue"/>
                <a:cs typeface="Arial" panose="020B0604020202020204" pitchFamily="34" charset="0"/>
                <a:sym typeface="Helvetica Neue"/>
              </a:rPr>
              <a:t> містить інструменти для забезпечення академічної доброчесності. Так ЗВО зобов'язані:</a:t>
            </a:r>
          </a:p>
          <a:p>
            <a:pPr marL="324000" lvl="0" indent="-304800" algn="just" rtl="0">
              <a:lnSpc>
                <a:spcPct val="115000"/>
              </a:lnSpc>
              <a:spcBef>
                <a:spcPts val="0"/>
              </a:spcBef>
              <a:spcAft>
                <a:spcPts val="60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вживати заходів, у тому числі шляхом запровадження відповідних новітніх технологій, щодо запобігання та виявлення академічного плагіату в наукових роботах наукових, науково-педагогічних, педагогічних, інших працівників і здобувачів вищої освіти та притягнення їх до дисциплінарної відповідальності; </a:t>
            </a:r>
          </a:p>
          <a:p>
            <a:pPr marL="19200" lvl="0" algn="just" rtl="0">
              <a:lnSpc>
                <a:spcPct val="115000"/>
              </a:lnSpc>
              <a:spcBef>
                <a:spcPts val="0"/>
              </a:spcBef>
              <a:spcAft>
                <a:spcPts val="600"/>
              </a:spcAft>
              <a:buClr>
                <a:srgbClr val="B9D6D5"/>
              </a:buClr>
              <a:buSzPts val="1200"/>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24000" lvl="0" indent="-304800" algn="just" rtl="0">
              <a:lnSpc>
                <a:spcPct val="115000"/>
              </a:lnSpc>
              <a:spcBef>
                <a:spcPts val="0"/>
              </a:spcBef>
              <a:spcAft>
                <a:spcPts val="60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мати внутрішню систему забезпечення якості вищої освіти, у тому числі затверджену політику забезпечення дотримання учасниками освітнього процесу академічної доброчесності (кодекс академічної доброчесності);</a:t>
            </a:r>
            <a:endParaRPr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endParaRPr>
          </a:p>
        </p:txBody>
      </p:sp>
      <p:pic>
        <p:nvPicPr>
          <p:cNvPr id="189" name="Google Shape;189;p26"/>
          <p:cNvPicPr preferRelativeResize="0"/>
          <p:nvPr/>
        </p:nvPicPr>
        <p:blipFill>
          <a:blip r:embed="rId4">
            <a:alphaModFix/>
          </a:blip>
          <a:stretch>
            <a:fillRect/>
          </a:stretch>
        </p:blipFill>
        <p:spPr>
          <a:xfrm>
            <a:off x="0" y="4443414"/>
            <a:ext cx="9144000" cy="7000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p:nvPr/>
        </p:nvSpPr>
        <p:spPr>
          <a:xfrm>
            <a:off x="2434475" y="2090700"/>
            <a:ext cx="5143500" cy="461700"/>
          </a:xfrm>
          <a:prstGeom prst="rect">
            <a:avLst/>
          </a:prstGeom>
          <a:noFill/>
          <a:ln>
            <a:noFill/>
          </a:ln>
        </p:spPr>
        <p:txBody>
          <a:bodyPr spcFirstLastPara="1" wrap="square" lIns="91425" tIns="91425" rIns="91425" bIns="91425" anchor="t" anchorCtr="0">
            <a:spAutoFit/>
          </a:bodyPr>
          <a:lstStyle/>
          <a:p>
            <a:pPr marL="457200" marR="0" lvl="0" indent="0" algn="just" rtl="0">
              <a:lnSpc>
                <a:spcPct val="100000"/>
              </a:lnSpc>
              <a:spcBef>
                <a:spcPts val="0"/>
              </a:spcBef>
              <a:spcAft>
                <a:spcPts val="0"/>
              </a:spcAft>
              <a:buNone/>
            </a:pPr>
            <a:endParaRPr sz="1800" dirty="0">
              <a:latin typeface="Arial" panose="020B0604020202020204" pitchFamily="34" charset="0"/>
              <a:ea typeface="Roboto"/>
              <a:cs typeface="Arial" panose="020B0604020202020204" pitchFamily="34" charset="0"/>
              <a:sym typeface="Roboto"/>
            </a:endParaRPr>
          </a:p>
        </p:txBody>
      </p:sp>
      <p:pic>
        <p:nvPicPr>
          <p:cNvPr id="195" name="Google Shape;195;p27"/>
          <p:cNvPicPr preferRelativeResize="0"/>
          <p:nvPr/>
        </p:nvPicPr>
        <p:blipFill rotWithShape="1">
          <a:blip r:embed="rId3">
            <a:alphaModFix/>
          </a:blip>
          <a:srcRect/>
          <a:stretch/>
        </p:blipFill>
        <p:spPr>
          <a:xfrm>
            <a:off x="7577975" y="742287"/>
            <a:ext cx="590750" cy="372175"/>
          </a:xfrm>
          <a:prstGeom prst="rect">
            <a:avLst/>
          </a:prstGeom>
          <a:noFill/>
          <a:ln>
            <a:noFill/>
          </a:ln>
        </p:spPr>
      </p:pic>
      <p:sp>
        <p:nvSpPr>
          <p:cNvPr id="196" name="Google Shape;196;p27"/>
          <p:cNvSpPr txBox="1"/>
          <p:nvPr/>
        </p:nvSpPr>
        <p:spPr>
          <a:xfrm>
            <a:off x="868680" y="281874"/>
            <a:ext cx="7370508"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Законодавче регулювання</a:t>
            </a:r>
            <a:endParaRPr sz="3000" b="1" dirty="0">
              <a:latin typeface="Arial" panose="020B0604020202020204" pitchFamily="34" charset="0"/>
              <a:ea typeface="Roboto"/>
              <a:cs typeface="Arial" panose="020B0604020202020204" pitchFamily="34" charset="0"/>
              <a:sym typeface="Roboto"/>
            </a:endParaRPr>
          </a:p>
        </p:txBody>
      </p:sp>
      <p:sp>
        <p:nvSpPr>
          <p:cNvPr id="197" name="Google Shape;197;p27"/>
          <p:cNvSpPr txBox="1"/>
          <p:nvPr/>
        </p:nvSpPr>
        <p:spPr>
          <a:xfrm>
            <a:off x="904812" y="742287"/>
            <a:ext cx="7263913" cy="3389616"/>
          </a:xfrm>
          <a:prstGeom prst="rect">
            <a:avLst/>
          </a:prstGeom>
          <a:noFill/>
          <a:ln>
            <a:noFill/>
          </a:ln>
        </p:spPr>
        <p:txBody>
          <a:bodyPr spcFirstLastPara="1" wrap="square" lIns="91425" tIns="91425" rIns="91425" bIns="91425" anchor="t" anchorCtr="0">
            <a:spAutoFit/>
          </a:bodyPr>
          <a:lstStyle/>
          <a:p>
            <a:pPr marL="0" lvl="0" indent="0" algn="just" rtl="0">
              <a:lnSpc>
                <a:spcPct val="200000"/>
              </a:lnSpc>
              <a:spcBef>
                <a:spcPts val="1200"/>
              </a:spcBef>
              <a:spcAft>
                <a:spcPts val="0"/>
              </a:spcAft>
              <a:buNone/>
            </a:pPr>
            <a:r>
              <a:rPr lang="uk" sz="1300" b="1" dirty="0">
                <a:solidFill>
                  <a:schemeClr val="dk1"/>
                </a:solidFill>
                <a:latin typeface="Arial" panose="020B0604020202020204" pitchFamily="34" charset="0"/>
                <a:ea typeface="Helvetica Neue"/>
                <a:cs typeface="Arial" panose="020B0604020202020204" pitchFamily="34" charset="0"/>
                <a:sym typeface="Helvetica Neue"/>
              </a:rPr>
              <a:t>Закон України «Про вищу освіту»:</a:t>
            </a:r>
            <a:endParaRPr sz="1300" b="1"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0"/>
              </a:spcBef>
              <a:spcAft>
                <a:spcPts val="0"/>
              </a:spcAft>
              <a:buNone/>
            </a:pPr>
            <a:r>
              <a:rPr lang="uk" sz="1200" b="1"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Стаття 3</a:t>
            </a:r>
            <a:r>
              <a:rPr lang="uk" sz="1200" b="1" dirty="0">
                <a:solidFill>
                  <a:schemeClr val="dk1"/>
                </a:solidFill>
                <a:latin typeface="Arial" panose="020B0604020202020204" pitchFamily="34" charset="0"/>
                <a:ea typeface="Helvetica Neue"/>
                <a:cs typeface="Arial" panose="020B0604020202020204" pitchFamily="34" charset="0"/>
                <a:sym typeface="Helvetica Neue"/>
              </a:rPr>
              <a:t> </a:t>
            </a:r>
            <a:r>
              <a:rPr lang="uk" sz="1200" dirty="0">
                <a:solidFill>
                  <a:schemeClr val="dk1"/>
                </a:solidFill>
                <a:latin typeface="Arial" panose="020B0604020202020204" pitchFamily="34" charset="0"/>
                <a:ea typeface="Helvetica Neue"/>
                <a:cs typeface="Arial" panose="020B0604020202020204" pitchFamily="34" charset="0"/>
                <a:sym typeface="Helvetica Neue"/>
              </a:rPr>
              <a:t>містить шляхи </a:t>
            </a:r>
            <a:r>
              <a:rPr lang="uk" sz="1200" dirty="0">
                <a:solidFill>
                  <a:schemeClr val="dk1"/>
                </a:solidFill>
                <a:highlight>
                  <a:schemeClr val="lt1"/>
                </a:highlight>
                <a:latin typeface="Arial" panose="020B0604020202020204" pitchFamily="34" charset="0"/>
                <a:ea typeface="Helvetica Neue"/>
                <a:cs typeface="Arial" panose="020B0604020202020204" pitchFamily="34" charset="0"/>
                <a:sym typeface="Helvetica Neue"/>
              </a:rPr>
              <a:t>формування і реалізації державної політики у сфері вищої освіти:</a:t>
            </a:r>
            <a:endParaRPr sz="1200" dirty="0">
              <a:solidFill>
                <a:schemeClr val="dk1"/>
              </a:solidFill>
              <a:highlight>
                <a:schemeClr val="lt1"/>
              </a:highlight>
              <a:latin typeface="Arial" panose="020B0604020202020204" pitchFamily="34" charset="0"/>
              <a:ea typeface="Helvetica Neue"/>
              <a:cs typeface="Arial" panose="020B0604020202020204" pitchFamily="34" charset="0"/>
              <a:sym typeface="Helvetica Neue"/>
            </a:endParaRPr>
          </a:p>
          <a:p>
            <a:pPr marL="457200" lvl="0" indent="-304800" algn="just" rtl="0">
              <a:lnSpc>
                <a:spcPct val="115000"/>
              </a:lnSpc>
              <a:spcBef>
                <a:spcPts val="800"/>
              </a:spcBef>
              <a:spcAft>
                <a:spcPts val="0"/>
              </a:spcAft>
              <a:buClr>
                <a:srgbClr val="B9D6D5"/>
              </a:buClr>
              <a:buSzPts val="1200"/>
              <a:buFont typeface="Helvetica Neue"/>
              <a:buChar char="●"/>
            </a:pPr>
            <a:r>
              <a:rPr lang="uk" sz="1200" dirty="0">
                <a:solidFill>
                  <a:schemeClr val="dk1"/>
                </a:solidFill>
                <a:highlight>
                  <a:schemeClr val="lt1"/>
                </a:highlight>
                <a:latin typeface="Arial" panose="020B0604020202020204" pitchFamily="34" charset="0"/>
                <a:ea typeface="Helvetica Neue"/>
                <a:cs typeface="Arial" panose="020B0604020202020204" pitchFamily="34" charset="0"/>
                <a:sym typeface="Helvetica Neue"/>
              </a:rPr>
              <a:t>збереження і розвитку системи вищої освіти та підвищення якості вищої освіти;</a:t>
            </a:r>
            <a:endParaRPr sz="1200" dirty="0">
              <a:solidFill>
                <a:schemeClr val="dk1"/>
              </a:solidFill>
              <a:highlight>
                <a:schemeClr val="lt1"/>
              </a:highlight>
              <a:latin typeface="Arial" panose="020B0604020202020204" pitchFamily="34" charset="0"/>
              <a:ea typeface="Helvetica Neue"/>
              <a:cs typeface="Arial" panose="020B0604020202020204" pitchFamily="34" charset="0"/>
              <a:sym typeface="Helvetica Neue"/>
            </a:endParaRPr>
          </a:p>
          <a:p>
            <a:pPr marL="457200" lvl="0" indent="-304800" algn="just" rtl="0">
              <a:lnSpc>
                <a:spcPct val="115000"/>
              </a:lnSpc>
              <a:spcBef>
                <a:spcPts val="0"/>
              </a:spcBef>
              <a:spcAft>
                <a:spcPts val="0"/>
              </a:spcAft>
              <a:buClr>
                <a:srgbClr val="B9D6D5"/>
              </a:buClr>
              <a:buSzPts val="1200"/>
              <a:buFont typeface="Helvetica Neue"/>
              <a:buChar char="●"/>
            </a:pPr>
            <a:r>
              <a:rPr lang="uk" sz="1200" dirty="0">
                <a:solidFill>
                  <a:schemeClr val="dk1"/>
                </a:solidFill>
                <a:highlight>
                  <a:schemeClr val="lt1"/>
                </a:highlight>
                <a:latin typeface="Arial" panose="020B0604020202020204" pitchFamily="34" charset="0"/>
                <a:ea typeface="Helvetica Neue"/>
                <a:cs typeface="Arial" panose="020B0604020202020204" pitchFamily="34" charset="0"/>
                <a:sym typeface="Helvetica Neue"/>
              </a:rPr>
              <a:t>розширення можливостей для здобуття вищої освіти та освіти протягом життя;</a:t>
            </a:r>
            <a:endParaRPr sz="1200" dirty="0">
              <a:solidFill>
                <a:schemeClr val="dk1"/>
              </a:solidFill>
              <a:highlight>
                <a:schemeClr val="lt1"/>
              </a:highlight>
              <a:latin typeface="Arial" panose="020B0604020202020204" pitchFamily="34" charset="0"/>
              <a:ea typeface="Helvetica Neue"/>
              <a:cs typeface="Arial" panose="020B0604020202020204" pitchFamily="34" charset="0"/>
              <a:sym typeface="Helvetica Neue"/>
            </a:endParaRPr>
          </a:p>
          <a:p>
            <a:pPr marL="457200" lvl="0" indent="-304800" algn="just" rtl="0">
              <a:lnSpc>
                <a:spcPct val="115000"/>
              </a:lnSpc>
              <a:spcBef>
                <a:spcPts val="0"/>
              </a:spcBef>
              <a:spcAft>
                <a:spcPts val="0"/>
              </a:spcAft>
              <a:buClr>
                <a:srgbClr val="B9D6D5"/>
              </a:buClr>
              <a:buSzPts val="1200"/>
              <a:buFont typeface="Helvetica Neue"/>
              <a:buChar char="●"/>
            </a:pPr>
            <a:r>
              <a:rPr lang="uk" sz="1200" dirty="0">
                <a:solidFill>
                  <a:schemeClr val="dk1"/>
                </a:solidFill>
                <a:highlight>
                  <a:schemeClr val="lt1"/>
                </a:highlight>
                <a:latin typeface="Arial" panose="020B0604020202020204" pitchFamily="34" charset="0"/>
                <a:ea typeface="Helvetica Neue"/>
                <a:cs typeface="Arial" panose="020B0604020202020204" pitchFamily="34" charset="0"/>
                <a:sym typeface="Helvetica Neue"/>
              </a:rPr>
              <a:t>створення та забезпечення рівних умов доступу до вищої освіти, у тому числі забезпечення додатковою підтримкою в освітньому процесі осіб з особливими освітніми потребами, зокрема психолого-педагогічним супроводом, створення для них вільного доступу до інфраструктури закладу вищої освіти;</a:t>
            </a:r>
            <a:endParaRPr sz="1200" dirty="0">
              <a:solidFill>
                <a:schemeClr val="dk1"/>
              </a:solidFill>
              <a:highlight>
                <a:schemeClr val="lt1"/>
              </a:highlight>
              <a:latin typeface="Arial" panose="020B0604020202020204" pitchFamily="34" charset="0"/>
              <a:ea typeface="Helvetica Neue"/>
              <a:cs typeface="Arial" panose="020B0604020202020204" pitchFamily="34" charset="0"/>
              <a:sym typeface="Helvetica Neue"/>
            </a:endParaRPr>
          </a:p>
          <a:p>
            <a:pPr marL="457200" lvl="0" indent="-304800" algn="just" rtl="0">
              <a:lnSpc>
                <a:spcPct val="115000"/>
              </a:lnSpc>
              <a:spcBef>
                <a:spcPts val="0"/>
              </a:spcBef>
              <a:spcAft>
                <a:spcPts val="0"/>
              </a:spcAft>
              <a:buClr>
                <a:srgbClr val="B9D6D5"/>
              </a:buClr>
              <a:buSzPts val="1200"/>
              <a:buFont typeface="Helvetica Neue"/>
              <a:buChar char="●"/>
            </a:pPr>
            <a:r>
              <a:rPr lang="uk" sz="1200" dirty="0">
                <a:solidFill>
                  <a:schemeClr val="dk1"/>
                </a:solidFill>
                <a:highlight>
                  <a:schemeClr val="lt1"/>
                </a:highlight>
                <a:latin typeface="Arial" panose="020B0604020202020204" pitchFamily="34" charset="0"/>
                <a:ea typeface="Helvetica Neue"/>
                <a:cs typeface="Arial" panose="020B0604020202020204" pitchFamily="34" charset="0"/>
                <a:sym typeface="Helvetica Neue"/>
              </a:rPr>
              <a:t>розвитку автономії закладів вищої освіти та академічної свободи учасників освітнього процесу. Автономія закладу вищої освіти зумовлює необхідність таких самоорганізації та саморегулювання, які є відкритими до критики, служать громадському інтересові, встановленню істини стосовно викликів, що постають перед державою і суспільством, здійснюються прозоро та публічно.</a:t>
            </a:r>
            <a:endParaRPr sz="1200" dirty="0">
              <a:solidFill>
                <a:schemeClr val="dk1"/>
              </a:solidFill>
              <a:highlight>
                <a:srgbClr val="FFFFFF"/>
              </a:highlight>
              <a:latin typeface="Arial" panose="020B0604020202020204" pitchFamily="34" charset="0"/>
              <a:ea typeface="Times New Roman"/>
              <a:cs typeface="Arial" panose="020B0604020202020204" pitchFamily="34" charset="0"/>
              <a:sym typeface="Times New Roman"/>
            </a:endParaRPr>
          </a:p>
        </p:txBody>
      </p:sp>
      <p:pic>
        <p:nvPicPr>
          <p:cNvPr id="198" name="Google Shape;198;p27"/>
          <p:cNvPicPr preferRelativeResize="0"/>
          <p:nvPr/>
        </p:nvPicPr>
        <p:blipFill>
          <a:blip r:embed="rId4">
            <a:alphaModFix/>
          </a:blip>
          <a:stretch>
            <a:fillRect/>
          </a:stretch>
        </p:blipFill>
        <p:spPr>
          <a:xfrm>
            <a:off x="0" y="4443414"/>
            <a:ext cx="9144000" cy="7000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872690" y="928433"/>
            <a:ext cx="6473616" cy="233192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uk" sz="4000" b="1" dirty="0">
                <a:solidFill>
                  <a:srgbClr val="1D1C1D"/>
                </a:solidFill>
                <a:latin typeface="Arial" panose="020B0604020202020204" pitchFamily="34" charset="0"/>
                <a:ea typeface="Roboto"/>
                <a:cs typeface="Arial" panose="020B0604020202020204" pitchFamily="34" charset="0"/>
                <a:sym typeface="Roboto"/>
              </a:rPr>
              <a:t>Форми, джерела, наслідки та запобігання корупційних ризиків</a:t>
            </a:r>
            <a:endParaRPr sz="4000" b="1" dirty="0">
              <a:solidFill>
                <a:srgbClr val="1D1C1D"/>
              </a:solidFill>
              <a:latin typeface="Arial" panose="020B0604020202020204" pitchFamily="34" charset="0"/>
              <a:ea typeface="Roboto"/>
              <a:cs typeface="Arial" panose="020B0604020202020204" pitchFamily="34" charset="0"/>
              <a:sym typeface="Roboto"/>
            </a:endParaRPr>
          </a:p>
          <a:p>
            <a:pPr marL="0" marR="0" lvl="0" indent="0" algn="l" rtl="0">
              <a:lnSpc>
                <a:spcPct val="100000"/>
              </a:lnSpc>
              <a:spcBef>
                <a:spcPts val="0"/>
              </a:spcBef>
              <a:spcAft>
                <a:spcPts val="0"/>
              </a:spcAft>
              <a:buClr>
                <a:schemeClr val="dk1"/>
              </a:buClr>
              <a:buSzPts val="1100"/>
              <a:buFont typeface="Arial"/>
              <a:buNone/>
            </a:pPr>
            <a:endParaRPr sz="4800" b="1" dirty="0">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29"/>
          <p:cNvSpPr txBox="1"/>
          <p:nvPr/>
        </p:nvSpPr>
        <p:spPr>
          <a:xfrm>
            <a:off x="1062614" y="1169271"/>
            <a:ext cx="7031600" cy="609367"/>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uk" sz="1200" b="1" dirty="0">
                <a:solidFill>
                  <a:srgbClr val="1D1C1D"/>
                </a:solidFill>
                <a:latin typeface="Arial" panose="020B0604020202020204" pitchFamily="34" charset="0"/>
                <a:ea typeface="Helvetica Neue"/>
                <a:cs typeface="Arial" panose="020B0604020202020204" pitchFamily="34" charset="0"/>
                <a:sym typeface="Helvetica Neue"/>
              </a:rPr>
              <a:t>Корупційний ризик – </a:t>
            </a:r>
            <a:r>
              <a:rPr lang="uk" sz="1200" dirty="0">
                <a:solidFill>
                  <a:srgbClr val="1D1C1D"/>
                </a:solidFill>
                <a:highlight>
                  <a:srgbClr val="FFFFFF"/>
                </a:highlight>
                <a:latin typeface="Arial" panose="020B0604020202020204" pitchFamily="34" charset="0"/>
                <a:ea typeface="Helvetica Neue"/>
                <a:cs typeface="Arial" panose="020B0604020202020204" pitchFamily="34" charset="0"/>
                <a:sym typeface="Helvetica Neue"/>
              </a:rPr>
              <a:t>ймовірність виникнення та настання наслідків від корупційного вчинку, тобто корупційного правопорушення чи правопорушення, пов’язаного з корупцією</a:t>
            </a:r>
            <a:endParaRPr sz="1200" dirty="0">
              <a:latin typeface="Arial" panose="020B0604020202020204" pitchFamily="34" charset="0"/>
              <a:ea typeface="Helvetica Neue"/>
              <a:cs typeface="Arial" panose="020B0604020202020204" pitchFamily="34" charset="0"/>
              <a:sym typeface="Helvetica Neue"/>
            </a:endParaRPr>
          </a:p>
        </p:txBody>
      </p:sp>
      <p:pic>
        <p:nvPicPr>
          <p:cNvPr id="213" name="Google Shape;213;p29"/>
          <p:cNvPicPr preferRelativeResize="0"/>
          <p:nvPr/>
        </p:nvPicPr>
        <p:blipFill>
          <a:blip r:embed="rId3">
            <a:alphaModFix/>
          </a:blip>
          <a:stretch>
            <a:fillRect/>
          </a:stretch>
        </p:blipFill>
        <p:spPr>
          <a:xfrm>
            <a:off x="7761588" y="1332806"/>
            <a:ext cx="476250" cy="485775"/>
          </a:xfrm>
          <a:prstGeom prst="rect">
            <a:avLst/>
          </a:prstGeom>
          <a:noFill/>
          <a:ln>
            <a:noFill/>
          </a:ln>
        </p:spPr>
      </p:pic>
      <p:pic>
        <p:nvPicPr>
          <p:cNvPr id="214" name="Google Shape;214;p29"/>
          <p:cNvPicPr preferRelativeResize="0"/>
          <p:nvPr/>
        </p:nvPicPr>
        <p:blipFill>
          <a:blip r:embed="rId3">
            <a:alphaModFix/>
          </a:blip>
          <a:stretch>
            <a:fillRect/>
          </a:stretch>
        </p:blipFill>
        <p:spPr>
          <a:xfrm rot="10800000">
            <a:off x="806414" y="1089184"/>
            <a:ext cx="476250" cy="485775"/>
          </a:xfrm>
          <a:prstGeom prst="rect">
            <a:avLst/>
          </a:prstGeom>
          <a:noFill/>
          <a:ln>
            <a:noFill/>
          </a:ln>
        </p:spPr>
      </p:pic>
      <p:sp>
        <p:nvSpPr>
          <p:cNvPr id="215" name="Google Shape;215;p29"/>
          <p:cNvSpPr txBox="1"/>
          <p:nvPr/>
        </p:nvSpPr>
        <p:spPr>
          <a:xfrm>
            <a:off x="710379" y="2472871"/>
            <a:ext cx="7438138" cy="2191339"/>
          </a:xfrm>
          <a:prstGeom prst="rect">
            <a:avLst/>
          </a:prstGeom>
          <a:noFill/>
          <a:ln>
            <a:noFill/>
          </a:ln>
        </p:spPr>
        <p:txBody>
          <a:bodyPr spcFirstLastPara="1" wrap="square" lIns="91425" tIns="91425" rIns="91425" bIns="91425" anchor="t" anchorCtr="0">
            <a:spAutoFit/>
          </a:bodyPr>
          <a:lstStyle/>
          <a:p>
            <a:pPr marL="360000" lvl="0" indent="-304800" algn="just" rtl="0">
              <a:lnSpc>
                <a:spcPct val="115000"/>
              </a:lnSpc>
              <a:spcBef>
                <a:spcPts val="300"/>
              </a:spcBef>
              <a:buClr>
                <a:srgbClr val="B9D6D5"/>
              </a:buClr>
              <a:buSzPts val="12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корупція під час вступу на навчання</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04800" algn="just" rtl="0">
              <a:lnSpc>
                <a:spcPct val="115000"/>
              </a:lnSpc>
              <a:spcBef>
                <a:spcPts val="300"/>
              </a:spcBef>
              <a:buClr>
                <a:srgbClr val="B9D6D5"/>
              </a:buClr>
              <a:buSzPts val="12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«подяка» за поселення у гуртожитки чи отримання кращих кімнат</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04800" algn="just" rtl="0">
              <a:lnSpc>
                <a:spcPct val="115000"/>
              </a:lnSpc>
              <a:spcBef>
                <a:spcPts val="300"/>
              </a:spcBef>
              <a:buClr>
                <a:srgbClr val="B9D6D5"/>
              </a:buClr>
              <a:buSzPts val="12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примушування студентів до політичної/передвиборчої діяльності</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04800" algn="just" rtl="0">
              <a:lnSpc>
                <a:spcPct val="115000"/>
              </a:lnSpc>
              <a:spcBef>
                <a:spcPts val="300"/>
              </a:spcBef>
              <a:buClr>
                <a:srgbClr val="B9D6D5"/>
              </a:buClr>
              <a:buSzPts val="12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купівля підручників та методичок викладачів</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04800" algn="just" rtl="0">
              <a:lnSpc>
                <a:spcPct val="115000"/>
              </a:lnSpc>
              <a:spcBef>
                <a:spcPts val="300"/>
              </a:spcBef>
              <a:buClr>
                <a:srgbClr val="B9D6D5"/>
              </a:buClr>
              <a:buSzPts val="12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примушування студентів оплачувати благодійні внески</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04800" algn="just" rtl="0">
              <a:lnSpc>
                <a:spcPct val="115000"/>
              </a:lnSpc>
              <a:spcBef>
                <a:spcPts val="300"/>
              </a:spcBef>
              <a:buClr>
                <a:srgbClr val="B9D6D5"/>
              </a:buClr>
              <a:buSzPts val="12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«подяка» науковому керівникові за написання дипломної роботи</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04800" algn="just" rtl="0">
              <a:lnSpc>
                <a:spcPct val="115000"/>
              </a:lnSpc>
              <a:spcBef>
                <a:spcPts val="300"/>
              </a:spcBef>
              <a:buClr>
                <a:srgbClr val="B9D6D5"/>
              </a:buClr>
              <a:buSzPts val="12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оренда «своїм» – схеми для приватизації майна університету фізичними особам</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04800" algn="just" rtl="0">
              <a:lnSpc>
                <a:spcPct val="115000"/>
              </a:lnSpc>
              <a:spcBef>
                <a:spcPts val="300"/>
              </a:spcBef>
              <a:buClr>
                <a:srgbClr val="B9D6D5"/>
              </a:buClr>
              <a:buSzPts val="12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маніпуляції під час проведення закупівель</a:t>
            </a:r>
            <a:endParaRPr dirty="0">
              <a:solidFill>
                <a:schemeClr val="lt1"/>
              </a:solidFill>
            </a:endParaRPr>
          </a:p>
        </p:txBody>
      </p:sp>
      <p:sp>
        <p:nvSpPr>
          <p:cNvPr id="217" name="Google Shape;217;p29"/>
          <p:cNvSpPr txBox="1">
            <a:spLocks noGrp="1"/>
          </p:cNvSpPr>
          <p:nvPr>
            <p:ph type="title"/>
          </p:nvPr>
        </p:nvSpPr>
        <p:spPr>
          <a:xfrm>
            <a:off x="799700" y="297150"/>
            <a:ext cx="7135800" cy="485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Корупційний ризик  та його форми</a:t>
            </a:r>
            <a:endParaRPr sz="3000" b="1" dirty="0">
              <a:latin typeface="Arial" panose="020B0604020202020204" pitchFamily="34" charset="0"/>
              <a:ea typeface="Roboto"/>
              <a:cs typeface="Arial" panose="020B0604020202020204" pitchFamily="34" charset="0"/>
              <a:sym typeface="Roboto"/>
            </a:endParaRPr>
          </a:p>
        </p:txBody>
      </p:sp>
      <p:sp>
        <p:nvSpPr>
          <p:cNvPr id="218" name="Google Shape;218;p29"/>
          <p:cNvSpPr txBox="1"/>
          <p:nvPr/>
        </p:nvSpPr>
        <p:spPr>
          <a:xfrm>
            <a:off x="1062615" y="1881294"/>
            <a:ext cx="6946006" cy="609367"/>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Дослідження </a:t>
            </a:r>
            <a:r>
              <a:rPr lang="uk" sz="1200" u="sng" dirty="0">
                <a:solidFill>
                  <a:schemeClr val="dk1"/>
                </a:solidFill>
                <a:latin typeface="Arial" panose="020B0604020202020204" pitchFamily="34" charset="0"/>
                <a:ea typeface="Helvetica Neue"/>
                <a:cs typeface="Arial" panose="020B0604020202020204" pitchFamily="34" charset="0"/>
                <a:sym typeface="Helvetica Neue"/>
                <a:hlinkClick r:id="rId4">
                  <a:extLst>
                    <a:ext uri="{A12FA001-AC4F-418D-AE19-62706E023703}">
                      <ahyp:hlinkClr xmlns:ahyp="http://schemas.microsoft.com/office/drawing/2018/hyperlinkcolor" val="tx"/>
                    </a:ext>
                  </a:extLst>
                </a:hlinkClick>
              </a:rPr>
              <a:t>«Топ-25 корупційних ризиків у системі вищої освіти»</a:t>
            </a:r>
            <a:r>
              <a:rPr lang="uk" sz="1200" dirty="0">
                <a:solidFill>
                  <a:schemeClr val="dk1"/>
                </a:solidFill>
                <a:latin typeface="Arial" panose="020B0604020202020204" pitchFamily="34" charset="0"/>
                <a:ea typeface="Helvetica Neue"/>
                <a:cs typeface="Arial" panose="020B0604020202020204" pitchFamily="34" charset="0"/>
                <a:sym typeface="Helvetica Neue"/>
              </a:rPr>
              <a:t>: найчастіше у закладі вищої освіти корупційні ризики проявляються у таких формах:</a:t>
            </a:r>
            <a:endParaRPr dirty="0">
              <a:solidFill>
                <a:schemeClr val="dk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p30"/>
          <p:cNvSpPr txBox="1"/>
          <p:nvPr/>
        </p:nvSpPr>
        <p:spPr>
          <a:xfrm>
            <a:off x="870202" y="279630"/>
            <a:ext cx="5420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Корупція в освіті</a:t>
            </a:r>
            <a:endParaRPr sz="3000" b="1" dirty="0">
              <a:latin typeface="Arial" panose="020B0604020202020204" pitchFamily="34" charset="0"/>
              <a:ea typeface="Roboto"/>
              <a:cs typeface="Arial" panose="020B0604020202020204" pitchFamily="34" charset="0"/>
              <a:sym typeface="Roboto"/>
            </a:endParaRPr>
          </a:p>
        </p:txBody>
      </p:sp>
      <p:sp>
        <p:nvSpPr>
          <p:cNvPr id="225" name="Google Shape;225;p30"/>
          <p:cNvSpPr/>
          <p:nvPr/>
        </p:nvSpPr>
        <p:spPr>
          <a:xfrm>
            <a:off x="5419137" y="874890"/>
            <a:ext cx="2925231" cy="1674947"/>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 name="Google Shape;226;p30" descr="Tanaka Hidetoshi"/>
          <p:cNvPicPr preferRelativeResize="0"/>
          <p:nvPr/>
        </p:nvPicPr>
        <p:blipFill>
          <a:blip r:embed="rId3">
            <a:alphaModFix/>
          </a:blip>
          <a:stretch>
            <a:fillRect/>
          </a:stretch>
        </p:blipFill>
        <p:spPr>
          <a:xfrm>
            <a:off x="5161764" y="768278"/>
            <a:ext cx="3045359" cy="1623963"/>
          </a:xfrm>
          <a:prstGeom prst="rect">
            <a:avLst/>
          </a:prstGeom>
          <a:noFill/>
          <a:ln>
            <a:noFill/>
          </a:ln>
        </p:spPr>
      </p:pic>
      <p:sp>
        <p:nvSpPr>
          <p:cNvPr id="227" name="Google Shape;227;p30"/>
          <p:cNvSpPr/>
          <p:nvPr/>
        </p:nvSpPr>
        <p:spPr>
          <a:xfrm>
            <a:off x="5419136" y="2837187"/>
            <a:ext cx="2925232" cy="1695985"/>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 name="Google Shape;228;p30" descr="Corruption scandal rocks Japanese university"/>
          <p:cNvPicPr preferRelativeResize="0"/>
          <p:nvPr/>
        </p:nvPicPr>
        <p:blipFill>
          <a:blip r:embed="rId4">
            <a:alphaModFix/>
          </a:blip>
          <a:stretch>
            <a:fillRect/>
          </a:stretch>
        </p:blipFill>
        <p:spPr>
          <a:xfrm>
            <a:off x="5161763" y="2743810"/>
            <a:ext cx="3018745" cy="1623964"/>
          </a:xfrm>
          <a:prstGeom prst="rect">
            <a:avLst/>
          </a:prstGeom>
          <a:noFill/>
          <a:ln>
            <a:noFill/>
          </a:ln>
        </p:spPr>
      </p:pic>
      <p:sp>
        <p:nvSpPr>
          <p:cNvPr id="230" name="Google Shape;230;p30"/>
          <p:cNvSpPr txBox="1"/>
          <p:nvPr/>
        </p:nvSpPr>
        <p:spPr>
          <a:xfrm>
            <a:off x="936877" y="1317625"/>
            <a:ext cx="3756791" cy="1883562"/>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uk" sz="1200" dirty="0">
                <a:latin typeface="Arial" panose="020B0604020202020204" pitchFamily="34" charset="0"/>
                <a:ea typeface="Helvetica Neue"/>
                <a:cs typeface="Arial" panose="020B0604020202020204" pitchFamily="34" charset="0"/>
                <a:sym typeface="Helvetica Neue"/>
              </a:rPr>
              <a:t>У центрі корупційного скандалу опинився голова японського Університету Ніхона – Танаку Хідетосі. У результаті обшуку в його будинку японська поліція знайшла еквівалент близько 880 000 доларів США готівкою. Прокуратура зробила висновок, що ці гроші – відкати від підрядників університету, пов’язані з проектом реконструкції університету.</a:t>
            </a:r>
            <a:endParaRPr sz="1200" dirty="0">
              <a:latin typeface="Arial" panose="020B0604020202020204" pitchFamily="34" charset="0"/>
              <a:ea typeface="Helvetica Neue"/>
              <a:cs typeface="Arial" panose="020B0604020202020204" pitchFamily="34" charset="0"/>
              <a:sym typeface="Helvetica Neue"/>
            </a:endParaRPr>
          </a:p>
        </p:txBody>
      </p:sp>
      <p:pic>
        <p:nvPicPr>
          <p:cNvPr id="10" name="Google Shape;213;p29">
            <a:extLst>
              <a:ext uri="{FF2B5EF4-FFF2-40B4-BE49-F238E27FC236}">
                <a16:creationId xmlns:a16="http://schemas.microsoft.com/office/drawing/2014/main" id="{B34940EB-6231-4A07-BA11-D89B4FCFEBA5}"/>
              </a:ext>
            </a:extLst>
          </p:cNvPr>
          <p:cNvPicPr preferRelativeResize="0"/>
          <p:nvPr/>
        </p:nvPicPr>
        <p:blipFill>
          <a:blip r:embed="rId5">
            <a:alphaModFix/>
          </a:blip>
          <a:stretch>
            <a:fillRect/>
          </a:stretch>
        </p:blipFill>
        <p:spPr>
          <a:xfrm>
            <a:off x="4381402" y="2782697"/>
            <a:ext cx="476250" cy="485775"/>
          </a:xfrm>
          <a:prstGeom prst="rect">
            <a:avLst/>
          </a:prstGeom>
          <a:noFill/>
          <a:ln>
            <a:noFill/>
          </a:ln>
        </p:spPr>
      </p:pic>
      <p:pic>
        <p:nvPicPr>
          <p:cNvPr id="11" name="Google Shape;214;p29">
            <a:extLst>
              <a:ext uri="{FF2B5EF4-FFF2-40B4-BE49-F238E27FC236}">
                <a16:creationId xmlns:a16="http://schemas.microsoft.com/office/drawing/2014/main" id="{57E69458-4DD8-4557-A802-735201710109}"/>
              </a:ext>
            </a:extLst>
          </p:cNvPr>
          <p:cNvPicPr preferRelativeResize="0"/>
          <p:nvPr/>
        </p:nvPicPr>
        <p:blipFill>
          <a:blip r:embed="rId5">
            <a:alphaModFix/>
          </a:blip>
          <a:stretch>
            <a:fillRect/>
          </a:stretch>
        </p:blipFill>
        <p:spPr>
          <a:xfrm rot="10800000">
            <a:off x="798912" y="1155208"/>
            <a:ext cx="476250" cy="485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p:nvPr/>
        </p:nvSpPr>
        <p:spPr>
          <a:xfrm>
            <a:off x="749308" y="860270"/>
            <a:ext cx="7445970" cy="3323957"/>
          </a:xfrm>
          <a:prstGeom prst="rect">
            <a:avLst/>
          </a:prstGeom>
          <a:noFill/>
          <a:ln>
            <a:noFill/>
          </a:ln>
        </p:spPr>
        <p:txBody>
          <a:bodyPr spcFirstLastPara="1" wrap="square" lIns="91425" tIns="91425" rIns="91425" bIns="91425" anchor="t" anchorCtr="0">
            <a:spAutoFit/>
          </a:bodyPr>
          <a:lstStyle/>
          <a:p>
            <a:pPr marL="457200" lvl="0" indent="-304800" algn="just" rtl="0">
              <a:lnSpc>
                <a:spcPct val="100000"/>
              </a:lnSpc>
              <a:spcBef>
                <a:spcPts val="1000"/>
              </a:spcBef>
              <a:spcAft>
                <a:spcPts val="0"/>
              </a:spcAft>
              <a:buClr>
                <a:srgbClr val="B9D6D5"/>
              </a:buClr>
              <a:buSzPts val="1200"/>
              <a:buFont typeface="Helvetica Neue"/>
              <a:buChar char="●"/>
            </a:pPr>
            <a:r>
              <a:rPr lang="uk"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Низький рівень або відсутність антикорупційної культури в закладі вищої освіти.</a:t>
            </a:r>
            <a:endParaRPr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04800" algn="just" rtl="0">
              <a:lnSpc>
                <a:spcPct val="100000"/>
              </a:lnSpc>
              <a:spcBef>
                <a:spcPts val="1000"/>
              </a:spcBef>
              <a:spcAft>
                <a:spcPts val="0"/>
              </a:spcAft>
              <a:buClr>
                <a:srgbClr val="B9D6D5"/>
              </a:buClr>
              <a:buSzPts val="1200"/>
              <a:buFont typeface="Helvetica Neue"/>
              <a:buChar char="●"/>
            </a:pPr>
            <a:r>
              <a:rPr lang="uk"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Відсутність електронної системи навчання, до прикладу – електронний журнал або автоматизована здача екзамену.</a:t>
            </a:r>
            <a:endParaRPr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04800" algn="just" rtl="0">
              <a:lnSpc>
                <a:spcPct val="100000"/>
              </a:lnSpc>
              <a:spcBef>
                <a:spcPts val="1000"/>
              </a:spcBef>
              <a:spcAft>
                <a:spcPts val="0"/>
              </a:spcAft>
              <a:buClr>
                <a:srgbClr val="B9D6D5"/>
              </a:buClr>
              <a:buSzPts val="1200"/>
              <a:buFont typeface="Helvetica Neue"/>
              <a:buChar char="●"/>
            </a:pPr>
            <a:r>
              <a:rPr lang="uk"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Не знання студентами змісту навчальних програм, критеріїв оцінювання дисципліни через їх відсутність у відкритому доступі або не знання де їх знайти. До прикладу на веб сайті чи інших навчальних платформах закладу вищої освіти. </a:t>
            </a:r>
            <a:endParaRPr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04800" algn="just" rtl="0">
              <a:lnSpc>
                <a:spcPct val="100000"/>
              </a:lnSpc>
              <a:spcBef>
                <a:spcPts val="1000"/>
              </a:spcBef>
              <a:spcAft>
                <a:spcPts val="0"/>
              </a:spcAft>
              <a:buClr>
                <a:srgbClr val="B9D6D5"/>
              </a:buClr>
              <a:buSzPts val="1200"/>
              <a:buFont typeface="Helvetica Neue"/>
              <a:buChar char="●"/>
            </a:pPr>
            <a:r>
              <a:rPr lang="uk"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Індивідуальна недоброчесність викладачів та/чи студентів.</a:t>
            </a:r>
            <a:endParaRPr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04800" algn="just" rtl="0">
              <a:lnSpc>
                <a:spcPct val="100000"/>
              </a:lnSpc>
              <a:spcBef>
                <a:spcPts val="1000"/>
              </a:spcBef>
              <a:spcAft>
                <a:spcPts val="0"/>
              </a:spcAft>
              <a:buClr>
                <a:srgbClr val="B9D6D5"/>
              </a:buClr>
              <a:buSzPts val="1200"/>
              <a:buFont typeface="Helvetica Neue"/>
              <a:buChar char="●"/>
            </a:pPr>
            <a:r>
              <a:rPr lang="uk"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Страх розголосу про корупційні прояви та брак відповідного реагування на корупційні чи пов'язані із корупцією дії співробітників та студентів закладу освіти.</a:t>
            </a:r>
            <a:endParaRPr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lvl="0" indent="-304800" algn="just" rtl="0">
              <a:lnSpc>
                <a:spcPct val="100000"/>
              </a:lnSpc>
              <a:spcBef>
                <a:spcPts val="1000"/>
              </a:spcBef>
              <a:spcAft>
                <a:spcPts val="0"/>
              </a:spcAft>
              <a:buClr>
                <a:srgbClr val="B9D6D5"/>
              </a:buClr>
              <a:buSzPts val="1200"/>
              <a:buFont typeface="Helvetica Neue"/>
              <a:buChar char="●"/>
            </a:pPr>
            <a:r>
              <a:rPr lang="uk" sz="14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Толерування корупції в освітньому процесі з боку різних груп учасників освітнього процесу (викладачів, адміністраторів, студентів).</a:t>
            </a:r>
            <a:endParaRPr sz="1400" dirty="0">
              <a:latin typeface="Arial" panose="020B0604020202020204" pitchFamily="34" charset="0"/>
              <a:ea typeface="Helvetica Neue"/>
              <a:cs typeface="Arial" panose="020B0604020202020204" pitchFamily="34" charset="0"/>
              <a:sym typeface="Helvetica Neue"/>
            </a:endParaRPr>
          </a:p>
        </p:txBody>
      </p:sp>
      <p:sp>
        <p:nvSpPr>
          <p:cNvPr id="238" name="Google Shape;238;p31"/>
          <p:cNvSpPr txBox="1">
            <a:spLocks noGrp="1"/>
          </p:cNvSpPr>
          <p:nvPr>
            <p:ph type="title"/>
          </p:nvPr>
        </p:nvSpPr>
        <p:spPr>
          <a:xfrm>
            <a:off x="883096" y="226548"/>
            <a:ext cx="75666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Джерела корупції  у вищий освіті</a:t>
            </a:r>
            <a:endParaRPr sz="3000" b="1" dirty="0">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Google Shape;244;p32"/>
          <p:cNvSpPr txBox="1"/>
          <p:nvPr/>
        </p:nvSpPr>
        <p:spPr>
          <a:xfrm>
            <a:off x="1482810" y="1635315"/>
            <a:ext cx="5988909" cy="1317253"/>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uk" sz="16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Перш за все – це порушення вашого право на якісну освіту, а також низький рівень професійних знань та відповідно не сприйняття вас по завершенню закладу освіти на ринку праці як професіонала.</a:t>
            </a:r>
            <a:endParaRPr sz="1600" dirty="0">
              <a:latin typeface="Arial" panose="020B0604020202020204" pitchFamily="34" charset="0"/>
              <a:ea typeface="Helvetica Neue"/>
              <a:cs typeface="Arial" panose="020B0604020202020204" pitchFamily="34" charset="0"/>
              <a:sym typeface="Helvetica Neue"/>
            </a:endParaRPr>
          </a:p>
        </p:txBody>
      </p:sp>
      <p:pic>
        <p:nvPicPr>
          <p:cNvPr id="246" name="Google Shape;246;p32"/>
          <p:cNvPicPr preferRelativeResize="0"/>
          <p:nvPr/>
        </p:nvPicPr>
        <p:blipFill>
          <a:blip r:embed="rId3">
            <a:alphaModFix/>
          </a:blip>
          <a:stretch>
            <a:fillRect/>
          </a:stretch>
        </p:blipFill>
        <p:spPr>
          <a:xfrm rot="10800000">
            <a:off x="991779" y="1426751"/>
            <a:ext cx="408948" cy="417128"/>
          </a:xfrm>
          <a:prstGeom prst="rect">
            <a:avLst/>
          </a:prstGeom>
          <a:noFill/>
          <a:ln>
            <a:noFill/>
          </a:ln>
        </p:spPr>
      </p:pic>
      <p:pic>
        <p:nvPicPr>
          <p:cNvPr id="247" name="Google Shape;247;p32"/>
          <p:cNvPicPr preferRelativeResize="0"/>
          <p:nvPr/>
        </p:nvPicPr>
        <p:blipFill>
          <a:blip r:embed="rId4">
            <a:alphaModFix/>
          </a:blip>
          <a:stretch>
            <a:fillRect/>
          </a:stretch>
        </p:blipFill>
        <p:spPr>
          <a:xfrm>
            <a:off x="8001975" y="354700"/>
            <a:ext cx="631225" cy="596150"/>
          </a:xfrm>
          <a:prstGeom prst="rect">
            <a:avLst/>
          </a:prstGeom>
          <a:noFill/>
          <a:ln>
            <a:noFill/>
          </a:ln>
        </p:spPr>
      </p:pic>
      <p:sp>
        <p:nvSpPr>
          <p:cNvPr id="248" name="Google Shape;248;p32"/>
          <p:cNvSpPr txBox="1">
            <a:spLocks noGrp="1"/>
          </p:cNvSpPr>
          <p:nvPr>
            <p:ph type="title"/>
          </p:nvPr>
        </p:nvSpPr>
        <p:spPr>
          <a:xfrm>
            <a:off x="844455" y="209801"/>
            <a:ext cx="7240200" cy="485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Наслідки корупції  у вищий освіті</a:t>
            </a:r>
            <a:endParaRPr sz="3000" b="1" dirty="0">
              <a:latin typeface="Arial" panose="020B0604020202020204" pitchFamily="34" charset="0"/>
              <a:ea typeface="Roboto"/>
              <a:cs typeface="Arial" panose="020B0604020202020204" pitchFamily="34" charset="0"/>
              <a:sym typeface="Roboto"/>
            </a:endParaRPr>
          </a:p>
        </p:txBody>
      </p:sp>
      <p:pic>
        <p:nvPicPr>
          <p:cNvPr id="9" name="Google Shape;246;p32">
            <a:extLst>
              <a:ext uri="{FF2B5EF4-FFF2-40B4-BE49-F238E27FC236}">
                <a16:creationId xmlns:a16="http://schemas.microsoft.com/office/drawing/2014/main" id="{E828DA45-73AC-4676-9941-9CE70200070C}"/>
              </a:ext>
            </a:extLst>
          </p:cNvPr>
          <p:cNvPicPr preferRelativeResize="0"/>
          <p:nvPr/>
        </p:nvPicPr>
        <p:blipFill>
          <a:blip r:embed="rId3">
            <a:alphaModFix/>
          </a:blip>
          <a:stretch>
            <a:fillRect/>
          </a:stretch>
        </p:blipFill>
        <p:spPr>
          <a:xfrm>
            <a:off x="7744947" y="2807970"/>
            <a:ext cx="408948" cy="4171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p14"/>
          <p:cNvSpPr txBox="1">
            <a:spLocks noGrp="1"/>
          </p:cNvSpPr>
          <p:nvPr>
            <p:ph type="title"/>
          </p:nvPr>
        </p:nvSpPr>
        <p:spPr>
          <a:xfrm>
            <a:off x="571875" y="3001974"/>
            <a:ext cx="2567566" cy="130789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1700" b="1" dirty="0">
                <a:latin typeface="Arial" panose="020B0604020202020204" pitchFamily="34" charset="0"/>
                <a:ea typeface="Roboto"/>
                <a:cs typeface="Arial" panose="020B0604020202020204" pitchFamily="34" charset="0"/>
                <a:sym typeface="Roboto"/>
              </a:rPr>
              <a:t>Джефф Безос</a:t>
            </a:r>
            <a:endParaRPr sz="1700" b="1" dirty="0">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None/>
            </a:pPr>
            <a:endParaRPr sz="500" b="1" dirty="0">
              <a:latin typeface="Arial" panose="020B0604020202020204" pitchFamily="34" charset="0"/>
              <a:ea typeface="Roboto"/>
              <a:cs typeface="Arial" panose="020B0604020202020204" pitchFamily="34" charset="0"/>
              <a:sym typeface="Roboto"/>
            </a:endParaRPr>
          </a:p>
          <a:p>
            <a:pPr marL="0" lvl="0" indent="0" rtl="0">
              <a:lnSpc>
                <a:spcPct val="100000"/>
              </a:lnSpc>
              <a:spcBef>
                <a:spcPts val="0"/>
              </a:spcBef>
              <a:spcAft>
                <a:spcPts val="0"/>
              </a:spcAft>
              <a:buNone/>
            </a:pPr>
            <a:r>
              <a:rPr lang="uk" sz="900" dirty="0">
                <a:latin typeface="Arial" panose="020B0604020202020204" pitchFamily="34" charset="0"/>
                <a:ea typeface="Roboto"/>
                <a:cs typeface="Arial" panose="020B0604020202020204" pitchFamily="34" charset="0"/>
                <a:sym typeface="Roboto"/>
              </a:rPr>
              <a:t>засновник Амазону, один з найбагатших людей в світі. </a:t>
            </a:r>
            <a:endParaRPr sz="900" dirty="0">
              <a:latin typeface="Arial" panose="020B0604020202020204" pitchFamily="34" charset="0"/>
              <a:ea typeface="Roboto"/>
              <a:cs typeface="Arial" panose="020B0604020202020204" pitchFamily="34" charset="0"/>
              <a:sym typeface="Roboto"/>
            </a:endParaRPr>
          </a:p>
          <a:p>
            <a:pPr marL="0" lvl="0" indent="0" rtl="0">
              <a:lnSpc>
                <a:spcPct val="100000"/>
              </a:lnSpc>
              <a:spcBef>
                <a:spcPts val="0"/>
              </a:spcBef>
              <a:spcAft>
                <a:spcPts val="0"/>
              </a:spcAft>
              <a:buNone/>
            </a:pPr>
            <a:r>
              <a:rPr lang="uk" sz="900" dirty="0">
                <a:latin typeface="Arial" panose="020B0604020202020204" pitchFamily="34" charset="0"/>
                <a:ea typeface="Roboto"/>
                <a:cs typeface="Arial" panose="020B0604020202020204" pitchFamily="34" charset="0"/>
                <a:sym typeface="Roboto"/>
              </a:rPr>
              <a:t>У 2011 році виступав перед випускниками Прінстонського університету, де зачепив тему доброчесності</a:t>
            </a:r>
            <a:endParaRPr sz="900" dirty="0">
              <a:latin typeface="Arial" panose="020B0604020202020204" pitchFamily="34" charset="0"/>
              <a:ea typeface="Roboto"/>
              <a:cs typeface="Arial" panose="020B0604020202020204" pitchFamily="34" charset="0"/>
              <a:sym typeface="Roboto"/>
            </a:endParaRPr>
          </a:p>
        </p:txBody>
      </p:sp>
      <p:sp>
        <p:nvSpPr>
          <p:cNvPr id="66" name="Google Shape;66;p14"/>
          <p:cNvSpPr txBox="1"/>
          <p:nvPr/>
        </p:nvSpPr>
        <p:spPr>
          <a:xfrm>
            <a:off x="3747733" y="364950"/>
            <a:ext cx="5126444" cy="58474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2600" b="1" dirty="0">
                <a:latin typeface="Arial" panose="020B0604020202020204" pitchFamily="34" charset="0"/>
                <a:ea typeface="Roboto"/>
                <a:cs typeface="Arial" panose="020B0604020202020204" pitchFamily="34" charset="0"/>
                <a:sym typeface="Roboto"/>
              </a:rPr>
              <a:t>Важливість доброчесності</a:t>
            </a:r>
            <a:endParaRPr sz="2600" b="1" dirty="0">
              <a:latin typeface="Arial" panose="020B0604020202020204" pitchFamily="34" charset="0"/>
              <a:ea typeface="Roboto"/>
              <a:cs typeface="Arial" panose="020B0604020202020204" pitchFamily="34" charset="0"/>
              <a:sym typeface="Roboto"/>
            </a:endParaRPr>
          </a:p>
        </p:txBody>
      </p:sp>
      <p:sp>
        <p:nvSpPr>
          <p:cNvPr id="67" name="Google Shape;67;p14"/>
          <p:cNvSpPr txBox="1"/>
          <p:nvPr/>
        </p:nvSpPr>
        <p:spPr>
          <a:xfrm>
            <a:off x="3320321" y="824807"/>
            <a:ext cx="4915653" cy="3580437"/>
          </a:xfrm>
          <a:prstGeom prst="rect">
            <a:avLst/>
          </a:prstGeom>
          <a:noFill/>
          <a:ln>
            <a:noFill/>
          </a:ln>
        </p:spPr>
        <p:txBody>
          <a:bodyPr spcFirstLastPara="1" wrap="square" lIns="91425" tIns="91425" rIns="91425" bIns="91425" anchor="t" anchorCtr="0">
            <a:spAutoFit/>
          </a:bodyPr>
          <a:lstStyle/>
          <a:p>
            <a:pPr marL="457200" lvl="0" indent="-292100" algn="just" rtl="0">
              <a:lnSpc>
                <a:spcPct val="115000"/>
              </a:lnSpc>
              <a:spcBef>
                <a:spcPts val="1200"/>
              </a:spcBef>
              <a:spcAft>
                <a:spcPts val="0"/>
              </a:spcAft>
              <a:buClr>
                <a:srgbClr val="B9D6D5"/>
              </a:buClr>
              <a:buSzPts val="1000"/>
              <a:buFont typeface="Helvetica Neue"/>
              <a:buChar char="●"/>
            </a:pPr>
            <a:r>
              <a:rPr lang="uk" sz="1000" b="1" dirty="0">
                <a:solidFill>
                  <a:schemeClr val="dk1"/>
                </a:solidFill>
                <a:latin typeface="Arial" panose="020B0604020202020204" pitchFamily="34" charset="0"/>
                <a:ea typeface="Helvetica Neue"/>
                <a:cs typeface="Arial" panose="020B0604020202020204" pitchFamily="34" charset="0"/>
                <a:sym typeface="Helvetica Neue"/>
              </a:rPr>
              <a:t>«Одного разу ти зрозумієш, що бути добрим важче, ніж розумним»</a:t>
            </a:r>
            <a:endParaRPr sz="1000" b="1"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292100" algn="just" rtl="0">
              <a:lnSpc>
                <a:spcPct val="115000"/>
              </a:lnSpc>
              <a:spcBef>
                <a:spcPts val="1000"/>
              </a:spcBef>
              <a:spcAft>
                <a:spcPts val="0"/>
              </a:spcAft>
              <a:buClr>
                <a:srgbClr val="B9D6D5"/>
              </a:buClr>
              <a:buSzPts val="1000"/>
              <a:buFont typeface="Helvetica Neue"/>
              <a:buChar char="●"/>
            </a:pPr>
            <a:r>
              <a:rPr lang="uk" sz="1000" dirty="0">
                <a:solidFill>
                  <a:schemeClr val="dk1"/>
                </a:solidFill>
                <a:latin typeface="Arial" panose="020B0604020202020204" pitchFamily="34" charset="0"/>
                <a:ea typeface="Helvetica Neue"/>
                <a:cs typeface="Arial" panose="020B0604020202020204" pitchFamily="34" charset="0"/>
                <a:sym typeface="Helvetica Neue"/>
              </a:rPr>
              <a:t>«Кмітливість – це дар. Доброта – це вибір. Дари 2 це легко. Зрештою, вони вам даються. Вибір може бути важким. Ви можете спокусити себе своїми дарами, якщо не будете обережні. І якщо ви це зробите, це, ймовірно, зашкодить вашому вибору.»</a:t>
            </a:r>
            <a:endParaRPr sz="10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292100" algn="just" rtl="0">
              <a:lnSpc>
                <a:spcPct val="115000"/>
              </a:lnSpc>
              <a:spcBef>
                <a:spcPts val="1200"/>
              </a:spcBef>
              <a:spcAft>
                <a:spcPts val="1000"/>
              </a:spcAft>
              <a:buClr>
                <a:srgbClr val="B9D6D5"/>
              </a:buClr>
              <a:buSzPts val="1000"/>
              <a:buFont typeface="Helvetica Neue"/>
              <a:buChar char="●"/>
            </a:pPr>
            <a:r>
              <a:rPr lang="uk" sz="1000" dirty="0">
                <a:solidFill>
                  <a:schemeClr val="dk1"/>
                </a:solidFill>
                <a:latin typeface="Arial" panose="020B0604020202020204" pitchFamily="34" charset="0"/>
                <a:ea typeface="Helvetica Neue"/>
                <a:cs typeface="Arial" panose="020B0604020202020204" pitchFamily="34" charset="0"/>
                <a:sym typeface="Helvetica Neue"/>
              </a:rPr>
              <a:t>«Як ви будете використовувати свої дари? Який вибір ви зробите? Чи буде вашим провідником інерція, чи підете ви на поводу у своїх пристрастей? Будете слідувати догмам чи будете оригінальними? Виберете легке життя чи життя служіння та пригод? Зів'янете під критикою чи підете за своїми переконаннями? Будете блефувати, коли робити помилки, чи попросите вибачення? Будете оберігати своє серце від відторгнення чи будете діяти, коли закохаєтесь? Ви будете приймати безпечні рішення або будете трохи відчайдушними? Коли буде важко, ви вирішите здатися чи будете невблаганними? Будете циніками чи будівельниками? Чи будете ви розумним за рахунок інших, чи будете добрим?»</a:t>
            </a:r>
            <a:endParaRPr sz="1200" dirty="0">
              <a:latin typeface="Arial" panose="020B0604020202020204" pitchFamily="34" charset="0"/>
              <a:ea typeface="Helvetica Neue"/>
              <a:cs typeface="Arial" panose="020B0604020202020204" pitchFamily="34" charset="0"/>
              <a:sym typeface="Helvetica Neue"/>
            </a:endParaRPr>
          </a:p>
        </p:txBody>
      </p:sp>
      <p:pic>
        <p:nvPicPr>
          <p:cNvPr id="68" name="Google Shape;68;p14"/>
          <p:cNvPicPr preferRelativeResize="0"/>
          <p:nvPr/>
        </p:nvPicPr>
        <p:blipFill>
          <a:blip r:embed="rId3">
            <a:alphaModFix/>
          </a:blip>
          <a:stretch>
            <a:fillRect/>
          </a:stretch>
        </p:blipFill>
        <p:spPr>
          <a:xfrm>
            <a:off x="908026" y="1071907"/>
            <a:ext cx="1798373" cy="1789693"/>
          </a:xfrm>
          <a:prstGeom prst="rect">
            <a:avLst/>
          </a:prstGeom>
          <a:noFill/>
          <a:ln>
            <a:noFill/>
          </a:ln>
        </p:spPr>
      </p:pic>
      <p:pic>
        <p:nvPicPr>
          <p:cNvPr id="69" name="Google Shape;69;p14"/>
          <p:cNvPicPr preferRelativeResize="0"/>
          <p:nvPr/>
        </p:nvPicPr>
        <p:blipFill rotWithShape="1">
          <a:blip r:embed="rId4">
            <a:alphaModFix/>
          </a:blip>
          <a:srcRect l="3462" r="40508"/>
          <a:stretch/>
        </p:blipFill>
        <p:spPr>
          <a:xfrm>
            <a:off x="630000" y="1026100"/>
            <a:ext cx="1935600" cy="18813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7" name="Google Shape;247;p32"/>
          <p:cNvPicPr preferRelativeResize="0"/>
          <p:nvPr/>
        </p:nvPicPr>
        <p:blipFill>
          <a:blip r:embed="rId3">
            <a:alphaModFix/>
          </a:blip>
          <a:stretch>
            <a:fillRect/>
          </a:stretch>
        </p:blipFill>
        <p:spPr>
          <a:xfrm>
            <a:off x="7505520" y="1184171"/>
            <a:ext cx="631225" cy="596150"/>
          </a:xfrm>
          <a:prstGeom prst="rect">
            <a:avLst/>
          </a:prstGeom>
          <a:noFill/>
          <a:ln>
            <a:noFill/>
          </a:ln>
        </p:spPr>
      </p:pic>
      <p:sp>
        <p:nvSpPr>
          <p:cNvPr id="248" name="Google Shape;248;p32"/>
          <p:cNvSpPr txBox="1">
            <a:spLocks noGrp="1"/>
          </p:cNvSpPr>
          <p:nvPr>
            <p:ph type="title"/>
          </p:nvPr>
        </p:nvSpPr>
        <p:spPr>
          <a:xfrm>
            <a:off x="902311" y="209706"/>
            <a:ext cx="75666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Наслідки корупції  у вищий освіті</a:t>
            </a:r>
            <a:endParaRPr sz="3000" b="1" dirty="0">
              <a:latin typeface="Arial" panose="020B0604020202020204" pitchFamily="34" charset="0"/>
              <a:ea typeface="Roboto"/>
              <a:cs typeface="Arial" panose="020B0604020202020204" pitchFamily="34" charset="0"/>
              <a:sym typeface="Roboto"/>
            </a:endParaRPr>
          </a:p>
        </p:txBody>
      </p:sp>
      <p:sp>
        <p:nvSpPr>
          <p:cNvPr id="249" name="Google Shape;249;p32"/>
          <p:cNvSpPr txBox="1"/>
          <p:nvPr/>
        </p:nvSpPr>
        <p:spPr>
          <a:xfrm>
            <a:off x="902311" y="830580"/>
            <a:ext cx="7234434" cy="3447067"/>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uk" sz="1200" b="1" dirty="0">
                <a:solidFill>
                  <a:schemeClr val="dk1"/>
                </a:solidFill>
                <a:latin typeface="Arial" panose="020B0604020202020204" pitchFamily="34" charset="0"/>
                <a:ea typeface="Helvetica Neue"/>
                <a:cs typeface="Arial" panose="020B0604020202020204" pitchFamily="34" charset="0"/>
                <a:sym typeface="Helvetica Neue"/>
              </a:rPr>
              <a:t>Проте наслідки можуть бути не лише стратегічними, але і юридичними.</a:t>
            </a:r>
            <a:br>
              <a:rPr lang="uk" sz="1200" b="1" dirty="0">
                <a:solidFill>
                  <a:schemeClr val="dk1"/>
                </a:solidFill>
                <a:latin typeface="Arial" panose="020B0604020202020204" pitchFamily="34" charset="0"/>
                <a:ea typeface="Helvetica Neue"/>
                <a:cs typeface="Arial" panose="020B0604020202020204" pitchFamily="34" charset="0"/>
                <a:sym typeface="Helvetica Neue"/>
              </a:rPr>
            </a:br>
            <a:r>
              <a:rPr lang="uk" sz="1200" b="1" dirty="0">
                <a:solidFill>
                  <a:schemeClr val="dk1"/>
                </a:solidFill>
                <a:latin typeface="Arial" panose="020B0604020202020204" pitchFamily="34" charset="0"/>
                <a:ea typeface="Helvetica Neue"/>
                <a:cs typeface="Arial" panose="020B0604020202020204" pitchFamily="34" charset="0"/>
                <a:sym typeface="Helvetica Neue"/>
              </a:rPr>
              <a:t>До прикладу: </a:t>
            </a:r>
          </a:p>
          <a:p>
            <a:pPr marL="0" lvl="0" indent="0" rtl="0">
              <a:spcBef>
                <a:spcPts val="0"/>
              </a:spcBef>
              <a:spcAft>
                <a:spcPts val="0"/>
              </a:spcAft>
              <a:buNone/>
            </a:pPr>
            <a:endParaRPr sz="1200" b="1" dirty="0">
              <a:solidFill>
                <a:schemeClr val="dk1"/>
              </a:solidFill>
              <a:latin typeface="Arial" panose="020B0604020202020204" pitchFamily="34" charset="0"/>
              <a:ea typeface="Helvetica Neue"/>
              <a:cs typeface="Arial" panose="020B0604020202020204" pitchFamily="34" charset="0"/>
              <a:sym typeface="Helvetica Neue"/>
            </a:endParaRPr>
          </a:p>
          <a:p>
            <a:pPr marL="288000" lvl="0" indent="-292100" rtl="0">
              <a:spcBef>
                <a:spcPts val="0"/>
              </a:spcBef>
              <a:spcAft>
                <a:spcPts val="300"/>
              </a:spcAft>
              <a:buClr>
                <a:srgbClr val="B9D6D5"/>
              </a:buClr>
              <a:buSzPts val="10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Шахрайство (ст. 190 ККУ).</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288000" lvl="0" indent="-292100" rtl="0">
              <a:spcBef>
                <a:spcPts val="0"/>
              </a:spcBef>
              <a:spcAft>
                <a:spcPts val="300"/>
              </a:spcAft>
              <a:buClr>
                <a:srgbClr val="B9D6D5"/>
              </a:buClr>
              <a:buSzPts val="10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Підкуп працівника підприємства, установи чи організації (ст. 354 ККУ).</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288000" lvl="0" indent="-292100" rtl="0">
              <a:spcBef>
                <a:spcPts val="0"/>
              </a:spcBef>
              <a:spcAft>
                <a:spcPts val="300"/>
              </a:spcAft>
              <a:buClr>
                <a:srgbClr val="B9D6D5"/>
              </a:buClr>
              <a:buSzPts val="10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Зловживання владою або службовим становищем (ст. 364 ККУ).</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288000" lvl="0" indent="-292100" rtl="0">
              <a:spcBef>
                <a:spcPts val="0"/>
              </a:spcBef>
              <a:spcAft>
                <a:spcPts val="300"/>
              </a:spcAft>
              <a:buClr>
                <a:srgbClr val="B9D6D5"/>
              </a:buClr>
              <a:buSzPts val="10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Прийняття пропозиції, обіцянки або одержання неправомірної вигоди службовою особою</a:t>
            </a:r>
            <a:br>
              <a:rPr lang="uk" sz="1200" dirty="0">
                <a:solidFill>
                  <a:schemeClr val="dk1"/>
                </a:solidFill>
                <a:latin typeface="Arial" panose="020B0604020202020204" pitchFamily="34" charset="0"/>
                <a:ea typeface="Helvetica Neue"/>
                <a:cs typeface="Arial" panose="020B0604020202020204" pitchFamily="34" charset="0"/>
                <a:sym typeface="Helvetica Neue"/>
              </a:rPr>
            </a:br>
            <a:r>
              <a:rPr lang="uk" sz="1200" dirty="0">
                <a:solidFill>
                  <a:schemeClr val="dk1"/>
                </a:solidFill>
                <a:latin typeface="Arial" panose="020B0604020202020204" pitchFamily="34" charset="0"/>
                <a:ea typeface="Helvetica Neue"/>
                <a:cs typeface="Arial" panose="020B0604020202020204" pitchFamily="34" charset="0"/>
                <a:sym typeface="Helvetica Neue"/>
              </a:rPr>
              <a:t>(ст. 368 ККУ).</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288000" lvl="0" indent="-292100" rtl="0">
              <a:spcBef>
                <a:spcPts val="0"/>
              </a:spcBef>
              <a:spcAft>
                <a:spcPts val="300"/>
              </a:spcAft>
              <a:buClr>
                <a:srgbClr val="B9D6D5"/>
              </a:buClr>
              <a:buSzPts val="10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Підкуп службової особи юридичної особи приватного права незалежно від організаційно-правової форми (ст. 368-3 ККУ).</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288000" lvl="0" indent="-292100" rtl="0">
              <a:spcBef>
                <a:spcPts val="0"/>
              </a:spcBef>
              <a:spcAft>
                <a:spcPts val="300"/>
              </a:spcAft>
              <a:buClr>
                <a:srgbClr val="B9D6D5"/>
              </a:buClr>
              <a:buSzPts val="10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Пропозиція, обіцянка або надання неправомірної вигоди службовій особі (ст. 369 ККУ).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288000" lvl="0" indent="-292100" rtl="0">
              <a:spcBef>
                <a:spcPts val="0"/>
              </a:spcBef>
              <a:spcAft>
                <a:spcPts val="300"/>
              </a:spcAft>
              <a:buClr>
                <a:srgbClr val="B9D6D5"/>
              </a:buClr>
              <a:buSzPts val="10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Порушення вимог щодо запобігання та врегулювання конфлікту інтересів (ст. 172-7 КУпАП).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288000" lvl="0" indent="-292100" rtl="0">
              <a:spcBef>
                <a:spcPts val="0"/>
              </a:spcBef>
              <a:spcAft>
                <a:spcPts val="300"/>
              </a:spcAft>
              <a:buClr>
                <a:srgbClr val="B9D6D5"/>
              </a:buClr>
              <a:buSzPts val="10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Дисциплінарна відповідальність, в тому числі звільнення особи із займаної посади.</a:t>
            </a:r>
          </a:p>
          <a:p>
            <a:pPr marL="0" lvl="0" indent="0" algn="just" rtl="0">
              <a:spcBef>
                <a:spcPts val="0"/>
              </a:spcBef>
              <a:spcAft>
                <a:spcPts val="0"/>
              </a:spcAft>
              <a:buNone/>
            </a:pPr>
            <a:endParaRPr lang="uk" sz="1200" b="1"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200" b="1" dirty="0">
                <a:solidFill>
                  <a:schemeClr val="dk1"/>
                </a:solidFill>
                <a:latin typeface="Arial" panose="020B0604020202020204" pitchFamily="34" charset="0"/>
                <a:ea typeface="Helvetica Neue"/>
                <a:cs typeface="Arial" panose="020B0604020202020204" pitchFamily="34" charset="0"/>
                <a:sym typeface="Helvetica Neue"/>
              </a:rPr>
              <a:t>За вчинення корупційного чи пов'язаного з корупцією правопорушення відомості про особу вносяться до Реєстру корупціонерів (ст. 59 Закону України «Про запобігання корупції»).</a:t>
            </a:r>
            <a:endParaRPr dirty="0">
              <a:solidFill>
                <a:schemeClr val="lt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986051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Google Shape;255;p33"/>
          <p:cNvSpPr txBox="1">
            <a:spLocks noGrp="1"/>
          </p:cNvSpPr>
          <p:nvPr>
            <p:ph type="title"/>
          </p:nvPr>
        </p:nvSpPr>
        <p:spPr>
          <a:xfrm>
            <a:off x="866620" y="285115"/>
            <a:ext cx="7566660" cy="5410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uk" sz="3000" b="1" dirty="0">
                <a:latin typeface="Arial" panose="020B0604020202020204" pitchFamily="34" charset="0"/>
                <a:ea typeface="Roboto"/>
                <a:cs typeface="Arial" panose="020B0604020202020204" pitchFamily="34" charset="0"/>
                <a:sym typeface="Roboto"/>
              </a:rPr>
              <a:t>Інтерактивна вправа</a:t>
            </a:r>
            <a:endParaRPr sz="3000" b="1" dirty="0">
              <a:latin typeface="Arial" panose="020B0604020202020204" pitchFamily="34" charset="0"/>
              <a:ea typeface="Roboto"/>
              <a:cs typeface="Arial" panose="020B0604020202020204" pitchFamily="34" charset="0"/>
              <a:sym typeface="Roboto"/>
            </a:endParaRPr>
          </a:p>
        </p:txBody>
      </p:sp>
      <p:sp>
        <p:nvSpPr>
          <p:cNvPr id="254" name="Google Shape;254;p33"/>
          <p:cNvSpPr txBox="1">
            <a:spLocks noGrp="1"/>
          </p:cNvSpPr>
          <p:nvPr>
            <p:ph type="body" sz="quarter" idx="13"/>
          </p:nvPr>
        </p:nvSpPr>
        <p:spPr>
          <a:xfrm>
            <a:off x="890509" y="1041262"/>
            <a:ext cx="7297077" cy="2406684"/>
          </a:xfrm>
          <a:prstGeom prst="rect">
            <a:avLst/>
          </a:prstGeom>
        </p:spPr>
        <p:txBody>
          <a:bodyPr spcFirstLastPara="1" wrap="square" lIns="91425" tIns="91425" rIns="91425" bIns="91425" anchor="t" anchorCtr="0">
            <a:normAutofit lnSpcReduction="10000"/>
          </a:bodyPr>
          <a:lstStyle/>
          <a:p>
            <a:pPr marL="0" lvl="0" indent="0" algn="just" rtl="0">
              <a:lnSpc>
                <a:spcPct val="100000"/>
              </a:lnSpc>
              <a:spcBef>
                <a:spcPts val="0"/>
              </a:spcBef>
              <a:spcAft>
                <a:spcPts val="0"/>
              </a:spcAft>
              <a:buNone/>
            </a:pPr>
            <a:r>
              <a:rPr lang="uk" sz="13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Студенти поділяються на три групи («викладачі», «адміністрація ЗВО» та «студенти»).</a:t>
            </a:r>
          </a:p>
          <a:p>
            <a:pPr marL="0" lvl="0" indent="0" algn="just" rtl="0">
              <a:lnSpc>
                <a:spcPct val="100000"/>
              </a:lnSpc>
              <a:spcBef>
                <a:spcPts val="0"/>
              </a:spcBef>
              <a:spcAft>
                <a:spcPts val="0"/>
              </a:spcAft>
              <a:buNone/>
            </a:pPr>
            <a:r>
              <a:rPr lang="uk" sz="13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Кожна з груп, спираючись на знання з вже пройдених раніше тем, має шляхом брейншторму скласти перелік рекомендацій до запобігання корупції.</a:t>
            </a:r>
          </a:p>
          <a:p>
            <a:pPr marL="0" lvl="0" indent="0" algn="just" rtl="0">
              <a:lnSpc>
                <a:spcPct val="100000"/>
              </a:lnSpc>
              <a:spcBef>
                <a:spcPts val="0"/>
              </a:spcBef>
              <a:spcAft>
                <a:spcPts val="0"/>
              </a:spcAft>
              <a:buNone/>
            </a:pPr>
            <a:r>
              <a:rPr lang="uk" sz="13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 </a:t>
            </a:r>
            <a:endParaRPr sz="13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just" rtl="0">
              <a:lnSpc>
                <a:spcPct val="100000"/>
              </a:lnSpc>
              <a:spcBef>
                <a:spcPts val="0"/>
              </a:spcBef>
              <a:spcAft>
                <a:spcPts val="0"/>
              </a:spcAft>
              <a:buNone/>
            </a:pPr>
            <a:endParaRPr sz="13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just" rtl="0">
              <a:lnSpc>
                <a:spcPct val="100000"/>
              </a:lnSpc>
              <a:spcBef>
                <a:spcPts val="0"/>
              </a:spcBef>
              <a:spcAft>
                <a:spcPts val="0"/>
              </a:spcAft>
              <a:buNone/>
            </a:pPr>
            <a:r>
              <a:rPr lang="uk" sz="1300" b="1"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У результаті має бути напрацьовано та презентовано:</a:t>
            </a:r>
            <a:endParaRPr sz="1300" b="1"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just" rtl="0">
              <a:lnSpc>
                <a:spcPct val="100000"/>
              </a:lnSpc>
              <a:spcBef>
                <a:spcPts val="0"/>
              </a:spcBef>
              <a:spcAft>
                <a:spcPts val="0"/>
              </a:spcAft>
              <a:buClr>
                <a:schemeClr val="dk1"/>
              </a:buClr>
              <a:buSzPts val="1100"/>
              <a:buFont typeface="Arial"/>
              <a:buNone/>
            </a:pPr>
            <a:endParaRPr sz="13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324000" lvl="0" indent="-311150" algn="just" rtl="0">
              <a:lnSpc>
                <a:spcPct val="150000"/>
              </a:lnSpc>
              <a:spcBef>
                <a:spcPts val="0"/>
              </a:spcBef>
              <a:spcAft>
                <a:spcPts val="0"/>
              </a:spcAft>
              <a:buClr>
                <a:srgbClr val="B9D6D5"/>
              </a:buClr>
              <a:buSzPts val="1300"/>
              <a:buFont typeface="Helvetica Neue"/>
              <a:buChar char="●"/>
            </a:pPr>
            <a:r>
              <a:rPr lang="uk" sz="13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Що має зробити адміністрація ЗВО, щоб мінімізувати корупцію в університеті?</a:t>
            </a:r>
            <a:endParaRPr sz="13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324000" lvl="0" indent="-311150" algn="just" rtl="0">
              <a:lnSpc>
                <a:spcPct val="150000"/>
              </a:lnSpc>
              <a:spcBef>
                <a:spcPts val="0"/>
              </a:spcBef>
              <a:spcAft>
                <a:spcPts val="0"/>
              </a:spcAft>
              <a:buClr>
                <a:srgbClr val="B9D6D5"/>
              </a:buClr>
              <a:buSzPts val="1300"/>
              <a:buFont typeface="Helvetica Neue"/>
              <a:buChar char="●"/>
            </a:pPr>
            <a:r>
              <a:rPr lang="uk" sz="13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Що мають зробити викладачі, щоб мінімізувати корупцію в університеті?</a:t>
            </a:r>
            <a:endParaRPr sz="13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324000" lvl="0" indent="-311150" algn="just" rtl="0">
              <a:lnSpc>
                <a:spcPct val="150000"/>
              </a:lnSpc>
              <a:spcBef>
                <a:spcPts val="0"/>
              </a:spcBef>
              <a:spcAft>
                <a:spcPts val="0"/>
              </a:spcAft>
              <a:buClr>
                <a:srgbClr val="B9D6D5"/>
              </a:buClr>
              <a:buSzPts val="1300"/>
              <a:buFont typeface="Helvetica Neue"/>
              <a:buChar char="●"/>
            </a:pPr>
            <a:r>
              <a:rPr lang="uk" sz="13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Що мають зробити студенти, щоб мінімізувати корупцію в університеті?</a:t>
            </a:r>
            <a:endParaRPr sz="1300" dirty="0">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4"/>
          <p:cNvSpPr txBox="1">
            <a:spLocks noGrp="1"/>
          </p:cNvSpPr>
          <p:nvPr>
            <p:ph type="title"/>
          </p:nvPr>
        </p:nvSpPr>
        <p:spPr>
          <a:xfrm>
            <a:off x="804109" y="813374"/>
            <a:ext cx="5604929" cy="737466"/>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uk" sz="5000" b="1" dirty="0">
                <a:solidFill>
                  <a:srgbClr val="1D1C1D"/>
                </a:solidFill>
                <a:latin typeface="Arial" panose="020B0604020202020204" pitchFamily="34" charset="0"/>
                <a:ea typeface="Roboto"/>
                <a:cs typeface="Arial" panose="020B0604020202020204" pitchFamily="34" charset="0"/>
                <a:sym typeface="Roboto"/>
              </a:rPr>
              <a:t>Мінімізація </a:t>
            </a:r>
            <a:endParaRPr sz="5000" b="1" dirty="0">
              <a:solidFill>
                <a:srgbClr val="1D1C1D"/>
              </a:solidFill>
              <a:latin typeface="Arial" panose="020B0604020202020204" pitchFamily="34" charset="0"/>
              <a:ea typeface="Roboto"/>
              <a:cs typeface="Arial" panose="020B0604020202020204" pitchFamily="34" charset="0"/>
              <a:sym typeface="Roboto"/>
            </a:endParaRPr>
          </a:p>
          <a:p>
            <a:pPr marL="0" lvl="0" indent="0" algn="l" rtl="0">
              <a:lnSpc>
                <a:spcPct val="100000"/>
              </a:lnSpc>
              <a:spcBef>
                <a:spcPts val="0"/>
              </a:spcBef>
              <a:spcAft>
                <a:spcPts val="0"/>
              </a:spcAft>
              <a:buClr>
                <a:schemeClr val="dk1"/>
              </a:buClr>
              <a:buSzPts val="1100"/>
              <a:buFont typeface="Arial"/>
              <a:buNone/>
            </a:pPr>
            <a:r>
              <a:rPr lang="uk" sz="5000" b="1" dirty="0">
                <a:solidFill>
                  <a:srgbClr val="1D1C1D"/>
                </a:solidFill>
                <a:latin typeface="Arial" panose="020B0604020202020204" pitchFamily="34" charset="0"/>
                <a:ea typeface="Roboto"/>
                <a:cs typeface="Arial" panose="020B0604020202020204" pitchFamily="34" charset="0"/>
                <a:sym typeface="Roboto"/>
              </a:rPr>
              <a:t>корупційних ризиків</a:t>
            </a:r>
            <a:endParaRPr sz="5000" b="1" dirty="0">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35"/>
          <p:cNvPicPr preferRelativeResize="0"/>
          <p:nvPr/>
        </p:nvPicPr>
        <p:blipFill>
          <a:blip r:embed="rId3">
            <a:alphaModFix/>
          </a:blip>
          <a:stretch>
            <a:fillRect/>
          </a:stretch>
        </p:blipFill>
        <p:spPr>
          <a:xfrm>
            <a:off x="7486903" y="542106"/>
            <a:ext cx="631225" cy="596150"/>
          </a:xfrm>
          <a:prstGeom prst="rect">
            <a:avLst/>
          </a:prstGeom>
          <a:noFill/>
          <a:ln>
            <a:noFill/>
          </a:ln>
        </p:spPr>
      </p:pic>
      <p:sp>
        <p:nvSpPr>
          <p:cNvPr id="271" name="Google Shape;271;p35"/>
          <p:cNvSpPr txBox="1">
            <a:spLocks noGrp="1"/>
          </p:cNvSpPr>
          <p:nvPr>
            <p:ph type="title"/>
          </p:nvPr>
        </p:nvSpPr>
        <p:spPr>
          <a:xfrm>
            <a:off x="869430" y="199684"/>
            <a:ext cx="75666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Що можна зробити?</a:t>
            </a:r>
            <a:endParaRPr sz="3000" b="1" dirty="0">
              <a:latin typeface="Arial" panose="020B0604020202020204" pitchFamily="34" charset="0"/>
              <a:ea typeface="Roboto"/>
              <a:cs typeface="Arial" panose="020B0604020202020204" pitchFamily="34" charset="0"/>
              <a:sym typeface="Roboto"/>
            </a:endParaRPr>
          </a:p>
        </p:txBody>
      </p:sp>
      <p:sp>
        <p:nvSpPr>
          <p:cNvPr id="272" name="Google Shape;272;p35"/>
          <p:cNvSpPr txBox="1"/>
          <p:nvPr/>
        </p:nvSpPr>
        <p:spPr>
          <a:xfrm>
            <a:off x="4156770" y="1119188"/>
            <a:ext cx="4117800" cy="33516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b="1" dirty="0">
                <a:solidFill>
                  <a:schemeClr val="dk1"/>
                </a:solidFill>
                <a:latin typeface="Arial" panose="020B0604020202020204" pitchFamily="34" charset="0"/>
                <a:cs typeface="Arial" panose="020B0604020202020204" pitchFamily="34" charset="0"/>
              </a:rPr>
              <a:t>Що може зробити студент?</a:t>
            </a:r>
            <a:endParaRPr sz="1000" b="1"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sz="1000" b="1" dirty="0"/>
          </a:p>
          <a:p>
            <a:pPr marL="396000" lvl="0" indent="-304800" algn="just" rtl="0">
              <a:lnSpc>
                <a:spcPct val="115000"/>
              </a:lnSpc>
              <a:spcBef>
                <a:spcPts val="0"/>
              </a:spcBef>
              <a:spcAft>
                <a:spcPts val="0"/>
              </a:spcAft>
              <a:buClr>
                <a:srgbClr val="B9D6D5"/>
              </a:buClr>
              <a:buSzPts val="1200"/>
              <a:buFont typeface="Helvetica Neue"/>
              <a:buChar char="●"/>
            </a:pPr>
            <a:r>
              <a:rPr lang="uk" sz="1200" dirty="0">
                <a:solidFill>
                  <a:srgbClr val="1D1C1D"/>
                </a:solidFill>
                <a:highlight>
                  <a:srgbClr val="FFFFFF"/>
                </a:highlight>
                <a:latin typeface="Arial" panose="020B0604020202020204" pitchFamily="34" charset="0"/>
                <a:ea typeface="Helvetica Neue"/>
                <a:cs typeface="Arial" panose="020B0604020202020204" pitchFamily="34" charset="0"/>
                <a:sym typeface="Helvetica Neue"/>
              </a:rPr>
              <a:t>чітко виконувати графік освітнього процесу (ходити на пари, вчасно здавати індивідуальні та інші види робіт);</a:t>
            </a:r>
            <a:endParaRPr sz="1200" dirty="0">
              <a:solidFill>
                <a:srgbClr val="1D1C1D"/>
              </a:solidFill>
              <a:highlight>
                <a:srgbClr val="FFFFFF"/>
              </a:highlight>
              <a:latin typeface="Arial" panose="020B0604020202020204" pitchFamily="34" charset="0"/>
              <a:ea typeface="Helvetica Neue"/>
              <a:cs typeface="Arial" panose="020B0604020202020204" pitchFamily="34" charset="0"/>
              <a:sym typeface="Helvetica Neue"/>
            </a:endParaRPr>
          </a:p>
          <a:p>
            <a:pPr marL="396000" lvl="0" indent="-304800" algn="just" rtl="0">
              <a:lnSpc>
                <a:spcPct val="115000"/>
              </a:lnSpc>
              <a:spcBef>
                <a:spcPts val="0"/>
              </a:spcBef>
              <a:spcAft>
                <a:spcPts val="0"/>
              </a:spcAft>
              <a:buClr>
                <a:srgbClr val="B9D6D5"/>
              </a:buClr>
              <a:buSzPts val="1200"/>
              <a:buFont typeface="Helvetica Neue"/>
              <a:buChar char="●"/>
            </a:pPr>
            <a:r>
              <a:rPr lang="uk" sz="1200" dirty="0">
                <a:solidFill>
                  <a:srgbClr val="1D1C1D"/>
                </a:solidFill>
                <a:highlight>
                  <a:srgbClr val="FFFFFF"/>
                </a:highlight>
                <a:latin typeface="Arial" panose="020B0604020202020204" pitchFamily="34" charset="0"/>
                <a:ea typeface="Helvetica Neue"/>
                <a:cs typeface="Arial" panose="020B0604020202020204" pitchFamily="34" charset="0"/>
                <a:sym typeface="Helvetica Neue"/>
              </a:rPr>
              <a:t>з'ясувати у викладача критерії оцінювання вашої роботи протягом семестру  з самого початку вивчення дисципліни;</a:t>
            </a:r>
            <a:endParaRPr sz="1200" dirty="0">
              <a:solidFill>
                <a:srgbClr val="1D1C1D"/>
              </a:solidFill>
              <a:highlight>
                <a:srgbClr val="FFFFFF"/>
              </a:highlight>
              <a:latin typeface="Arial" panose="020B0604020202020204" pitchFamily="34" charset="0"/>
              <a:ea typeface="Helvetica Neue"/>
              <a:cs typeface="Arial" panose="020B0604020202020204" pitchFamily="34" charset="0"/>
              <a:sym typeface="Helvetica Neue"/>
            </a:endParaRPr>
          </a:p>
          <a:p>
            <a:pPr marL="396000" lvl="0" indent="-304800" algn="just" rtl="0">
              <a:lnSpc>
                <a:spcPct val="115000"/>
              </a:lnSpc>
              <a:spcBef>
                <a:spcPts val="0"/>
              </a:spcBef>
              <a:spcAft>
                <a:spcPts val="0"/>
              </a:spcAft>
              <a:buClr>
                <a:srgbClr val="B9D6D5"/>
              </a:buClr>
              <a:buSzPts val="1200"/>
              <a:buFont typeface="Helvetica Neue"/>
              <a:buChar char="●"/>
            </a:pPr>
            <a:r>
              <a:rPr lang="uk" sz="1200" dirty="0">
                <a:solidFill>
                  <a:srgbClr val="1D1C1D"/>
                </a:solidFill>
                <a:highlight>
                  <a:srgbClr val="FFFFFF"/>
                </a:highlight>
                <a:latin typeface="Arial" panose="020B0604020202020204" pitchFamily="34" charset="0"/>
                <a:ea typeface="Helvetica Neue"/>
                <a:cs typeface="Arial" panose="020B0604020202020204" pitchFamily="34" charset="0"/>
                <a:sym typeface="Helvetica Neue"/>
              </a:rPr>
              <a:t>повідомляти про порушення викладачем регламенту роботи протягом семестру органам студентського самоврядування (викладач не проводить заняття, викладач необ’єктивно оцінює або не виставляє поточні оцінки).</a:t>
            </a:r>
            <a:endParaRPr sz="1200" dirty="0">
              <a:solidFill>
                <a:srgbClr val="1D1C1D"/>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l" rtl="0">
              <a:spcBef>
                <a:spcPts val="0"/>
              </a:spcBef>
              <a:spcAft>
                <a:spcPts val="0"/>
              </a:spcAft>
              <a:buNone/>
            </a:pPr>
            <a:endParaRPr dirty="0"/>
          </a:p>
        </p:txBody>
      </p:sp>
      <p:sp>
        <p:nvSpPr>
          <p:cNvPr id="273" name="Google Shape;273;p35"/>
          <p:cNvSpPr txBox="1"/>
          <p:nvPr/>
        </p:nvSpPr>
        <p:spPr>
          <a:xfrm>
            <a:off x="869430" y="1138256"/>
            <a:ext cx="3297337" cy="2481675"/>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uk" b="1" dirty="0">
                <a:solidFill>
                  <a:schemeClr val="dk1"/>
                </a:solidFill>
                <a:latin typeface="Arial" panose="020B0604020202020204" pitchFamily="34" charset="0"/>
                <a:ea typeface="Helvetica Neue"/>
                <a:cs typeface="Arial" panose="020B0604020202020204" pitchFamily="34" charset="0"/>
                <a:sym typeface="Helvetica Neue"/>
              </a:rPr>
              <a:t>Що може зробити ЗВО?</a:t>
            </a:r>
            <a:endParaRPr b="1"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04800" algn="just" rtl="0">
              <a:lnSpc>
                <a:spcPct val="115000"/>
              </a:lnSpc>
              <a:spcBef>
                <a:spcPts val="1000"/>
              </a:spcBef>
              <a:spcAft>
                <a:spcPts val="0"/>
              </a:spcAft>
              <a:buClr>
                <a:srgbClr val="B9D6D5"/>
              </a:buClr>
              <a:buSzPts val="1200"/>
              <a:buFont typeface="Helvetica Neue"/>
              <a:buChar char="●"/>
            </a:pPr>
            <a:r>
              <a:rPr lang="uk" sz="1200" dirty="0">
                <a:solidFill>
                  <a:srgbClr val="1D1C1D"/>
                </a:solidFill>
                <a:highlight>
                  <a:srgbClr val="FFFFFF"/>
                </a:highlight>
                <a:latin typeface="Arial" panose="020B0604020202020204" pitchFamily="34" charset="0"/>
                <a:ea typeface="Helvetica Neue"/>
                <a:cs typeface="Arial" panose="020B0604020202020204" pitchFamily="34" charset="0"/>
                <a:sym typeface="Helvetica Neue"/>
              </a:rPr>
              <a:t>запровадити електронний журнал;</a:t>
            </a:r>
            <a:endParaRPr sz="1200" dirty="0">
              <a:solidFill>
                <a:srgbClr val="1D1C1D"/>
              </a:solidFill>
              <a:highlight>
                <a:srgbClr val="FFFFFF"/>
              </a:highlight>
              <a:latin typeface="Arial" panose="020B0604020202020204" pitchFamily="34" charset="0"/>
              <a:ea typeface="Helvetica Neue"/>
              <a:cs typeface="Arial" panose="020B0604020202020204" pitchFamily="34" charset="0"/>
              <a:sym typeface="Helvetica Neue"/>
            </a:endParaRPr>
          </a:p>
          <a:p>
            <a:pPr marL="360000" lvl="0" indent="-304800" algn="just" rtl="0">
              <a:lnSpc>
                <a:spcPct val="115000"/>
              </a:lnSpc>
              <a:spcBef>
                <a:spcPts val="0"/>
              </a:spcBef>
              <a:spcAft>
                <a:spcPts val="0"/>
              </a:spcAft>
              <a:buClr>
                <a:srgbClr val="B9D6D5"/>
              </a:buClr>
              <a:buSzPts val="1200"/>
              <a:buFont typeface="Helvetica Neue"/>
              <a:buChar char="●"/>
            </a:pPr>
            <a:r>
              <a:rPr lang="uk" sz="1200" dirty="0">
                <a:solidFill>
                  <a:srgbClr val="1D1C1D"/>
                </a:solidFill>
                <a:highlight>
                  <a:srgbClr val="FFFFFF"/>
                </a:highlight>
                <a:latin typeface="Arial" panose="020B0604020202020204" pitchFamily="34" charset="0"/>
                <a:ea typeface="Helvetica Neue"/>
                <a:cs typeface="Arial" panose="020B0604020202020204" pitchFamily="34" charset="0"/>
                <a:sym typeface="Helvetica Neue"/>
              </a:rPr>
              <a:t>автоматизувати процес складання іспиту;</a:t>
            </a:r>
            <a:endParaRPr sz="1200" dirty="0">
              <a:solidFill>
                <a:srgbClr val="1D1C1D"/>
              </a:solidFill>
              <a:highlight>
                <a:srgbClr val="FFFFFF"/>
              </a:highlight>
              <a:latin typeface="Arial" panose="020B0604020202020204" pitchFamily="34" charset="0"/>
              <a:ea typeface="Helvetica Neue"/>
              <a:cs typeface="Arial" panose="020B0604020202020204" pitchFamily="34" charset="0"/>
              <a:sym typeface="Helvetica Neue"/>
            </a:endParaRPr>
          </a:p>
          <a:p>
            <a:pPr marL="360000" lvl="0" indent="-304800" algn="just" rtl="0">
              <a:lnSpc>
                <a:spcPct val="115000"/>
              </a:lnSpc>
              <a:spcBef>
                <a:spcPts val="0"/>
              </a:spcBef>
              <a:spcAft>
                <a:spcPts val="0"/>
              </a:spcAft>
              <a:buClr>
                <a:srgbClr val="B9D6D5"/>
              </a:buClr>
              <a:buSzPts val="1200"/>
              <a:buFont typeface="Helvetica Neue"/>
              <a:buChar char="●"/>
            </a:pPr>
            <a:r>
              <a:rPr lang="uk" sz="1200" dirty="0">
                <a:solidFill>
                  <a:srgbClr val="1D1C1D"/>
                </a:solidFill>
                <a:highlight>
                  <a:srgbClr val="FFFFFF"/>
                </a:highlight>
                <a:latin typeface="Arial" panose="020B0604020202020204" pitchFamily="34" charset="0"/>
                <a:ea typeface="Helvetica Neue"/>
                <a:cs typeface="Arial" panose="020B0604020202020204" pitchFamily="34" charset="0"/>
                <a:sym typeface="Helvetica Neue"/>
              </a:rPr>
              <a:t>проводити анонімні опитування студентів до та після вивчення дисципліни.</a:t>
            </a:r>
            <a:endParaRPr sz="1200" dirty="0">
              <a:solidFill>
                <a:srgbClr val="1D1C1D"/>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0"/>
              </a:spcBef>
              <a:spcAft>
                <a:spcPts val="0"/>
              </a:spcAft>
              <a:buClr>
                <a:schemeClr val="dk1"/>
              </a:buClr>
              <a:buSzPts val="1100"/>
              <a:buFont typeface="Arial"/>
              <a:buNone/>
            </a:pPr>
            <a:endParaRPr sz="1200" dirty="0">
              <a:solidFill>
                <a:srgbClr val="1D1C1D"/>
              </a:solidFill>
              <a:highlight>
                <a:srgbClr val="FFFFFF"/>
              </a:highlight>
              <a:latin typeface="Arial" panose="020B0604020202020204" pitchFamily="34" charset="0"/>
              <a:ea typeface="Times New Roman"/>
              <a:cs typeface="Arial" panose="020B0604020202020204" pitchFamily="34" charset="0"/>
              <a:sym typeface="Times New Roman"/>
            </a:endParaRPr>
          </a:p>
          <a:p>
            <a:pPr marL="0" marR="0" lvl="0" indent="0" algn="just" rtl="0">
              <a:lnSpc>
                <a:spcPct val="100000"/>
              </a:lnSpc>
              <a:spcBef>
                <a:spcPts val="0"/>
              </a:spcBef>
              <a:spcAft>
                <a:spcPts val="1000"/>
              </a:spcAft>
              <a:buNone/>
            </a:pPr>
            <a:endParaRPr b="1"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274" name="Google Shape;274;p35"/>
          <p:cNvSpPr/>
          <p:nvPr/>
        </p:nvSpPr>
        <p:spPr>
          <a:xfrm rot="5400000" flipH="1">
            <a:off x="4419075" y="474750"/>
            <a:ext cx="306900" cy="91449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80" name="Google Shape;280;p36"/>
          <p:cNvSpPr txBox="1">
            <a:spLocks noGrp="1"/>
          </p:cNvSpPr>
          <p:nvPr>
            <p:ph type="title"/>
          </p:nvPr>
        </p:nvSpPr>
        <p:spPr>
          <a:xfrm>
            <a:off x="874858" y="285115"/>
            <a:ext cx="7566660" cy="5410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uk" sz="3020" b="1" dirty="0">
                <a:latin typeface="Arial" panose="020B0604020202020204" pitchFamily="34" charset="0"/>
                <a:ea typeface="Roboto"/>
                <a:cs typeface="Arial" panose="020B0604020202020204" pitchFamily="34" charset="0"/>
                <a:sym typeface="Roboto"/>
              </a:rPr>
              <a:t>Інтерактивна вправа</a:t>
            </a:r>
            <a:endParaRPr sz="3020" b="1" dirty="0">
              <a:latin typeface="Arial" panose="020B0604020202020204" pitchFamily="34" charset="0"/>
              <a:ea typeface="Roboto"/>
              <a:cs typeface="Arial" panose="020B0604020202020204" pitchFamily="34" charset="0"/>
              <a:sym typeface="Roboto"/>
            </a:endParaRPr>
          </a:p>
        </p:txBody>
      </p:sp>
      <p:sp>
        <p:nvSpPr>
          <p:cNvPr id="279" name="Google Shape;279;p36"/>
          <p:cNvSpPr txBox="1">
            <a:spLocks noGrp="1"/>
          </p:cNvSpPr>
          <p:nvPr>
            <p:ph type="body" sz="quarter" idx="13"/>
          </p:nvPr>
        </p:nvSpPr>
        <p:spPr>
          <a:xfrm>
            <a:off x="923461" y="967740"/>
            <a:ext cx="7297077" cy="3497580"/>
          </a:xfrm>
          <a:prstGeom prst="rect">
            <a:avLst/>
          </a:prstGeom>
        </p:spPr>
        <p:txBody>
          <a:bodyPr spcFirstLastPara="1" wrap="square" lIns="91425" tIns="91425" rIns="91425" bIns="91425" anchor="t" anchorCtr="0">
            <a:normAutofit/>
          </a:bodyPr>
          <a:lstStyle/>
          <a:p>
            <a:pPr marL="0" lvl="0" indent="0" algn="just" rtl="0">
              <a:spcBef>
                <a:spcPts val="600"/>
              </a:spcBef>
              <a:spcAft>
                <a:spcPts val="0"/>
              </a:spcAft>
              <a:buNone/>
            </a:pPr>
            <a:r>
              <a:rPr lang="uk" sz="12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Студенти розподіляються на три групи. Завдання - виявити корупційний ризик в кейсі та розробити план дій в ситуації: </a:t>
            </a:r>
            <a:endParaRPr sz="12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just" rtl="0">
              <a:spcBef>
                <a:spcPts val="600"/>
              </a:spcBef>
              <a:spcAft>
                <a:spcPts val="0"/>
              </a:spcAft>
              <a:buNone/>
            </a:pPr>
            <a:endParaRPr sz="12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just" rtl="0">
              <a:spcBef>
                <a:spcPts val="600"/>
              </a:spcBef>
              <a:spcAft>
                <a:spcPts val="0"/>
              </a:spcAft>
              <a:buNone/>
            </a:pPr>
            <a:r>
              <a:rPr lang="uk"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Група 1. </a:t>
            </a:r>
            <a:r>
              <a:rPr lang="uk" sz="12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Першокурсник потребує поселення у гуртожиток. Він прийшов в деканат. Йому сказали, що треба написати заяву, яку має розглянути декан протягом 3х днів.</a:t>
            </a:r>
            <a:endParaRPr sz="12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just" rtl="0">
              <a:spcBef>
                <a:spcPts val="600"/>
              </a:spcBef>
              <a:spcAft>
                <a:spcPts val="0"/>
              </a:spcAft>
              <a:buNone/>
            </a:pPr>
            <a:endParaRPr sz="12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just" rtl="0">
              <a:spcBef>
                <a:spcPts val="600"/>
              </a:spcBef>
              <a:spcAft>
                <a:spcPts val="0"/>
              </a:spcAft>
              <a:buNone/>
            </a:pPr>
            <a:r>
              <a:rPr lang="uk"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Група 2. </a:t>
            </a:r>
            <a:r>
              <a:rPr lang="uk" sz="12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При переведенні в інший університет студенту в деканаті видали перелік академічної різниці. Кількість склала 10 дисциплін, які треба здати протягом 1 місяця. Студент розуміє, що за цей термін він не встигне здати таку кількість предметів, і думає як пришвидшити це питання.</a:t>
            </a:r>
            <a:endParaRPr sz="12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a:p>
            <a:pPr marL="0" lvl="0" indent="0" algn="just" rtl="0">
              <a:spcBef>
                <a:spcPts val="600"/>
              </a:spcBef>
              <a:spcAft>
                <a:spcPts val="0"/>
              </a:spcAft>
              <a:buNone/>
            </a:pPr>
            <a:endParaRPr sz="1200" dirty="0">
              <a:solidFill>
                <a:schemeClr val="lt1"/>
              </a:solidFill>
              <a:highlight>
                <a:schemeClr val="dk1"/>
              </a:highlight>
              <a:latin typeface="Arial" panose="020B0604020202020204" pitchFamily="34" charset="0"/>
              <a:ea typeface="Helvetica Neue"/>
              <a:cs typeface="Arial" panose="020B0604020202020204" pitchFamily="34" charset="0"/>
              <a:sym typeface="Helvetica Neue"/>
            </a:endParaRPr>
          </a:p>
          <a:p>
            <a:pPr marL="0" lvl="0" indent="0" algn="just" rtl="0">
              <a:spcBef>
                <a:spcPts val="600"/>
              </a:spcBef>
              <a:spcAft>
                <a:spcPts val="0"/>
              </a:spcAft>
              <a:buNone/>
            </a:pPr>
            <a:r>
              <a:rPr lang="uk" sz="12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Група 3.</a:t>
            </a:r>
            <a:r>
              <a:rPr lang="uk" sz="1200" dirty="0">
                <a:solidFill>
                  <a:schemeClr val="dk1"/>
                </a:solidFill>
                <a:latin typeface="Arial" panose="020B0604020202020204" pitchFamily="34" charset="0"/>
                <a:ea typeface="Helvetica Neue"/>
                <a:cs typeface="Arial" panose="020B0604020202020204" pitchFamily="34" charset="0"/>
                <a:sym typeface="Helvetica Neue"/>
              </a:rPr>
              <a:t> </a:t>
            </a:r>
            <a:r>
              <a:rPr lang="uk" sz="12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Студент періодично пропускає навчальні заняття та не виконує індивідуальні роботи. Електронного журналу в університеті немає, тому студент впевнений, що зможе все швидко зробити та здати в останні два тижні семестру.</a:t>
            </a:r>
            <a:endParaRPr sz="12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37"/>
          <p:cNvSpPr txBox="1"/>
          <p:nvPr/>
        </p:nvSpPr>
        <p:spPr>
          <a:xfrm>
            <a:off x="1009950" y="944788"/>
            <a:ext cx="7135800" cy="609367"/>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Антикорупційний уповноважений інтегрує та впроваджує інструменти запобігання корупції в усі процеси ЗВО, як це визначають національні та міжнародні антикорупційні стандарти.</a:t>
            </a:r>
            <a:endParaRPr dirty="0">
              <a:latin typeface="Arial" panose="020B0604020202020204" pitchFamily="34" charset="0"/>
              <a:ea typeface="Helvetica Neue"/>
              <a:cs typeface="Arial" panose="020B0604020202020204" pitchFamily="34" charset="0"/>
              <a:sym typeface="Helvetica Neue"/>
            </a:endParaRPr>
          </a:p>
        </p:txBody>
      </p:sp>
      <p:pic>
        <p:nvPicPr>
          <p:cNvPr id="289" name="Google Shape;289;p37"/>
          <p:cNvPicPr preferRelativeResize="0"/>
          <p:nvPr/>
        </p:nvPicPr>
        <p:blipFill>
          <a:blip r:embed="rId3">
            <a:alphaModFix/>
          </a:blip>
          <a:stretch>
            <a:fillRect/>
          </a:stretch>
        </p:blipFill>
        <p:spPr>
          <a:xfrm>
            <a:off x="7907624" y="1174700"/>
            <a:ext cx="476250" cy="485775"/>
          </a:xfrm>
          <a:prstGeom prst="rect">
            <a:avLst/>
          </a:prstGeom>
          <a:noFill/>
          <a:ln>
            <a:noFill/>
          </a:ln>
        </p:spPr>
      </p:pic>
      <p:pic>
        <p:nvPicPr>
          <p:cNvPr id="290" name="Google Shape;290;p37"/>
          <p:cNvPicPr preferRelativeResize="0"/>
          <p:nvPr/>
        </p:nvPicPr>
        <p:blipFill>
          <a:blip r:embed="rId3">
            <a:alphaModFix/>
          </a:blip>
          <a:stretch>
            <a:fillRect/>
          </a:stretch>
        </p:blipFill>
        <p:spPr>
          <a:xfrm rot="10800000">
            <a:off x="678119" y="890274"/>
            <a:ext cx="396349" cy="404276"/>
          </a:xfrm>
          <a:prstGeom prst="rect">
            <a:avLst/>
          </a:prstGeom>
          <a:noFill/>
          <a:ln>
            <a:noFill/>
          </a:ln>
        </p:spPr>
      </p:pic>
      <p:sp>
        <p:nvSpPr>
          <p:cNvPr id="292" name="Google Shape;292;p37"/>
          <p:cNvSpPr txBox="1">
            <a:spLocks noGrp="1"/>
          </p:cNvSpPr>
          <p:nvPr>
            <p:ph type="title"/>
          </p:nvPr>
        </p:nvSpPr>
        <p:spPr>
          <a:xfrm>
            <a:off x="601985" y="231688"/>
            <a:ext cx="7989055" cy="54102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Антикорупційний уповноважений в ЗВО</a:t>
            </a:r>
            <a:endParaRPr sz="3000" b="1" dirty="0">
              <a:latin typeface="Arial" panose="020B0604020202020204" pitchFamily="34" charset="0"/>
              <a:ea typeface="Roboto"/>
              <a:cs typeface="Arial" panose="020B0604020202020204" pitchFamily="34" charset="0"/>
              <a:sym typeface="Roboto"/>
            </a:endParaRPr>
          </a:p>
        </p:txBody>
      </p:sp>
      <p:sp>
        <p:nvSpPr>
          <p:cNvPr id="293" name="Google Shape;293;p37"/>
          <p:cNvSpPr txBox="1"/>
          <p:nvPr/>
        </p:nvSpPr>
        <p:spPr>
          <a:xfrm>
            <a:off x="1009950" y="1414378"/>
            <a:ext cx="7135800" cy="2880758"/>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uk" sz="2000" b="1" dirty="0">
                <a:solidFill>
                  <a:schemeClr val="dk1"/>
                </a:solidFill>
                <a:latin typeface="Arial" panose="020B0604020202020204" pitchFamily="34" charset="0"/>
                <a:ea typeface="Helvetica Neue"/>
                <a:cs typeface="Arial" panose="020B0604020202020204" pitchFamily="34" charset="0"/>
                <a:sym typeface="Helvetica Neue"/>
              </a:rPr>
              <a:t>Завдання уповноваженого:</a:t>
            </a:r>
            <a:endParaRPr lang="uk" sz="800" b="1"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0"/>
              </a:spcBef>
              <a:spcAft>
                <a:spcPts val="0"/>
              </a:spcAft>
              <a:buNone/>
            </a:pPr>
            <a:endParaRPr lang="uk" sz="800" b="1" dirty="0">
              <a:solidFill>
                <a:schemeClr val="dk1"/>
              </a:solidFill>
              <a:latin typeface="Arial" panose="020B0604020202020204" pitchFamily="34" charset="0"/>
              <a:ea typeface="Helvetica Neue"/>
              <a:cs typeface="Arial" panose="020B0604020202020204" pitchFamily="34" charset="0"/>
              <a:sym typeface="Helvetica Neue"/>
            </a:endParaRPr>
          </a:p>
          <a:p>
            <a:pPr marL="288000" lvl="0" indent="-304800" algn="just" rtl="0">
              <a:spcBef>
                <a:spcPts val="300"/>
              </a:spcBef>
              <a:spcAft>
                <a:spcPts val="300"/>
              </a:spcAft>
              <a:buClr>
                <a:srgbClr val="B9D6D5"/>
              </a:buClr>
              <a:buSzPts val="12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Оцінка корупційних ризиків та розробка заходів їх мінімізації</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288000" lvl="0" indent="-304800" algn="l" rtl="0">
              <a:spcBef>
                <a:spcPts val="300"/>
              </a:spcBef>
              <a:spcAft>
                <a:spcPts val="300"/>
              </a:spcAft>
              <a:buClr>
                <a:srgbClr val="B9D6D5"/>
              </a:buClr>
              <a:buSzPts val="12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Проведення внутрішніх перевірок повідомлень викривачів та захист викривачів корупції</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288000" lvl="0" indent="-304800" algn="l" rtl="0">
              <a:spcBef>
                <a:spcPts val="300"/>
              </a:spcBef>
              <a:spcAft>
                <a:spcPts val="300"/>
              </a:spcAft>
              <a:buClr>
                <a:srgbClr val="B9D6D5"/>
              </a:buClr>
              <a:buSzPts val="12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Консультаційно-методична допомога щодо дотримання антикорупційного законодавства (навчання/роз'яснення)</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288000" lvl="0" indent="-304800" algn="l" rtl="0">
              <a:spcBef>
                <a:spcPts val="300"/>
              </a:spcBef>
              <a:spcAft>
                <a:spcPts val="300"/>
              </a:spcAft>
              <a:buClr>
                <a:srgbClr val="B9D6D5"/>
              </a:buClr>
              <a:buSzPts val="12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Виявлення, запобігання та врегулювання конфлікту інтересів</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288000" lvl="0" indent="-304800" algn="l" rtl="0">
              <a:spcBef>
                <a:spcPts val="300"/>
              </a:spcBef>
              <a:spcAft>
                <a:spcPts val="300"/>
              </a:spcAft>
              <a:buClr>
                <a:srgbClr val="B9D6D5"/>
              </a:buClr>
              <a:buSzPts val="12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Візування/антикорупційна експертиза проєктів актів (наказів/розпоряджень)</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288000" lvl="0" indent="-304800" algn="l" rtl="0">
              <a:spcBef>
                <a:spcPts val="300"/>
              </a:spcBef>
              <a:spcAft>
                <a:spcPts val="300"/>
              </a:spcAft>
              <a:buClr>
                <a:srgbClr val="B9D6D5"/>
              </a:buClr>
              <a:buSzPts val="12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Здійснення контролю та координації підвідомчих юридичних осіб</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288000" lvl="0" indent="-304800" algn="l" rtl="0">
              <a:spcBef>
                <a:spcPts val="300"/>
              </a:spcBef>
              <a:spcAft>
                <a:spcPts val="300"/>
              </a:spcAft>
              <a:buClr>
                <a:srgbClr val="B9D6D5"/>
              </a:buClr>
              <a:buSzPts val="1200"/>
              <a:buFont typeface="Wingdings" panose="05000000000000000000" pitchFamily="2" charset="2"/>
              <a:buChar char="l"/>
            </a:pPr>
            <a:r>
              <a:rPr lang="uk" sz="1200" dirty="0">
                <a:solidFill>
                  <a:schemeClr val="dk1"/>
                </a:solidFill>
                <a:latin typeface="Arial" panose="020B0604020202020204" pitchFamily="34" charset="0"/>
                <a:ea typeface="Helvetica Neue"/>
                <a:cs typeface="Arial" panose="020B0604020202020204" pitchFamily="34" charset="0"/>
                <a:sym typeface="Helvetica Neue"/>
              </a:rPr>
              <a:t>Інформування керівника університету, НАЗК або інших спеціально уповноважених суб'єктів</a:t>
            </a:r>
            <a:br>
              <a:rPr lang="uk" sz="1200" dirty="0">
                <a:solidFill>
                  <a:schemeClr val="dk1"/>
                </a:solidFill>
                <a:latin typeface="Arial" panose="020B0604020202020204" pitchFamily="34" charset="0"/>
                <a:ea typeface="Helvetica Neue"/>
                <a:cs typeface="Arial" panose="020B0604020202020204" pitchFamily="34" charset="0"/>
                <a:sym typeface="Helvetica Neue"/>
              </a:rPr>
            </a:br>
            <a:r>
              <a:rPr lang="uk" sz="1200" dirty="0">
                <a:solidFill>
                  <a:schemeClr val="dk1"/>
                </a:solidFill>
                <a:latin typeface="Arial" panose="020B0604020202020204" pitchFamily="34" charset="0"/>
                <a:ea typeface="Helvetica Neue"/>
                <a:cs typeface="Arial" panose="020B0604020202020204" pitchFamily="34" charset="0"/>
                <a:sym typeface="Helvetica Neue"/>
              </a:rPr>
              <a:t>у сфері протидії корупції про факти порушення антикорупційного законодавства</a:t>
            </a:r>
            <a:endParaRPr dirty="0">
              <a:solidFill>
                <a:schemeClr val="lt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8"/>
          <p:cNvSpPr txBox="1"/>
          <p:nvPr/>
        </p:nvSpPr>
        <p:spPr>
          <a:xfrm>
            <a:off x="868680" y="1269895"/>
            <a:ext cx="7109460" cy="276226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uk" sz="1400" dirty="0">
                <a:solidFill>
                  <a:schemeClr val="dk1"/>
                </a:solidFill>
                <a:latin typeface="Arial" panose="020B0604020202020204" pitchFamily="34" charset="0"/>
                <a:ea typeface="Helvetica Neue"/>
                <a:cs typeface="Arial" panose="020B0604020202020204" pitchFamily="34" charset="0"/>
                <a:sym typeface="Helvetica Neue"/>
              </a:rPr>
              <a:t>Дуже ефективною  є синергія студентства з уповноваженим.</a:t>
            </a:r>
            <a:endParaRPr lang="en-US" sz="14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l" rtl="0">
              <a:lnSpc>
                <a:spcPct val="115000"/>
              </a:lnSpc>
              <a:spcBef>
                <a:spcPts val="0"/>
              </a:spcBef>
              <a:spcAft>
                <a:spcPts val="0"/>
              </a:spcAft>
              <a:buNone/>
            </a:pPr>
            <a:endParaRPr lang="uk" b="1"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l" rtl="0">
              <a:lnSpc>
                <a:spcPct val="115000"/>
              </a:lnSpc>
              <a:spcBef>
                <a:spcPts val="0"/>
              </a:spcBef>
              <a:spcAft>
                <a:spcPts val="0"/>
              </a:spcAft>
              <a:buNone/>
            </a:pPr>
            <a:r>
              <a:rPr lang="uk" b="1" dirty="0">
                <a:solidFill>
                  <a:schemeClr val="dk1"/>
                </a:solidFill>
                <a:latin typeface="Arial" panose="020B0604020202020204" pitchFamily="34" charset="0"/>
                <a:ea typeface="Helvetica Neue"/>
                <a:cs typeface="Arial" panose="020B0604020202020204" pitchFamily="34" charset="0"/>
                <a:sym typeface="Helvetica Neue"/>
              </a:rPr>
              <a:t>Роль студента може проявлятись у таких напрямках:</a:t>
            </a:r>
            <a:endParaRPr b="1"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17500" algn="just" rtl="0">
              <a:lnSpc>
                <a:spcPct val="150000"/>
              </a:lnSpc>
              <a:spcBef>
                <a:spcPts val="0"/>
              </a:spcBef>
              <a:spcAft>
                <a:spcPts val="60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Студенти можуть виявляти та запобігати корупції у своєму ЗВО.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17500" algn="just" rtl="0">
              <a:lnSpc>
                <a:spcPct val="150000"/>
              </a:lnSpc>
              <a:spcBef>
                <a:spcPts val="0"/>
              </a:spcBef>
              <a:spcAft>
                <a:spcPts val="60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У співпраці зі студентами можна розробляти антикорупційні політики ЗВО</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17500" algn="just" rtl="0">
              <a:lnSpc>
                <a:spcPct val="150000"/>
              </a:lnSpc>
              <a:spcBef>
                <a:spcPts val="0"/>
              </a:spcBef>
              <a:spcAft>
                <a:spcPts val="60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Студенти можуть повідомляти про корупційні правопорушення та правопорушення пов'язані з корупцією у ЗВО</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17500" algn="just" rtl="0">
              <a:lnSpc>
                <a:spcPct val="150000"/>
              </a:lnSpc>
              <a:spcBef>
                <a:spcPts val="0"/>
              </a:spcBef>
              <a:spcAft>
                <a:spcPts val="600"/>
              </a:spcAft>
              <a:buClr>
                <a:srgbClr val="B9D6D5"/>
              </a:buClr>
              <a:buSzPts val="14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Студенти можуть поширювати принципи доброчесності серед інших студентів.</a:t>
            </a:r>
            <a:endParaRPr sz="1200" b="1"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299" name="Google Shape;299;p38"/>
          <p:cNvSpPr/>
          <p:nvPr/>
        </p:nvSpPr>
        <p:spPr>
          <a:xfrm rot="5400000" flipH="1">
            <a:off x="4419075" y="474750"/>
            <a:ext cx="306900" cy="914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8"/>
          <p:cNvSpPr txBox="1">
            <a:spLocks noGrp="1"/>
          </p:cNvSpPr>
          <p:nvPr>
            <p:ph type="title"/>
          </p:nvPr>
        </p:nvSpPr>
        <p:spPr>
          <a:xfrm>
            <a:off x="883920" y="220950"/>
            <a:ext cx="7983529" cy="113541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Комунікація студентів</a:t>
            </a:r>
            <a:br>
              <a:rPr lang="uk" sz="3000" b="1" dirty="0">
                <a:latin typeface="Arial" panose="020B0604020202020204" pitchFamily="34" charset="0"/>
                <a:ea typeface="Roboto"/>
                <a:cs typeface="Arial" panose="020B0604020202020204" pitchFamily="34" charset="0"/>
                <a:sym typeface="Roboto"/>
              </a:rPr>
            </a:br>
            <a:r>
              <a:rPr lang="uk" sz="3000" b="1" dirty="0">
                <a:latin typeface="Arial" panose="020B0604020202020204" pitchFamily="34" charset="0"/>
                <a:ea typeface="Roboto"/>
                <a:cs typeface="Arial" panose="020B0604020202020204" pitchFamily="34" charset="0"/>
                <a:sym typeface="Roboto"/>
              </a:rPr>
              <a:t>з уповноваженим</a:t>
            </a:r>
            <a:endParaRPr sz="4000" b="1" dirty="0">
              <a:solidFill>
                <a:schemeClr val="lt1"/>
              </a:solidFill>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txBox="1">
            <a:spLocks noGrp="1"/>
          </p:cNvSpPr>
          <p:nvPr>
            <p:ph type="title"/>
          </p:nvPr>
        </p:nvSpPr>
        <p:spPr>
          <a:xfrm>
            <a:off x="579425" y="194123"/>
            <a:ext cx="75666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Історії успіху:</a:t>
            </a:r>
            <a:r>
              <a:rPr lang="uk" sz="2600" b="1" dirty="0">
                <a:latin typeface="Arial" panose="020B0604020202020204" pitchFamily="34" charset="0"/>
                <a:ea typeface="Roboto"/>
                <a:cs typeface="Arial" panose="020B0604020202020204" pitchFamily="34" charset="0"/>
                <a:sym typeface="Roboto"/>
              </a:rPr>
              <a:t> </a:t>
            </a:r>
            <a:r>
              <a:rPr lang="uk" sz="2600" b="1" dirty="0">
                <a:highlight>
                  <a:srgbClr val="B9D6D5"/>
                </a:highlight>
                <a:latin typeface="Arial" panose="020B0604020202020204" pitchFamily="34" charset="0"/>
                <a:ea typeface="Roboto"/>
                <a:cs typeface="Arial" panose="020B0604020202020204" pitchFamily="34" charset="0"/>
                <a:sym typeface="Roboto"/>
              </a:rPr>
              <a:t>Велика Британія </a:t>
            </a:r>
            <a:r>
              <a:rPr lang="uk" sz="2600" b="1" dirty="0">
                <a:latin typeface="Arial" panose="020B0604020202020204" pitchFamily="34" charset="0"/>
                <a:ea typeface="Roboto"/>
                <a:cs typeface="Arial" panose="020B0604020202020204" pitchFamily="34" charset="0"/>
                <a:sym typeface="Roboto"/>
              </a:rPr>
              <a:t> </a:t>
            </a:r>
            <a:endParaRPr sz="2600" b="1" dirty="0">
              <a:latin typeface="Arial" panose="020B0604020202020204" pitchFamily="34" charset="0"/>
              <a:ea typeface="Roboto"/>
              <a:cs typeface="Arial" panose="020B0604020202020204" pitchFamily="34" charset="0"/>
              <a:sym typeface="Roboto"/>
            </a:endParaRPr>
          </a:p>
        </p:txBody>
      </p:sp>
      <p:sp>
        <p:nvSpPr>
          <p:cNvPr id="306" name="Google Shape;306;p39"/>
          <p:cNvSpPr txBox="1"/>
          <p:nvPr/>
        </p:nvSpPr>
        <p:spPr>
          <a:xfrm>
            <a:off x="3912432" y="1207050"/>
            <a:ext cx="4445993" cy="2893069"/>
          </a:xfrm>
          <a:prstGeom prst="rect">
            <a:avLst/>
          </a:prstGeom>
          <a:solidFill>
            <a:schemeClr val="lt1"/>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100" dirty="0">
                <a:solidFill>
                  <a:schemeClr val="dk1"/>
                </a:solidFill>
                <a:latin typeface="Arial" panose="020B0604020202020204" pitchFamily="34" charset="0"/>
                <a:ea typeface="Helvetica Neue"/>
                <a:cs typeface="Arial" panose="020B0604020202020204" pitchFamily="34" charset="0"/>
                <a:sym typeface="Helvetica Neue"/>
              </a:rPr>
              <a:t>У 2011 році очільнику Лондонської школи економіки та політичної науки Говардові Девісу довелося піти у відставку після оприлюднення інформації про благодійну допомогу, яка протягом кількох років надходила до університету від фонду родини Каддафі. Завдяки подібним пожертвам тодішня влада Лівії будувала собі позитивний імідж у світі. Університет був змушений відмовитись від подальших пожертв. </a:t>
            </a:r>
            <a:endParaRPr sz="11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0" algn="just" rtl="0">
              <a:spcBef>
                <a:spcPts val="0"/>
              </a:spcBef>
              <a:spcAft>
                <a:spcPts val="0"/>
              </a:spcAft>
              <a:buNone/>
            </a:pPr>
            <a:endParaRPr sz="11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100" dirty="0">
                <a:solidFill>
                  <a:schemeClr val="dk1"/>
                </a:solidFill>
                <a:latin typeface="Arial" panose="020B0604020202020204" pitchFamily="34" charset="0"/>
                <a:ea typeface="Helvetica Neue"/>
                <a:cs typeface="Arial" panose="020B0604020202020204" pitchFamily="34" charset="0"/>
                <a:sym typeface="Helvetica Neue"/>
              </a:rPr>
              <a:t>Звіт комісії на чолі з головним суддею Англії та Уельса Гаррі Вульфом виявив, що Школа не має жодних механізмів оцінки ризиків для прийняття рішення щодо благодійної допомоги. </a:t>
            </a:r>
            <a:endParaRPr sz="11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0" algn="just" rtl="0">
              <a:spcBef>
                <a:spcPts val="0"/>
              </a:spcBef>
              <a:spcAft>
                <a:spcPts val="0"/>
              </a:spcAft>
              <a:buNone/>
            </a:pPr>
            <a:endParaRPr sz="11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100" dirty="0">
                <a:solidFill>
                  <a:schemeClr val="dk1"/>
                </a:solidFill>
                <a:latin typeface="Arial" panose="020B0604020202020204" pitchFamily="34" charset="0"/>
                <a:ea typeface="Helvetica Neue"/>
                <a:cs typeface="Arial" panose="020B0604020202020204" pitchFamily="34" charset="0"/>
                <a:sym typeface="Helvetica Neue"/>
              </a:rPr>
              <a:t>Наступного року університет після широкого обговорення затвердив свій етичний кодекс, який окреслює процедури перевірки потенційних пожертв та грантів, аби надалі уникнути спроб відбілити реноме за рахунок імені Школи.</a:t>
            </a:r>
            <a:endParaRPr sz="1100" dirty="0">
              <a:latin typeface="Arial" panose="020B0604020202020204" pitchFamily="34" charset="0"/>
              <a:ea typeface="Helvetica Neue"/>
              <a:cs typeface="Arial" panose="020B0604020202020204" pitchFamily="34" charset="0"/>
              <a:sym typeface="Helvetica Neue"/>
            </a:endParaRPr>
          </a:p>
        </p:txBody>
      </p:sp>
      <p:sp>
        <p:nvSpPr>
          <p:cNvPr id="307" name="Google Shape;307;p39"/>
          <p:cNvSpPr/>
          <p:nvPr/>
        </p:nvSpPr>
        <p:spPr>
          <a:xfrm rot="-5400000">
            <a:off x="1250264" y="910797"/>
            <a:ext cx="1846200" cy="2843100"/>
          </a:xfrm>
          <a:prstGeom prst="rect">
            <a:avLst/>
          </a:prstGeom>
          <a:solidFill>
            <a:schemeClr val="dk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8" name="Google Shape;308;p39"/>
          <p:cNvPicPr preferRelativeResize="0"/>
          <p:nvPr/>
        </p:nvPicPr>
        <p:blipFill rotWithShape="1">
          <a:blip r:embed="rId3">
            <a:alphaModFix/>
          </a:blip>
          <a:srcRect l="-1370" t="-4270" r="1370" b="4270"/>
          <a:stretch/>
        </p:blipFill>
        <p:spPr>
          <a:xfrm>
            <a:off x="620615" y="1263275"/>
            <a:ext cx="2866750" cy="184547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0"/>
          <p:cNvSpPr txBox="1">
            <a:spLocks noGrp="1"/>
          </p:cNvSpPr>
          <p:nvPr>
            <p:ph type="title"/>
          </p:nvPr>
        </p:nvSpPr>
        <p:spPr>
          <a:xfrm>
            <a:off x="580322" y="237953"/>
            <a:ext cx="75666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Історії успіху:</a:t>
            </a:r>
            <a:r>
              <a:rPr lang="uk" sz="2600" b="1" dirty="0">
                <a:latin typeface="Arial" panose="020B0604020202020204" pitchFamily="34" charset="0"/>
                <a:ea typeface="Roboto"/>
                <a:cs typeface="Arial" panose="020B0604020202020204" pitchFamily="34" charset="0"/>
                <a:sym typeface="Roboto"/>
              </a:rPr>
              <a:t> </a:t>
            </a:r>
            <a:r>
              <a:rPr lang="uk" sz="2600" b="1" dirty="0">
                <a:highlight>
                  <a:srgbClr val="B9D6D5"/>
                </a:highlight>
                <a:latin typeface="Arial" panose="020B0604020202020204" pitchFamily="34" charset="0"/>
                <a:ea typeface="Roboto"/>
                <a:cs typeface="Arial" panose="020B0604020202020204" pitchFamily="34" charset="0"/>
                <a:sym typeface="Roboto"/>
              </a:rPr>
              <a:t>США</a:t>
            </a:r>
            <a:endParaRPr sz="2600" b="1" dirty="0">
              <a:highlight>
                <a:srgbClr val="B9D6D5"/>
              </a:highlight>
              <a:latin typeface="Arial" panose="020B0604020202020204" pitchFamily="34" charset="0"/>
              <a:ea typeface="Roboto"/>
              <a:cs typeface="Arial" panose="020B0604020202020204" pitchFamily="34" charset="0"/>
              <a:sym typeface="Roboto"/>
            </a:endParaRPr>
          </a:p>
        </p:txBody>
      </p:sp>
      <p:sp>
        <p:nvSpPr>
          <p:cNvPr id="316" name="Google Shape;316;p40"/>
          <p:cNvSpPr txBox="1"/>
          <p:nvPr/>
        </p:nvSpPr>
        <p:spPr>
          <a:xfrm>
            <a:off x="4518651" y="817438"/>
            <a:ext cx="3740930" cy="350862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У 2009 році два студенти Університету Вандербільта запустили сайт </a:t>
            </a:r>
            <a:r>
              <a:rPr lang="uk" sz="1200" b="1" dirty="0">
                <a:solidFill>
                  <a:schemeClr val="dk1"/>
                </a:solidFill>
                <a:latin typeface="Arial" panose="020B0604020202020204" pitchFamily="34" charset="0"/>
                <a:ea typeface="Helvetica Neue"/>
                <a:cs typeface="Arial" panose="020B0604020202020204" pitchFamily="34" charset="0"/>
                <a:sym typeface="Helvetica Neue"/>
              </a:rPr>
              <a:t>Прозорість правничих шкіл</a:t>
            </a:r>
            <a:r>
              <a:rPr lang="uk" sz="1200" dirty="0">
                <a:solidFill>
                  <a:schemeClr val="dk1"/>
                </a:solidFill>
                <a:latin typeface="Arial" panose="020B0604020202020204" pitchFamily="34" charset="0"/>
                <a:ea typeface="Helvetica Neue"/>
                <a:cs typeface="Arial" panose="020B0604020202020204" pitchFamily="34" charset="0"/>
                <a:sym typeface="Helvetica Neue"/>
              </a:rPr>
              <a:t>, який акумулює детальні дані про працевлаштування випускників та результати вступної кампанії.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Він допомагає зробити більш зважений вибір вступникам, які бажають вчитись на юристів. Сайт використовує дані зі звітів правничих шкіл для American Bar Association, які університети надають команді сайту.</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Clr>
                <a:schemeClr val="dk1"/>
              </a:buClr>
              <a:buSzPts val="1100"/>
              <a:buFont typeface="Arial"/>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Clr>
                <a:schemeClr val="dk1"/>
              </a:buClr>
              <a:buSzPts val="1100"/>
              <a:buFont typeface="Arial"/>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До речі, ABA - одна з небагатьох акредитаційних організацій, що вимагає досить детальну звітність щодо показника працевлаштування задля акредитації.</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317" name="Google Shape;317;p40"/>
          <p:cNvSpPr/>
          <p:nvPr/>
        </p:nvSpPr>
        <p:spPr>
          <a:xfrm rot="5400000">
            <a:off x="1515903" y="574376"/>
            <a:ext cx="1843500" cy="3342900"/>
          </a:xfrm>
          <a:prstGeom prst="rect">
            <a:avLst/>
          </a:prstGeom>
          <a:solidFill>
            <a:srgbClr val="0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 name="Google Shape;318;p40"/>
          <p:cNvPicPr preferRelativeResize="0"/>
          <p:nvPr/>
        </p:nvPicPr>
        <p:blipFill rotWithShape="1">
          <a:blip r:embed="rId3">
            <a:alphaModFix/>
          </a:blip>
          <a:srcRect l="2020" t="-3230" r="-2020" b="3229"/>
          <a:stretch/>
        </p:blipFill>
        <p:spPr>
          <a:xfrm>
            <a:off x="647700" y="1077753"/>
            <a:ext cx="3359700" cy="19278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1"/>
          <p:cNvSpPr txBox="1">
            <a:spLocks noGrp="1"/>
          </p:cNvSpPr>
          <p:nvPr>
            <p:ph type="title"/>
          </p:nvPr>
        </p:nvSpPr>
        <p:spPr>
          <a:xfrm>
            <a:off x="544525" y="199913"/>
            <a:ext cx="6257400" cy="485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Історії успіху: </a:t>
            </a:r>
            <a:r>
              <a:rPr lang="uk" sz="2600" b="1" dirty="0">
                <a:highlight>
                  <a:srgbClr val="B9D6D5"/>
                </a:highlight>
                <a:latin typeface="Arial" panose="020B0604020202020204" pitchFamily="34" charset="0"/>
                <a:ea typeface="Roboto"/>
                <a:cs typeface="Arial" panose="020B0604020202020204" pitchFamily="34" charset="0"/>
                <a:sym typeface="Roboto"/>
              </a:rPr>
              <a:t>Австралія</a:t>
            </a:r>
            <a:endParaRPr sz="2600" b="1" dirty="0">
              <a:highlight>
                <a:srgbClr val="B9D6D5"/>
              </a:highlight>
              <a:latin typeface="Arial" panose="020B0604020202020204" pitchFamily="34" charset="0"/>
              <a:ea typeface="Roboto"/>
              <a:cs typeface="Arial" panose="020B0604020202020204" pitchFamily="34" charset="0"/>
              <a:sym typeface="Roboto"/>
            </a:endParaRPr>
          </a:p>
        </p:txBody>
      </p:sp>
      <p:pic>
        <p:nvPicPr>
          <p:cNvPr id="326" name="Google Shape;326;p41"/>
          <p:cNvPicPr preferRelativeResize="0"/>
          <p:nvPr/>
        </p:nvPicPr>
        <p:blipFill>
          <a:blip r:embed="rId3">
            <a:alphaModFix/>
          </a:blip>
          <a:stretch>
            <a:fillRect/>
          </a:stretch>
        </p:blipFill>
        <p:spPr>
          <a:xfrm>
            <a:off x="0" y="4612739"/>
            <a:ext cx="9144000" cy="700086"/>
          </a:xfrm>
          <a:prstGeom prst="rect">
            <a:avLst/>
          </a:prstGeom>
          <a:noFill/>
          <a:ln>
            <a:noFill/>
          </a:ln>
        </p:spPr>
      </p:pic>
      <p:sp>
        <p:nvSpPr>
          <p:cNvPr id="327" name="Google Shape;327;p41"/>
          <p:cNvSpPr txBox="1"/>
          <p:nvPr/>
        </p:nvSpPr>
        <p:spPr>
          <a:xfrm>
            <a:off x="4118920" y="1103350"/>
            <a:ext cx="4425906" cy="350862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У 2015 році в ефірі національного телебачення Австралії було показано сюжет про зловживання на ринку міжнародних студентів. Йшлося про</a:t>
            </a:r>
            <a:r>
              <a:rPr lang="en-US" sz="1200" dirty="0">
                <a:solidFill>
                  <a:schemeClr val="dk1"/>
                </a:solidFill>
                <a:latin typeface="Arial" panose="020B0604020202020204" pitchFamily="34" charset="0"/>
                <a:ea typeface="Helvetica Neue"/>
                <a:cs typeface="Arial" panose="020B0604020202020204" pitchFamily="34" charset="0"/>
                <a:sym typeface="Helvetica Neue"/>
              </a:rPr>
              <a:t> </a:t>
            </a:r>
            <a:r>
              <a:rPr lang="uk" sz="1200" dirty="0">
                <a:solidFill>
                  <a:schemeClr val="dk1"/>
                </a:solidFill>
                <a:latin typeface="Arial" panose="020B0604020202020204" pitchFamily="34" charset="0"/>
                <a:ea typeface="Helvetica Neue"/>
                <a:cs typeface="Arial" panose="020B0604020202020204" pitchFamily="34" charset="0"/>
                <a:sym typeface="Helvetica Neue"/>
              </a:rPr>
              <a:t>діяльність рекрутингових компаній, які університети наймають для пошуку іноземних абітурієнтів. Рекрутери пропонували послуги з підробки документів та способи оминути перевірку знання англійської.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В епіцентрі скандалу опинився один з найбільших австралійських вишів </a:t>
            </a:r>
            <a:r>
              <a:rPr lang="en-US" sz="1200" dirty="0">
                <a:solidFill>
                  <a:schemeClr val="dk1"/>
                </a:solidFill>
                <a:latin typeface="Arial" panose="020B0604020202020204" pitchFamily="34" charset="0"/>
                <a:ea typeface="Helvetica Neue"/>
                <a:cs typeface="Arial" panose="020B0604020202020204" pitchFamily="34" charset="0"/>
                <a:sym typeface="Helvetica Neue"/>
              </a:rPr>
              <a:t>– </a:t>
            </a:r>
            <a:r>
              <a:rPr lang="uk" sz="1200" dirty="0">
                <a:solidFill>
                  <a:schemeClr val="dk1"/>
                </a:solidFill>
                <a:latin typeface="Arial" panose="020B0604020202020204" pitchFamily="34" charset="0"/>
                <a:ea typeface="Helvetica Neue"/>
                <a:cs typeface="Arial" panose="020B0604020202020204" pitchFamily="34" charset="0"/>
                <a:sym typeface="Helvetica Neue"/>
              </a:rPr>
              <a:t>Університет Західного Сіднею. Його колишня викладачка повідомила про те, як міжнародні студенти медичних програм безперешкодно проходили екзамени, не володіючи достатніми знаннями. Після виходу передачі в ефір Університет надав інформацію про проведене раніше внутрішнє розслідування та нові правила відбору міжнародних студентів.</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328" name="Google Shape;328;p41"/>
          <p:cNvSpPr/>
          <p:nvPr/>
        </p:nvSpPr>
        <p:spPr>
          <a:xfrm rot="-5400000">
            <a:off x="1222075" y="902393"/>
            <a:ext cx="2027700" cy="2910000"/>
          </a:xfrm>
          <a:prstGeom prst="rect">
            <a:avLst/>
          </a:prstGeom>
          <a:solidFill>
            <a:schemeClr val="dk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9" name="Google Shape;329;p41"/>
          <p:cNvPicPr preferRelativeResize="0"/>
          <p:nvPr/>
        </p:nvPicPr>
        <p:blipFill rotWithShape="1">
          <a:blip r:embed="rId4">
            <a:alphaModFix/>
          </a:blip>
          <a:srcRect l="25722"/>
          <a:stretch/>
        </p:blipFill>
        <p:spPr>
          <a:xfrm>
            <a:off x="647700" y="1190614"/>
            <a:ext cx="2887524" cy="2024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7" name="Google Shape;77;p15"/>
          <p:cNvSpPr txBox="1">
            <a:spLocks noGrp="1"/>
          </p:cNvSpPr>
          <p:nvPr>
            <p:ph type="title"/>
          </p:nvPr>
        </p:nvSpPr>
        <p:spPr>
          <a:xfrm>
            <a:off x="887929" y="720944"/>
            <a:ext cx="6978995" cy="2570895"/>
          </a:xfrm>
          <a:prstGeom prst="rect">
            <a:avLst/>
          </a:prstGeom>
        </p:spPr>
        <p:txBody>
          <a:bodyPr spcFirstLastPara="1" wrap="square" lIns="91425" tIns="91425" rIns="91425" bIns="91425" anchor="t" anchorCtr="0">
            <a:noAutofit/>
          </a:bodyPr>
          <a:lstStyle/>
          <a:p>
            <a:pPr marL="0" lvl="0" indent="0" rtl="0">
              <a:lnSpc>
                <a:spcPct val="100000"/>
              </a:lnSpc>
              <a:spcBef>
                <a:spcPts val="1200"/>
              </a:spcBef>
              <a:spcAft>
                <a:spcPts val="0"/>
              </a:spcAft>
              <a:buClr>
                <a:schemeClr val="dk1"/>
              </a:buClr>
              <a:buSzPts val="1100"/>
              <a:buFont typeface="Arial"/>
              <a:buNone/>
            </a:pPr>
            <a:r>
              <a:rPr lang="uk" sz="5000" b="1" dirty="0">
                <a:latin typeface="Arial" panose="020B0604020202020204" pitchFamily="34" charset="0"/>
                <a:ea typeface="Roboto"/>
                <a:cs typeface="Arial" panose="020B0604020202020204" pitchFamily="34" charset="0"/>
                <a:sym typeface="Roboto"/>
              </a:rPr>
              <a:t>Доброчесність </a:t>
            </a:r>
            <a:br>
              <a:rPr lang="uk" sz="5000" b="1" dirty="0">
                <a:latin typeface="Arial" panose="020B0604020202020204" pitchFamily="34" charset="0"/>
                <a:ea typeface="Roboto"/>
                <a:cs typeface="Arial" panose="020B0604020202020204" pitchFamily="34" charset="0"/>
                <a:sym typeface="Roboto"/>
              </a:rPr>
            </a:br>
            <a:r>
              <a:rPr lang="uk" sz="5000" b="1" dirty="0">
                <a:latin typeface="Arial" panose="020B0604020202020204" pitchFamily="34" charset="0"/>
                <a:ea typeface="Roboto"/>
                <a:cs typeface="Arial" panose="020B0604020202020204" pitchFamily="34" charset="0"/>
                <a:sym typeface="Roboto"/>
              </a:rPr>
              <a:t>у вищий освіті: </a:t>
            </a:r>
            <a:endParaRPr sz="5000" b="1" dirty="0">
              <a:latin typeface="Arial" panose="020B0604020202020204" pitchFamily="34" charset="0"/>
              <a:ea typeface="Roboto"/>
              <a:cs typeface="Arial" panose="020B0604020202020204" pitchFamily="34" charset="0"/>
              <a:sym typeface="Roboto"/>
            </a:endParaRPr>
          </a:p>
          <a:p>
            <a:pPr marL="0" lvl="0" indent="0" rtl="0">
              <a:lnSpc>
                <a:spcPct val="100000"/>
              </a:lnSpc>
              <a:spcBef>
                <a:spcPts val="1200"/>
              </a:spcBef>
              <a:spcAft>
                <a:spcPts val="1200"/>
              </a:spcAft>
              <a:buClr>
                <a:schemeClr val="dk1"/>
              </a:buClr>
              <a:buSzPts val="1100"/>
              <a:buFont typeface="Arial"/>
              <a:buNone/>
            </a:pPr>
            <a:r>
              <a:rPr lang="uk" sz="2300" b="1" dirty="0">
                <a:latin typeface="Arial" panose="020B0604020202020204" pitchFamily="34" charset="0"/>
                <a:ea typeface="Roboto"/>
                <a:cs typeface="Arial" panose="020B0604020202020204" pitchFamily="34" charset="0"/>
                <a:sym typeface="Roboto"/>
              </a:rPr>
              <a:t>її суть та роль ЗВО в її розвитку</a:t>
            </a:r>
            <a:endParaRPr sz="2300" b="1" dirty="0">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2"/>
          <p:cNvSpPr txBox="1">
            <a:spLocks noGrp="1"/>
          </p:cNvSpPr>
          <p:nvPr>
            <p:ph type="title"/>
          </p:nvPr>
        </p:nvSpPr>
        <p:spPr>
          <a:xfrm>
            <a:off x="881906" y="233850"/>
            <a:ext cx="75666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Історії успіху: </a:t>
            </a:r>
            <a:r>
              <a:rPr lang="uk" sz="2600" b="1" dirty="0">
                <a:highlight>
                  <a:srgbClr val="B9D6D5"/>
                </a:highlight>
                <a:latin typeface="Arial" panose="020B0604020202020204" pitchFamily="34" charset="0"/>
                <a:ea typeface="Roboto"/>
                <a:cs typeface="Arial" panose="020B0604020202020204" pitchFamily="34" charset="0"/>
                <a:sym typeface="Roboto"/>
              </a:rPr>
              <a:t>Румунія</a:t>
            </a:r>
            <a:endParaRPr sz="2600" b="1" dirty="0">
              <a:highlight>
                <a:srgbClr val="B9D6D5"/>
              </a:highlight>
              <a:latin typeface="Arial" panose="020B0604020202020204" pitchFamily="34" charset="0"/>
              <a:ea typeface="Roboto"/>
              <a:cs typeface="Arial" panose="020B0604020202020204" pitchFamily="34" charset="0"/>
              <a:sym typeface="Roboto"/>
            </a:endParaRPr>
          </a:p>
        </p:txBody>
      </p:sp>
      <p:sp>
        <p:nvSpPr>
          <p:cNvPr id="337" name="Google Shape;337;p42"/>
          <p:cNvSpPr txBox="1"/>
          <p:nvPr/>
        </p:nvSpPr>
        <p:spPr>
          <a:xfrm>
            <a:off x="4274819" y="1019023"/>
            <a:ext cx="3991447" cy="3877954"/>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У Румунії група активістів розпочала кампанію проти корупції під час поселення у гуртожитки.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Вони запустили спеціальний сайт та гарячу лінію для збору повідомлень про випадки хабарництва в університетах. Зібрана інформація передавалась до адміністрації університетів, паралельно активісти забезпечували належне висвітлення кампанії в медіа. Реакція місцевих університетів не забарилась.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Найбільш прогресивні почали публікувати на сайті списки мешканців гуртожитків та тих, хто чекає в черзі на поселення, з відповідними балами за успішність, а також соціальні пільги, які були визначальними під час отримання місця в гуртожитку. У 2009 році 15 студентських організацій почали поширювати цей досвід по всій країні.</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338" name="Google Shape;338;p42"/>
          <p:cNvSpPr/>
          <p:nvPr/>
        </p:nvSpPr>
        <p:spPr>
          <a:xfrm rot="-5400000">
            <a:off x="1545595" y="750700"/>
            <a:ext cx="1831800" cy="2772900"/>
          </a:xfrm>
          <a:prstGeom prst="rect">
            <a:avLst/>
          </a:prstGeom>
          <a:solidFill>
            <a:schemeClr val="dk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9" name="Google Shape;339;p42"/>
          <p:cNvPicPr preferRelativeResize="0"/>
          <p:nvPr/>
        </p:nvPicPr>
        <p:blipFill rotWithShape="1">
          <a:blip r:embed="rId3">
            <a:alphaModFix/>
          </a:blip>
          <a:srcRect t="4620" b="-4619"/>
          <a:stretch/>
        </p:blipFill>
        <p:spPr>
          <a:xfrm>
            <a:off x="981746" y="1152483"/>
            <a:ext cx="2740974" cy="1824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3"/>
          <p:cNvSpPr/>
          <p:nvPr/>
        </p:nvSpPr>
        <p:spPr>
          <a:xfrm rot="-5400000">
            <a:off x="1657365" y="763079"/>
            <a:ext cx="1846200" cy="2843100"/>
          </a:xfrm>
          <a:prstGeom prst="rect">
            <a:avLst/>
          </a:prstGeom>
          <a:solidFill>
            <a:schemeClr val="dk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6" name="Google Shape;346;p43"/>
          <p:cNvPicPr preferRelativeResize="0"/>
          <p:nvPr/>
        </p:nvPicPr>
        <p:blipFill>
          <a:blip r:embed="rId3">
            <a:alphaModFix/>
          </a:blip>
          <a:stretch>
            <a:fillRect/>
          </a:stretch>
        </p:blipFill>
        <p:spPr>
          <a:xfrm>
            <a:off x="975314" y="1149144"/>
            <a:ext cx="2893851" cy="1736310"/>
          </a:xfrm>
          <a:prstGeom prst="rect">
            <a:avLst/>
          </a:prstGeom>
          <a:noFill/>
          <a:ln>
            <a:noFill/>
          </a:ln>
        </p:spPr>
      </p:pic>
      <p:sp>
        <p:nvSpPr>
          <p:cNvPr id="347" name="Google Shape;347;p43"/>
          <p:cNvSpPr txBox="1">
            <a:spLocks noGrp="1"/>
          </p:cNvSpPr>
          <p:nvPr>
            <p:ph type="title"/>
          </p:nvPr>
        </p:nvSpPr>
        <p:spPr>
          <a:xfrm>
            <a:off x="880791" y="207128"/>
            <a:ext cx="4292571" cy="692963"/>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Історії успіху:</a:t>
            </a:r>
            <a:r>
              <a:rPr lang="uk" sz="2600" b="1" dirty="0">
                <a:latin typeface="Arial" panose="020B0604020202020204" pitchFamily="34" charset="0"/>
                <a:ea typeface="Roboto"/>
                <a:cs typeface="Arial" panose="020B0604020202020204" pitchFamily="34" charset="0"/>
                <a:sym typeface="Roboto"/>
              </a:rPr>
              <a:t> </a:t>
            </a:r>
            <a:r>
              <a:rPr lang="uk" sz="2600" b="1" dirty="0">
                <a:highlight>
                  <a:srgbClr val="B9D6D5"/>
                </a:highlight>
                <a:latin typeface="Arial" panose="020B0604020202020204" pitchFamily="34" charset="0"/>
                <a:ea typeface="Roboto"/>
                <a:cs typeface="Arial" panose="020B0604020202020204" pitchFamily="34" charset="0"/>
                <a:sym typeface="Roboto"/>
              </a:rPr>
              <a:t>Польща</a:t>
            </a:r>
            <a:endParaRPr sz="2600" b="1" dirty="0">
              <a:highlight>
                <a:srgbClr val="B9D6D5"/>
              </a:highlight>
              <a:latin typeface="Arial" panose="020B0604020202020204" pitchFamily="34" charset="0"/>
              <a:ea typeface="Roboto"/>
              <a:cs typeface="Arial" panose="020B0604020202020204" pitchFamily="34" charset="0"/>
              <a:sym typeface="Roboto"/>
            </a:endParaRPr>
          </a:p>
        </p:txBody>
      </p:sp>
      <p:sp>
        <p:nvSpPr>
          <p:cNvPr id="348" name="Google Shape;348;p43"/>
          <p:cNvSpPr txBox="1"/>
          <p:nvPr/>
        </p:nvSpPr>
        <p:spPr>
          <a:xfrm>
            <a:off x="4572000" y="1003497"/>
            <a:ext cx="3702572" cy="3323957"/>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Довгий час інформація про проведення конкурсів на заміщення вакантних посад у польських університетах залишалась закритою, що ускладнювало забезпечення якісного відбору викладацького складу та відкривало шлях для зловживань.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З 2013 року після змін до законодавства університети зобов'язані публікувати інформацію про вакансії менеджерів та викладачів на своїх сайтах, сайті міністра вищої освіти та науки, а також на порталі Єврокомісії Euraxess, який присвячений мобільності науковців.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Нововведення допомогли збільшити доступ до інформації про вакансії та покращити умови для мобільності викладачів.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349" name="Google Shape;349;p43"/>
          <p:cNvPicPr preferRelativeResize="0"/>
          <p:nvPr/>
        </p:nvPicPr>
        <p:blipFill>
          <a:blip r:embed="rId4">
            <a:alphaModFix/>
          </a:blip>
          <a:stretch>
            <a:fillRect/>
          </a:stretch>
        </p:blipFill>
        <p:spPr>
          <a:xfrm>
            <a:off x="0" y="4612739"/>
            <a:ext cx="9144000" cy="70008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4"/>
          <p:cNvSpPr txBox="1">
            <a:spLocks noGrp="1"/>
          </p:cNvSpPr>
          <p:nvPr>
            <p:ph type="title"/>
          </p:nvPr>
        </p:nvSpPr>
        <p:spPr>
          <a:xfrm>
            <a:off x="871328" y="212158"/>
            <a:ext cx="6257400" cy="485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Історії успіху:</a:t>
            </a:r>
            <a:r>
              <a:rPr lang="uk" sz="3000" b="1" dirty="0">
                <a:solidFill>
                  <a:schemeClr val="lt1"/>
                </a:solidFill>
                <a:latin typeface="Arial" panose="020B0604020202020204" pitchFamily="34" charset="0"/>
                <a:ea typeface="Roboto"/>
                <a:cs typeface="Arial" panose="020B0604020202020204" pitchFamily="34" charset="0"/>
                <a:sym typeface="Roboto"/>
              </a:rPr>
              <a:t> </a:t>
            </a:r>
            <a:r>
              <a:rPr lang="uk" sz="3000" b="1" dirty="0">
                <a:highlight>
                  <a:srgbClr val="B9D6D5"/>
                </a:highlight>
                <a:latin typeface="Arial" panose="020B0604020202020204" pitchFamily="34" charset="0"/>
                <a:ea typeface="Roboto"/>
                <a:cs typeface="Arial" panose="020B0604020202020204" pitchFamily="34" charset="0"/>
                <a:sym typeface="Roboto"/>
              </a:rPr>
              <a:t>Німеччина</a:t>
            </a:r>
            <a:endParaRPr sz="3000" b="1" dirty="0">
              <a:highlight>
                <a:srgbClr val="B9D6D5"/>
              </a:highlight>
              <a:latin typeface="Arial" panose="020B0604020202020204" pitchFamily="34" charset="0"/>
              <a:ea typeface="Roboto"/>
              <a:cs typeface="Arial" panose="020B0604020202020204" pitchFamily="34" charset="0"/>
              <a:sym typeface="Roboto"/>
            </a:endParaRPr>
          </a:p>
        </p:txBody>
      </p:sp>
      <p:pic>
        <p:nvPicPr>
          <p:cNvPr id="356" name="Google Shape;356;p44"/>
          <p:cNvPicPr preferRelativeResize="0"/>
          <p:nvPr/>
        </p:nvPicPr>
        <p:blipFill>
          <a:blip r:embed="rId3">
            <a:alphaModFix/>
          </a:blip>
          <a:stretch>
            <a:fillRect/>
          </a:stretch>
        </p:blipFill>
        <p:spPr>
          <a:xfrm>
            <a:off x="0" y="4612739"/>
            <a:ext cx="9144000" cy="700086"/>
          </a:xfrm>
          <a:prstGeom prst="rect">
            <a:avLst/>
          </a:prstGeom>
          <a:noFill/>
          <a:ln>
            <a:noFill/>
          </a:ln>
        </p:spPr>
      </p:pic>
      <p:sp>
        <p:nvSpPr>
          <p:cNvPr id="357" name="Google Shape;357;p44"/>
          <p:cNvSpPr txBox="1"/>
          <p:nvPr/>
        </p:nvSpPr>
        <p:spPr>
          <a:xfrm>
            <a:off x="4572000" y="1186063"/>
            <a:ext cx="3758475" cy="2585293"/>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Після того, як у дисертації німецького міністра оборони Карла-Теодора Гуттенберга був виявлений плагіат, німецькі активісти запустили проект VroniPlag, який протягом кількох років виявив факти неналежного цитування у дисертаціях понад 140 відомих політиків, акторів та громадських діячів.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У більшості випадків плагіатори були позбавленні ступеня через суд, але в деяких випадках університети не погодились із висновками VroniPlag.</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358" name="Google Shape;358;p44"/>
          <p:cNvSpPr/>
          <p:nvPr/>
        </p:nvSpPr>
        <p:spPr>
          <a:xfrm rot="-5400000">
            <a:off x="1599825" y="945592"/>
            <a:ext cx="1916100" cy="2895300"/>
          </a:xfrm>
          <a:prstGeom prst="rect">
            <a:avLst/>
          </a:prstGeom>
          <a:solidFill>
            <a:schemeClr val="dk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44"/>
          <p:cNvPicPr preferRelativeResize="0"/>
          <p:nvPr/>
        </p:nvPicPr>
        <p:blipFill>
          <a:blip r:embed="rId4">
            <a:alphaModFix/>
          </a:blip>
          <a:stretch>
            <a:fillRect/>
          </a:stretch>
        </p:blipFill>
        <p:spPr>
          <a:xfrm>
            <a:off x="970477" y="1285042"/>
            <a:ext cx="2893851" cy="19292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5"/>
          <p:cNvSpPr txBox="1"/>
          <p:nvPr/>
        </p:nvSpPr>
        <p:spPr>
          <a:xfrm>
            <a:off x="852316" y="111727"/>
            <a:ext cx="6470379" cy="774541"/>
          </a:xfrm>
          <a:prstGeom prst="rect">
            <a:avLst/>
          </a:prstGeom>
          <a:noFill/>
          <a:ln>
            <a:noFill/>
          </a:ln>
        </p:spPr>
        <p:txBody>
          <a:bodyPr spcFirstLastPara="1" wrap="square" lIns="91425" tIns="91425" rIns="91425" bIns="91425" anchor="t" anchorCtr="0">
            <a:spAutoFit/>
          </a:bodyPr>
          <a:lstStyle/>
          <a:p>
            <a:pPr marL="0" lvl="0" indent="0" algn="just" rtl="0">
              <a:spcBef>
                <a:spcPts val="1000"/>
              </a:spcBef>
              <a:spcAft>
                <a:spcPts val="0"/>
              </a:spcAft>
              <a:buNone/>
            </a:pPr>
            <a:r>
              <a:rPr lang="uk" sz="3000" b="1" dirty="0">
                <a:solidFill>
                  <a:schemeClr val="dk1"/>
                </a:solidFill>
                <a:latin typeface="Arial" panose="020B0604020202020204" pitchFamily="34" charset="0"/>
                <a:ea typeface="Helvetica Neue"/>
                <a:cs typeface="Arial" panose="020B0604020202020204" pitchFamily="34" charset="0"/>
                <a:sym typeface="Helvetica Neue"/>
              </a:rPr>
              <a:t>Пропонуємо переглянути відео:</a:t>
            </a:r>
            <a:endParaRPr dirty="0"/>
          </a:p>
        </p:txBody>
      </p:sp>
      <p:pic>
        <p:nvPicPr>
          <p:cNvPr id="367" name="Google Shape;367;p45"/>
          <p:cNvPicPr preferRelativeResize="0"/>
          <p:nvPr/>
        </p:nvPicPr>
        <p:blipFill rotWithShape="1">
          <a:blip r:embed="rId3">
            <a:alphaModFix/>
          </a:blip>
          <a:srcRect r="3565" b="4260"/>
          <a:stretch/>
        </p:blipFill>
        <p:spPr>
          <a:xfrm>
            <a:off x="2827153" y="1023806"/>
            <a:ext cx="3063107" cy="2757600"/>
          </a:xfrm>
          <a:prstGeom prst="rect">
            <a:avLst/>
          </a:prstGeom>
          <a:noFill/>
          <a:ln>
            <a:noFill/>
          </a:ln>
        </p:spPr>
      </p:pic>
      <p:sp>
        <p:nvSpPr>
          <p:cNvPr id="369" name="Google Shape;369;p45"/>
          <p:cNvSpPr txBox="1"/>
          <p:nvPr/>
        </p:nvSpPr>
        <p:spPr>
          <a:xfrm>
            <a:off x="1209450" y="3736880"/>
            <a:ext cx="6725100" cy="620652"/>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0"/>
              </a:spcAft>
              <a:buClr>
                <a:schemeClr val="dk1"/>
              </a:buClr>
              <a:buSzPts val="1100"/>
              <a:buFont typeface="Arial"/>
              <a:buNone/>
            </a:pPr>
            <a:r>
              <a:rPr lang="uk" sz="2000" u="sng" dirty="0">
                <a:solidFill>
                  <a:schemeClr val="accent5"/>
                </a:solidFill>
                <a:highlight>
                  <a:schemeClr val="lt1"/>
                </a:highlight>
                <a:latin typeface="Arial" panose="020B0604020202020204" pitchFamily="34" charset="0"/>
                <a:ea typeface="Helvetica Neue"/>
                <a:cs typeface="Arial" panose="020B0604020202020204" pitchFamily="34" charset="0"/>
                <a:sym typeface="Helvetica Neue"/>
                <a:hlinkClick r:id="rId4">
                  <a:extLst>
                    <a:ext uri="{A12FA001-AC4F-418D-AE19-62706E023703}">
                      <ahyp:hlinkClr xmlns:ahyp="http://schemas.microsoft.com/office/drawing/2018/hyperlinkcolor" val="tx"/>
                    </a:ext>
                  </a:extLst>
                </a:hlinkClick>
              </a:rPr>
              <a:t>Антикорупція у вишах: розпізнай, реагуй, впливай</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5" name="Google Shape;375;p46"/>
          <p:cNvSpPr txBox="1">
            <a:spLocks noGrp="1"/>
          </p:cNvSpPr>
          <p:nvPr>
            <p:ph type="title"/>
          </p:nvPr>
        </p:nvSpPr>
        <p:spPr>
          <a:xfrm>
            <a:off x="858383" y="285115"/>
            <a:ext cx="7566660" cy="5410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uk" sz="3000" b="1" dirty="0">
                <a:latin typeface="Arial" panose="020B0604020202020204" pitchFamily="34" charset="0"/>
                <a:ea typeface="Roboto"/>
                <a:cs typeface="Arial" panose="020B0604020202020204" pitchFamily="34" charset="0"/>
                <a:sym typeface="Roboto"/>
              </a:rPr>
              <a:t>Інтерактивні вправи</a:t>
            </a:r>
            <a:endParaRPr sz="3000" b="1" dirty="0">
              <a:latin typeface="Arial" panose="020B0604020202020204" pitchFamily="34" charset="0"/>
              <a:ea typeface="Roboto"/>
              <a:cs typeface="Arial" panose="020B0604020202020204" pitchFamily="34" charset="0"/>
              <a:sym typeface="Roboto"/>
            </a:endParaRPr>
          </a:p>
        </p:txBody>
      </p:sp>
      <p:sp>
        <p:nvSpPr>
          <p:cNvPr id="374" name="Google Shape;374;p46"/>
          <p:cNvSpPr txBox="1">
            <a:spLocks noGrp="1"/>
          </p:cNvSpPr>
          <p:nvPr>
            <p:ph type="body" sz="quarter" idx="13"/>
          </p:nvPr>
        </p:nvSpPr>
        <p:spPr>
          <a:xfrm>
            <a:off x="716692" y="1397034"/>
            <a:ext cx="7455243" cy="2349431"/>
          </a:xfrm>
          <a:prstGeom prst="rect">
            <a:avLst/>
          </a:prstGeom>
        </p:spPr>
        <p:txBody>
          <a:bodyPr spcFirstLastPara="1" wrap="square" lIns="91425" tIns="91425" rIns="91425" bIns="91425" anchor="t" anchorCtr="0">
            <a:normAutofit/>
          </a:bodyPr>
          <a:lstStyle/>
          <a:p>
            <a:pPr marL="457200" lvl="0" indent="-317500" algn="just" rtl="0">
              <a:lnSpc>
                <a:spcPct val="100000"/>
              </a:lnSpc>
              <a:spcBef>
                <a:spcPts val="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Студенти можуть переглянути короткі мультиплікаційні відео про найбільш поширені корупційні ризики у ЗВО, а також пройти </a:t>
            </a:r>
            <a:r>
              <a:rPr lang="uk" sz="1400" u="sng" dirty="0">
                <a:solidFill>
                  <a:schemeClr val="hlink"/>
                </a:solidFill>
                <a:latin typeface="Arial" panose="020B0604020202020204" pitchFamily="34" charset="0"/>
                <a:ea typeface="Helvetica Neue"/>
                <a:cs typeface="Arial" panose="020B0604020202020204" pitchFamily="34" charset="0"/>
                <a:sym typeface="Helvetica Neue"/>
                <a:hlinkClick r:id="rId3"/>
              </a:rPr>
              <a:t>інтерактивний квест</a:t>
            </a:r>
            <a:r>
              <a:rPr lang="uk" sz="1400" dirty="0">
                <a:solidFill>
                  <a:schemeClr val="dk1"/>
                </a:solidFill>
                <a:latin typeface="Arial" panose="020B0604020202020204" pitchFamily="34" charset="0"/>
                <a:ea typeface="Helvetica Neue"/>
                <a:cs typeface="Arial" panose="020B0604020202020204" pitchFamily="34" charset="0"/>
                <a:sym typeface="Helvetica Neue"/>
              </a:rPr>
              <a:t> на перевірку засвоєних знань.</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00000"/>
              </a:lnSpc>
              <a:spcBef>
                <a:spcPts val="0"/>
              </a:spcBef>
              <a:spcAft>
                <a:spcPts val="0"/>
              </a:spcAft>
              <a:buNone/>
            </a:pP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l" rtl="0">
              <a:lnSpc>
                <a:spcPct val="100000"/>
              </a:lnSpc>
              <a:spcBef>
                <a:spcPts val="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Студенти мають поділитися на групи та за 5-10 хвилин скласти список цінностей, якими важливо керуватися та/або навчитися в університеті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l" rtl="0">
              <a:lnSpc>
                <a:spcPct val="100000"/>
              </a:lnSpc>
              <a:spcBef>
                <a:spcPts val="0"/>
              </a:spcBef>
              <a:spcAft>
                <a:spcPts val="0"/>
              </a:spcAft>
              <a:buNone/>
            </a:pP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lnSpc>
                <a:spcPct val="100000"/>
              </a:lnSpc>
              <a:spcBef>
                <a:spcPts val="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Студенти мають поділитися на групи та, спираючись на 5 кроків, що були виділені в лекції, розробити свій план щодо впровадження цінностей доброчесності у вашому ЗВО.</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377" name="Google Shape;377;p46"/>
          <p:cNvPicPr preferRelativeResize="0"/>
          <p:nvPr/>
        </p:nvPicPr>
        <p:blipFill>
          <a:blip r:embed="rId4">
            <a:alphaModFix/>
          </a:blip>
          <a:stretch>
            <a:fillRect/>
          </a:stretch>
        </p:blipFill>
        <p:spPr>
          <a:xfrm>
            <a:off x="7396110" y="393390"/>
            <a:ext cx="775825" cy="732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rotWithShape="1">
          <a:blip r:embed="rId3">
            <a:alphaModFix/>
          </a:blip>
          <a:srcRect/>
          <a:stretch/>
        </p:blipFill>
        <p:spPr>
          <a:xfrm>
            <a:off x="436675" y="1128850"/>
            <a:ext cx="6108125" cy="3455357"/>
          </a:xfrm>
          <a:prstGeom prst="rect">
            <a:avLst/>
          </a:prstGeom>
          <a:noFill/>
          <a:ln>
            <a:noFill/>
          </a:ln>
        </p:spPr>
      </p:pic>
      <p:sp>
        <p:nvSpPr>
          <p:cNvPr id="83" name="Google Shape;83;p16"/>
          <p:cNvSpPr txBox="1">
            <a:spLocks noGrp="1"/>
          </p:cNvSpPr>
          <p:nvPr>
            <p:ph type="title"/>
          </p:nvPr>
        </p:nvSpPr>
        <p:spPr>
          <a:xfrm>
            <a:off x="544525" y="220600"/>
            <a:ext cx="6748189"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uk" sz="3000" b="1" dirty="0">
                <a:latin typeface="Arial" panose="020B0604020202020204" pitchFamily="34" charset="0"/>
                <a:ea typeface="Roboto"/>
                <a:cs typeface="Arial" panose="020B0604020202020204" pitchFamily="34" charset="0"/>
                <a:sym typeface="Roboto"/>
              </a:rPr>
              <a:t>Поняття доброчесності в ЗВО</a:t>
            </a:r>
            <a:endParaRPr sz="3000" b="1" dirty="0">
              <a:latin typeface="Arial" panose="020B0604020202020204" pitchFamily="34" charset="0"/>
              <a:ea typeface="Roboto"/>
              <a:cs typeface="Arial" panose="020B0604020202020204" pitchFamily="34" charset="0"/>
              <a:sym typeface="Roboto"/>
            </a:endParaRPr>
          </a:p>
        </p:txBody>
      </p:sp>
      <p:sp>
        <p:nvSpPr>
          <p:cNvPr id="84" name="Google Shape;84;p16"/>
          <p:cNvSpPr txBox="1">
            <a:spLocks noGrp="1"/>
          </p:cNvSpPr>
          <p:nvPr>
            <p:ph type="body" idx="1"/>
          </p:nvPr>
        </p:nvSpPr>
        <p:spPr>
          <a:xfrm>
            <a:off x="6494275" y="4135250"/>
            <a:ext cx="2156100" cy="5013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uk" sz="1200" b="1" dirty="0">
                <a:solidFill>
                  <a:schemeClr val="dk1"/>
                </a:solidFill>
                <a:latin typeface="Arial" panose="020B0604020202020204" pitchFamily="34" charset="0"/>
                <a:ea typeface="Helvetica Neue"/>
                <a:cs typeface="Arial" panose="020B0604020202020204" pitchFamily="34" charset="0"/>
                <a:sym typeface="Helvetica Neue"/>
              </a:rPr>
              <a:t>Доброчесність</a:t>
            </a:r>
            <a:endParaRPr sz="1200" b="1"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00000"/>
              </a:lnSpc>
              <a:spcBef>
                <a:spcPts val="0"/>
              </a:spcBef>
              <a:spcAft>
                <a:spcPts val="0"/>
              </a:spcAft>
              <a:buClr>
                <a:schemeClr val="dk1"/>
              </a:buClr>
              <a:buSzPts val="1100"/>
              <a:buFont typeface="Arial"/>
              <a:buNone/>
            </a:pPr>
            <a:r>
              <a:rPr lang="uk" sz="1200" b="1" dirty="0">
                <a:solidFill>
                  <a:schemeClr val="dk1"/>
                </a:solidFill>
                <a:latin typeface="Arial" panose="020B0604020202020204" pitchFamily="34" charset="0"/>
                <a:ea typeface="Helvetica Neue"/>
                <a:cs typeface="Arial" panose="020B0604020202020204" pitchFamily="34" charset="0"/>
                <a:sym typeface="Helvetica Neue"/>
              </a:rPr>
              <a:t>у вищий освіті</a:t>
            </a:r>
            <a:endParaRPr sz="1200" dirty="0"/>
          </a:p>
        </p:txBody>
      </p:sp>
      <p:pic>
        <p:nvPicPr>
          <p:cNvPr id="85" name="Google Shape;85;p16"/>
          <p:cNvPicPr preferRelativeResize="0"/>
          <p:nvPr/>
        </p:nvPicPr>
        <p:blipFill rotWithShape="1">
          <a:blip r:embed="rId4">
            <a:alphaModFix/>
          </a:blip>
          <a:srcRect/>
          <a:stretch/>
        </p:blipFill>
        <p:spPr>
          <a:xfrm>
            <a:off x="8064000" y="405450"/>
            <a:ext cx="631225" cy="596150"/>
          </a:xfrm>
          <a:prstGeom prst="rect">
            <a:avLst/>
          </a:prstGeom>
          <a:noFill/>
          <a:ln>
            <a:noFill/>
          </a:ln>
        </p:spPr>
      </p:pic>
      <p:sp>
        <p:nvSpPr>
          <p:cNvPr id="86" name="Google Shape;86;p16"/>
          <p:cNvSpPr txBox="1"/>
          <p:nvPr/>
        </p:nvSpPr>
        <p:spPr>
          <a:xfrm>
            <a:off x="891915" y="1390250"/>
            <a:ext cx="7285219" cy="2747388"/>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uk" sz="1200" dirty="0">
                <a:highlight>
                  <a:srgbClr val="B9D6D5"/>
                </a:highlight>
                <a:latin typeface="Arial" panose="020B0604020202020204" pitchFamily="34" charset="0"/>
                <a:ea typeface="Helvetica Neue"/>
                <a:cs typeface="Arial" panose="020B0604020202020204" pitchFamily="34" charset="0"/>
                <a:sym typeface="Helvetica Neue"/>
              </a:rPr>
              <a:t>Доброчесність у вищій освіті </a:t>
            </a:r>
            <a:r>
              <a:rPr lang="uk" sz="1200" dirty="0">
                <a:solidFill>
                  <a:schemeClr val="dk1"/>
                </a:solidFill>
                <a:highlight>
                  <a:srgbClr val="FFFFFF"/>
                </a:highlight>
                <a:latin typeface="Arial" panose="020B0604020202020204" pitchFamily="34" charset="0"/>
                <a:ea typeface="Helvetica Neue"/>
                <a:cs typeface="Arial" panose="020B0604020202020204" pitchFamily="34" charset="0"/>
                <a:sym typeface="Helvetica Neue"/>
              </a:rPr>
              <a:t>  – частина загальної доброчесності, яка полягає у </a:t>
            </a:r>
            <a:r>
              <a:rPr lang="uk" sz="1200" dirty="0">
                <a:solidFill>
                  <a:schemeClr val="dk1"/>
                </a:solidFill>
                <a:latin typeface="Arial" panose="020B0604020202020204" pitchFamily="34" charset="0"/>
                <a:ea typeface="Helvetica Neue"/>
                <a:cs typeface="Arial" panose="020B0604020202020204" pitchFamily="34" charset="0"/>
                <a:sym typeface="Helvetica Neue"/>
              </a:rPr>
              <a:t>цілісному розвитку студентів та вихованні доброчесності, яка потім вийде за межі університетського життя і буде проявлятися у формі особистої та соціальної відповідальності впродовж життя.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80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rtl="0">
              <a:spcBef>
                <a:spcPts val="300"/>
              </a:spcBef>
              <a:spcAft>
                <a:spcPts val="300"/>
              </a:spcAft>
              <a:buNone/>
            </a:pPr>
            <a:r>
              <a:rPr lang="uk" sz="1200" b="1" dirty="0">
                <a:solidFill>
                  <a:schemeClr val="dk1"/>
                </a:solidFill>
                <a:latin typeface="Arial" panose="020B0604020202020204" pitchFamily="34" charset="0"/>
                <a:ea typeface="Helvetica Neue"/>
                <a:cs typeface="Arial" panose="020B0604020202020204" pitchFamily="34" charset="0"/>
                <a:sym typeface="Helvetica Neue"/>
              </a:rPr>
              <a:t>Цінності доброчесності у </a:t>
            </a:r>
            <a:r>
              <a:rPr lang="uk" sz="1200" b="1" dirty="0">
                <a:latin typeface="Arial" panose="020B0604020202020204" pitchFamily="34" charset="0"/>
                <a:ea typeface="Helvetica Neue"/>
                <a:cs typeface="Arial" panose="020B0604020202020204" pitchFamily="34" charset="0"/>
                <a:sym typeface="Helvetica Neue"/>
              </a:rPr>
              <a:t>вищій </a:t>
            </a:r>
            <a:r>
              <a:rPr lang="uk" sz="1200" b="1" dirty="0">
                <a:solidFill>
                  <a:schemeClr val="dk1"/>
                </a:solidFill>
                <a:latin typeface="Arial" panose="020B0604020202020204" pitchFamily="34" charset="0"/>
                <a:ea typeface="Helvetica Neue"/>
                <a:cs typeface="Arial" panose="020B0604020202020204" pitchFamily="34" charset="0"/>
                <a:sym typeface="Helvetica Neue"/>
              </a:rPr>
              <a:t>освіті</a:t>
            </a:r>
            <a:br>
              <a:rPr lang="uk" sz="1200" b="1" dirty="0">
                <a:solidFill>
                  <a:schemeClr val="dk1"/>
                </a:solidFill>
                <a:latin typeface="Arial" panose="020B0604020202020204" pitchFamily="34" charset="0"/>
                <a:ea typeface="Helvetica Neue"/>
                <a:cs typeface="Arial" panose="020B0604020202020204" pitchFamily="34" charset="0"/>
                <a:sym typeface="Helvetica Neue"/>
              </a:rPr>
            </a:br>
            <a:r>
              <a:rPr lang="uk" sz="1200" b="1" dirty="0">
                <a:solidFill>
                  <a:schemeClr val="dk1"/>
                </a:solidFill>
                <a:latin typeface="Arial" panose="020B0604020202020204" pitchFamily="34" charset="0"/>
                <a:ea typeface="Helvetica Neue"/>
                <a:cs typeface="Arial" panose="020B0604020202020204" pitchFamily="34" charset="0"/>
                <a:sym typeface="Helvetica Neue"/>
              </a:rPr>
              <a:t>є невичерпними та різноманітними, але можна виділити такі:</a:t>
            </a:r>
            <a:endParaRPr sz="1200" b="1"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04800" algn="just" rtl="0">
              <a:lnSpc>
                <a:spcPct val="115000"/>
              </a:lnSpc>
              <a:spcBef>
                <a:spcPts val="80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свідомо діяти правильно та чесно,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04800" algn="just" rtl="0">
              <a:lnSpc>
                <a:spcPct val="115000"/>
              </a:lnSpc>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мати свободу для вираження думки та поважати думки інших,</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04800" algn="just" rtl="0">
              <a:lnSpc>
                <a:spcPct val="115000"/>
              </a:lnSpc>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бути відповідальним за свої дії стосовно себе та інших учасників академічного процесу,</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04800" algn="just" rtl="0">
              <a:lnSpc>
                <a:spcPct val="115000"/>
              </a:lnSpc>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бути компетентним</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04800" algn="just" rtl="0">
              <a:lnSpc>
                <a:spcPct val="115000"/>
              </a:lnSpc>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покращувати свої знання.</a:t>
            </a:r>
            <a:endParaRPr dirty="0">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7"/>
          <p:cNvSpPr txBox="1"/>
          <p:nvPr/>
        </p:nvSpPr>
        <p:spPr>
          <a:xfrm>
            <a:off x="913102" y="1192463"/>
            <a:ext cx="3302700" cy="1791486"/>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uk" sz="1500" b="1" dirty="0">
                <a:solidFill>
                  <a:schemeClr val="dk1"/>
                </a:solidFill>
                <a:latin typeface="Arial" panose="020B0604020202020204" pitchFamily="34" charset="0"/>
                <a:ea typeface="Helvetica Neue"/>
                <a:cs typeface="Arial" panose="020B0604020202020204" pitchFamily="34" charset="0"/>
                <a:sym typeface="Helvetica Neue"/>
              </a:rPr>
              <a:t>В ЗВО мають бути забезпечені:</a:t>
            </a:r>
            <a:endParaRPr sz="1500" b="1"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23850" algn="just" rtl="0">
              <a:lnSpc>
                <a:spcPct val="115000"/>
              </a:lnSpc>
              <a:spcBef>
                <a:spcPts val="800"/>
              </a:spcBef>
              <a:spcAft>
                <a:spcPts val="0"/>
              </a:spcAft>
              <a:buClr>
                <a:srgbClr val="B9D6D5"/>
              </a:buClr>
              <a:buSzPts val="15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академічна свобода,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23850" algn="just" rtl="0">
              <a:lnSpc>
                <a:spcPct val="115000"/>
              </a:lnSpc>
              <a:spcBef>
                <a:spcPts val="0"/>
              </a:spcBef>
              <a:spcAft>
                <a:spcPts val="0"/>
              </a:spcAft>
              <a:buClr>
                <a:srgbClr val="B9D6D5"/>
              </a:buClr>
              <a:buSzPts val="15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інституційна автономія,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23850" algn="just" rtl="0">
              <a:lnSpc>
                <a:spcPct val="115000"/>
              </a:lnSpc>
              <a:spcBef>
                <a:spcPts val="0"/>
              </a:spcBef>
              <a:spcAft>
                <a:spcPts val="0"/>
              </a:spcAft>
              <a:buClr>
                <a:srgbClr val="B9D6D5"/>
              </a:buClr>
              <a:buSzPts val="15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соціальна відповідальність,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04800" algn="just" rtl="0">
              <a:lnSpc>
                <a:spcPct val="115000"/>
              </a:lnSpc>
              <a:spcBef>
                <a:spcPts val="0"/>
              </a:spcBef>
              <a:spcAft>
                <a:spcPts val="0"/>
              </a:spcAft>
              <a:buClr>
                <a:srgbClr val="B9D6D5"/>
              </a:buClr>
              <a:buSzPts val="1200"/>
              <a:buFont typeface="Times New Roman"/>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рівний доступ до освіти та підзвітність.</a:t>
            </a:r>
            <a:r>
              <a:rPr lang="uk" sz="1400" dirty="0">
                <a:solidFill>
                  <a:schemeClr val="dk1"/>
                </a:solidFill>
                <a:latin typeface="Arial" panose="020B0604020202020204" pitchFamily="34" charset="0"/>
                <a:ea typeface="Times New Roman"/>
                <a:cs typeface="Arial" panose="020B0604020202020204" pitchFamily="34" charset="0"/>
                <a:sym typeface="Times New Roman"/>
              </a:rPr>
              <a:t> </a:t>
            </a:r>
            <a:endParaRPr sz="1400" b="1" dirty="0">
              <a:latin typeface="Arial" panose="020B0604020202020204" pitchFamily="34" charset="0"/>
              <a:ea typeface="Helvetica Neue"/>
              <a:cs typeface="Arial" panose="020B0604020202020204" pitchFamily="34" charset="0"/>
              <a:sym typeface="Helvetica Neue"/>
            </a:endParaRPr>
          </a:p>
        </p:txBody>
      </p:sp>
      <p:sp>
        <p:nvSpPr>
          <p:cNvPr id="93" name="Google Shape;93;p17"/>
          <p:cNvSpPr txBox="1"/>
          <p:nvPr/>
        </p:nvSpPr>
        <p:spPr>
          <a:xfrm>
            <a:off x="4797654" y="1192463"/>
            <a:ext cx="3396539" cy="2039246"/>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uk" sz="1500" b="1" dirty="0">
                <a:solidFill>
                  <a:schemeClr val="dk1"/>
                </a:solidFill>
                <a:latin typeface="Arial" panose="020B0604020202020204" pitchFamily="34" charset="0"/>
                <a:cs typeface="Arial" panose="020B0604020202020204" pitchFamily="34" charset="0"/>
                <a:sym typeface="Helvetica Neue"/>
              </a:rPr>
              <a:t>Студенти можуть залучатися до: </a:t>
            </a:r>
            <a:endParaRPr sz="1500" b="1" dirty="0">
              <a:solidFill>
                <a:schemeClr val="dk1"/>
              </a:solidFill>
              <a:latin typeface="Arial" panose="020B0604020202020204" pitchFamily="34" charset="0"/>
              <a:cs typeface="Arial" panose="020B0604020202020204" pitchFamily="34" charset="0"/>
              <a:sym typeface="Helvetica Neue"/>
            </a:endParaRPr>
          </a:p>
          <a:p>
            <a:pPr marL="360000" lvl="0" indent="-317500" rtl="0">
              <a:lnSpc>
                <a:spcPct val="115000"/>
              </a:lnSpc>
              <a:spcBef>
                <a:spcPts val="80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створення кодексу цінностей</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17500" rtl="0">
              <a:lnSpc>
                <a:spcPct val="115000"/>
              </a:lnSpc>
              <a:spcBef>
                <a:spcPts val="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комунікація про цінності</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17500" rtl="0">
              <a:lnSpc>
                <a:spcPct val="115000"/>
              </a:lnSpc>
              <a:spcBef>
                <a:spcPts val="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взяття на себе відповідальності за ці цінності</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17500" rtl="0">
              <a:lnSpc>
                <a:spcPct val="115000"/>
              </a:lnSpc>
              <a:spcBef>
                <a:spcPts val="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прозорість</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317500" rtl="0">
              <a:lnSpc>
                <a:spcPct val="115000"/>
              </a:lnSpc>
              <a:spcBef>
                <a:spcPts val="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моніторинг</a:t>
            </a:r>
            <a:endParaRPr sz="1400" b="1"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94" name="Google Shape;94;p17"/>
          <p:cNvSpPr txBox="1"/>
          <p:nvPr/>
        </p:nvSpPr>
        <p:spPr>
          <a:xfrm>
            <a:off x="913102" y="216500"/>
            <a:ext cx="7018652"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Забезпечення доброчесності в </a:t>
            </a:r>
            <a:r>
              <a:rPr lang="uk" sz="3000" b="1" dirty="0">
                <a:solidFill>
                  <a:schemeClr val="dk1"/>
                </a:solidFill>
                <a:latin typeface="Arial" panose="020B0604020202020204" pitchFamily="34" charset="0"/>
                <a:ea typeface="Roboto"/>
                <a:cs typeface="Arial" panose="020B0604020202020204" pitchFamily="34" charset="0"/>
                <a:sym typeface="Roboto"/>
              </a:rPr>
              <a:t>ЗВО</a:t>
            </a:r>
            <a:r>
              <a:rPr lang="uk" sz="3000" b="1" dirty="0">
                <a:solidFill>
                  <a:schemeClr val="lt1"/>
                </a:solidFill>
                <a:latin typeface="Arial" panose="020B0604020202020204" pitchFamily="34" charset="0"/>
                <a:ea typeface="Roboto"/>
                <a:cs typeface="Arial" panose="020B0604020202020204" pitchFamily="34" charset="0"/>
                <a:sym typeface="Roboto"/>
              </a:rPr>
              <a:t>  </a:t>
            </a:r>
            <a:endParaRPr sz="3000" b="1" dirty="0">
              <a:solidFill>
                <a:schemeClr val="lt1"/>
              </a:solidFill>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8"/>
          <p:cNvSpPr txBox="1"/>
          <p:nvPr/>
        </p:nvSpPr>
        <p:spPr>
          <a:xfrm>
            <a:off x="736716" y="822896"/>
            <a:ext cx="7456152" cy="2762264"/>
          </a:xfrm>
          <a:prstGeom prst="rect">
            <a:avLst/>
          </a:prstGeom>
          <a:noFill/>
          <a:ln>
            <a:noFill/>
          </a:ln>
        </p:spPr>
        <p:txBody>
          <a:bodyPr spcFirstLastPara="1" wrap="square" lIns="91425" tIns="91425" rIns="91425" bIns="91425" anchor="t" anchorCtr="0">
            <a:spAutoFit/>
          </a:bodyPr>
          <a:lstStyle/>
          <a:p>
            <a:pPr marL="457200" lvl="0" indent="-323850" algn="just" rtl="0">
              <a:lnSpc>
                <a:spcPct val="150000"/>
              </a:lnSpc>
              <a:spcBef>
                <a:spcPts val="1200"/>
              </a:spcBef>
              <a:spcAft>
                <a:spcPts val="0"/>
              </a:spcAft>
              <a:buClr>
                <a:srgbClr val="B9D6D5"/>
              </a:buClr>
              <a:buSzPts val="1500"/>
              <a:buFont typeface="Helvetica Neue"/>
              <a:buChar char="●"/>
            </a:pPr>
            <a:r>
              <a:rPr lang="uk" sz="1500" dirty="0">
                <a:solidFill>
                  <a:schemeClr val="dk1"/>
                </a:solidFill>
                <a:latin typeface="Arial" panose="020B0604020202020204" pitchFamily="34" charset="0"/>
                <a:ea typeface="Helvetica Neue"/>
                <a:cs typeface="Arial" panose="020B0604020202020204" pitchFamily="34" charset="0"/>
                <a:sym typeface="Helvetica Neue"/>
              </a:rPr>
              <a:t>прагнення до пошуку істини</a:t>
            </a:r>
            <a:endParaRPr sz="15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23850" algn="just" rtl="0">
              <a:lnSpc>
                <a:spcPct val="150000"/>
              </a:lnSpc>
              <a:spcBef>
                <a:spcPts val="0"/>
              </a:spcBef>
              <a:spcAft>
                <a:spcPts val="0"/>
              </a:spcAft>
              <a:buClr>
                <a:srgbClr val="B9D6D5"/>
              </a:buClr>
              <a:buSzPts val="1500"/>
              <a:buFont typeface="Helvetica Neue"/>
              <a:buChar char="●"/>
            </a:pPr>
            <a:r>
              <a:rPr lang="uk" sz="1500" dirty="0">
                <a:solidFill>
                  <a:schemeClr val="dk1"/>
                </a:solidFill>
                <a:latin typeface="Arial" panose="020B0604020202020204" pitchFamily="34" charset="0"/>
                <a:ea typeface="Helvetica Neue"/>
                <a:cs typeface="Arial" panose="020B0604020202020204" pitchFamily="34" charset="0"/>
                <a:sym typeface="Helvetica Neue"/>
              </a:rPr>
              <a:t>відповідальність за обмін знаннями</a:t>
            </a:r>
            <a:endParaRPr sz="15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23850" algn="just" rtl="0">
              <a:lnSpc>
                <a:spcPct val="150000"/>
              </a:lnSpc>
              <a:spcBef>
                <a:spcPts val="0"/>
              </a:spcBef>
              <a:spcAft>
                <a:spcPts val="0"/>
              </a:spcAft>
              <a:buClr>
                <a:srgbClr val="B9D6D5"/>
              </a:buClr>
              <a:buSzPts val="1500"/>
              <a:buFont typeface="Helvetica Neue"/>
              <a:buChar char="●"/>
            </a:pPr>
            <a:r>
              <a:rPr lang="uk" sz="1500" dirty="0">
                <a:solidFill>
                  <a:schemeClr val="dk1"/>
                </a:solidFill>
                <a:latin typeface="Arial" panose="020B0604020202020204" pitchFamily="34" charset="0"/>
                <a:ea typeface="Helvetica Neue"/>
                <a:cs typeface="Arial" panose="020B0604020202020204" pitchFamily="34" charset="0"/>
                <a:sym typeface="Helvetica Neue"/>
              </a:rPr>
              <a:t>свобода думки і вираження поглядів</a:t>
            </a:r>
            <a:endParaRPr sz="15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23850" algn="just" rtl="0">
              <a:lnSpc>
                <a:spcPct val="150000"/>
              </a:lnSpc>
              <a:spcBef>
                <a:spcPts val="0"/>
              </a:spcBef>
              <a:spcAft>
                <a:spcPts val="0"/>
              </a:spcAft>
              <a:buClr>
                <a:srgbClr val="B9D6D5"/>
              </a:buClr>
              <a:buSzPts val="1500"/>
              <a:buFont typeface="Helvetica Neue"/>
              <a:buChar char="●"/>
            </a:pPr>
            <a:r>
              <a:rPr lang="uk" sz="1500" dirty="0">
                <a:solidFill>
                  <a:schemeClr val="dk1"/>
                </a:solidFill>
                <a:latin typeface="Arial" panose="020B0604020202020204" pitchFamily="34" charset="0"/>
                <a:ea typeface="Helvetica Neue"/>
                <a:cs typeface="Arial" panose="020B0604020202020204" pitchFamily="34" charset="0"/>
                <a:sym typeface="Helvetica Neue"/>
              </a:rPr>
              <a:t>ретельно аналізувати докази та аргументацію для досягнення висновку</a:t>
            </a:r>
            <a:endParaRPr sz="15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23850" algn="just" rtl="0">
              <a:lnSpc>
                <a:spcPct val="150000"/>
              </a:lnSpc>
              <a:spcBef>
                <a:spcPts val="0"/>
              </a:spcBef>
              <a:spcAft>
                <a:spcPts val="0"/>
              </a:spcAft>
              <a:buClr>
                <a:srgbClr val="B9D6D5"/>
              </a:buClr>
              <a:buSzPts val="1500"/>
              <a:buFont typeface="Helvetica Neue"/>
              <a:buChar char="●"/>
            </a:pPr>
            <a:r>
              <a:rPr lang="uk" sz="1500" dirty="0">
                <a:solidFill>
                  <a:schemeClr val="dk1"/>
                </a:solidFill>
                <a:latin typeface="Arial" panose="020B0604020202020204" pitchFamily="34" charset="0"/>
                <a:ea typeface="Helvetica Neue"/>
                <a:cs typeface="Arial" panose="020B0604020202020204" pitchFamily="34" charset="0"/>
                <a:sym typeface="Helvetica Neue"/>
              </a:rPr>
              <a:t>готовність вислуховувати альтернативні точки зору та оцінювати їх по суті</a:t>
            </a:r>
            <a:endParaRPr sz="15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23850" algn="just" rtl="0">
              <a:lnSpc>
                <a:spcPct val="150000"/>
              </a:lnSpc>
              <a:spcBef>
                <a:spcPts val="0"/>
              </a:spcBef>
              <a:spcAft>
                <a:spcPts val="0"/>
              </a:spcAft>
              <a:buClr>
                <a:srgbClr val="B9D6D5"/>
              </a:buClr>
              <a:buSzPts val="1500"/>
              <a:buFont typeface="Helvetica Neue"/>
              <a:buChar char="●"/>
            </a:pPr>
            <a:r>
              <a:rPr lang="uk" sz="1500" dirty="0">
                <a:solidFill>
                  <a:schemeClr val="dk1"/>
                </a:solidFill>
                <a:latin typeface="Arial" panose="020B0604020202020204" pitchFamily="34" charset="0"/>
                <a:ea typeface="Helvetica Neue"/>
                <a:cs typeface="Arial" panose="020B0604020202020204" pitchFamily="34" charset="0"/>
                <a:sym typeface="Helvetica Neue"/>
              </a:rPr>
              <a:t>враховувати те, як ваші власні аргументи будуть срийнять іншими</a:t>
            </a:r>
            <a:endParaRPr sz="15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lnSpc>
                <a:spcPct val="150000"/>
              </a:lnSpc>
              <a:spcBef>
                <a:spcPts val="0"/>
              </a:spcBef>
              <a:spcAft>
                <a:spcPts val="0"/>
              </a:spcAft>
              <a:buClr>
                <a:srgbClr val="B9D6D5"/>
              </a:buClr>
              <a:buSzPts val="1400"/>
              <a:buFont typeface="Helvetica Neue"/>
              <a:buChar char="●"/>
            </a:pPr>
            <a:r>
              <a:rPr lang="uk" sz="1500" dirty="0">
                <a:solidFill>
                  <a:schemeClr val="dk1"/>
                </a:solidFill>
                <a:latin typeface="Arial" panose="020B0604020202020204" pitchFamily="34" charset="0"/>
                <a:ea typeface="Helvetica Neue"/>
                <a:cs typeface="Arial" panose="020B0604020202020204" pitchFamily="34" charset="0"/>
                <a:sym typeface="Helvetica Neue"/>
              </a:rPr>
              <a:t>зобов'язання розглядати етичні наслідки різних висновків або практик</a:t>
            </a:r>
            <a:r>
              <a:rPr lang="uk" sz="1300" dirty="0">
                <a:solidFill>
                  <a:schemeClr val="dk1"/>
                </a:solidFill>
                <a:latin typeface="Arial" panose="020B0604020202020204" pitchFamily="34" charset="0"/>
                <a:ea typeface="Times New Roman"/>
                <a:cs typeface="Arial" panose="020B0604020202020204" pitchFamily="34" charset="0"/>
                <a:sym typeface="Times New Roman"/>
              </a:rPr>
              <a:t> </a:t>
            </a:r>
            <a:endParaRPr sz="1500" b="1"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101" name="Google Shape;101;p18"/>
          <p:cNvSpPr txBox="1"/>
          <p:nvPr/>
        </p:nvSpPr>
        <p:spPr>
          <a:xfrm>
            <a:off x="861934" y="176396"/>
            <a:ext cx="7658066"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3000" b="1" dirty="0">
                <a:solidFill>
                  <a:schemeClr val="dk1"/>
                </a:solidFill>
                <a:latin typeface="Arial" panose="020B0604020202020204" pitchFamily="34" charset="0"/>
                <a:ea typeface="Roboto"/>
                <a:cs typeface="Arial" panose="020B0604020202020204" pitchFamily="34" charset="0"/>
                <a:sym typeface="Roboto"/>
              </a:rPr>
              <a:t>Фундаментальні </a:t>
            </a:r>
            <a:r>
              <a:rPr lang="uk" sz="3000" b="1" dirty="0">
                <a:latin typeface="Arial" panose="020B0604020202020204" pitchFamily="34" charset="0"/>
                <a:ea typeface="Roboto"/>
                <a:cs typeface="Arial" panose="020B0604020202020204" pitchFamily="34" charset="0"/>
                <a:sym typeface="Roboto"/>
              </a:rPr>
              <a:t>цінності вищої освіти</a:t>
            </a:r>
            <a:endParaRPr sz="3000" b="1" dirty="0">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9"/>
          <p:cNvSpPr txBox="1"/>
          <p:nvPr/>
        </p:nvSpPr>
        <p:spPr>
          <a:xfrm>
            <a:off x="724929" y="878775"/>
            <a:ext cx="7429719" cy="2483214"/>
          </a:xfrm>
          <a:prstGeom prst="rect">
            <a:avLst/>
          </a:prstGeom>
          <a:noFill/>
          <a:ln>
            <a:noFill/>
          </a:ln>
        </p:spPr>
        <p:txBody>
          <a:bodyPr spcFirstLastPara="1" wrap="square" lIns="91425" tIns="91425" rIns="91425" bIns="91425" anchor="t" anchorCtr="0">
            <a:spAutoFit/>
          </a:bodyPr>
          <a:lstStyle/>
          <a:p>
            <a:pPr marL="457200" lvl="0" indent="-317500" algn="just" rtl="0">
              <a:lnSpc>
                <a:spcPct val="115000"/>
              </a:lnSpc>
              <a:spcBef>
                <a:spcPts val="1200"/>
              </a:spcBef>
              <a:spcAft>
                <a:spcPts val="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Вища освіта відіграє життєву важливу роль у формуванні громадян, даючи не тільки академічні знання, а й </a:t>
            </a:r>
            <a:r>
              <a:rPr lang="uk" sz="14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важливі життєві навички та якості</a:t>
            </a:r>
            <a:r>
              <a:rPr lang="uk" sz="1400" dirty="0">
                <a:solidFill>
                  <a:schemeClr val="dk1"/>
                </a:solidFill>
                <a:latin typeface="Arial" panose="020B0604020202020204" pitchFamily="34" charset="0"/>
                <a:ea typeface="Helvetica Neue"/>
                <a:cs typeface="Arial" panose="020B0604020202020204" pitchFamily="34" charset="0"/>
                <a:sym typeface="Helvetica Neue"/>
              </a:rPr>
              <a:t>.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lnSpc>
                <a:spcPct val="115000"/>
              </a:lnSpc>
              <a:spcBef>
                <a:spcPts val="1000"/>
              </a:spcBef>
              <a:spcAft>
                <a:spcPts val="0"/>
              </a:spcAft>
              <a:buClr>
                <a:srgbClr val="B9D6D5"/>
              </a:buClr>
              <a:buSzPts val="1400"/>
              <a:buFont typeface="Helvetica Neue"/>
              <a:buChar char="●"/>
            </a:pPr>
            <a:r>
              <a:rPr lang="uk" sz="14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Розвиток особистої та соціальної відповідальності</a:t>
            </a:r>
            <a:r>
              <a:rPr lang="uk" sz="1400" dirty="0">
                <a:solidFill>
                  <a:schemeClr val="dk1"/>
                </a:solidFill>
                <a:latin typeface="Arial" panose="020B0604020202020204" pitchFamily="34" charset="0"/>
                <a:ea typeface="Helvetica Neue"/>
                <a:cs typeface="Arial" panose="020B0604020202020204" pitchFamily="34" charset="0"/>
                <a:sym typeface="Helvetica Neue"/>
              </a:rPr>
              <a:t> має бути одним з ключових результатів вищої освіти. </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17500" algn="just" rtl="0">
              <a:lnSpc>
                <a:spcPct val="115000"/>
              </a:lnSpc>
              <a:spcBef>
                <a:spcPts val="1200"/>
              </a:spcBef>
              <a:spcAft>
                <a:spcPts val="1000"/>
              </a:spcAft>
              <a:buClr>
                <a:srgbClr val="B9D6D5"/>
              </a:buClr>
              <a:buSzPts val="1400"/>
              <a:buFont typeface="Helvetica Neue"/>
              <a:buChar char="●"/>
            </a:pPr>
            <a:r>
              <a:rPr lang="uk" sz="1400" dirty="0">
                <a:solidFill>
                  <a:schemeClr val="dk1"/>
                </a:solidFill>
                <a:latin typeface="Arial" panose="020B0604020202020204" pitchFamily="34" charset="0"/>
                <a:ea typeface="Helvetica Neue"/>
                <a:cs typeface="Arial" panose="020B0604020202020204" pitchFamily="34" charset="0"/>
                <a:sym typeface="Helvetica Neue"/>
              </a:rPr>
              <a:t>Вища освіта створює сприятливий грунт для </a:t>
            </a:r>
            <a:r>
              <a:rPr lang="uk" sz="1400" dirty="0">
                <a:solidFill>
                  <a:schemeClr val="dk1"/>
                </a:solidFill>
                <a:highlight>
                  <a:srgbClr val="B9D6D5"/>
                </a:highlight>
                <a:latin typeface="Arial" panose="020B0604020202020204" pitchFamily="34" charset="0"/>
                <a:ea typeface="Helvetica Neue"/>
                <a:cs typeface="Arial" panose="020B0604020202020204" pitchFamily="34" charset="0"/>
                <a:sym typeface="Helvetica Neue"/>
              </a:rPr>
              <a:t>просування етичних і моральних цінностей</a:t>
            </a:r>
            <a:r>
              <a:rPr lang="uk" sz="1400" dirty="0">
                <a:solidFill>
                  <a:schemeClr val="dk1"/>
                </a:solidFill>
                <a:latin typeface="Arial" panose="020B0604020202020204" pitchFamily="34" charset="0"/>
                <a:ea typeface="Helvetica Neue"/>
                <a:cs typeface="Arial" panose="020B0604020202020204" pitchFamily="34" charset="0"/>
                <a:sym typeface="Helvetica Neue"/>
              </a:rPr>
              <a:t>, які в кінцевому підсумку будуть аналогічно застосовуватися студентами і професійному житті.</a:t>
            </a:r>
            <a:endParaRPr sz="14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108" name="Google Shape;108;p19"/>
          <p:cNvSpPr txBox="1"/>
          <p:nvPr/>
        </p:nvSpPr>
        <p:spPr>
          <a:xfrm>
            <a:off x="914399" y="232475"/>
            <a:ext cx="7240249"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Роль ЗВО в розвитку доброчесності</a:t>
            </a:r>
            <a:endParaRPr sz="3000" b="1" dirty="0">
              <a:latin typeface="Arial" panose="020B0604020202020204" pitchFamily="34" charset="0"/>
              <a:ea typeface="Roboto"/>
              <a:cs typeface="Arial" panose="020B0604020202020204" pitchFamily="34" charset="0"/>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630000" y="321225"/>
            <a:ext cx="8065200" cy="7830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uk" sz="2600" b="1" dirty="0">
                <a:latin typeface="Arial" panose="020B0604020202020204" pitchFamily="34" charset="0"/>
                <a:ea typeface="Roboto"/>
                <a:cs typeface="Arial" panose="020B0604020202020204" pitchFamily="34" charset="0"/>
                <a:sym typeface="Roboto"/>
              </a:rPr>
              <a:t>Перетворення вищої освіти</a:t>
            </a:r>
            <a:br>
              <a:rPr lang="uk" sz="2600" b="1" dirty="0">
                <a:latin typeface="Arial" panose="020B0604020202020204" pitchFamily="34" charset="0"/>
                <a:ea typeface="Roboto"/>
                <a:cs typeface="Arial" panose="020B0604020202020204" pitchFamily="34" charset="0"/>
                <a:sym typeface="Roboto"/>
              </a:rPr>
            </a:br>
            <a:r>
              <a:rPr lang="uk" sz="2200" b="1" dirty="0">
                <a:latin typeface="Arial" panose="020B0604020202020204" pitchFamily="34" charset="0"/>
                <a:ea typeface="Roboto"/>
                <a:cs typeface="Arial" panose="020B0604020202020204" pitchFamily="34" charset="0"/>
                <a:sym typeface="Roboto"/>
              </a:rPr>
              <a:t>на доброчесне та   безпечне середовище</a:t>
            </a:r>
            <a:endParaRPr sz="4000" b="1" dirty="0">
              <a:solidFill>
                <a:schemeClr val="lt1"/>
              </a:solidFill>
              <a:latin typeface="Arial" panose="020B0604020202020204" pitchFamily="34" charset="0"/>
              <a:ea typeface="Roboto"/>
              <a:cs typeface="Arial" panose="020B0604020202020204" pitchFamily="34" charset="0"/>
              <a:sym typeface="Roboto"/>
            </a:endParaRPr>
          </a:p>
        </p:txBody>
      </p:sp>
      <p:sp>
        <p:nvSpPr>
          <p:cNvPr id="114" name="Google Shape;114;p20"/>
          <p:cNvSpPr txBox="1"/>
          <p:nvPr/>
        </p:nvSpPr>
        <p:spPr>
          <a:xfrm>
            <a:off x="630000" y="1196841"/>
            <a:ext cx="4666408" cy="3290101"/>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1200"/>
              </a:spcBef>
              <a:spcAft>
                <a:spcPts val="0"/>
              </a:spcAft>
              <a:buNone/>
            </a:pPr>
            <a:r>
              <a:rPr lang="uk" sz="1100" b="1" dirty="0">
                <a:solidFill>
                  <a:schemeClr val="dk1"/>
                </a:solidFill>
                <a:latin typeface="Arial" panose="020B0604020202020204" pitchFamily="34" charset="0"/>
                <a:ea typeface="Helvetica Neue"/>
                <a:cs typeface="Arial" panose="020B0604020202020204" pitchFamily="34" charset="0"/>
                <a:sym typeface="Helvetica Neue"/>
              </a:rPr>
              <a:t>Цінності для розвитку студентів як відповідальних, чесних, вільних громадян: </a:t>
            </a:r>
            <a:endParaRPr lang="uk" sz="800" b="1" dirty="0">
              <a:solidFill>
                <a:schemeClr val="dk1"/>
              </a:solidFill>
              <a:latin typeface="Arial" panose="020B0604020202020204" pitchFamily="34" charset="0"/>
              <a:ea typeface="Helvetica Neue"/>
              <a:cs typeface="Arial" panose="020B0604020202020204" pitchFamily="34" charset="0"/>
              <a:sym typeface="Helvetica Neue"/>
            </a:endParaRPr>
          </a:p>
          <a:p>
            <a:pPr marL="180000" lvl="0" indent="-171450" algn="just" rtl="0">
              <a:lnSpc>
                <a:spcPct val="115000"/>
              </a:lnSpc>
              <a:spcBef>
                <a:spcPts val="600"/>
              </a:spcBef>
              <a:spcAft>
                <a:spcPts val="600"/>
              </a:spcAft>
              <a:buClr>
                <a:srgbClr val="B9D6D5"/>
              </a:buClr>
              <a:buSzPts val="1100"/>
              <a:buFont typeface="Wingdings" panose="05000000000000000000" pitchFamily="2" charset="2"/>
              <a:buChar char="l"/>
            </a:pPr>
            <a:r>
              <a:rPr lang="en-US" sz="1100" b="1" dirty="0">
                <a:solidFill>
                  <a:schemeClr val="dk1"/>
                </a:solidFill>
                <a:latin typeface="Arial" panose="020B0604020202020204" pitchFamily="34" charset="0"/>
                <a:ea typeface="Helvetica Neue"/>
                <a:cs typeface="Arial" panose="020B0604020202020204" pitchFamily="34" charset="0"/>
                <a:sym typeface="Helvetica Neue"/>
              </a:rPr>
              <a:t> </a:t>
            </a:r>
            <a:r>
              <a:rPr lang="uk" sz="1100" b="1" dirty="0">
                <a:solidFill>
                  <a:schemeClr val="dk1"/>
                </a:solidFill>
                <a:latin typeface="Arial" panose="020B0604020202020204" pitchFamily="34" charset="0"/>
                <a:ea typeface="Helvetica Neue"/>
                <a:cs typeface="Arial" panose="020B0604020202020204" pitchFamily="34" charset="0"/>
                <a:sym typeface="Helvetica Neue"/>
              </a:rPr>
              <a:t>Академічна свобода.</a:t>
            </a:r>
            <a:r>
              <a:rPr lang="uk" sz="1100" dirty="0">
                <a:solidFill>
                  <a:schemeClr val="dk1"/>
                </a:solidFill>
                <a:latin typeface="Arial" panose="020B0604020202020204" pitchFamily="34" charset="0"/>
                <a:ea typeface="Helvetica Neue"/>
                <a:cs typeface="Arial" panose="020B0604020202020204" pitchFamily="34" charset="0"/>
                <a:sym typeface="Helvetica Neue"/>
              </a:rPr>
              <a:t> Свобода у викладанні, веденні дискусій та проведенні досліджень. Свобода вільно висловлювати свою думку про заклад освіти або систему загалом.</a:t>
            </a:r>
            <a:endParaRPr lang="en-US" sz="1100" dirty="0">
              <a:solidFill>
                <a:schemeClr val="dk1"/>
              </a:solidFill>
              <a:latin typeface="Arial" panose="020B0604020202020204" pitchFamily="34" charset="0"/>
              <a:ea typeface="Helvetica Neue"/>
              <a:cs typeface="Arial" panose="020B0604020202020204" pitchFamily="34" charset="0"/>
              <a:sym typeface="Helvetica Neue"/>
            </a:endParaRPr>
          </a:p>
          <a:p>
            <a:pPr marL="180000" lvl="0" indent="-171450" algn="just" rtl="0">
              <a:lnSpc>
                <a:spcPct val="115000"/>
              </a:lnSpc>
              <a:spcBef>
                <a:spcPts val="600"/>
              </a:spcBef>
              <a:spcAft>
                <a:spcPts val="600"/>
              </a:spcAft>
              <a:buClr>
                <a:srgbClr val="B9D6D5"/>
              </a:buClr>
              <a:buSzPts val="1100"/>
              <a:buFont typeface="Wingdings" panose="05000000000000000000" pitchFamily="2" charset="2"/>
              <a:buChar char="l"/>
            </a:pPr>
            <a:r>
              <a:rPr lang="en-US" sz="1100" b="1" dirty="0">
                <a:solidFill>
                  <a:schemeClr val="dk1"/>
                </a:solidFill>
                <a:latin typeface="Arial" panose="020B0604020202020204" pitchFamily="34" charset="0"/>
                <a:ea typeface="Helvetica Neue"/>
                <a:cs typeface="Arial" panose="020B0604020202020204" pitchFamily="34" charset="0"/>
                <a:sym typeface="Helvetica Neue"/>
              </a:rPr>
              <a:t> </a:t>
            </a:r>
            <a:r>
              <a:rPr lang="uk" sz="1100" b="1" dirty="0">
                <a:solidFill>
                  <a:schemeClr val="dk1"/>
                </a:solidFill>
                <a:latin typeface="Arial" panose="020B0604020202020204" pitchFamily="34" charset="0"/>
                <a:ea typeface="Helvetica Neue"/>
                <a:cs typeface="Arial" panose="020B0604020202020204" pitchFamily="34" charset="0"/>
                <a:sym typeface="Helvetica Neue"/>
              </a:rPr>
              <a:t>Інституційна автономія. </a:t>
            </a:r>
            <a:r>
              <a:rPr lang="uk" sz="1100" dirty="0">
                <a:solidFill>
                  <a:schemeClr val="dk1"/>
                </a:solidFill>
                <a:latin typeface="Arial" panose="020B0604020202020204" pitchFamily="34" charset="0"/>
                <a:ea typeface="Helvetica Neue"/>
                <a:cs typeface="Arial" panose="020B0604020202020204" pitchFamily="34" charset="0"/>
                <a:sym typeface="Helvetica Neue"/>
              </a:rPr>
              <a:t>Ступінь самоврядування, необхідний для ефективного прийняття рішень закладами вищої освіти та їхніми керівниками щодо їхньої академічної роботи, стандартів, управління та пов'язаної з ними діяльності відповідно до принципів рівного доступу, академічної свободи, публічної підзвітності та соціальної відповідальності.</a:t>
            </a:r>
            <a:endParaRPr sz="11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1200"/>
              </a:spcBef>
              <a:spcAft>
                <a:spcPts val="1200"/>
              </a:spcAft>
              <a:buNone/>
            </a:pPr>
            <a:endParaRPr sz="1100"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115" name="Google Shape;115;p20"/>
          <p:cNvPicPr preferRelativeResize="0"/>
          <p:nvPr/>
        </p:nvPicPr>
        <p:blipFill>
          <a:blip r:embed="rId3">
            <a:alphaModFix/>
          </a:blip>
          <a:stretch>
            <a:fillRect/>
          </a:stretch>
        </p:blipFill>
        <p:spPr>
          <a:xfrm>
            <a:off x="5477550" y="1220376"/>
            <a:ext cx="3630751" cy="3085725"/>
          </a:xfrm>
          <a:prstGeom prst="rect">
            <a:avLst/>
          </a:prstGeom>
          <a:noFill/>
          <a:ln>
            <a:noFill/>
          </a:ln>
        </p:spPr>
      </p:pic>
      <p:sp>
        <p:nvSpPr>
          <p:cNvPr id="116" name="Google Shape;116;p20"/>
          <p:cNvSpPr txBox="1"/>
          <p:nvPr/>
        </p:nvSpPr>
        <p:spPr>
          <a:xfrm>
            <a:off x="7005064" y="1634142"/>
            <a:ext cx="13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7" name="Google Shape;117;p20"/>
          <p:cNvSpPr txBox="1"/>
          <p:nvPr/>
        </p:nvSpPr>
        <p:spPr>
          <a:xfrm>
            <a:off x="6496677" y="1431618"/>
            <a:ext cx="14358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b="1" dirty="0">
                <a:solidFill>
                  <a:schemeClr val="lt1"/>
                </a:solidFill>
                <a:latin typeface="Arial" panose="020B0604020202020204" pitchFamily="34" charset="0"/>
                <a:ea typeface="Helvetica Neue"/>
                <a:cs typeface="Arial" panose="020B0604020202020204" pitchFamily="34" charset="0"/>
                <a:sym typeface="Helvetica Neue"/>
              </a:rPr>
              <a:t>АКАДЕМІЧНА СВОБОДА</a:t>
            </a:r>
            <a:endParaRPr sz="900" b="1"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118" name="Google Shape;118;p20"/>
          <p:cNvSpPr txBox="1"/>
          <p:nvPr/>
        </p:nvSpPr>
        <p:spPr>
          <a:xfrm rot="4298470">
            <a:off x="7041374" y="2249157"/>
            <a:ext cx="2499308" cy="4618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b="1" dirty="0">
                <a:solidFill>
                  <a:schemeClr val="lt1"/>
                </a:solidFill>
                <a:latin typeface="Arial" panose="020B0604020202020204" pitchFamily="34" charset="0"/>
                <a:ea typeface="Helvetica Neue"/>
                <a:cs typeface="Arial" panose="020B0604020202020204" pitchFamily="34" charset="0"/>
                <a:sym typeface="Helvetica Neue"/>
              </a:rPr>
              <a:t>ІНСТИТУЦІЙНА </a:t>
            </a:r>
            <a:endParaRPr sz="900" b="1" dirty="0">
              <a:solidFill>
                <a:schemeClr val="lt1"/>
              </a:solidFill>
              <a:latin typeface="Arial" panose="020B0604020202020204" pitchFamily="34" charset="0"/>
              <a:ea typeface="Helvetica Neue"/>
              <a:cs typeface="Arial" panose="020B0604020202020204" pitchFamily="34" charset="0"/>
              <a:sym typeface="Helvetica Neue"/>
            </a:endParaRPr>
          </a:p>
          <a:p>
            <a:pPr marL="0" lvl="0" indent="0" algn="ctr" rtl="0">
              <a:spcBef>
                <a:spcPts val="0"/>
              </a:spcBef>
              <a:spcAft>
                <a:spcPts val="0"/>
              </a:spcAft>
              <a:buNone/>
            </a:pPr>
            <a:r>
              <a:rPr lang="uk" sz="900" b="1" dirty="0">
                <a:solidFill>
                  <a:schemeClr val="lt1"/>
                </a:solidFill>
                <a:latin typeface="Arial" panose="020B0604020202020204" pitchFamily="34" charset="0"/>
                <a:ea typeface="Helvetica Neue"/>
                <a:cs typeface="Arial" panose="020B0604020202020204" pitchFamily="34" charset="0"/>
                <a:sym typeface="Helvetica Neue"/>
              </a:rPr>
              <a:t>АВТОНОМІЯ</a:t>
            </a:r>
            <a:endParaRPr sz="900" b="1"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119" name="Google Shape;119;p20"/>
          <p:cNvSpPr txBox="1"/>
          <p:nvPr/>
        </p:nvSpPr>
        <p:spPr>
          <a:xfrm rot="-2388865">
            <a:off x="6667272" y="3463584"/>
            <a:ext cx="2490228" cy="43098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800" b="1" dirty="0">
                <a:solidFill>
                  <a:schemeClr val="lt1"/>
                </a:solidFill>
                <a:latin typeface="Arial" panose="020B0604020202020204" pitchFamily="34" charset="0"/>
                <a:ea typeface="Helvetica Neue"/>
                <a:cs typeface="Arial" panose="020B0604020202020204" pitchFamily="34" charset="0"/>
                <a:sym typeface="Helvetica Neue"/>
              </a:rPr>
              <a:t>СОЦІАЛЬНА</a:t>
            </a:r>
            <a:endParaRPr sz="800" b="1" dirty="0">
              <a:solidFill>
                <a:schemeClr val="lt1"/>
              </a:solidFill>
              <a:latin typeface="Arial" panose="020B0604020202020204" pitchFamily="34" charset="0"/>
              <a:ea typeface="Helvetica Neue"/>
              <a:cs typeface="Arial" panose="020B0604020202020204" pitchFamily="34" charset="0"/>
              <a:sym typeface="Helvetica Neue"/>
            </a:endParaRPr>
          </a:p>
          <a:p>
            <a:pPr marL="0" lvl="0" indent="0" algn="ctr" rtl="0">
              <a:spcBef>
                <a:spcPts val="0"/>
              </a:spcBef>
              <a:spcAft>
                <a:spcPts val="0"/>
              </a:spcAft>
              <a:buNone/>
            </a:pPr>
            <a:r>
              <a:rPr lang="uk" sz="800" b="1" dirty="0">
                <a:solidFill>
                  <a:schemeClr val="lt1"/>
                </a:solidFill>
                <a:latin typeface="Arial" panose="020B0604020202020204" pitchFamily="34" charset="0"/>
                <a:ea typeface="Helvetica Neue"/>
                <a:cs typeface="Arial" panose="020B0604020202020204" pitchFamily="34" charset="0"/>
                <a:sym typeface="Helvetica Neue"/>
              </a:rPr>
              <a:t> ВІДПОВІДАЛЬНІСТЬ</a:t>
            </a:r>
            <a:endParaRPr sz="800" b="1"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120" name="Google Shape;120;p20"/>
          <p:cNvSpPr txBox="1"/>
          <p:nvPr/>
        </p:nvSpPr>
        <p:spPr>
          <a:xfrm rot="2249186">
            <a:off x="5567443" y="3545964"/>
            <a:ext cx="1951613" cy="3232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b="1" dirty="0">
                <a:solidFill>
                  <a:schemeClr val="lt1"/>
                </a:solidFill>
                <a:latin typeface="Arial" panose="020B0604020202020204" pitchFamily="34" charset="0"/>
                <a:ea typeface="Helvetica Neue"/>
                <a:cs typeface="Arial" panose="020B0604020202020204" pitchFamily="34" charset="0"/>
                <a:sym typeface="Helvetica Neue"/>
              </a:rPr>
              <a:t>ВІЛЬНИЙ ДОСТУП</a:t>
            </a:r>
            <a:endParaRPr sz="900" b="1"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121" name="Google Shape;121;p20"/>
          <p:cNvSpPr txBox="1"/>
          <p:nvPr/>
        </p:nvSpPr>
        <p:spPr>
          <a:xfrm rot="-3723351">
            <a:off x="4878609" y="2238378"/>
            <a:ext cx="2497383" cy="32320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b="1" dirty="0">
                <a:solidFill>
                  <a:schemeClr val="lt1"/>
                </a:solidFill>
                <a:latin typeface="Arial" panose="020B0604020202020204" pitchFamily="34" charset="0"/>
                <a:ea typeface="Helvetica Neue"/>
                <a:cs typeface="Arial" panose="020B0604020202020204" pitchFamily="34" charset="0"/>
                <a:sym typeface="Helvetica Neue"/>
              </a:rPr>
              <a:t>ПІДЗВІТНІСТЬ</a:t>
            </a:r>
            <a:endParaRPr sz="900" b="1" dirty="0">
              <a:solidFill>
                <a:schemeClr val="lt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539500" y="342260"/>
            <a:ext cx="8065200" cy="1004013"/>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uk" sz="2600" b="1" dirty="0">
                <a:latin typeface="Arial" panose="020B0604020202020204" pitchFamily="34" charset="0"/>
                <a:ea typeface="Roboto"/>
                <a:cs typeface="Arial" panose="020B0604020202020204" pitchFamily="34" charset="0"/>
                <a:sym typeface="Roboto"/>
              </a:rPr>
              <a:t>Перетворення вищої освіти</a:t>
            </a:r>
            <a:br>
              <a:rPr lang="uk" sz="2600" b="1" dirty="0">
                <a:latin typeface="Arial" panose="020B0604020202020204" pitchFamily="34" charset="0"/>
                <a:ea typeface="Roboto"/>
                <a:cs typeface="Arial" panose="020B0604020202020204" pitchFamily="34" charset="0"/>
                <a:sym typeface="Roboto"/>
              </a:rPr>
            </a:br>
            <a:r>
              <a:rPr lang="uk" sz="2200" b="1" dirty="0">
                <a:latin typeface="Arial" panose="020B0604020202020204" pitchFamily="34" charset="0"/>
                <a:ea typeface="Roboto"/>
                <a:cs typeface="Arial" panose="020B0604020202020204" pitchFamily="34" charset="0"/>
                <a:sym typeface="Roboto"/>
              </a:rPr>
              <a:t>на доброчесне та безпечне середовище </a:t>
            </a:r>
            <a:endParaRPr sz="2200" b="1" dirty="0">
              <a:latin typeface="Arial" panose="020B0604020202020204" pitchFamily="34" charset="0"/>
              <a:ea typeface="Roboto"/>
              <a:cs typeface="Arial" panose="020B0604020202020204" pitchFamily="34" charset="0"/>
              <a:sym typeface="Roboto"/>
            </a:endParaRPr>
          </a:p>
          <a:p>
            <a:pPr marL="0" lvl="0" indent="0" rtl="0">
              <a:lnSpc>
                <a:spcPct val="115000"/>
              </a:lnSpc>
              <a:spcBef>
                <a:spcPts val="0"/>
              </a:spcBef>
              <a:spcAft>
                <a:spcPts val="0"/>
              </a:spcAft>
              <a:buNone/>
            </a:pPr>
            <a:endParaRPr sz="1200" b="1" dirty="0">
              <a:solidFill>
                <a:srgbClr val="4A86E8"/>
              </a:solidFill>
              <a:latin typeface="Arial" panose="020B0604020202020204" pitchFamily="34" charset="0"/>
              <a:ea typeface="Helvetica Neue"/>
              <a:cs typeface="Arial" panose="020B0604020202020204" pitchFamily="34" charset="0"/>
              <a:sym typeface="Helvetica Neue"/>
            </a:endParaRPr>
          </a:p>
          <a:p>
            <a:pPr marL="0" lvl="0" indent="0" rtl="0">
              <a:lnSpc>
                <a:spcPct val="115000"/>
              </a:lnSpc>
              <a:spcBef>
                <a:spcPts val="0"/>
              </a:spcBef>
              <a:spcAft>
                <a:spcPts val="0"/>
              </a:spcAft>
              <a:buNone/>
            </a:pPr>
            <a:endParaRPr sz="4000" b="1" dirty="0">
              <a:solidFill>
                <a:schemeClr val="lt1"/>
              </a:solidFill>
              <a:latin typeface="Arial" panose="020B0604020202020204" pitchFamily="34" charset="0"/>
              <a:ea typeface="Roboto"/>
              <a:cs typeface="Arial" panose="020B0604020202020204" pitchFamily="34" charset="0"/>
              <a:sym typeface="Roboto"/>
            </a:endParaRPr>
          </a:p>
        </p:txBody>
      </p:sp>
      <p:sp>
        <p:nvSpPr>
          <p:cNvPr id="127" name="Google Shape;127;p21"/>
          <p:cNvSpPr txBox="1"/>
          <p:nvPr/>
        </p:nvSpPr>
        <p:spPr>
          <a:xfrm>
            <a:off x="4247801" y="1165632"/>
            <a:ext cx="4050380" cy="3100049"/>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uk" sz="1100" b="1" dirty="0">
                <a:solidFill>
                  <a:schemeClr val="dk1"/>
                </a:solidFill>
                <a:latin typeface="Arial" panose="020B0604020202020204" pitchFamily="34" charset="0"/>
                <a:ea typeface="Helvetica Neue"/>
                <a:cs typeface="Arial" panose="020B0604020202020204" pitchFamily="34" charset="0"/>
                <a:sym typeface="Helvetica Neue"/>
              </a:rPr>
              <a:t>Цінності для розвитку студентів як відповідальних, чесних, вільних громадян: </a:t>
            </a:r>
            <a:endParaRPr sz="1100" b="1"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298450" algn="just" rtl="0">
              <a:lnSpc>
                <a:spcPct val="115000"/>
              </a:lnSpc>
              <a:spcBef>
                <a:spcPts val="600"/>
              </a:spcBef>
              <a:spcAft>
                <a:spcPts val="0"/>
              </a:spcAft>
              <a:buClr>
                <a:srgbClr val="B9D6D5"/>
              </a:buClr>
              <a:buSzPts val="1100"/>
              <a:buFont typeface="Helvetica Neue"/>
              <a:buChar char="●"/>
            </a:pPr>
            <a:r>
              <a:rPr lang="uk" sz="1100" b="1" dirty="0">
                <a:solidFill>
                  <a:schemeClr val="dk1"/>
                </a:solidFill>
                <a:latin typeface="Arial" panose="020B0604020202020204" pitchFamily="34" charset="0"/>
                <a:ea typeface="Helvetica Neue"/>
                <a:cs typeface="Arial" panose="020B0604020202020204" pitchFamily="34" charset="0"/>
                <a:sym typeface="Helvetica Neue"/>
              </a:rPr>
              <a:t>Соціальна відповідальність.</a:t>
            </a:r>
            <a:r>
              <a:rPr lang="uk" sz="1100" dirty="0">
                <a:solidFill>
                  <a:schemeClr val="dk1"/>
                </a:solidFill>
                <a:latin typeface="Arial" panose="020B0604020202020204" pitchFamily="34" charset="0"/>
                <a:ea typeface="Helvetica Neue"/>
                <a:cs typeface="Arial" panose="020B0604020202020204" pitchFamily="34" charset="0"/>
                <a:sym typeface="Helvetica Neue"/>
              </a:rPr>
              <a:t> Повага до академічної свободи та інституційної автономії, реагування на сучасні проблеми і потреби всіх членів суспільства, обов'язок використовувати свободи і можливості, надані державою і суспільством. </a:t>
            </a:r>
            <a:endParaRPr sz="11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298450" algn="just" rtl="0">
              <a:lnSpc>
                <a:spcPct val="115000"/>
              </a:lnSpc>
              <a:spcBef>
                <a:spcPts val="600"/>
              </a:spcBef>
              <a:spcAft>
                <a:spcPts val="0"/>
              </a:spcAft>
              <a:buClr>
                <a:srgbClr val="B9D6D5"/>
              </a:buClr>
              <a:buSzPts val="1100"/>
              <a:buFont typeface="Helvetica Neue"/>
              <a:buChar char="●"/>
            </a:pPr>
            <a:r>
              <a:rPr lang="uk" sz="1100" b="1" dirty="0">
                <a:solidFill>
                  <a:schemeClr val="dk1"/>
                </a:solidFill>
                <a:latin typeface="Arial" panose="020B0604020202020204" pitchFamily="34" charset="0"/>
                <a:ea typeface="Helvetica Neue"/>
                <a:cs typeface="Arial" panose="020B0604020202020204" pitchFamily="34" charset="0"/>
                <a:sym typeface="Helvetica Neue"/>
              </a:rPr>
              <a:t>Рівний доступ.</a:t>
            </a:r>
            <a:r>
              <a:rPr lang="uk" sz="1100" dirty="0">
                <a:solidFill>
                  <a:schemeClr val="dk1"/>
                </a:solidFill>
                <a:latin typeface="Arial" panose="020B0604020202020204" pitchFamily="34" charset="0"/>
                <a:ea typeface="Helvetica Neue"/>
                <a:cs typeface="Arial" panose="020B0604020202020204" pitchFamily="34" charset="0"/>
                <a:sym typeface="Helvetica Neue"/>
              </a:rPr>
              <a:t> Вступ, навчання та робота у ЗВО ґрунтується на заслугах і без дискримінації за різними ознаками.</a:t>
            </a:r>
            <a:endParaRPr sz="1100" dirty="0">
              <a:solidFill>
                <a:schemeClr val="dk1"/>
              </a:solidFill>
              <a:latin typeface="Arial" panose="020B0604020202020204" pitchFamily="34" charset="0"/>
              <a:ea typeface="Helvetica Neue"/>
              <a:cs typeface="Arial" panose="020B0604020202020204" pitchFamily="34" charset="0"/>
              <a:sym typeface="Helvetica Neue"/>
            </a:endParaRPr>
          </a:p>
          <a:p>
            <a:pPr marL="360000" lvl="0" indent="-298450" algn="just" rtl="0">
              <a:lnSpc>
                <a:spcPct val="115000"/>
              </a:lnSpc>
              <a:spcBef>
                <a:spcPts val="600"/>
              </a:spcBef>
              <a:spcAft>
                <a:spcPts val="0"/>
              </a:spcAft>
              <a:buClr>
                <a:srgbClr val="B9D6D5"/>
              </a:buClr>
              <a:buSzPts val="1100"/>
              <a:buFont typeface="Helvetica Neue"/>
              <a:buChar char="●"/>
            </a:pPr>
            <a:r>
              <a:rPr lang="uk" sz="1100" b="1" dirty="0">
                <a:solidFill>
                  <a:schemeClr val="dk1"/>
                </a:solidFill>
                <a:latin typeface="Arial" panose="020B0604020202020204" pitchFamily="34" charset="0"/>
                <a:ea typeface="Helvetica Neue"/>
                <a:cs typeface="Arial" panose="020B0604020202020204" pitchFamily="34" charset="0"/>
                <a:sym typeface="Helvetica Neue"/>
              </a:rPr>
              <a:t>Підзвітність.</a:t>
            </a:r>
            <a:r>
              <a:rPr lang="uk" sz="1100" dirty="0">
                <a:solidFill>
                  <a:schemeClr val="dk1"/>
                </a:solidFill>
                <a:latin typeface="Arial" panose="020B0604020202020204" pitchFamily="34" charset="0"/>
                <a:ea typeface="Helvetica Neue"/>
                <a:cs typeface="Arial" panose="020B0604020202020204" pitchFamily="34" charset="0"/>
                <a:sym typeface="Helvetica Neue"/>
              </a:rPr>
              <a:t> Чіткі і прозорі системи, структури або механізми для оцінки якості та ефективності  діяльності ЗВО.</a:t>
            </a:r>
            <a:endParaRPr sz="1100"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128" name="Google Shape;128;p21"/>
          <p:cNvPicPr preferRelativeResize="0"/>
          <p:nvPr/>
        </p:nvPicPr>
        <p:blipFill>
          <a:blip r:embed="rId3">
            <a:alphaModFix/>
          </a:blip>
          <a:stretch>
            <a:fillRect/>
          </a:stretch>
        </p:blipFill>
        <p:spPr>
          <a:xfrm>
            <a:off x="444316" y="1379766"/>
            <a:ext cx="3630751" cy="3085725"/>
          </a:xfrm>
          <a:prstGeom prst="rect">
            <a:avLst/>
          </a:prstGeom>
          <a:noFill/>
          <a:ln>
            <a:noFill/>
          </a:ln>
        </p:spPr>
      </p:pic>
      <p:sp>
        <p:nvSpPr>
          <p:cNvPr id="129" name="Google Shape;129;p21"/>
          <p:cNvSpPr txBox="1"/>
          <p:nvPr/>
        </p:nvSpPr>
        <p:spPr>
          <a:xfrm>
            <a:off x="2144564" y="1772292"/>
            <a:ext cx="13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0" name="Google Shape;130;p21"/>
          <p:cNvSpPr txBox="1"/>
          <p:nvPr/>
        </p:nvSpPr>
        <p:spPr>
          <a:xfrm>
            <a:off x="1463443" y="1591008"/>
            <a:ext cx="14358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b="1" dirty="0">
                <a:solidFill>
                  <a:schemeClr val="lt1"/>
                </a:solidFill>
                <a:latin typeface="Arial" panose="020B0604020202020204" pitchFamily="34" charset="0"/>
                <a:ea typeface="Helvetica Neue"/>
                <a:cs typeface="Arial" panose="020B0604020202020204" pitchFamily="34" charset="0"/>
                <a:sym typeface="Helvetica Neue"/>
              </a:rPr>
              <a:t>АКАДЕМІЧНА СВОБОДА</a:t>
            </a:r>
            <a:endParaRPr sz="900" b="1"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131" name="Google Shape;131;p21"/>
          <p:cNvSpPr txBox="1"/>
          <p:nvPr/>
        </p:nvSpPr>
        <p:spPr>
          <a:xfrm rot="4298470">
            <a:off x="2008140" y="2408547"/>
            <a:ext cx="2499308" cy="4618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b="1" dirty="0">
                <a:solidFill>
                  <a:schemeClr val="lt1"/>
                </a:solidFill>
                <a:latin typeface="Arial" panose="020B0604020202020204" pitchFamily="34" charset="0"/>
                <a:ea typeface="Helvetica Neue"/>
                <a:cs typeface="Arial" panose="020B0604020202020204" pitchFamily="34" charset="0"/>
                <a:sym typeface="Helvetica Neue"/>
              </a:rPr>
              <a:t>ІНСТИТУЦІЙНА </a:t>
            </a:r>
            <a:endParaRPr sz="900" b="1" dirty="0">
              <a:solidFill>
                <a:schemeClr val="lt1"/>
              </a:solidFill>
              <a:latin typeface="Arial" panose="020B0604020202020204" pitchFamily="34" charset="0"/>
              <a:ea typeface="Helvetica Neue"/>
              <a:cs typeface="Arial" panose="020B0604020202020204" pitchFamily="34" charset="0"/>
              <a:sym typeface="Helvetica Neue"/>
            </a:endParaRPr>
          </a:p>
          <a:p>
            <a:pPr marL="0" lvl="0" indent="0" algn="ctr" rtl="0">
              <a:spcBef>
                <a:spcPts val="0"/>
              </a:spcBef>
              <a:spcAft>
                <a:spcPts val="0"/>
              </a:spcAft>
              <a:buNone/>
            </a:pPr>
            <a:r>
              <a:rPr lang="uk" sz="900" b="1" dirty="0">
                <a:solidFill>
                  <a:schemeClr val="lt1"/>
                </a:solidFill>
                <a:latin typeface="Arial" panose="020B0604020202020204" pitchFamily="34" charset="0"/>
                <a:ea typeface="Helvetica Neue"/>
                <a:cs typeface="Arial" panose="020B0604020202020204" pitchFamily="34" charset="0"/>
                <a:sym typeface="Helvetica Neue"/>
              </a:rPr>
              <a:t>АВТОНОМІЯ</a:t>
            </a:r>
            <a:endParaRPr sz="900" b="1"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132" name="Google Shape;132;p21"/>
          <p:cNvSpPr txBox="1"/>
          <p:nvPr/>
        </p:nvSpPr>
        <p:spPr>
          <a:xfrm rot="-2388865">
            <a:off x="1634038" y="3622974"/>
            <a:ext cx="2490228" cy="43098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800" b="1" dirty="0">
                <a:solidFill>
                  <a:schemeClr val="lt1"/>
                </a:solidFill>
                <a:latin typeface="Arial" panose="020B0604020202020204" pitchFamily="34" charset="0"/>
                <a:ea typeface="Helvetica Neue"/>
                <a:cs typeface="Arial" panose="020B0604020202020204" pitchFamily="34" charset="0"/>
                <a:sym typeface="Helvetica Neue"/>
              </a:rPr>
              <a:t>СОЦІАЛЬНА</a:t>
            </a:r>
            <a:endParaRPr sz="800" b="1" dirty="0">
              <a:solidFill>
                <a:schemeClr val="lt1"/>
              </a:solidFill>
              <a:latin typeface="Arial" panose="020B0604020202020204" pitchFamily="34" charset="0"/>
              <a:ea typeface="Helvetica Neue"/>
              <a:cs typeface="Arial" panose="020B0604020202020204" pitchFamily="34" charset="0"/>
              <a:sym typeface="Helvetica Neue"/>
            </a:endParaRPr>
          </a:p>
          <a:p>
            <a:pPr marL="0" lvl="0" indent="0" algn="ctr" rtl="0">
              <a:spcBef>
                <a:spcPts val="0"/>
              </a:spcBef>
              <a:spcAft>
                <a:spcPts val="0"/>
              </a:spcAft>
              <a:buNone/>
            </a:pPr>
            <a:r>
              <a:rPr lang="uk" sz="800" b="1" dirty="0">
                <a:solidFill>
                  <a:schemeClr val="lt1"/>
                </a:solidFill>
                <a:latin typeface="Arial" panose="020B0604020202020204" pitchFamily="34" charset="0"/>
                <a:ea typeface="Helvetica Neue"/>
                <a:cs typeface="Arial" panose="020B0604020202020204" pitchFamily="34" charset="0"/>
                <a:sym typeface="Helvetica Neue"/>
              </a:rPr>
              <a:t> ВІДПОВІДАЛЬНІСТЬ</a:t>
            </a:r>
            <a:endParaRPr sz="800" b="1"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133" name="Google Shape;133;p21"/>
          <p:cNvSpPr txBox="1"/>
          <p:nvPr/>
        </p:nvSpPr>
        <p:spPr>
          <a:xfrm rot="2249186">
            <a:off x="534209" y="3705354"/>
            <a:ext cx="1951613" cy="3232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b="1" dirty="0">
                <a:solidFill>
                  <a:schemeClr val="lt1"/>
                </a:solidFill>
                <a:latin typeface="Arial" panose="020B0604020202020204" pitchFamily="34" charset="0"/>
                <a:ea typeface="Helvetica Neue"/>
                <a:cs typeface="Arial" panose="020B0604020202020204" pitchFamily="34" charset="0"/>
                <a:sym typeface="Helvetica Neue"/>
              </a:rPr>
              <a:t>ВІЛЬНИЙ ДОСТУП</a:t>
            </a:r>
            <a:endParaRPr sz="900" b="1"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134" name="Google Shape;134;p21"/>
          <p:cNvSpPr txBox="1"/>
          <p:nvPr/>
        </p:nvSpPr>
        <p:spPr>
          <a:xfrm rot="-3723351">
            <a:off x="-154625" y="2397768"/>
            <a:ext cx="2497383" cy="32320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b="1" dirty="0">
                <a:solidFill>
                  <a:schemeClr val="lt1"/>
                </a:solidFill>
                <a:latin typeface="Arial" panose="020B0604020202020204" pitchFamily="34" charset="0"/>
                <a:ea typeface="Helvetica Neue"/>
                <a:cs typeface="Arial" panose="020B0604020202020204" pitchFamily="34" charset="0"/>
                <a:sym typeface="Helvetica Neue"/>
              </a:rPr>
              <a:t>ПІДЗВІТНІСТЬ</a:t>
            </a:r>
            <a:endParaRPr sz="900" b="1" dirty="0">
              <a:solidFill>
                <a:schemeClr val="lt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theme/theme1.xml><?xml version="1.0" encoding="utf-8"?>
<a:theme xmlns:a="http://schemas.openxmlformats.org/drawingml/2006/main" name="Презентація1">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ія1.potx" id="{96D6AD7B-74D1-40D1-A768-61DEC996FD49}" vid="{E166343F-E5C6-42A2-AAFA-3AF86A18548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Презентація1</Template>
  <TotalTime>132</TotalTime>
  <Words>2759</Words>
  <Application>Microsoft Office PowerPoint</Application>
  <PresentationFormat>Екран (16:9)</PresentationFormat>
  <Paragraphs>228</Paragraphs>
  <Slides>34</Slides>
  <Notes>34</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34</vt:i4>
      </vt:variant>
    </vt:vector>
  </HeadingPairs>
  <TitlesOfParts>
    <vt:vector size="40" baseType="lpstr">
      <vt:lpstr>Arial</vt:lpstr>
      <vt:lpstr>Times New Roman</vt:lpstr>
      <vt:lpstr>Wingdings</vt:lpstr>
      <vt:lpstr>Helvetica Neue</vt:lpstr>
      <vt:lpstr>Calibri</vt:lpstr>
      <vt:lpstr>Презентація1</vt:lpstr>
      <vt:lpstr>Тема 11</vt:lpstr>
      <vt:lpstr>Джефф Безос  засновник Амазону, один з найбагатших людей в світі.  У 2011 році виступав перед випускниками Прінстонського університету, де зачепив тему доброчесності</vt:lpstr>
      <vt:lpstr>Доброчесність  у вищий освіті:  її суть та роль ЗВО в її розвитку</vt:lpstr>
      <vt:lpstr>Поняття доброчесності в ЗВО</vt:lpstr>
      <vt:lpstr>Презентація PowerPoint</vt:lpstr>
      <vt:lpstr>Презентація PowerPoint</vt:lpstr>
      <vt:lpstr>Презентація PowerPoint</vt:lpstr>
      <vt:lpstr>Перетворення вищої освіти на доброчесне та   безпечне середовище</vt:lpstr>
      <vt:lpstr>Перетворення вищої освіти на доброчесне та безпечне середовище   </vt:lpstr>
      <vt:lpstr>Просування цінностей</vt:lpstr>
      <vt:lpstr>Презентація PowerPoint</vt:lpstr>
      <vt:lpstr>Презентація PowerPoint</vt:lpstr>
      <vt:lpstr>Презентація PowerPoint</vt:lpstr>
      <vt:lpstr>Презентація PowerPoint</vt:lpstr>
      <vt:lpstr>Форми, джерела, наслідки та запобігання корупційних ризиків </vt:lpstr>
      <vt:lpstr>Корупційний ризик  та його форми</vt:lpstr>
      <vt:lpstr>Презентація PowerPoint</vt:lpstr>
      <vt:lpstr>Джерела корупції  у вищий освіті</vt:lpstr>
      <vt:lpstr>Наслідки корупції  у вищий освіті</vt:lpstr>
      <vt:lpstr>Наслідки корупції  у вищий освіті</vt:lpstr>
      <vt:lpstr>Інтерактивна вправа</vt:lpstr>
      <vt:lpstr>Мінімізація  корупційних ризиків</vt:lpstr>
      <vt:lpstr>Що можна зробити?</vt:lpstr>
      <vt:lpstr>Інтерактивна вправа</vt:lpstr>
      <vt:lpstr>Антикорупційний уповноважений в ЗВО</vt:lpstr>
      <vt:lpstr>Комунікація студентів з уповноваженим</vt:lpstr>
      <vt:lpstr>Історії успіху: Велика Британія  </vt:lpstr>
      <vt:lpstr>Історії успіху: США</vt:lpstr>
      <vt:lpstr>Історії успіху: Австралія</vt:lpstr>
      <vt:lpstr>Історії успіху: Румунія</vt:lpstr>
      <vt:lpstr>Історії успіху: Польща</vt:lpstr>
      <vt:lpstr>Історії успіху: Німеччина</vt:lpstr>
      <vt:lpstr>Презентація PowerPoint</vt:lpstr>
      <vt:lpstr>Інтерактивні вправи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11</dc:title>
  <cp:lastModifiedBy>User</cp:lastModifiedBy>
  <cp:revision>20</cp:revision>
  <dcterms:modified xsi:type="dcterms:W3CDTF">2023-06-20T12:31:51Z</dcterms:modified>
</cp:coreProperties>
</file>