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7"/>
  </p:normalViewPr>
  <p:slideViewPr>
    <p:cSldViewPr>
      <p:cViewPr varScale="1">
        <p:scale>
          <a:sx n="108" d="100"/>
          <a:sy n="108" d="100"/>
        </p:scale>
        <p:origin x="1760"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16" name="Дата 15"/>
          <p:cNvSpPr>
            <a:spLocks noGrp="1"/>
          </p:cNvSpPr>
          <p:nvPr>
            <p:ph type="dt" sz="half" idx="10"/>
          </p:nvPr>
        </p:nvSpPr>
        <p:spPr/>
        <p:txBody>
          <a:bodyPr/>
          <a:lstStyle/>
          <a:p>
            <a:fld id="{50BDB7AD-D34B-43F7-A9A7-1463CBE44CA3}" type="datetimeFigureOut">
              <a:rPr lang="uk-UA" smtClean="0"/>
              <a:t>07.09.21</a:t>
            </a:fld>
            <a:endParaRPr lang="uk-UA"/>
          </a:p>
        </p:txBody>
      </p:sp>
      <p:sp>
        <p:nvSpPr>
          <p:cNvPr id="2" name="Нижний колонтитул 1"/>
          <p:cNvSpPr>
            <a:spLocks noGrp="1"/>
          </p:cNvSpPr>
          <p:nvPr>
            <p:ph type="ftr" sz="quarter" idx="11"/>
          </p:nvPr>
        </p:nvSpPr>
        <p:spPr/>
        <p:txBody>
          <a:bodyPr/>
          <a:lstStyle/>
          <a:p>
            <a:endParaRPr lang="uk-UA"/>
          </a:p>
        </p:txBody>
      </p:sp>
      <p:sp>
        <p:nvSpPr>
          <p:cNvPr id="15" name="Номер слайда 14"/>
          <p:cNvSpPr>
            <a:spLocks noGrp="1"/>
          </p:cNvSpPr>
          <p:nvPr>
            <p:ph type="sldNum" sz="quarter" idx="12"/>
          </p:nvPr>
        </p:nvSpPr>
        <p:spPr>
          <a:xfrm>
            <a:off x="8229600" y="6473952"/>
            <a:ext cx="758952" cy="246888"/>
          </a:xfrm>
        </p:spPr>
        <p:txBody>
          <a:bodyPr/>
          <a:lstStyle/>
          <a:p>
            <a:fld id="{70B30892-4515-49AF-B80D-0CBF096450C0}"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0BDB7AD-D34B-43F7-A9A7-1463CBE44CA3}"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50BDB7AD-D34B-43F7-A9A7-1463CBE44CA3}"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a:t>Образец заголовка</a:t>
            </a:r>
            <a:endParaRPr kumimoji="0" lang="en-US"/>
          </a:p>
        </p:txBody>
      </p:sp>
      <p:sp>
        <p:nvSpPr>
          <p:cNvPr id="27" name="Объект 26"/>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0BDB7AD-D34B-43F7-A9A7-1463CBE44CA3}" type="datetimeFigureOut">
              <a:rPr lang="uk-UA" smtClean="0"/>
              <a:t>07.09.21</a:t>
            </a:fld>
            <a:endParaRPr lang="uk-UA"/>
          </a:p>
        </p:txBody>
      </p:sp>
      <p:sp>
        <p:nvSpPr>
          <p:cNvPr id="19" name="Нижний колонтитул 18"/>
          <p:cNvSpPr>
            <a:spLocks noGrp="1"/>
          </p:cNvSpPr>
          <p:nvPr>
            <p:ph type="ftr" sz="quarter" idx="11"/>
          </p:nvPr>
        </p:nvSpPr>
        <p:spPr>
          <a:xfrm>
            <a:off x="3581400" y="76200"/>
            <a:ext cx="2895600" cy="288925"/>
          </a:xfrm>
        </p:spPr>
        <p:txBody>
          <a:bodyPr/>
          <a:lstStyle/>
          <a:p>
            <a:endParaRPr lang="uk-UA"/>
          </a:p>
        </p:txBody>
      </p:sp>
      <p:sp>
        <p:nvSpPr>
          <p:cNvPr id="16" name="Номер слайда 15"/>
          <p:cNvSpPr>
            <a:spLocks noGrp="1"/>
          </p:cNvSpPr>
          <p:nvPr>
            <p:ph type="sldNum" sz="quarter" idx="12"/>
          </p:nvPr>
        </p:nvSpPr>
        <p:spPr>
          <a:xfrm>
            <a:off x="8229600" y="6473952"/>
            <a:ext cx="758952" cy="246888"/>
          </a:xfrm>
        </p:spPr>
        <p:txBody>
          <a:bodyPr/>
          <a:lstStyle/>
          <a:p>
            <a:fld id="{70B30892-4515-49AF-B80D-0CBF096450C0}"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19" name="Дата 18"/>
          <p:cNvSpPr>
            <a:spLocks noGrp="1"/>
          </p:cNvSpPr>
          <p:nvPr>
            <p:ph type="dt" sz="half" idx="10"/>
          </p:nvPr>
        </p:nvSpPr>
        <p:spPr/>
        <p:txBody>
          <a:bodyPr/>
          <a:lstStyle/>
          <a:p>
            <a:fld id="{50BDB7AD-D34B-43F7-A9A7-1463CBE44CA3}" type="datetimeFigureOut">
              <a:rPr lang="uk-UA" smtClean="0"/>
              <a:t>07.09.21</a:t>
            </a:fld>
            <a:endParaRPr lang="uk-UA"/>
          </a:p>
        </p:txBody>
      </p:sp>
      <p:sp>
        <p:nvSpPr>
          <p:cNvPr id="11" name="Нижний колонтитул 10"/>
          <p:cNvSpPr>
            <a:spLocks noGrp="1"/>
          </p:cNvSpPr>
          <p:nvPr>
            <p:ph type="ftr" sz="quarter" idx="11"/>
          </p:nvPr>
        </p:nvSpPr>
        <p:spPr/>
        <p:txBody>
          <a:bodyPr/>
          <a:lstStyle/>
          <a:p>
            <a:endParaRPr lang="uk-UA"/>
          </a:p>
        </p:txBody>
      </p:sp>
      <p:sp>
        <p:nvSpPr>
          <p:cNvPr id="16" name="Номер слайда 15"/>
          <p:cNvSpPr>
            <a:spLocks noGrp="1"/>
          </p:cNvSpPr>
          <p:nvPr>
            <p:ph type="sldNum" sz="quarter" idx="12"/>
          </p:nvPr>
        </p:nvSpPr>
        <p:spPr/>
        <p:txBody>
          <a:bodyPr/>
          <a:lstStyle/>
          <a:p>
            <a:fld id="{70B30892-4515-49AF-B80D-0CBF096450C0}" type="slidenum">
              <a:rPr lang="uk-UA" smtClean="0"/>
              <a:t>‹#›</a:t>
            </a:fld>
            <a:endParaRPr lang="uk-UA"/>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4" name="Объект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0"/>
          </p:nvPr>
        </p:nvSpPr>
        <p:spPr/>
        <p:txBody>
          <a:bodyPr/>
          <a:lstStyle/>
          <a:p>
            <a:fld id="{50BDB7AD-D34B-43F7-A9A7-1463CBE44CA3}" type="datetimeFigureOut">
              <a:rPr lang="uk-UA" smtClean="0"/>
              <a:t>07.09.21</a:t>
            </a:fld>
            <a:endParaRPr lang="uk-UA"/>
          </a:p>
        </p:txBody>
      </p:sp>
      <p:sp>
        <p:nvSpPr>
          <p:cNvPr id="10" name="Нижний колонтитул 9"/>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Объект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8" name="Объект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0" name="Дата 9"/>
          <p:cNvSpPr>
            <a:spLocks noGrp="1"/>
          </p:cNvSpPr>
          <p:nvPr>
            <p:ph type="dt" sz="half" idx="10"/>
          </p:nvPr>
        </p:nvSpPr>
        <p:spPr/>
        <p:txBody>
          <a:bodyPr/>
          <a:lstStyle/>
          <a:p>
            <a:fld id="{50BDB7AD-D34B-43F7-A9A7-1463CBE44CA3}" type="datetimeFigureOut">
              <a:rPr lang="uk-UA" smtClean="0"/>
              <a:t>07.09.21</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a:xfrm>
            <a:off x="8229600" y="6477000"/>
            <a:ext cx="762000" cy="246888"/>
          </a:xfrm>
        </p:spPr>
        <p:txBody>
          <a:bodyPr/>
          <a:lstStyle/>
          <a:p>
            <a:fld id="{70B30892-4515-49AF-B80D-0CBF096450C0}" type="slidenum">
              <a:rPr lang="uk-UA" smtClean="0"/>
              <a:t>‹#›</a:t>
            </a:fld>
            <a:endParaRPr lang="uk-UA"/>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a:t>Образец заголовка</a:t>
            </a:r>
            <a:endParaRPr kumimoji="0" lang="en-US"/>
          </a:p>
        </p:txBody>
      </p:sp>
      <p:sp>
        <p:nvSpPr>
          <p:cNvPr id="12" name="Дата 11"/>
          <p:cNvSpPr>
            <a:spLocks noGrp="1"/>
          </p:cNvSpPr>
          <p:nvPr>
            <p:ph type="dt" sz="half" idx="10"/>
          </p:nvPr>
        </p:nvSpPr>
        <p:spPr/>
        <p:txBody>
          <a:bodyPr/>
          <a:lstStyle/>
          <a:p>
            <a:fld id="{50BDB7AD-D34B-43F7-A9A7-1463CBE44CA3}" type="datetimeFigureOut">
              <a:rPr lang="uk-UA" smtClean="0"/>
              <a:t>07.09.21</a:t>
            </a:fld>
            <a:endParaRPr lang="uk-UA"/>
          </a:p>
        </p:txBody>
      </p:sp>
      <p:sp>
        <p:nvSpPr>
          <p:cNvPr id="21" name="Нижний колонтитул 20"/>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0BDB7AD-D34B-43F7-A9A7-1463CBE44CA3}" type="datetimeFigureOut">
              <a:rPr lang="uk-UA" smtClean="0"/>
              <a:t>07.09.21</a:t>
            </a:fld>
            <a:endParaRPr lang="uk-UA"/>
          </a:p>
        </p:txBody>
      </p:sp>
      <p:sp>
        <p:nvSpPr>
          <p:cNvPr id="24" name="Нижний колонтитул 23"/>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14" name="Объект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5" name="Дата 24"/>
          <p:cNvSpPr>
            <a:spLocks noGrp="1"/>
          </p:cNvSpPr>
          <p:nvPr>
            <p:ph type="dt" sz="half" idx="10"/>
          </p:nvPr>
        </p:nvSpPr>
        <p:spPr/>
        <p:txBody>
          <a:bodyPr/>
          <a:lstStyle/>
          <a:p>
            <a:fld id="{50BDB7AD-D34B-43F7-A9A7-1463CBE44CA3}" type="datetimeFigureOut">
              <a:rPr lang="uk-UA" smtClean="0"/>
              <a:t>07.09.21</a:t>
            </a:fld>
            <a:endParaRPr lang="uk-UA"/>
          </a:p>
        </p:txBody>
      </p:sp>
      <p:sp>
        <p:nvSpPr>
          <p:cNvPr id="29" name="Нижний колонтитул 28"/>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70B30892-4515-49AF-B80D-0CBF096450C0}" type="slidenum">
              <a:rPr lang="uk-UA" smtClean="0"/>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a:t>Вставка рисунка</a:t>
            </a:r>
            <a:endParaRPr kumimoji="0" lang="en-US" dirty="0"/>
          </a:p>
        </p:txBody>
      </p:sp>
      <p:sp>
        <p:nvSpPr>
          <p:cNvPr id="7" name="Дата 6"/>
          <p:cNvSpPr>
            <a:spLocks noGrp="1"/>
          </p:cNvSpPr>
          <p:nvPr>
            <p:ph type="dt" sz="half" idx="10"/>
          </p:nvPr>
        </p:nvSpPr>
        <p:spPr/>
        <p:txBody>
          <a:bodyPr/>
          <a:lstStyle/>
          <a:p>
            <a:fld id="{50BDB7AD-D34B-43F7-A9A7-1463CBE44CA3}" type="datetimeFigureOut">
              <a:rPr lang="uk-UA" smtClean="0"/>
              <a:t>07.09.21</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31" name="Номер слайда 30"/>
          <p:cNvSpPr>
            <a:spLocks noGrp="1"/>
          </p:cNvSpPr>
          <p:nvPr>
            <p:ph type="sldNum" sz="quarter" idx="12"/>
          </p:nvPr>
        </p:nvSpPr>
        <p:spPr/>
        <p:txBody>
          <a:bodyPr/>
          <a:lstStyle/>
          <a:p>
            <a:fld id="{70B30892-4515-49AF-B80D-0CBF096450C0}" type="slidenum">
              <a:rPr lang="uk-UA" smtClean="0"/>
              <a:t>‹#›</a:t>
            </a:fld>
            <a:endParaRPr lang="uk-UA"/>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0BDB7AD-D34B-43F7-A9A7-1463CBE44CA3}" type="datetimeFigureOut">
              <a:rPr lang="uk-UA" smtClean="0"/>
              <a:t>07.09.21</a:t>
            </a:fld>
            <a:endParaRPr lang="uk-UA"/>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uk-UA"/>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0B30892-4515-49AF-B80D-0CBF096450C0}" type="slidenum">
              <a:rPr lang="uk-UA" smtClean="0"/>
              <a:t>‹#›</a:t>
            </a:fld>
            <a:endParaRPr lang="uk-UA"/>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r"/>
            <a:r>
              <a:rPr lang="uk-UA" dirty="0" err="1"/>
              <a:t>ЛеКція</a:t>
            </a:r>
            <a:r>
              <a:rPr lang="uk-UA" dirty="0"/>
              <a:t> 1</a:t>
            </a:r>
          </a:p>
        </p:txBody>
      </p:sp>
      <p:sp>
        <p:nvSpPr>
          <p:cNvPr id="3" name="Подзаголовок 2"/>
          <p:cNvSpPr>
            <a:spLocks noGrp="1"/>
          </p:cNvSpPr>
          <p:nvPr>
            <p:ph type="subTitle" idx="1"/>
          </p:nvPr>
        </p:nvSpPr>
        <p:spPr/>
        <p:txBody>
          <a:bodyPr>
            <a:normAutofit/>
          </a:bodyPr>
          <a:lstStyle/>
          <a:p>
            <a:pPr algn="r"/>
            <a:r>
              <a:rPr lang="uk-UA" sz="3200" dirty="0">
                <a:latin typeface="Times New Roman" pitchFamily="18" charset="0"/>
                <a:cs typeface="Times New Roman" pitchFamily="18" charset="0"/>
              </a:rPr>
              <a:t>Організація виробництва </a:t>
            </a:r>
          </a:p>
        </p:txBody>
      </p:sp>
    </p:spTree>
    <p:extLst>
      <p:ext uri="{BB962C8B-B14F-4D97-AF65-F5344CB8AC3E}">
        <p14:creationId xmlns:p14="http://schemas.microsoft.com/office/powerpoint/2010/main" val="2756025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548680"/>
            <a:ext cx="8686800" cy="5531445"/>
          </a:xfrm>
        </p:spPr>
        <p:txBody>
          <a:bodyPr>
            <a:normAutofit fontScale="85000" lnSpcReduction="20000"/>
          </a:bodyPr>
          <a:lstStyle/>
          <a:p>
            <a:pPr algn="just"/>
            <a:r>
              <a:rPr lang="uk-UA" b="1" dirty="0">
                <a:latin typeface="Times New Roman" pitchFamily="18" charset="0"/>
                <a:cs typeface="Times New Roman" pitchFamily="18" charset="0"/>
              </a:rPr>
              <a:t>Склад виробничої системи:</a:t>
            </a:r>
            <a:endParaRPr lang="uk-UA" dirty="0">
              <a:latin typeface="Times New Roman" pitchFamily="18" charset="0"/>
              <a:cs typeface="Times New Roman" pitchFamily="18" charset="0"/>
            </a:endParaRPr>
          </a:p>
          <a:p>
            <a:pPr algn="just"/>
            <a:r>
              <a:rPr lang="uk-UA" b="1" dirty="0">
                <a:latin typeface="Times New Roman" pitchFamily="18" charset="0"/>
                <a:cs typeface="Times New Roman" pitchFamily="18" charset="0"/>
              </a:rPr>
              <a:t>1. Матеріально-технічні ресурси</a:t>
            </a:r>
            <a:r>
              <a:rPr lang="uk-UA" dirty="0">
                <a:latin typeface="Times New Roman" pitchFamily="18" charset="0"/>
                <a:cs typeface="Times New Roman" pitchFamily="18" charset="0"/>
              </a:rPr>
              <a:t> (виробниче обладнання, інструмент, інвентар, оснащення, енергоресурси, основні та допоміжні матеріали).</a:t>
            </a:r>
          </a:p>
          <a:p>
            <a:pPr algn="just"/>
            <a:r>
              <a:rPr lang="uk-UA" b="1" dirty="0">
                <a:latin typeface="Times New Roman" pitchFamily="18" charset="0"/>
                <a:cs typeface="Times New Roman" pitchFamily="18" charset="0"/>
              </a:rPr>
              <a:t>2. Технологічні ресурси </a:t>
            </a:r>
            <a:r>
              <a:rPr lang="uk-UA" dirty="0">
                <a:latin typeface="Times New Roman" pitchFamily="18" charset="0"/>
                <a:cs typeface="Times New Roman" pitchFamily="18" charset="0"/>
              </a:rPr>
              <a:t>(технологічні процеси, конкурентоспроможні ідеї, наукові розробки та ін.).</a:t>
            </a:r>
          </a:p>
          <a:p>
            <a:pPr algn="just"/>
            <a:r>
              <a:rPr lang="uk-UA" b="1" dirty="0">
                <a:latin typeface="Times New Roman" pitchFamily="18" charset="0"/>
                <a:cs typeface="Times New Roman" pitchFamily="18" charset="0"/>
              </a:rPr>
              <a:t>3. Трудові ресурси</a:t>
            </a:r>
            <a:r>
              <a:rPr lang="uk-UA" dirty="0">
                <a:latin typeface="Times New Roman" pitchFamily="18" charset="0"/>
                <a:cs typeface="Times New Roman" pitchFamily="18" charset="0"/>
              </a:rPr>
              <a:t> (керівники, спеціалісти, технічні виконавці й робітники).</a:t>
            </a:r>
          </a:p>
          <a:p>
            <a:pPr algn="just"/>
            <a:r>
              <a:rPr lang="uk-UA" b="1" dirty="0">
                <a:latin typeface="Times New Roman" pitchFamily="18" charset="0"/>
                <a:cs typeface="Times New Roman" pitchFamily="18" charset="0"/>
              </a:rPr>
              <a:t>4 Просторові ресурси</a:t>
            </a:r>
            <a:r>
              <a:rPr lang="uk-UA" dirty="0">
                <a:latin typeface="Times New Roman" pitchFamily="18" charset="0"/>
                <a:cs typeface="Times New Roman" pitchFamily="18" charset="0"/>
              </a:rPr>
              <a:t> (виробничі приміщення, територія підприємства, мережі тощо).</a:t>
            </a:r>
          </a:p>
          <a:p>
            <a:pPr algn="just"/>
            <a:r>
              <a:rPr lang="uk-UA" b="1" dirty="0">
                <a:latin typeface="Times New Roman" pitchFamily="18" charset="0"/>
                <a:cs typeface="Times New Roman" pitchFamily="18" charset="0"/>
              </a:rPr>
              <a:t>5. Ресурси організаційної структури підприємства і системи його управління</a:t>
            </a:r>
            <a:r>
              <a:rPr lang="uk-UA" dirty="0">
                <a:latin typeface="Times New Roman" pitchFamily="18" charset="0"/>
                <a:cs typeface="Times New Roman" pitchFamily="18" charset="0"/>
              </a:rPr>
              <a:t> (характер і гнучкість управлінської системи, швидкість проходження управлінських дій, рішень, заходів тощо).</a:t>
            </a:r>
          </a:p>
          <a:p>
            <a:endParaRPr lang="uk-UA" dirty="0"/>
          </a:p>
        </p:txBody>
      </p:sp>
    </p:spTree>
    <p:extLst>
      <p:ext uri="{BB962C8B-B14F-4D97-AF65-F5344CB8AC3E}">
        <p14:creationId xmlns:p14="http://schemas.microsoft.com/office/powerpoint/2010/main" val="2485856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764704"/>
            <a:ext cx="8686800" cy="5315421"/>
          </a:xfrm>
        </p:spPr>
        <p:txBody>
          <a:bodyPr>
            <a:normAutofit/>
          </a:bodyPr>
          <a:lstStyle/>
          <a:p>
            <a:pPr algn="just"/>
            <a:r>
              <a:rPr lang="uk-UA" sz="2400" b="1" dirty="0">
                <a:latin typeface="Times New Roman" pitchFamily="18" charset="0"/>
                <a:cs typeface="Times New Roman" pitchFamily="18" charset="0"/>
              </a:rPr>
              <a:t>6</a:t>
            </a:r>
            <a:r>
              <a:rPr lang="uk-UA" sz="1800" b="1" dirty="0">
                <a:latin typeface="Times New Roman" pitchFamily="18" charset="0"/>
                <a:cs typeface="Times New Roman" pitchFamily="18" charset="0"/>
              </a:rPr>
              <a:t>. </a:t>
            </a:r>
            <a:r>
              <a:rPr lang="uk-UA" sz="2400" b="1" dirty="0">
                <a:latin typeface="Times New Roman" pitchFamily="18" charset="0"/>
                <a:cs typeface="Times New Roman" pitchFamily="18" charset="0"/>
              </a:rPr>
              <a:t>Інформаційні ресурси</a:t>
            </a:r>
            <a:r>
              <a:rPr lang="uk-UA" sz="2400" dirty="0">
                <a:latin typeface="Times New Roman" pitchFamily="18" charset="0"/>
                <a:cs typeface="Times New Roman" pitchFamily="18" charset="0"/>
              </a:rPr>
              <a:t> (інформація про виробничу систему та зовнішнє; середовище).</a:t>
            </a:r>
          </a:p>
          <a:p>
            <a:pPr algn="just"/>
            <a:r>
              <a:rPr lang="uk-UA" sz="2400" b="1" dirty="0">
                <a:latin typeface="Times New Roman" pitchFamily="18" charset="0"/>
                <a:cs typeface="Times New Roman" pitchFamily="18" charset="0"/>
              </a:rPr>
              <a:t>7. Фінансові ресурси</a:t>
            </a:r>
            <a:r>
              <a:rPr lang="uk-UA" sz="2400" dirty="0">
                <a:latin typeface="Times New Roman" pitchFamily="18" charset="0"/>
                <a:cs typeface="Times New Roman" pitchFamily="18" charset="0"/>
              </a:rPr>
              <a:t> (активи, пасиви, ліквідність, наявність кредитних ліній і т. ін.).</a:t>
            </a:r>
          </a:p>
          <a:p>
            <a:pPr algn="just"/>
            <a:r>
              <a:rPr lang="uk-UA" sz="2400" b="1" dirty="0">
                <a:latin typeface="Times New Roman" pitchFamily="18" charset="0"/>
                <a:cs typeface="Times New Roman" pitchFamily="18" charset="0"/>
              </a:rPr>
              <a:t>8. Підприємницькі здібності</a:t>
            </a:r>
            <a:r>
              <a:rPr lang="uk-UA" sz="2400" dirty="0">
                <a:latin typeface="Times New Roman" pitchFamily="18" charset="0"/>
                <a:cs typeface="Times New Roman" pitchFamily="18" charset="0"/>
              </a:rPr>
              <a:t> як особливий вид людського ресурсу, який - приводить в рух і організовує взаємодію всіх інших видів ресурсів виробничої системи</a:t>
            </a:r>
          </a:p>
          <a:p>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838798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92696"/>
            <a:ext cx="8686800" cy="5387429"/>
          </a:xfrm>
        </p:spPr>
        <p:txBody>
          <a:bodyPr>
            <a:noAutofit/>
          </a:bodyPr>
          <a:lstStyle/>
          <a:p>
            <a:pPr algn="just"/>
            <a:r>
              <a:rPr lang="uk-UA" sz="2000" dirty="0">
                <a:latin typeface="Times New Roman" pitchFamily="18" charset="0"/>
                <a:cs typeface="Times New Roman" pitchFamily="18" charset="0"/>
              </a:rPr>
              <a:t>Системи можуть бути закритими і відкритими.</a:t>
            </a:r>
          </a:p>
          <a:p>
            <a:pPr algn="just"/>
            <a:r>
              <a:rPr lang="uk-UA" sz="2000" b="1" dirty="0">
                <a:latin typeface="Times New Roman" pitchFamily="18" charset="0"/>
                <a:cs typeface="Times New Roman" pitchFamily="18" charset="0"/>
              </a:rPr>
              <a:t>1. Закрита система</a:t>
            </a:r>
            <a:r>
              <a:rPr lang="uk-UA" sz="2000" dirty="0">
                <a:latin typeface="Times New Roman" pitchFamily="18" charset="0"/>
                <a:cs typeface="Times New Roman" pitchFamily="18" charset="0"/>
              </a:rPr>
              <a:t> має жорсткі фіксовані межі, її дії відносно зовнішнього середовища незалежні. Прикладом такої системи може бути годинник — його взаємозалежні частини рухаються безперервно і дуже чітко. І поки годинник має джерело накопиченої енергії (заведений механізм чи батарейка), він функціонує незалежно від зовнішнього середовища.</a:t>
            </a:r>
          </a:p>
          <a:p>
            <a:pPr algn="just"/>
            <a:r>
              <a:rPr lang="uk-UA" sz="2000" b="1" dirty="0">
                <a:latin typeface="Times New Roman" pitchFamily="18" charset="0"/>
                <a:cs typeface="Times New Roman" pitchFamily="18" charset="0"/>
              </a:rPr>
              <a:t>2. Відкрита система</a:t>
            </a:r>
            <a:r>
              <a:rPr lang="uk-UA" sz="2000" dirty="0">
                <a:latin typeface="Times New Roman" pitchFamily="18" charset="0"/>
                <a:cs typeface="Times New Roman" pitchFamily="18" charset="0"/>
              </a:rPr>
              <a:t> характеризується взаємодією із зовнішнім середовищем. Така система не є </a:t>
            </a:r>
            <a:r>
              <a:rPr lang="uk-UA" sz="2000" dirty="0" err="1">
                <a:latin typeface="Times New Roman" pitchFamily="18" charset="0"/>
                <a:cs typeface="Times New Roman" pitchFamily="18" charset="0"/>
              </a:rPr>
              <a:t>самозабезпечувальною</a:t>
            </a:r>
            <a:r>
              <a:rPr lang="uk-UA" sz="2000" dirty="0">
                <a:latin typeface="Times New Roman" pitchFamily="18" charset="0"/>
                <a:cs typeface="Times New Roman" pitchFamily="18" charset="0"/>
              </a:rPr>
              <a:t>. Вона залежить від енергії, ресурсів інформації, які отримує ззовні. Для того щоб продовжувати своє існування, відкрита система повинна мати властивості пристосування до змін зовнішнього середовища. Нині всі підприємства вважаються відкритими системами, бо виживання будь-якого з них залежить від зовнішнього середовища.</a:t>
            </a:r>
          </a:p>
          <a:p>
            <a:pPr algn="just"/>
            <a:endParaRPr lang="uk-UA" sz="2000" dirty="0">
              <a:latin typeface="Times New Roman" pitchFamily="18" charset="0"/>
              <a:cs typeface="Times New Roman" pitchFamily="18" charset="0"/>
            </a:endParaRPr>
          </a:p>
        </p:txBody>
      </p:sp>
    </p:spTree>
    <p:extLst>
      <p:ext uri="{BB962C8B-B14F-4D97-AF65-F5344CB8AC3E}">
        <p14:creationId xmlns:p14="http://schemas.microsoft.com/office/powerpoint/2010/main" val="4135686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rmAutofit fontScale="85000" lnSpcReduction="10000"/>
          </a:bodyPr>
          <a:lstStyle/>
          <a:p>
            <a:r>
              <a:rPr lang="uk-UA" b="1" i="1" dirty="0"/>
              <a:t>Властивості підприємства як відкритої системи:</a:t>
            </a:r>
            <a:endParaRPr lang="uk-UA" dirty="0"/>
          </a:p>
          <a:p>
            <a:pPr lvl="0"/>
            <a:r>
              <a:rPr lang="uk-UA" i="1" dirty="0"/>
              <a:t>результативність </a:t>
            </a:r>
            <a:r>
              <a:rPr lang="uk-UA" dirty="0"/>
              <a:t>(характеризує  спроможність  створювати продукцію або надавати послуги, що необхідні споживачам);</a:t>
            </a:r>
          </a:p>
          <a:p>
            <a:pPr lvl="0"/>
            <a:r>
              <a:rPr lang="uk-UA" i="1" dirty="0"/>
              <a:t>надійність </a:t>
            </a:r>
            <a:r>
              <a:rPr lang="uk-UA" dirty="0"/>
              <a:t>(передбачає стійке функціонування, яке забезпечується внутрішніми резервами, системою управління, кооперацією з іншими виробничими системами);</a:t>
            </a:r>
          </a:p>
          <a:p>
            <a:pPr lvl="0"/>
            <a:r>
              <a:rPr lang="uk-UA" i="1" dirty="0"/>
              <a:t>гнучкість </a:t>
            </a:r>
            <a:r>
              <a:rPr lang="uk-UA" dirty="0"/>
              <a:t>(можливість  пристосування  виробничої системи до мінливих умов зовнішнього середовища):</a:t>
            </a:r>
          </a:p>
          <a:p>
            <a:pPr lvl="0"/>
            <a:r>
              <a:rPr lang="uk-UA" i="1" dirty="0" err="1"/>
              <a:t>довготривалість</a:t>
            </a:r>
            <a:r>
              <a:rPr lang="uk-UA" i="1" dirty="0"/>
              <a:t> </a:t>
            </a:r>
            <a:r>
              <a:rPr lang="uk-UA" dirty="0"/>
              <a:t>(характеризує здатність виробничої системи довгий час зберігати результативність);</a:t>
            </a:r>
          </a:p>
        </p:txBody>
      </p:sp>
    </p:spTree>
    <p:extLst>
      <p:ext uri="{BB962C8B-B14F-4D97-AF65-F5344CB8AC3E}">
        <p14:creationId xmlns:p14="http://schemas.microsoft.com/office/powerpoint/2010/main" val="3271599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620688"/>
            <a:ext cx="8686800" cy="5459437"/>
          </a:xfrm>
        </p:spPr>
        <p:txBody>
          <a:bodyPr>
            <a:normAutofit fontScale="70000" lnSpcReduction="20000"/>
          </a:bodyPr>
          <a:lstStyle/>
          <a:p>
            <a:pPr lvl="0" algn="just"/>
            <a:r>
              <a:rPr lang="uk-UA" i="1" dirty="0">
                <a:latin typeface="Times New Roman" pitchFamily="18" charset="0"/>
                <a:cs typeface="Times New Roman" pitchFamily="18" charset="0"/>
              </a:rPr>
              <a:t>керованість </a:t>
            </a:r>
            <a:r>
              <a:rPr lang="uk-UA" dirty="0">
                <a:latin typeface="Times New Roman" pitchFamily="18" charset="0"/>
                <a:cs typeface="Times New Roman" pitchFamily="18" charset="0"/>
              </a:rPr>
              <a:t>(означає допустимість змін процесів функціонування виробничої системи в бажаному напрямі під впливом управлінських дій, що забезпечується внутрішніми резервами, розподілом системи на підсистеми і обмеженням розміру системи).</a:t>
            </a:r>
          </a:p>
          <a:p>
            <a:pPr lvl="0" algn="just"/>
            <a:r>
              <a:rPr lang="uk-UA" i="1" dirty="0">
                <a:latin typeface="Times New Roman" pitchFamily="18" charset="0"/>
                <a:cs typeface="Times New Roman" pitchFamily="18" charset="0"/>
              </a:rPr>
              <a:t>подільність </a:t>
            </a:r>
            <a:r>
              <a:rPr lang="uk-UA" dirty="0">
                <a:latin typeface="Times New Roman" pitchFamily="18" charset="0"/>
                <a:cs typeface="Times New Roman" pitchFamily="18" charset="0"/>
              </a:rPr>
              <a:t>(на елементи або компоненти, що мають певні характеристики параметри);</a:t>
            </a:r>
          </a:p>
          <a:p>
            <a:pPr lvl="0" algn="just"/>
            <a:r>
              <a:rPr lang="uk-UA" i="1" dirty="0">
                <a:latin typeface="Times New Roman" pitchFamily="18" charset="0"/>
                <a:cs typeface="Times New Roman" pitchFamily="18" charset="0"/>
              </a:rPr>
              <a:t>ієрархічність</a:t>
            </a:r>
            <a:r>
              <a:rPr lang="uk-UA" dirty="0">
                <a:latin typeface="Times New Roman" pitchFamily="18" charset="0"/>
                <a:cs typeface="Times New Roman" pitchFamily="18" charset="0"/>
              </a:rPr>
              <a:t> (наявність рівнів управління)</a:t>
            </a:r>
          </a:p>
          <a:p>
            <a:pPr lvl="0" algn="just"/>
            <a:r>
              <a:rPr lang="uk-UA" i="1" dirty="0">
                <a:latin typeface="Times New Roman" pitchFamily="18" charset="0"/>
                <a:cs typeface="Times New Roman" pitchFamily="18" charset="0"/>
              </a:rPr>
              <a:t>обмеженість можливостей наявними ресурсами</a:t>
            </a:r>
            <a:r>
              <a:rPr lang="uk-UA" dirty="0">
                <a:latin typeface="Times New Roman" pitchFamily="18" charset="0"/>
                <a:cs typeface="Times New Roman" pitchFamily="18" charset="0"/>
              </a:rPr>
              <a:t>;</a:t>
            </a:r>
          </a:p>
          <a:p>
            <a:pPr lvl="0" algn="just"/>
            <a:r>
              <a:rPr lang="uk-UA" i="1" dirty="0">
                <a:latin typeface="Times New Roman" pitchFamily="18" charset="0"/>
                <a:cs typeface="Times New Roman" pitchFamily="18" charset="0"/>
              </a:rPr>
              <a:t>здатність адаптуватися</a:t>
            </a:r>
            <a:r>
              <a:rPr lang="uk-UA" dirty="0">
                <a:latin typeface="Times New Roman" pitchFamily="18" charset="0"/>
                <a:cs typeface="Times New Roman" pitchFamily="18" charset="0"/>
              </a:rPr>
              <a:t> до нових умов та протистояти руйнівним тенденціям;</a:t>
            </a:r>
          </a:p>
          <a:p>
            <a:pPr lvl="0" algn="just"/>
            <a:r>
              <a:rPr lang="uk-UA" i="1" dirty="0">
                <a:latin typeface="Times New Roman" pitchFamily="18" charset="0"/>
                <a:cs typeface="Times New Roman" pitchFamily="18" charset="0"/>
              </a:rPr>
              <a:t>синергізм</a:t>
            </a:r>
            <a:r>
              <a:rPr lang="uk-UA" dirty="0">
                <a:latin typeface="Times New Roman" pitchFamily="18" charset="0"/>
                <a:cs typeface="Times New Roman" pitchFamily="18" charset="0"/>
              </a:rPr>
              <a:t>, тобто прагнення до такого поєднання елементів виробництва, яке забезпечує отримання результату, більшого за сумарний результат від відокремленого функціонування цих елементів.</a:t>
            </a:r>
          </a:p>
          <a:p>
            <a:pPr algn="just"/>
            <a:r>
              <a:rPr lang="uk-UA" dirty="0">
                <a:latin typeface="Times New Roman" pitchFamily="18" charset="0"/>
                <a:cs typeface="Times New Roman" pitchFamily="18" charset="0"/>
              </a:rPr>
              <a:t>Таким чином, підприємство - це складна виробнича система, яка включає в себе багато зв'язаних між собою елементів, що взаємодіють і постійно розвиваються.</a:t>
            </a:r>
          </a:p>
          <a:p>
            <a:pPr algn="just"/>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1742685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523528"/>
          </a:xfrm>
        </p:spPr>
        <p:txBody>
          <a:bodyPr>
            <a:normAutofit/>
          </a:bodyPr>
          <a:lstStyle/>
          <a:p>
            <a:pPr algn="ctr"/>
            <a:r>
              <a:rPr lang="uk-UA" sz="2400" b="1" dirty="0">
                <a:effectLst/>
                <a:latin typeface="Times New Roman" pitchFamily="18" charset="0"/>
                <a:cs typeface="Times New Roman" pitchFamily="18" charset="0"/>
              </a:rPr>
              <a:t>Принципи організації виробничого процесу</a:t>
            </a:r>
            <a:endParaRPr lang="uk-UA" sz="2400" b="1" dirty="0">
              <a:latin typeface="Times New Roman" pitchFamily="18" charset="0"/>
              <a:cs typeface="Times New Roman" pitchFamily="18" charset="0"/>
            </a:endParaRPr>
          </a:p>
        </p:txBody>
      </p:sp>
      <p:sp>
        <p:nvSpPr>
          <p:cNvPr id="3" name="Объект 2"/>
          <p:cNvSpPr>
            <a:spLocks noGrp="1"/>
          </p:cNvSpPr>
          <p:nvPr>
            <p:ph idx="1"/>
          </p:nvPr>
        </p:nvSpPr>
        <p:spPr>
          <a:xfrm>
            <a:off x="304800" y="1340768"/>
            <a:ext cx="8686800" cy="4739357"/>
          </a:xfrm>
        </p:spPr>
        <p:txBody>
          <a:bodyPr>
            <a:normAutofit/>
          </a:bodyPr>
          <a:lstStyle/>
          <a:p>
            <a:pPr lvl="0" algn="just"/>
            <a:r>
              <a:rPr lang="uk-UA" sz="2400" b="1" i="1" dirty="0">
                <a:latin typeface="Times New Roman" pitchFamily="18" charset="0"/>
                <a:cs typeface="Times New Roman" pitchFamily="18" charset="0"/>
              </a:rPr>
              <a:t>Пропорційності - це</a:t>
            </a:r>
            <a:r>
              <a:rPr lang="uk-UA" sz="2400" i="1" dirty="0">
                <a:latin typeface="Times New Roman" pitchFamily="18" charset="0"/>
                <a:cs typeface="Times New Roman" pitchFamily="18" charset="0"/>
              </a:rPr>
              <a:t> забезпечення однакової пропускної спроможності різних робочих місць одного процесу, яка досягається за допомогою того, що призначене для виконання окремих часткових процесів число робочих місць чи окремих механізмів пропорціональне до трудомісткості цих процесів.</a:t>
            </a:r>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Недотримання цього принципу приводить до появи "вузького місця", а підвищення ступеня пропорціональності окремих процесів сприяє безперервному протіканню виробничого процесу.</a:t>
            </a:r>
          </a:p>
          <a:p>
            <a:endParaRPr lang="uk-UA" dirty="0"/>
          </a:p>
        </p:txBody>
      </p:sp>
    </p:spTree>
    <p:extLst>
      <p:ext uri="{BB962C8B-B14F-4D97-AF65-F5344CB8AC3E}">
        <p14:creationId xmlns:p14="http://schemas.microsoft.com/office/powerpoint/2010/main" val="3632147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7500" lnSpcReduction="20000"/>
          </a:bodyPr>
          <a:lstStyle/>
          <a:p>
            <a:pPr algn="just"/>
            <a:r>
              <a:rPr lang="uk-UA" b="1" i="1" dirty="0">
                <a:latin typeface="Times New Roman" pitchFamily="18" charset="0"/>
                <a:cs typeface="Times New Roman" pitchFamily="18" charset="0"/>
              </a:rPr>
              <a:t>Безперервності </a:t>
            </a:r>
            <a:r>
              <a:rPr lang="uk-UA" i="1" dirty="0">
                <a:latin typeface="Times New Roman" pitchFamily="18" charset="0"/>
                <a:cs typeface="Times New Roman" pitchFamily="18" charset="0"/>
              </a:rPr>
              <a:t>виробництва, який полягає в тому, що кожна наступна операція виробничого процесу повинна починатися зразу після закінчення попередньої, тобто, без будь-яких перерв (чи зведення їх до мінімуму) в часі при одночасному забезпечені безперервної роботи устаткування й робітників. Підвищення рівня безперервності процесу сприяє скороченню виробничого процесу виготовлення продукції</a:t>
            </a:r>
            <a:r>
              <a:rPr lang="uk-UA" dirty="0">
                <a:latin typeface="Times New Roman" pitchFamily="18" charset="0"/>
                <a:cs typeface="Times New Roman" pitchFamily="18" charset="0"/>
              </a:rPr>
              <a:t>.</a:t>
            </a:r>
          </a:p>
          <a:p>
            <a:pPr algn="just"/>
            <a:endParaRPr lang="uk-UA" dirty="0">
              <a:latin typeface="Times New Roman" pitchFamily="18" charset="0"/>
              <a:cs typeface="Times New Roman" pitchFamily="18" charset="0"/>
            </a:endParaRPr>
          </a:p>
          <a:p>
            <a:pPr algn="just"/>
            <a:r>
              <a:rPr lang="uk-UA" b="1" i="1" dirty="0">
                <a:latin typeface="Times New Roman" pitchFamily="18" charset="0"/>
                <a:cs typeface="Times New Roman" pitchFamily="18" charset="0"/>
              </a:rPr>
              <a:t>Паралельності</a:t>
            </a:r>
            <a:r>
              <a:rPr lang="uk-UA" dirty="0">
                <a:latin typeface="Times New Roman" pitchFamily="18" charset="0"/>
                <a:cs typeface="Times New Roman" pitchFamily="18" charset="0"/>
              </a:rPr>
              <a:t> </a:t>
            </a:r>
            <a:r>
              <a:rPr lang="uk-UA" i="1" dirty="0">
                <a:latin typeface="Times New Roman" pitchFamily="18" charset="0"/>
                <a:cs typeface="Times New Roman" pitchFamily="18" charset="0"/>
              </a:rPr>
              <a:t>передбачає одночасне виконання окремих частин виробничого процесу з  виготовлення виробів. В результаті цього скорочується час виготовлення продукції.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Зростання паралельності приводите до скорочення тривалості виробничого циклу виробництва продукції і до економії робочого часу. </a:t>
            </a:r>
          </a:p>
          <a:p>
            <a:endParaRPr lang="uk-UA" dirty="0"/>
          </a:p>
        </p:txBody>
      </p:sp>
    </p:spTree>
    <p:extLst>
      <p:ext uri="{BB962C8B-B14F-4D97-AF65-F5344CB8AC3E}">
        <p14:creationId xmlns:p14="http://schemas.microsoft.com/office/powerpoint/2010/main" val="1567917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85000" lnSpcReduction="10000"/>
          </a:bodyPr>
          <a:lstStyle/>
          <a:p>
            <a:pPr algn="just"/>
            <a:r>
              <a:rPr lang="uk-UA" b="1" i="1" dirty="0" err="1">
                <a:latin typeface="Times New Roman" pitchFamily="18" charset="0"/>
                <a:cs typeface="Times New Roman" pitchFamily="18" charset="0"/>
              </a:rPr>
              <a:t>Прямоточність</a:t>
            </a:r>
            <a:r>
              <a:rPr lang="uk-UA" i="1" dirty="0">
                <a:latin typeface="Times New Roman" pitchFamily="18" charset="0"/>
                <a:cs typeface="Times New Roman" pitchFamily="18" charset="0"/>
              </a:rPr>
              <a:t> - характеризує оптимальність шляху проходження предмету праці. Досягають принципу </a:t>
            </a:r>
            <a:r>
              <a:rPr lang="uk-UA" i="1" dirty="0" err="1">
                <a:latin typeface="Times New Roman" pitchFamily="18" charset="0"/>
                <a:cs typeface="Times New Roman" pitchFamily="18" charset="0"/>
              </a:rPr>
              <a:t>прямоточності</a:t>
            </a:r>
            <a:r>
              <a:rPr lang="uk-UA" i="1" dirty="0">
                <a:latin typeface="Times New Roman" pitchFamily="18" charset="0"/>
                <a:cs typeface="Times New Roman" pitchFamily="18" charset="0"/>
              </a:rPr>
              <a:t> за допомогою розміщення цехів, дільниць і робочих місць відповідно до послідовності протікання технологічного процесу</a:t>
            </a:r>
            <a:r>
              <a:rPr lang="uk-UA" dirty="0">
                <a:latin typeface="Times New Roman" pitchFamily="18" charset="0"/>
                <a:cs typeface="Times New Roman" pitchFamily="18" charset="0"/>
              </a:rPr>
              <a:t>.</a:t>
            </a:r>
          </a:p>
          <a:p>
            <a:pPr algn="just"/>
            <a:r>
              <a:rPr lang="uk-UA" b="1" i="1" dirty="0">
                <a:latin typeface="Times New Roman" pitchFamily="18" charset="0"/>
                <a:cs typeface="Times New Roman" pitchFamily="18" charset="0"/>
              </a:rPr>
              <a:t> Ритмічність</a:t>
            </a:r>
            <a:r>
              <a:rPr lang="uk-UA" i="1" dirty="0">
                <a:latin typeface="Times New Roman" pitchFamily="18" charset="0"/>
                <a:cs typeface="Times New Roman" pitchFamily="18" charset="0"/>
              </a:rPr>
              <a:t> полягає у забезпеченні випуску за рівні проміжки часу тієї самої рівномірно зростаючої кількості продукції на всіх стадіях та операціях виробничого процесу.</a:t>
            </a:r>
            <a:endParaRPr lang="uk-UA" dirty="0">
              <a:latin typeface="Times New Roman" pitchFamily="18" charset="0"/>
              <a:cs typeface="Times New Roman" pitchFamily="18" charset="0"/>
            </a:endParaRPr>
          </a:p>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диференціації</a:t>
            </a:r>
            <a:r>
              <a:rPr lang="uk-UA" i="1" dirty="0">
                <a:latin typeface="Times New Roman" pitchFamily="18" charset="0"/>
                <a:cs typeface="Times New Roman" pitchFamily="18" charset="0"/>
              </a:rPr>
              <a:t> передбачає поділ виробничого процесу на окремі технологічні процеси, операції, переходи, забезпечуючи оптимальність їх протікання та мінімізацію сумарних витрат усіх видів ресурсів.</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11055199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836712"/>
            <a:ext cx="8686800" cy="5243413"/>
          </a:xfrm>
        </p:spPr>
        <p:txBody>
          <a:bodyPr>
            <a:normAutofit fontScale="70000" lnSpcReduction="20000"/>
          </a:bodyPr>
          <a:lstStyle/>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спеціалізації</a:t>
            </a:r>
            <a:r>
              <a:rPr lang="uk-UA" i="1" dirty="0">
                <a:latin typeface="Times New Roman" pitchFamily="18" charset="0"/>
                <a:cs typeface="Times New Roman" pitchFamily="18" charset="0"/>
              </a:rPr>
              <a:t> ґрунтується на обмеженні розмаїття елементів виробничих процесів. Зокрема, виділяються групи робітників, які спеціалізуються за професіями, тобто на виконанні відповідних технологічних операцій</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Спеціалізація виробничих підрозділів передбачає обмеження номенклатури деталей чи виробів, які там проходять обробку.</a:t>
            </a:r>
          </a:p>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автоматичності</a:t>
            </a:r>
            <a:r>
              <a:rPr lang="uk-UA" i="1" dirty="0">
                <a:latin typeface="Times New Roman" pitchFamily="18" charset="0"/>
                <a:cs typeface="Times New Roman" pitchFamily="18" charset="0"/>
              </a:rPr>
              <a:t>  приводить до зниження затрат живої праці й прискорення виробничого процесу</a:t>
            </a:r>
            <a:r>
              <a:rPr lang="uk-UA" dirty="0">
                <a:latin typeface="Times New Roman" pitchFamily="18" charset="0"/>
                <a:cs typeface="Times New Roman" pitchFamily="18" charset="0"/>
              </a:rPr>
              <a:t>.</a:t>
            </a:r>
          </a:p>
          <a:p>
            <a:pPr algn="just"/>
            <a:r>
              <a:rPr lang="uk-UA" dirty="0">
                <a:latin typeface="Times New Roman" pitchFamily="18" charset="0"/>
                <a:cs typeface="Times New Roman" pitchFamily="18" charset="0"/>
              </a:rPr>
              <a:t>Загальний рівень автоматизації процесів виробництва визначається питомою часткою робіт в основному, допоміжному й обслуговуючому виробництві, які виконуються автоматизованим способом, у загальному обсязі робіт підприємства.</a:t>
            </a:r>
          </a:p>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гнучкості</a:t>
            </a:r>
            <a:r>
              <a:rPr lang="uk-UA" i="1" dirty="0">
                <a:latin typeface="Times New Roman" pitchFamily="18" charset="0"/>
                <a:cs typeface="Times New Roman" pitchFamily="18" charset="0"/>
              </a:rPr>
              <a:t> дозволяє мобільно переходити на випуск продукції, якої вимагає ринок. Крім цього його реалізація особливо важлива в умовах прискореного НТП, тобто в умовах переходу підприємств на інноваційну модель господарювання</a:t>
            </a:r>
            <a:r>
              <a:rPr lang="uk-UA" dirty="0">
                <a:latin typeface="Times New Roman" pitchFamily="18" charset="0"/>
                <a:cs typeface="Times New Roman" pitchFamily="18" charset="0"/>
              </a:rPr>
              <a:t>.</a:t>
            </a:r>
          </a:p>
          <a:p>
            <a:endParaRPr lang="uk-UA" dirty="0"/>
          </a:p>
        </p:txBody>
      </p:sp>
    </p:spTree>
    <p:extLst>
      <p:ext uri="{BB962C8B-B14F-4D97-AF65-F5344CB8AC3E}">
        <p14:creationId xmlns:p14="http://schemas.microsoft.com/office/powerpoint/2010/main" val="17366128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fontScale="70000" lnSpcReduction="20000"/>
          </a:bodyPr>
          <a:lstStyle/>
          <a:p>
            <a:pPr algn="just"/>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системності</a:t>
            </a:r>
            <a:r>
              <a:rPr lang="uk-UA" i="1" dirty="0">
                <a:latin typeface="Times New Roman" pitchFamily="18" charset="0"/>
                <a:cs typeface="Times New Roman" pitchFamily="18" charset="0"/>
              </a:rPr>
              <a:t> дозволяє цілісно розглядати всі процеси, які відбуваються на підприємстві в царині його місця в ринковому середовищі. Цей процес витікає із розгляду підприємства як системи, діяльність якої має організовуватися за певною послідовністю і комплексністю, враховуючи всі чинники внутрішнього і зовнішнього оточення підприємства. </a:t>
            </a:r>
            <a:endParaRPr lang="uk-UA" dirty="0">
              <a:latin typeface="Times New Roman" pitchFamily="18" charset="0"/>
              <a:cs typeface="Times New Roman" pitchFamily="18" charset="0"/>
            </a:endParaRPr>
          </a:p>
          <a:p>
            <a:pPr algn="just"/>
            <a:r>
              <a:rPr lang="uk-UA" dirty="0">
                <a:latin typeface="Times New Roman" pitchFamily="18" charset="0"/>
                <a:cs typeface="Times New Roman" pitchFamily="18" charset="0"/>
              </a:rPr>
              <a:t>Системність передбачає також строгу послідовність і відповідну періодичність випуску та виробництва окремих частин виробів у необхідних кількостях, щоб забезпечити повний випуск продукції необхідної номенклатури та асортимент</a:t>
            </a:r>
          </a:p>
          <a:p>
            <a:pPr algn="just"/>
            <a:r>
              <a:rPr lang="uk-UA" i="1">
                <a:latin typeface="Times New Roman" pitchFamily="18" charset="0"/>
                <a:cs typeface="Times New Roman" pitchFamily="18" charset="0"/>
              </a:rPr>
              <a:t> </a:t>
            </a:r>
            <a:r>
              <a:rPr lang="uk-UA" i="1" dirty="0">
                <a:latin typeface="Times New Roman" pitchFamily="18" charset="0"/>
                <a:cs typeface="Times New Roman" pitchFamily="18" charset="0"/>
              </a:rPr>
              <a:t>Принцип </a:t>
            </a:r>
            <a:r>
              <a:rPr lang="uk-UA" b="1" i="1" dirty="0">
                <a:latin typeface="Times New Roman" pitchFamily="18" charset="0"/>
                <a:cs typeface="Times New Roman" pitchFamily="18" charset="0"/>
              </a:rPr>
              <a:t>оптимальності</a:t>
            </a:r>
            <a:r>
              <a:rPr lang="uk-UA" i="1" dirty="0">
                <a:latin typeface="Times New Roman" pitchFamily="18" charset="0"/>
                <a:cs typeface="Times New Roman" pitchFamily="18" charset="0"/>
              </a:rPr>
              <a:t> зумовлений законом економи часу і націлений на досягнення бажаного результату із найменшими затратами. Цей принцип передбачає вибір критерію оптимальності або мінімізації витрат часу і резервів на організаційні процеси і виробничий процес загалом, або критерію максимізації віддачі ресурсів. </a:t>
            </a:r>
            <a:endParaRPr lang="uk-UA" dirty="0">
              <a:latin typeface="Times New Roman" pitchFamily="18" charset="0"/>
              <a:cs typeface="Times New Roman" pitchFamily="18" charset="0"/>
            </a:endParaRPr>
          </a:p>
          <a:p>
            <a:endParaRPr lang="uk-UA" dirty="0"/>
          </a:p>
        </p:txBody>
      </p:sp>
    </p:spTree>
    <p:extLst>
      <p:ext uri="{BB962C8B-B14F-4D97-AF65-F5344CB8AC3E}">
        <p14:creationId xmlns:p14="http://schemas.microsoft.com/office/powerpoint/2010/main" val="2036365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1" algn="ctr" rtl="0">
              <a:spcBef>
                <a:spcPct val="0"/>
              </a:spcBef>
            </a:pPr>
            <a:r>
              <a:rPr lang="ru-RU" b="1" dirty="0">
                <a:latin typeface="Times New Roman" pitchFamily="18" charset="0"/>
                <a:cs typeface="Times New Roman" pitchFamily="18" charset="0"/>
              </a:rPr>
              <a:t>КОНЦЕПТУАЛЬНІ ЗАСАДИ ОРГАНІЗАЦІЇ ВИРОБНИЦТВА</a:t>
            </a:r>
            <a:br>
              <a:rPr lang="uk-UA" sz="1100" dirty="0">
                <a:latin typeface="Times New Roman" pitchFamily="18" charset="0"/>
                <a:cs typeface="Times New Roman" pitchFamily="18" charset="0"/>
              </a:rPr>
            </a:br>
            <a:endParaRPr lang="uk-UA" dirty="0">
              <a:latin typeface="Times New Roman" pitchFamily="18" charset="0"/>
              <a:cs typeface="Times New Roman" pitchFamily="18" charset="0"/>
            </a:endParaRPr>
          </a:p>
        </p:txBody>
      </p:sp>
      <p:sp>
        <p:nvSpPr>
          <p:cNvPr id="3" name="Объект 2"/>
          <p:cNvSpPr>
            <a:spLocks noGrp="1"/>
          </p:cNvSpPr>
          <p:nvPr>
            <p:ph idx="1"/>
          </p:nvPr>
        </p:nvSpPr>
        <p:spPr>
          <a:xfrm>
            <a:off x="304800" y="1268760"/>
            <a:ext cx="8686800" cy="4811365"/>
          </a:xfrm>
        </p:spPr>
        <p:txBody>
          <a:bodyPr>
            <a:normAutofit fontScale="70000" lnSpcReduction="20000"/>
          </a:bodyPr>
          <a:lstStyle/>
          <a:p>
            <a:pPr marL="88900" indent="544513" algn="just"/>
            <a:r>
              <a:rPr lang="uk-UA" dirty="0">
                <a:latin typeface="Times New Roman" pitchFamily="18" charset="0"/>
                <a:cs typeface="Times New Roman" pitchFamily="18" charset="0"/>
              </a:rPr>
              <a:t>Основа функціонування будь-якого підприємства — виробнича діяльність, яка разом із фінансовою і маркетинговою діяльністю забезпечує досягнення його цілей.</a:t>
            </a:r>
          </a:p>
          <a:p>
            <a:pPr marL="88900" indent="544513" algn="just"/>
            <a:r>
              <a:rPr lang="uk-UA" dirty="0">
                <a:latin typeface="Times New Roman" pitchFamily="18" charset="0"/>
                <a:cs typeface="Times New Roman" pitchFamily="18" charset="0"/>
              </a:rPr>
              <a:t>Під виробничою діяльністю розуміють сукупність цілеспрямованих процесів, що здійснюються людьми за допомогою засобів праці чи природних процесів, у результаті яких предмети праці перетворюються в готову продукцію, змінюючи при цьому свій склад, стан, форму та отримуючи певні нові властивості.</a:t>
            </a:r>
          </a:p>
          <a:p>
            <a:pPr marL="88900" indent="544513" algn="just"/>
            <a:r>
              <a:rPr lang="uk-UA" dirty="0">
                <a:latin typeface="Times New Roman" pitchFamily="18" charset="0"/>
                <a:cs typeface="Times New Roman" pitchFamily="18" charset="0"/>
              </a:rPr>
              <a:t>Виробнича діяльність підприємства — комплексний процес. Він складається із виробництва — процесу виготовлення кінцевої продукції та діяльності із обслуговування виробництва (енергетичне забезпечення, ремонтне, інструментальне, транспортне, складське обслуговування тощо). </a:t>
            </a:r>
          </a:p>
          <a:p>
            <a:endParaRPr lang="uk-UA" dirty="0"/>
          </a:p>
        </p:txBody>
      </p:sp>
    </p:spTree>
    <p:extLst>
      <p:ext uri="{BB962C8B-B14F-4D97-AF65-F5344CB8AC3E}">
        <p14:creationId xmlns:p14="http://schemas.microsoft.com/office/powerpoint/2010/main" val="2592212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1052736"/>
            <a:ext cx="8686800" cy="5027389"/>
          </a:xfrm>
        </p:spPr>
        <p:txBody>
          <a:bodyPr>
            <a:normAutofit fontScale="85000" lnSpcReduction="20000"/>
          </a:bodyPr>
          <a:lstStyle/>
          <a:p>
            <a:pPr algn="just"/>
            <a:r>
              <a:rPr lang="uk-UA" dirty="0">
                <a:latin typeface="Times New Roman" pitchFamily="18" charset="0"/>
                <a:cs typeface="Times New Roman" pitchFamily="18" charset="0"/>
              </a:rPr>
              <a:t>Виробнича діяльність включає:</a:t>
            </a:r>
          </a:p>
          <a:p>
            <a:pPr lvl="0" algn="just"/>
            <a:r>
              <a:rPr lang="uk-UA" b="1" dirty="0">
                <a:latin typeface="Times New Roman" pitchFamily="18" charset="0"/>
                <a:cs typeface="Times New Roman" pitchFamily="18" charset="0"/>
              </a:rPr>
              <a:t>живу працю</a:t>
            </a:r>
            <a:r>
              <a:rPr lang="uk-UA" dirty="0">
                <a:latin typeface="Times New Roman" pitchFamily="18" charset="0"/>
                <a:cs typeface="Times New Roman" pitchFamily="18" charset="0"/>
              </a:rPr>
              <a:t> людей як активну частину виробництва, що становить основу трудового процесу. Саме робітники є головними творцями матеріальних і нематеріальних благ;</a:t>
            </a:r>
          </a:p>
          <a:p>
            <a:pPr lvl="0" algn="just"/>
            <a:r>
              <a:rPr lang="uk-UA" b="1" dirty="0">
                <a:latin typeface="Times New Roman" pitchFamily="18" charset="0"/>
                <a:cs typeface="Times New Roman" pitchFamily="18" charset="0"/>
              </a:rPr>
              <a:t>предмети праці</a:t>
            </a:r>
            <a:r>
              <a:rPr lang="uk-UA" dirty="0">
                <a:latin typeface="Times New Roman" pitchFamily="18" charset="0"/>
                <a:cs typeface="Times New Roman" pitchFamily="18" charset="0"/>
              </a:rPr>
              <a:t>, над якими працює людина для перетворення їх у проміжний чи кінцевий продукт з метою задоволення певних потреб споживачів. У промисловості — це матеріали, сировина, напівфабрикати, тобто все те, на що спрямована праця людей;</a:t>
            </a:r>
          </a:p>
          <a:p>
            <a:pPr lvl="0" algn="just"/>
            <a:r>
              <a:rPr lang="uk-UA" b="1" dirty="0">
                <a:latin typeface="Times New Roman" pitchFamily="18" charset="0"/>
                <a:cs typeface="Times New Roman" pitchFamily="18" charset="0"/>
              </a:rPr>
              <a:t>засоби праці</a:t>
            </a:r>
            <a:r>
              <a:rPr lang="uk-UA" dirty="0">
                <a:latin typeface="Times New Roman" pitchFamily="18" charset="0"/>
                <a:cs typeface="Times New Roman" pitchFamily="18" charset="0"/>
              </a:rPr>
              <a:t> — частину засобів виробництва (машини, обладнання, інструмент, оснащення тощо), за допомогою яких людина впливає на предмети праці.</a:t>
            </a:r>
          </a:p>
          <a:p>
            <a:endParaRPr lang="uk-UA" dirty="0"/>
          </a:p>
        </p:txBody>
      </p:sp>
    </p:spTree>
    <p:extLst>
      <p:ext uri="{BB962C8B-B14F-4D97-AF65-F5344CB8AC3E}">
        <p14:creationId xmlns:p14="http://schemas.microsoft.com/office/powerpoint/2010/main" val="416894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a:bodyPr>
          <a:lstStyle/>
          <a:p>
            <a:pPr algn="just"/>
            <a:r>
              <a:rPr lang="uk-UA" sz="2400" b="1" i="1" dirty="0">
                <a:latin typeface="Times New Roman" pitchFamily="18" charset="0"/>
                <a:cs typeface="Times New Roman" pitchFamily="18" charset="0"/>
              </a:rPr>
              <a:t>Організація виробництва</a:t>
            </a:r>
            <a:r>
              <a:rPr lang="uk-UA" sz="2400" dirty="0">
                <a:latin typeface="Times New Roman" pitchFamily="18" charset="0"/>
                <a:cs typeface="Times New Roman" pitchFamily="18" charset="0"/>
              </a:rPr>
              <a:t> означає внутрішнє упорядкування й координування всіх елементів і ресурсів виробництва, як єдиного цілого, спрямованих на ефективне господарювання і досягнення позитивного результату в діяльності підприємства</a:t>
            </a:r>
          </a:p>
          <a:p>
            <a:pPr algn="just"/>
            <a:r>
              <a:rPr lang="uk-UA" sz="2400" dirty="0">
                <a:latin typeface="Times New Roman" pitchFamily="18" charset="0"/>
                <a:cs typeface="Times New Roman" pitchFamily="18" charset="0"/>
              </a:rPr>
              <a:t>Об'єктивна неминучість організації виникає з того, що виробництво постійно перебуває в стані змін і розвитку, який не може бути хаотичним, оскільки ніколи не приведе до досягнення певного результату і мети діяльності.</a:t>
            </a:r>
          </a:p>
          <a:p>
            <a:pPr algn="just"/>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4870077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uk-UA" sz="2400" dirty="0">
                <a:effectLst/>
              </a:rPr>
              <a:t>Основні закони організації виробництва.</a:t>
            </a:r>
            <a:br>
              <a:rPr lang="uk-UA" sz="2400" dirty="0">
                <a:effectLst/>
              </a:rPr>
            </a:br>
            <a:endParaRPr lang="uk-UA" sz="24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3075337955"/>
              </p:ext>
            </p:extLst>
          </p:nvPr>
        </p:nvGraphicFramePr>
        <p:xfrm>
          <a:off x="827584" y="1124744"/>
          <a:ext cx="7776865" cy="4876800"/>
        </p:xfrm>
        <a:graphic>
          <a:graphicData uri="http://schemas.openxmlformats.org/drawingml/2006/table">
            <a:tbl>
              <a:tblPr firstRow="1" firstCol="1" bandRow="1"/>
              <a:tblGrid>
                <a:gridCol w="516316">
                  <a:extLst>
                    <a:ext uri="{9D8B030D-6E8A-4147-A177-3AD203B41FA5}">
                      <a16:colId xmlns:a16="http://schemas.microsoft.com/office/drawing/2014/main" val="20000"/>
                    </a:ext>
                  </a:extLst>
                </a:gridCol>
                <a:gridCol w="1626969">
                  <a:extLst>
                    <a:ext uri="{9D8B030D-6E8A-4147-A177-3AD203B41FA5}">
                      <a16:colId xmlns:a16="http://schemas.microsoft.com/office/drawing/2014/main" val="20001"/>
                    </a:ext>
                  </a:extLst>
                </a:gridCol>
                <a:gridCol w="5633580">
                  <a:extLst>
                    <a:ext uri="{9D8B030D-6E8A-4147-A177-3AD203B41FA5}">
                      <a16:colId xmlns:a16="http://schemas.microsoft.com/office/drawing/2014/main" val="20002"/>
                    </a:ext>
                  </a:extLst>
                </a:gridCol>
              </a:tblGrid>
              <a:tr h="518458">
                <a:tc>
                  <a:txBody>
                    <a:bodyPr/>
                    <a:lstStyle/>
                    <a:p>
                      <a:pPr algn="ctr">
                        <a:spcAft>
                          <a:spcPts val="0"/>
                        </a:spcAft>
                      </a:pPr>
                      <a:r>
                        <a:rPr lang="ru-RU" sz="2000" dirty="0">
                          <a:effectLst/>
                          <a:latin typeface="Times New Roman"/>
                          <a:ea typeface="Times New Roman"/>
                        </a:rPr>
                        <a:t>№ з/п</a:t>
                      </a:r>
                      <a:endParaRPr lang="uk-UA"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dirty="0">
                          <a:effectLst/>
                          <a:latin typeface="Times New Roman"/>
                          <a:ea typeface="Times New Roman"/>
                        </a:rPr>
                        <a:t>Закон</a:t>
                      </a:r>
                      <a:endParaRPr lang="uk-UA" sz="2000" dirty="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ru-RU" sz="2000">
                          <a:effectLst/>
                          <a:latin typeface="Times New Roman"/>
                          <a:ea typeface="Times New Roman"/>
                        </a:rPr>
                        <a:t>Характер </a:t>
                      </a:r>
                      <a:r>
                        <a:rPr lang="uk-UA" sz="2000">
                          <a:effectLst/>
                          <a:latin typeface="Times New Roman"/>
                          <a:ea typeface="Times New Roman"/>
                        </a:rPr>
                        <a:t>впливу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18458">
                <a:tc>
                  <a:txBody>
                    <a:bodyPr/>
                    <a:lstStyle/>
                    <a:p>
                      <a:pPr algn="just">
                        <a:spcAft>
                          <a:spcPts val="0"/>
                        </a:spcAft>
                      </a:pPr>
                      <a:r>
                        <a:rPr lang="ru-RU" sz="2000">
                          <a:effectLst/>
                          <a:latin typeface="Times New Roman"/>
                          <a:ea typeface="Times New Roman"/>
                        </a:rPr>
                        <a:t>1</a:t>
                      </a:r>
                      <a:endParaRPr lang="uk-UA" sz="2000">
                        <a:effectLst/>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ru-RU" sz="2000">
                          <a:effectLst/>
                          <a:latin typeface="Times New Roman"/>
                          <a:ea typeface="Times New Roman"/>
                        </a:rPr>
                        <a:t>Закон</a:t>
                      </a:r>
                      <a:r>
                        <a:rPr lang="uk-UA" sz="2000">
                          <a:effectLst/>
                          <a:latin typeface="Times New Roman"/>
                          <a:ea typeface="Times New Roman"/>
                        </a:rPr>
                        <a:t> адаптації</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Забезпечує ефект зниження чутливості виробничої системи до подразників зовнішнього середовища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18458">
                <a:tc>
                  <a:txBody>
                    <a:bodyPr/>
                    <a:lstStyle/>
                    <a:p>
                      <a:pPr algn="just">
                        <a:spcAft>
                          <a:spcPts val="0"/>
                        </a:spcAft>
                      </a:pPr>
                      <a:r>
                        <a:rPr lang="uk-UA" sz="2000">
                          <a:effectLst/>
                          <a:latin typeface="Times New Roman"/>
                          <a:ea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пріоритету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Фокусує конкретне в загальному, що дозволяє виділити головні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77686">
                <a:tc>
                  <a:txBody>
                    <a:bodyPr/>
                    <a:lstStyle/>
                    <a:p>
                      <a:pPr algn="just">
                        <a:spcAft>
                          <a:spcPts val="0"/>
                        </a:spcAft>
                      </a:pPr>
                      <a:r>
                        <a:rPr lang="uk-UA" sz="2000">
                          <a:effectLst/>
                          <a:latin typeface="Times New Roman"/>
                          <a:ea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корисного ефекту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Заставляє завжди діяти з позиції вигоди і оцінювати за допомогою коефіцієнта віддачі результати функціонування системи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77686">
                <a:tc>
                  <a:txBody>
                    <a:bodyPr/>
                    <a:lstStyle/>
                    <a:p>
                      <a:pPr algn="just">
                        <a:spcAft>
                          <a:spcPts val="0"/>
                        </a:spcAft>
                      </a:pPr>
                      <a:r>
                        <a:rPr lang="uk-UA" sz="2000">
                          <a:effectLst/>
                          <a:latin typeface="Times New Roman"/>
                          <a:ea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руху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Забезпечує певний розумний ритм і еволюційну форму розвитку системи відповідно до зміни зовнішніх чинників середовища</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777686">
                <a:tc>
                  <a:txBody>
                    <a:bodyPr/>
                    <a:lstStyle/>
                    <a:p>
                      <a:pPr algn="just">
                        <a:spcAft>
                          <a:spcPts val="0"/>
                        </a:spcAft>
                      </a:pPr>
                      <a:r>
                        <a:rPr lang="uk-UA" sz="2000">
                          <a:effectLst/>
                          <a:latin typeface="Times New Roman"/>
                          <a:ea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a:effectLst/>
                          <a:latin typeface="Times New Roman"/>
                          <a:ea typeface="Times New Roman"/>
                        </a:rPr>
                        <a:t>Закон оптимальності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2000" dirty="0">
                          <a:effectLst/>
                          <a:latin typeface="Times New Roman"/>
                          <a:ea typeface="Times New Roman"/>
                        </a:rPr>
                        <a:t>Мінімальне витрачання часу, площі та усіх ресурсів з максимальною їх віддачею. (Мінімум витрат – максимум результату)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085589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80728"/>
            <a:ext cx="8686800" cy="5099397"/>
          </a:xfrm>
        </p:spPr>
        <p:txBody>
          <a:bodyPr>
            <a:normAutofit fontScale="92500" lnSpcReduction="20000"/>
          </a:bodyPr>
          <a:lstStyle/>
          <a:p>
            <a:pPr algn="just"/>
            <a:r>
              <a:rPr lang="uk-UA" dirty="0">
                <a:latin typeface="Times New Roman" pitchFamily="18" charset="0"/>
                <a:cs typeface="Times New Roman" pitchFamily="18" charset="0"/>
              </a:rPr>
              <a:t>Закономірності системи організації виробництва:</a:t>
            </a:r>
          </a:p>
          <a:p>
            <a:pPr algn="just"/>
            <a:r>
              <a:rPr lang="uk-UA" dirty="0">
                <a:latin typeface="Times New Roman" pitchFamily="18" charset="0"/>
                <a:cs typeface="Times New Roman" pitchFamily="18" charset="0"/>
              </a:rPr>
              <a:t>- відповідність організації виробництва її цілям;</a:t>
            </a:r>
          </a:p>
          <a:p>
            <a:pPr algn="just"/>
            <a:r>
              <a:rPr lang="uk-UA" dirty="0">
                <a:latin typeface="Times New Roman" pitchFamily="18" charset="0"/>
                <a:cs typeface="Times New Roman" pitchFamily="18" charset="0"/>
              </a:rPr>
              <a:t>- відповідність форм і методів організації виробництва рівню розвитку його матеріально-технічної бази;</a:t>
            </a:r>
          </a:p>
          <a:p>
            <a:pPr algn="just"/>
            <a:r>
              <a:rPr lang="uk-UA" dirty="0">
                <a:latin typeface="Times New Roman" pitchFamily="18" charset="0"/>
                <a:cs typeface="Times New Roman" pitchFamily="18" charset="0"/>
              </a:rPr>
              <a:t>- відповідність організації виробництва конкретним виробничо-технічним умовам;</a:t>
            </a:r>
          </a:p>
          <a:p>
            <a:pPr algn="just"/>
            <a:r>
              <a:rPr lang="uk-UA" dirty="0">
                <a:latin typeface="Times New Roman" pitchFamily="18" charset="0"/>
                <a:cs typeface="Times New Roman" pitchFamily="18" charset="0"/>
              </a:rPr>
              <a:t>- відповідність між рівнем організації виробництва і системою управління;</a:t>
            </a:r>
          </a:p>
          <a:p>
            <a:pPr algn="just"/>
            <a:r>
              <a:rPr lang="uk-UA" dirty="0">
                <a:latin typeface="Times New Roman" pitchFamily="18" charset="0"/>
                <a:cs typeface="Times New Roman" pitchFamily="18" charset="0"/>
              </a:rPr>
              <a:t>- еволюція форм і методів організації виробництва адекватно до основних тенденцій економічного розвитку.</a:t>
            </a:r>
          </a:p>
          <a:p>
            <a:endParaRPr lang="uk-UA" dirty="0"/>
          </a:p>
        </p:txBody>
      </p:sp>
    </p:spTree>
    <p:extLst>
      <p:ext uri="{BB962C8B-B14F-4D97-AF65-F5344CB8AC3E}">
        <p14:creationId xmlns:p14="http://schemas.microsoft.com/office/powerpoint/2010/main" val="1833236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 y="457200"/>
            <a:ext cx="8686800" cy="667544"/>
          </a:xfrm>
        </p:spPr>
        <p:txBody>
          <a:bodyPr>
            <a:normAutofit/>
          </a:bodyPr>
          <a:lstStyle/>
          <a:p>
            <a:pPr algn="ctr"/>
            <a:r>
              <a:rPr lang="uk-UA" sz="2400" b="1" dirty="0">
                <a:effectLst/>
              </a:rPr>
              <a:t>Системна концепція організація виробництва</a:t>
            </a:r>
            <a:endParaRPr lang="uk-UA" sz="2400" b="1" dirty="0"/>
          </a:p>
        </p:txBody>
      </p:sp>
      <p:sp>
        <p:nvSpPr>
          <p:cNvPr id="3" name="Объект 2"/>
          <p:cNvSpPr>
            <a:spLocks noGrp="1"/>
          </p:cNvSpPr>
          <p:nvPr>
            <p:ph idx="1"/>
          </p:nvPr>
        </p:nvSpPr>
        <p:spPr>
          <a:xfrm>
            <a:off x="304800" y="1268760"/>
            <a:ext cx="8686800" cy="4811365"/>
          </a:xfrm>
        </p:spPr>
        <p:txBody>
          <a:bodyPr>
            <a:normAutofit fontScale="92500" lnSpcReduction="20000"/>
          </a:bodyPr>
          <a:lstStyle/>
          <a:p>
            <a:pPr algn="just"/>
            <a:r>
              <a:rPr lang="uk-UA" sz="2800" b="1" dirty="0">
                <a:latin typeface="Times New Roman" pitchFamily="18" charset="0"/>
                <a:cs typeface="Times New Roman" pitchFamily="18" charset="0"/>
              </a:rPr>
              <a:t>Система</a:t>
            </a:r>
            <a:r>
              <a:rPr lang="uk-UA" sz="2800" dirty="0">
                <a:latin typeface="Times New Roman" pitchFamily="18" charset="0"/>
                <a:cs typeface="Times New Roman" pitchFamily="18" charset="0"/>
              </a:rPr>
              <a:t> — це сукупність взаємопов'язаних елементів, що перебувають у відношеннях і взаємозв’язках між собою і утворюють певну цілісність і єдність.</a:t>
            </a:r>
          </a:p>
          <a:p>
            <a:pPr algn="just"/>
            <a:r>
              <a:rPr lang="uk-UA" sz="2800" dirty="0">
                <a:latin typeface="Times New Roman" pitchFamily="18" charset="0"/>
                <a:cs typeface="Times New Roman" pitchFamily="18" charset="0"/>
              </a:rPr>
              <a:t> Розрізняють </a:t>
            </a:r>
            <a:r>
              <a:rPr lang="uk-UA" sz="2800" b="1" dirty="0">
                <a:latin typeface="Times New Roman" pitchFamily="18" charset="0"/>
                <a:cs typeface="Times New Roman" pitchFamily="18" charset="0"/>
              </a:rPr>
              <a:t>природні та штучні системи</a:t>
            </a:r>
            <a:r>
              <a:rPr lang="uk-UA" sz="2800" dirty="0">
                <a:latin typeface="Times New Roman" pitchFamily="18" charset="0"/>
                <a:cs typeface="Times New Roman" pitchFamily="18" charset="0"/>
              </a:rPr>
              <a:t>. Штучні системи створює людина з відповідною метою. З-поміж штучних важливе місце займають економічні, в тому числі й виробничі системи.</a:t>
            </a:r>
          </a:p>
          <a:p>
            <a:pPr algn="just"/>
            <a:r>
              <a:rPr lang="uk-UA" sz="2800" dirty="0">
                <a:latin typeface="Times New Roman" pitchFamily="18" charset="0"/>
                <a:cs typeface="Times New Roman" pitchFamily="18" charset="0"/>
              </a:rPr>
              <a:t>Підприємство — це складна, досить цілісна система, головною функцією якої є виробнича діяльність із випуску продукції.</a:t>
            </a:r>
          </a:p>
          <a:p>
            <a:pPr algn="just"/>
            <a:r>
              <a:rPr lang="uk-UA" sz="2800" b="1" dirty="0">
                <a:latin typeface="Times New Roman" pitchFamily="18" charset="0"/>
                <a:cs typeface="Times New Roman" pitchFamily="18" charset="0"/>
              </a:rPr>
              <a:t>Виробнича</a:t>
            </a:r>
            <a:r>
              <a:rPr lang="uk-UA" sz="2800" dirty="0">
                <a:latin typeface="Times New Roman" pitchFamily="18" charset="0"/>
                <a:cs typeface="Times New Roman" pitchFamily="18" charset="0"/>
              </a:rPr>
              <a:t> </a:t>
            </a:r>
            <a:r>
              <a:rPr lang="uk-UA" sz="2800" b="1" dirty="0">
                <a:latin typeface="Times New Roman" pitchFamily="18" charset="0"/>
                <a:cs typeface="Times New Roman" pitchFamily="18" charset="0"/>
              </a:rPr>
              <a:t>система</a:t>
            </a:r>
            <a:r>
              <a:rPr lang="uk-UA" sz="2800" dirty="0">
                <a:latin typeface="Times New Roman" pitchFamily="18" charset="0"/>
                <a:cs typeface="Times New Roman" pitchFamily="18" charset="0"/>
              </a:rPr>
              <a:t> — частина загальної системи підприємства, яка здатна самостійно або у взаємодії з іншими виробничими системами створювати продукцію чи послуги для задоволення потреб суспільства.</a:t>
            </a:r>
          </a:p>
          <a:p>
            <a:endParaRPr lang="uk-UA" dirty="0"/>
          </a:p>
        </p:txBody>
      </p:sp>
    </p:spTree>
    <p:extLst>
      <p:ext uri="{BB962C8B-B14F-4D97-AF65-F5344CB8AC3E}">
        <p14:creationId xmlns:p14="http://schemas.microsoft.com/office/powerpoint/2010/main" val="2300123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332656"/>
            <a:ext cx="8686800" cy="5747469"/>
          </a:xfrm>
        </p:spPr>
        <p:txBody>
          <a:bodyPr>
            <a:noAutofit/>
          </a:bodyPr>
          <a:lstStyle/>
          <a:p>
            <a:pPr algn="just"/>
            <a:r>
              <a:rPr lang="uk-UA" sz="2400" dirty="0">
                <a:latin typeface="Times New Roman" pitchFamily="18" charset="0"/>
                <a:cs typeface="Times New Roman" pitchFamily="18" charset="0"/>
              </a:rPr>
              <a:t>Первинною ланкою виробничої системи є </a:t>
            </a:r>
            <a:r>
              <a:rPr lang="uk-UA" sz="2400" i="1" dirty="0">
                <a:latin typeface="Times New Roman" pitchFamily="18" charset="0"/>
                <a:cs typeface="Times New Roman" pitchFamily="18" charset="0"/>
              </a:rPr>
              <a:t>робоче місце - </a:t>
            </a:r>
            <a:r>
              <a:rPr lang="uk-UA" sz="2400" dirty="0">
                <a:latin typeface="Times New Roman" pitchFamily="18" charset="0"/>
                <a:cs typeface="Times New Roman" pitchFamily="18" charset="0"/>
              </a:rPr>
              <a:t>це частина виробничої площі з необхідним устаткуванням, інструментами, пристроями, на який робітник виконує певні операції над предметом праці.</a:t>
            </a:r>
          </a:p>
          <a:p>
            <a:pPr algn="just"/>
            <a:r>
              <a:rPr lang="uk-UA" sz="2400" dirty="0">
                <a:latin typeface="Times New Roman" pitchFamily="18" charset="0"/>
                <a:cs typeface="Times New Roman" pitchFamily="18" charset="0"/>
              </a:rPr>
              <a:t>Сукупність взаємопов'язаних робочих місць утворює виробничу дільницю. </a:t>
            </a:r>
            <a:r>
              <a:rPr lang="uk-UA" sz="2400" i="1" dirty="0">
                <a:latin typeface="Times New Roman" pitchFamily="18" charset="0"/>
                <a:cs typeface="Times New Roman" pitchFamily="18" charset="0"/>
              </a:rPr>
              <a:t>Дільниця - </a:t>
            </a:r>
            <a:r>
              <a:rPr lang="uk-UA" sz="2400" dirty="0">
                <a:latin typeface="Times New Roman" pitchFamily="18" charset="0"/>
                <a:cs typeface="Times New Roman" pitchFamily="18" charset="0"/>
              </a:rPr>
              <a:t>це складна виробнича система, що охоплює основних і допоміжних робітників, основне й допоміжне устаткування, функціональні підсистеми зі складним комплексом взаємозв'язків, взаємовідносин та інтересів, що і зумовлює її складну структуру та організацію.</a:t>
            </a:r>
          </a:p>
          <a:p>
            <a:pPr algn="just"/>
            <a:r>
              <a:rPr lang="uk-UA" sz="2400" b="1" i="1" dirty="0">
                <a:latin typeface="Times New Roman" pitchFamily="18" charset="0"/>
                <a:cs typeface="Times New Roman" pitchFamily="18" charset="0"/>
              </a:rPr>
              <a:t>Елементи системи</a:t>
            </a:r>
            <a:r>
              <a:rPr lang="uk-UA" sz="2400" dirty="0">
                <a:latin typeface="Times New Roman" pitchFamily="18" charset="0"/>
                <a:cs typeface="Times New Roman" pitchFamily="18" charset="0"/>
              </a:rPr>
              <a:t> - це відносно відокремлені частини системи, які не будучи системами даного типу, при їх безпосередній взаємодії створюють систему певного функціонального призначення.</a:t>
            </a:r>
          </a:p>
        </p:txBody>
      </p:sp>
    </p:spTree>
    <p:extLst>
      <p:ext uri="{BB962C8B-B14F-4D97-AF65-F5344CB8AC3E}">
        <p14:creationId xmlns:p14="http://schemas.microsoft.com/office/powerpoint/2010/main" val="1766858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04800" y="908720"/>
            <a:ext cx="8686800" cy="5171405"/>
          </a:xfrm>
        </p:spPr>
        <p:txBody>
          <a:bodyPr>
            <a:normAutofit/>
          </a:bodyPr>
          <a:lstStyle/>
          <a:p>
            <a:r>
              <a:rPr lang="uk-UA" sz="2400" dirty="0">
                <a:latin typeface="Times New Roman" pitchFamily="18" charset="0"/>
                <a:cs typeface="Times New Roman" pitchFamily="18" charset="0"/>
              </a:rPr>
              <a:t>До </a:t>
            </a:r>
            <a:r>
              <a:rPr lang="uk-UA" sz="2400" b="1" dirty="0">
                <a:latin typeface="Times New Roman" pitchFamily="18" charset="0"/>
                <a:cs typeface="Times New Roman" pitchFamily="18" charset="0"/>
              </a:rPr>
              <a:t>елементів виробничої системи</a:t>
            </a:r>
            <a:r>
              <a:rPr lang="uk-UA" sz="2400" dirty="0">
                <a:latin typeface="Times New Roman" pitchFamily="18" charset="0"/>
                <a:cs typeface="Times New Roman" pitchFamily="18" charset="0"/>
              </a:rPr>
              <a:t> належить </a:t>
            </a:r>
            <a:r>
              <a:rPr lang="uk-UA" sz="2400" i="1" dirty="0">
                <a:latin typeface="Times New Roman" pitchFamily="18" charset="0"/>
                <a:cs typeface="Times New Roman" pitchFamily="18" charset="0"/>
              </a:rPr>
              <a:t>робоча сила</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предмети праці </a:t>
            </a:r>
            <a:r>
              <a:rPr lang="uk-UA" sz="2400" dirty="0">
                <a:latin typeface="Times New Roman" pitchFamily="18" charset="0"/>
                <a:cs typeface="Times New Roman" pitchFamily="18" charset="0"/>
              </a:rPr>
              <a:t>та </a:t>
            </a:r>
            <a:r>
              <a:rPr lang="uk-UA" sz="2400" i="1" dirty="0">
                <a:latin typeface="Times New Roman" pitchFamily="18" charset="0"/>
                <a:cs typeface="Times New Roman" pitchFamily="18" charset="0"/>
              </a:rPr>
              <a:t>засоби праці.</a:t>
            </a:r>
            <a:endParaRPr lang="uk-UA" sz="2400" dirty="0">
              <a:latin typeface="Times New Roman" pitchFamily="18" charset="0"/>
              <a:cs typeface="Times New Roman" pitchFamily="18" charset="0"/>
            </a:endParaRPr>
          </a:p>
          <a:p>
            <a:r>
              <a:rPr lang="uk-UA" sz="2400" b="1" i="1" dirty="0">
                <a:latin typeface="Times New Roman" pitchFamily="18" charset="0"/>
                <a:cs typeface="Times New Roman" pitchFamily="18" charset="0"/>
              </a:rPr>
              <a:t>Головні ознаки виробничої системи:</a:t>
            </a:r>
            <a:r>
              <a:rPr lang="uk-UA" sz="2400" dirty="0">
                <a:latin typeface="Times New Roman" pitchFamily="18" charset="0"/>
                <a:cs typeface="Times New Roman" pitchFamily="18" charset="0"/>
              </a:rPr>
              <a:t> цілісність і стійкість. </a:t>
            </a:r>
          </a:p>
          <a:p>
            <a:r>
              <a:rPr lang="uk-UA" sz="2400" b="1" i="1" dirty="0">
                <a:latin typeface="Times New Roman" pitchFamily="18" charset="0"/>
                <a:cs typeface="Times New Roman" pitchFamily="18" charset="0"/>
              </a:rPr>
              <a:t>Цілісність</a:t>
            </a:r>
            <a:r>
              <a:rPr lang="uk-UA" sz="2400" dirty="0">
                <a:latin typeface="Times New Roman" pitchFamily="18" charset="0"/>
                <a:cs typeface="Times New Roman" pitchFamily="18" charset="0"/>
              </a:rPr>
              <a:t> – </a:t>
            </a:r>
            <a:r>
              <a:rPr lang="uk-UA" sz="2400" i="1" dirty="0">
                <a:latin typeface="Times New Roman" pitchFamily="18" charset="0"/>
                <a:cs typeface="Times New Roman" pitchFamily="18" charset="0"/>
              </a:rPr>
              <a:t>означає, що всі</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елементи системи взаємозв'язані в цілісному блоці організації виробничої системи.</a:t>
            </a:r>
            <a:endParaRPr lang="uk-UA" sz="2400" dirty="0">
              <a:latin typeface="Times New Roman" pitchFamily="18" charset="0"/>
              <a:cs typeface="Times New Roman" pitchFamily="18" charset="0"/>
            </a:endParaRPr>
          </a:p>
          <a:p>
            <a:r>
              <a:rPr lang="uk-UA" sz="2400" b="1" i="1" dirty="0">
                <a:latin typeface="Times New Roman" pitchFamily="18" charset="0"/>
                <a:cs typeface="Times New Roman" pitchFamily="18" charset="0"/>
              </a:rPr>
              <a:t>Стійкість </a:t>
            </a:r>
            <a:r>
              <a:rPr lang="uk-UA" sz="2400" dirty="0">
                <a:latin typeface="Times New Roman" pitchFamily="18" charset="0"/>
                <a:cs typeface="Times New Roman" pitchFamily="18" charset="0"/>
              </a:rPr>
              <a:t>– </a:t>
            </a:r>
            <a:r>
              <a:rPr lang="uk-UA" sz="2400" i="1" dirty="0">
                <a:latin typeface="Times New Roman" pitchFamily="18" charset="0"/>
                <a:cs typeface="Times New Roman" pitchFamily="18" charset="0"/>
              </a:rPr>
              <a:t>це властивості елементів системи і їх відносин, що виражається через період їх незмінності.</a:t>
            </a:r>
            <a:endParaRPr lang="uk-UA" sz="2400" dirty="0">
              <a:latin typeface="Times New Roman" pitchFamily="18" charset="0"/>
              <a:cs typeface="Times New Roman" pitchFamily="18" charset="0"/>
            </a:endParaRPr>
          </a:p>
          <a:p>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43047046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23</TotalTime>
  <Words>1605</Words>
  <Application>Microsoft Macintosh PowerPoint</Application>
  <PresentationFormat>Экран (4:3)</PresentationFormat>
  <Paragraphs>91</Paragraphs>
  <Slides>19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19</vt:i4>
      </vt:variant>
    </vt:vector>
  </HeadingPairs>
  <TitlesOfParts>
    <vt:vector size="24" baseType="lpstr">
      <vt:lpstr>Franklin Gothic Book</vt:lpstr>
      <vt:lpstr>Franklin Gothic Medium</vt:lpstr>
      <vt:lpstr>Times New Roman</vt:lpstr>
      <vt:lpstr>Wingdings 2</vt:lpstr>
      <vt:lpstr>Трек</vt:lpstr>
      <vt:lpstr>ЛеКція 1</vt:lpstr>
      <vt:lpstr>КОНЦЕПТУАЛЬНІ ЗАСАДИ ОРГАНІЗАЦІЇ ВИРОБНИЦТВА </vt:lpstr>
      <vt:lpstr>Презентация PowerPoint</vt:lpstr>
      <vt:lpstr>Презентация PowerPoint</vt:lpstr>
      <vt:lpstr>Основні закони організації виробництва. </vt:lpstr>
      <vt:lpstr>Презентация PowerPoint</vt:lpstr>
      <vt:lpstr>Системна концепція організація виробництва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Принципи організації виробничого процесу</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Anonim from Hacapetovka</dc:creator>
  <cp:lastModifiedBy>Александр Ткачук</cp:lastModifiedBy>
  <cp:revision>9</cp:revision>
  <dcterms:created xsi:type="dcterms:W3CDTF">2021-09-05T12:16:28Z</dcterms:created>
  <dcterms:modified xsi:type="dcterms:W3CDTF">2021-09-07T06:55:21Z</dcterms:modified>
</cp:coreProperties>
</file>