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8" r:id="rId4"/>
    <p:sldId id="277" r:id="rId5"/>
    <p:sldId id="271" r:id="rId6"/>
    <p:sldId id="276" r:id="rId7"/>
    <p:sldId id="278" r:id="rId8"/>
    <p:sldId id="264" r:id="rId9"/>
    <p:sldId id="266" r:id="rId10"/>
    <p:sldId id="267" r:id="rId11"/>
    <p:sldId id="272" r:id="rId12"/>
    <p:sldId id="275" r:id="rId13"/>
    <p:sldId id="273" r:id="rId14"/>
    <p:sldId id="262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2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496" y="1863580"/>
            <a:ext cx="9202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tx2"/>
                </a:solidFill>
              </a:rPr>
              <a:t>Тема 1. Розвиток національної та світової економіки як об’єкт наукових </a:t>
            </a:r>
            <a:r>
              <a:rPr lang="uk-UA" sz="3600" dirty="0" smtClean="0">
                <a:solidFill>
                  <a:schemeClr val="tx2"/>
                </a:solidFill>
              </a:rPr>
              <a:t>досліджень</a:t>
            </a:r>
            <a:endParaRPr lang="uk-U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3" y="1164920"/>
            <a:ext cx="10539490" cy="3426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5714" y="521110"/>
            <a:ext cx="777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Показники розвитку національної економіки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461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22" y="1789361"/>
            <a:ext cx="8112593" cy="2354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6452" y="739807"/>
            <a:ext cx="7413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Показники</a:t>
            </a:r>
            <a:r>
              <a:rPr lang="ru-RU" dirty="0"/>
              <a:t> реального ВВП у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(</a:t>
            </a:r>
            <a:r>
              <a:rPr lang="ru-RU" dirty="0" err="1"/>
              <a:t>оцінка</a:t>
            </a:r>
            <a:r>
              <a:rPr lang="ru-RU" dirty="0"/>
              <a:t> станом на 2022 р. і прогноз на 2023—2025 </a:t>
            </a:r>
            <a:r>
              <a:rPr lang="ru-RU" dirty="0" err="1"/>
              <a:t>рр</a:t>
            </a:r>
            <a:r>
              <a:rPr lang="ru-RU" dirty="0"/>
              <a:t>.), % </a:t>
            </a:r>
            <a:r>
              <a:rPr lang="ru-RU" dirty="0" err="1"/>
              <a:t>річних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005" y="4303675"/>
            <a:ext cx="9488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Джерело: складено автором за: </a:t>
            </a:r>
            <a:r>
              <a:rPr lang="en-US" sz="1200" dirty="0"/>
              <a:t>Global Economic Prospects, June 2023. Washington D.C., World Bank, 2023. 160 + </a:t>
            </a:r>
            <a:r>
              <a:rPr lang="uk-UA" sz="1200" dirty="0"/>
              <a:t>ХХ </a:t>
            </a:r>
            <a:r>
              <a:rPr lang="en-US" sz="1200" dirty="0"/>
              <a:t>p. P. 4, 66. URL: http://hdl.handle.net/10986/39846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87500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imf.org/-/media/Images/IMF/Publications/WEO/2024/January/weo-chart-jan-2024-all-new.ashx?h=4720&amp;w=2600&amp;la=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18" y="161929"/>
            <a:ext cx="3650601" cy="66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imf.org/-/media/Images/IMF/Publications/WEO/2024/January/weo-jan-24-eng-updated.as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8" y="913721"/>
            <a:ext cx="6994093" cy="39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imf.org/-/media/Images/IMF/Publications/WEO/2024/January/weo-map-social-jan-2024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88" y="548627"/>
            <a:ext cx="9085487" cy="51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9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394" y="1760150"/>
            <a:ext cx="101567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600" dirty="0">
                <a:solidFill>
                  <a:schemeClr val="tx2"/>
                </a:solidFill>
              </a:rPr>
              <a:t>1.1.Понятійний екскурс на мега-, </a:t>
            </a:r>
            <a:r>
              <a:rPr lang="uk-UA" sz="2600" dirty="0" err="1">
                <a:solidFill>
                  <a:schemeClr val="tx2"/>
                </a:solidFill>
              </a:rPr>
              <a:t>макро</a:t>
            </a:r>
            <a:r>
              <a:rPr lang="uk-UA" sz="2600" dirty="0">
                <a:solidFill>
                  <a:schemeClr val="tx2"/>
                </a:solidFill>
              </a:rPr>
              <a:t>-, </a:t>
            </a:r>
            <a:r>
              <a:rPr lang="uk-UA" sz="2600" dirty="0" err="1">
                <a:solidFill>
                  <a:schemeClr val="tx2"/>
                </a:solidFill>
              </a:rPr>
              <a:t>мезо</a:t>
            </a:r>
            <a:r>
              <a:rPr lang="uk-UA" sz="2600" dirty="0">
                <a:solidFill>
                  <a:schemeClr val="tx2"/>
                </a:solidFill>
              </a:rPr>
              <a:t>- та </a:t>
            </a:r>
            <a:r>
              <a:rPr lang="uk-UA" sz="2600" dirty="0" smtClean="0">
                <a:solidFill>
                  <a:schemeClr val="tx2"/>
                </a:solidFill>
              </a:rPr>
              <a:t>мікро-рівнях</a:t>
            </a:r>
          </a:p>
          <a:p>
            <a:pPr algn="just">
              <a:lnSpc>
                <a:spcPct val="150000"/>
              </a:lnSpc>
            </a:pPr>
            <a:r>
              <a:rPr lang="uk-UA" sz="2600" dirty="0" smtClean="0">
                <a:solidFill>
                  <a:schemeClr val="tx2"/>
                </a:solidFill>
              </a:rPr>
              <a:t>1.2.Характерні </a:t>
            </a:r>
            <a:r>
              <a:rPr lang="uk-UA" sz="2600" dirty="0">
                <a:solidFill>
                  <a:schemeClr val="tx2"/>
                </a:solidFill>
              </a:rPr>
              <a:t>ознаки сучасної національної </a:t>
            </a:r>
            <a:r>
              <a:rPr lang="uk-UA" sz="2600" dirty="0" smtClean="0">
                <a:solidFill>
                  <a:schemeClr val="tx2"/>
                </a:solidFill>
              </a:rPr>
              <a:t>економіки як </a:t>
            </a:r>
            <a:r>
              <a:rPr lang="uk-UA" sz="2600" dirty="0">
                <a:solidFill>
                  <a:schemeClr val="tx2"/>
                </a:solidFill>
              </a:rPr>
              <a:t>кластера світової </a:t>
            </a:r>
            <a:r>
              <a:rPr lang="uk-UA" sz="2600" dirty="0" smtClean="0">
                <a:solidFill>
                  <a:schemeClr val="tx2"/>
                </a:solidFill>
              </a:rPr>
              <a:t>економіки</a:t>
            </a:r>
          </a:p>
          <a:p>
            <a:pPr algn="just">
              <a:lnSpc>
                <a:spcPct val="150000"/>
              </a:lnSpc>
            </a:pPr>
            <a:r>
              <a:rPr lang="uk-UA" sz="2600" dirty="0" smtClean="0">
                <a:solidFill>
                  <a:schemeClr val="tx2"/>
                </a:solidFill>
              </a:rPr>
              <a:t>1.3.Світова </a:t>
            </a:r>
            <a:r>
              <a:rPr lang="uk-UA" sz="2600" dirty="0">
                <a:solidFill>
                  <a:schemeClr val="tx2"/>
                </a:solidFill>
              </a:rPr>
              <a:t>економіка: характеристика, детермінанти, проблеми</a:t>
            </a:r>
            <a:endParaRPr lang="uk-UA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276" y="493163"/>
            <a:ext cx="1116944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uk-UA" b="1" dirty="0"/>
              <a:t>Економіка </a:t>
            </a:r>
            <a:r>
              <a:rPr lang="uk-UA" dirty="0"/>
              <a:t>– це дисципліна, яка вивчає як ефективно організувати виробництво, обмін, розподіл створених продуктів, щоб максимально задовольнити потреби людей за умов обмеженості ресурсів. </a:t>
            </a:r>
            <a:endParaRPr lang="uk-UA" dirty="0" smtClean="0"/>
          </a:p>
          <a:p>
            <a:pPr algn="just">
              <a:spcBef>
                <a:spcPts val="1200"/>
              </a:spcBef>
            </a:pPr>
            <a:r>
              <a:rPr lang="uk-UA" dirty="0" smtClean="0"/>
              <a:t>Система </a:t>
            </a:r>
            <a:r>
              <a:rPr lang="uk-UA" dirty="0"/>
              <a:t>економічних знань економічної науки досліджується на різних її рівнях: мікро-, </a:t>
            </a:r>
            <a:r>
              <a:rPr lang="uk-UA" dirty="0" err="1"/>
              <a:t>мезо</a:t>
            </a:r>
            <a:r>
              <a:rPr lang="uk-UA" dirty="0"/>
              <a:t>-, </a:t>
            </a:r>
            <a:r>
              <a:rPr lang="uk-UA" dirty="0" err="1"/>
              <a:t>макро</a:t>
            </a:r>
            <a:r>
              <a:rPr lang="uk-UA" dirty="0"/>
              <a:t>-, мега-. </a:t>
            </a:r>
            <a:endParaRPr lang="uk-UA" dirty="0" smtClean="0"/>
          </a:p>
          <a:p>
            <a:pPr algn="just">
              <a:spcBef>
                <a:spcPts val="1200"/>
              </a:spcBef>
            </a:pPr>
            <a:r>
              <a:rPr lang="uk-UA" b="1" dirty="0" smtClean="0"/>
              <a:t>Мікроекономічний </a:t>
            </a:r>
            <a:r>
              <a:rPr lang="uk-UA" b="1" dirty="0"/>
              <a:t>рівень </a:t>
            </a:r>
            <a:r>
              <a:rPr lang="uk-UA" dirty="0"/>
              <a:t>економічної системи вивчає мікроекономіка. Вона досліджує поведінку окремих економічних суб’єктів – покупців або фірм, вивчає питання організації підприємницької діяльності, аналізує окремі товари та ресурси, галузі й ринки</a:t>
            </a:r>
            <a:r>
              <a:rPr lang="uk-UA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uk-UA" b="1" dirty="0" err="1" smtClean="0"/>
              <a:t>Мезоекономіка</a:t>
            </a:r>
            <a:r>
              <a:rPr lang="uk-UA" dirty="0" smtClean="0"/>
              <a:t> </a:t>
            </a:r>
            <a:r>
              <a:rPr lang="uk-UA" dirty="0"/>
              <a:t>вивчає окремі галузі й структуру та поведінкові функції підсистем національної економіки (агропромисловий комплекс, </a:t>
            </a:r>
            <a:r>
              <a:rPr lang="uk-UA" dirty="0" err="1"/>
              <a:t>військовопромисловий</a:t>
            </a:r>
            <a:r>
              <a:rPr lang="uk-UA" dirty="0"/>
              <a:t> комплекс, торговельно-промисловий комплекс, </a:t>
            </a:r>
            <a:r>
              <a:rPr lang="uk-UA" dirty="0" err="1"/>
              <a:t>територіальноекономічні</a:t>
            </a:r>
            <a:r>
              <a:rPr lang="uk-UA" dirty="0"/>
              <a:t> комплекси, вільні економічні зони та ін.). </a:t>
            </a:r>
            <a:endParaRPr lang="uk-UA" dirty="0" smtClean="0"/>
          </a:p>
          <a:p>
            <a:pPr algn="just">
              <a:spcBef>
                <a:spcPts val="1200"/>
              </a:spcBef>
            </a:pPr>
            <a:r>
              <a:rPr lang="uk-UA" b="1" dirty="0" smtClean="0"/>
              <a:t>Макроекономіка</a:t>
            </a:r>
            <a:r>
              <a:rPr lang="uk-UA" dirty="0" smtClean="0"/>
              <a:t> </a:t>
            </a:r>
            <a:r>
              <a:rPr lang="uk-UA" dirty="0"/>
              <a:t>вивчає закономірності функціонування господарства в цілому, тобто на рівні національної економіки. </a:t>
            </a:r>
            <a:endParaRPr lang="uk-UA" dirty="0" smtClean="0"/>
          </a:p>
          <a:p>
            <a:pPr algn="just">
              <a:spcBef>
                <a:spcPts val="1200"/>
              </a:spcBef>
            </a:pPr>
            <a:r>
              <a:rPr lang="uk-UA" b="1" dirty="0" err="1" smtClean="0"/>
              <a:t>Мегаекономіка</a:t>
            </a:r>
            <a:r>
              <a:rPr lang="uk-UA" dirty="0" smtClean="0"/>
              <a:t> </a:t>
            </a:r>
            <a:r>
              <a:rPr lang="uk-UA" dirty="0"/>
              <a:t>вивчає закономірності функціонування і розвитку світового господарства в цілому, зміст, структуру суб’єктів на рівні міжнародних господарських </a:t>
            </a:r>
            <a:r>
              <a:rPr lang="uk-UA" dirty="0" err="1"/>
              <a:t>зв’язків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87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0374" y="687605"/>
            <a:ext cx="9920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/>
              <a:t>Національна економіка </a:t>
            </a:r>
            <a:r>
              <a:rPr lang="uk-UA" dirty="0"/>
              <a:t>представляє собою економіку певної країни, що має ознаки економічної системи {загальне) та власні особливості і принципи розвитку {особливе), що проявляються в таких формах: економічний потенціал, структура господарського комплексу та галузей господарства, внутрішні чинники соціально-економічного розвитку, господарський механізм регулювання та координації, особливості програмування та прогнозування соціально-економічних процесів, а також особливості забезпечення економічної безпеки держави в умовах поглиблення тенденцій до інтеграції і глобалізації світогосподарських </a:t>
            </a:r>
            <a:r>
              <a:rPr lang="uk-UA" dirty="0" err="1"/>
              <a:t>зв'язків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67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619" y="152765"/>
            <a:ext cx="9812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Національна </a:t>
            </a:r>
            <a:r>
              <a:rPr lang="uk-UA" b="1" dirty="0"/>
              <a:t>економіка </a:t>
            </a:r>
            <a:r>
              <a:rPr lang="uk-UA" dirty="0"/>
              <a:t>– складна цілісна господарська система, яка являє собою взаємопов’язані сектори, сфери, галузі. В національній економіці у єдиному комплексі поєднані виробництво, реалізація, обмін і споживання матеріальних благ, послуг та духовних цінностей.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35" y="1919064"/>
            <a:ext cx="7226298" cy="4737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5147" y="1272733"/>
            <a:ext cx="8111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функціонування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економіки</a:t>
            </a:r>
            <a:r>
              <a:rPr lang="ru-RU" b="1" dirty="0"/>
              <a:t> як </a:t>
            </a:r>
            <a:r>
              <a:rPr lang="ru-RU" b="1" dirty="0" err="1"/>
              <a:t>єдиного</a:t>
            </a:r>
            <a:r>
              <a:rPr lang="ru-RU" b="1" dirty="0"/>
              <a:t> складного </a:t>
            </a:r>
            <a:r>
              <a:rPr lang="ru-RU" b="1" dirty="0" err="1"/>
              <a:t>господарського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4885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077" y="272420"/>
            <a:ext cx="6201101" cy="49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458" y="191753"/>
            <a:ext cx="1151357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/>
              <a:t>Основні </a:t>
            </a:r>
            <a:r>
              <a:rPr lang="uk-UA" b="1" dirty="0" err="1"/>
              <a:t>типо</a:t>
            </a:r>
            <a:r>
              <a:rPr lang="uk-UA" b="1" dirty="0"/>
              <a:t>-модельні риси </a:t>
            </a:r>
            <a:r>
              <a:rPr lang="uk-UA" b="1" dirty="0" smtClean="0"/>
              <a:t>економіки України </a:t>
            </a:r>
            <a:r>
              <a:rPr lang="uk-UA" b="1" dirty="0"/>
              <a:t>можна охарактеризувати таким чином: </a:t>
            </a:r>
            <a:endParaRPr lang="uk-UA" b="1" dirty="0" smtClean="0"/>
          </a:p>
          <a:p>
            <a:pPr algn="ctr">
              <a:lnSpc>
                <a:spcPct val="150000"/>
              </a:lnSpc>
            </a:pPr>
            <a:endParaRPr lang="uk-UA" b="1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 smtClean="0"/>
              <a:t>Україна </a:t>
            </a:r>
            <a:r>
              <a:rPr lang="uk-UA" dirty="0"/>
              <a:t>перебуває на індустріальному етапі розвитку, тобто переважають 3 та 4 технологічні уклади з елементами формування інноваційної моделі. </a:t>
            </a:r>
            <a:endParaRPr lang="uk-UA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 smtClean="0"/>
              <a:t>За </a:t>
            </a:r>
            <a:r>
              <a:rPr lang="uk-UA" dirty="0"/>
              <a:t>рівнем економічного розвитку Україна належить до емерджентних ринкових країн, де сформувалися основи ринкової економіки та йде поглиблений розвиток її інституційної структури.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 smtClean="0"/>
              <a:t>За </a:t>
            </a:r>
            <a:r>
              <a:rPr lang="uk-UA" dirty="0"/>
              <a:t>рівнем доходу на душу населення Україна належить до країн з нижчим середнього рівнем доходу.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 smtClean="0"/>
              <a:t>За </a:t>
            </a:r>
            <a:r>
              <a:rPr lang="uk-UA" dirty="0"/>
              <a:t>ступенем відкритості Україна є відкритою економікою, оскільки питома вага експорту в ВВП складає до 40 %.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 smtClean="0"/>
              <a:t>Модель </a:t>
            </a:r>
            <a:r>
              <a:rPr lang="uk-UA" dirty="0"/>
              <a:t>ринкової економіки України формується на основі поєднання різних варіантів розвитку. Існує загроза закріплення олігархічної моделі розвитку.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 smtClean="0"/>
              <a:t>Основна </a:t>
            </a:r>
            <a:r>
              <a:rPr lang="uk-UA" dirty="0"/>
              <a:t>стратегія розвитку України спрямована на впровадження інноваційної моделі розвитку, мета якої – </a:t>
            </a:r>
            <a:r>
              <a:rPr lang="uk-UA" dirty="0" err="1" smtClean="0"/>
              <a:t>забез</a:t>
            </a:r>
            <a:r>
              <a:rPr lang="ru-RU" dirty="0" err="1"/>
              <a:t>печення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прориву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302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25" y="731693"/>
            <a:ext cx="8811855" cy="5001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7289" y="275303"/>
            <a:ext cx="777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Показники розвитку національної економіки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975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7" y="1375856"/>
            <a:ext cx="4160614" cy="3095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01" y="1363074"/>
            <a:ext cx="3797428" cy="321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329" y="1311123"/>
            <a:ext cx="3791088" cy="3160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956" y="452284"/>
            <a:ext cx="777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Показники розвитку національної економіки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028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519</Words>
  <Application>Microsoft Office PowerPoint</Application>
  <PresentationFormat>Широкоэкранный</PresentationFormat>
  <Paragraphs>27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Aptos</vt:lpstr>
      <vt:lpstr>Arial</vt:lpstr>
      <vt:lpstr>Montserrat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40</cp:revision>
  <dcterms:created xsi:type="dcterms:W3CDTF">2023-01-12T09:20:21Z</dcterms:created>
  <dcterms:modified xsi:type="dcterms:W3CDTF">2024-04-05T18:27:51Z</dcterms:modified>
</cp:coreProperties>
</file>