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9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8DAD9-497C-B57F-3C69-1B11EAA54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sz="4000" dirty="0"/>
              <a:t>Управління ефективністю бізнесу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0E6842-1F45-5ED3-8217-9406CD683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UA" dirty="0"/>
              <a:t>рактичне </a:t>
            </a:r>
          </a:p>
        </p:txBody>
      </p:sp>
    </p:spTree>
    <p:extLst>
      <p:ext uri="{BB962C8B-B14F-4D97-AF65-F5344CB8AC3E}">
        <p14:creationId xmlns:p14="http://schemas.microsoft.com/office/powerpoint/2010/main" val="282731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9FB5BA-8EB9-9998-585B-85C2F5BE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22" y="412595"/>
            <a:ext cx="10136458" cy="5620215"/>
          </a:xfrm>
        </p:spPr>
        <p:txBody>
          <a:bodyPr/>
          <a:lstStyle/>
          <a:p>
            <a:pPr marL="198120" algn="just">
              <a:spcBef>
                <a:spcPts val="5"/>
              </a:spcBef>
              <a:spcAft>
                <a:spcPts val="0"/>
              </a:spcAft>
              <a:tabLst>
                <a:tab pos="629983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Ціна споживання напівфабрикату після технологічної обробки складала 33,00 грн., а ціна споживання напівфабрикату, що отриманий із сировини, обробленої УФ-променями складалася із ціни необробленого напівфабрикату та витрат на УФ-опромінювання 1 шкурки протягом 1 хвилини: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9605" marR="727710" indent="462915">
              <a:lnSpc>
                <a:spcPts val="3220"/>
              </a:lnSpc>
              <a:spcBef>
                <a:spcPts val="330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(90,0 грн. / 2500 год.) / 60 + (0,2436 грн. / 60) = 0,0047грн., де 90 грн. – вартість лампи ДРТ-1000;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9605">
              <a:lnSpc>
                <a:spcPts val="126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2,5 тис. годин – термін експлуатації лампи ДРТ-1000;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8970" marR="2195830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0,2436 грн. – вартість 1 кВт/год електроенергії; 60 – коефіцієнт переводу годин у хвилини.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>
              <a:spcBef>
                <a:spcPts val="1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7495" indent="45085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 розрахунку інтегрального показника конкурентоспроможності напівфабрикатів занести в табл. 7.4.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3275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5AD529-1C81-9357-148E-4F23262D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546410"/>
            <a:ext cx="10125307" cy="5320990"/>
          </a:xfrm>
        </p:spPr>
        <p:txBody>
          <a:bodyPr/>
          <a:lstStyle/>
          <a:p>
            <a:pPr marL="887095" marR="265430" algn="r">
              <a:lnSpc>
                <a:spcPct val="100000"/>
              </a:lnSpc>
              <a:spcAft>
                <a:spcPts val="0"/>
              </a:spcAft>
            </a:pPr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7.4 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7095" marR="265430">
              <a:lnSpc>
                <a:spcPct val="100000"/>
              </a:lnSpc>
              <a:spcAft>
                <a:spcPts val="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 інтегрального показника конкурентоспроможності напівфабрикатів за різними варіантами обробок сировини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215FB22-8BC0-49C7-0316-8526D3698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69342"/>
              </p:ext>
            </p:extLst>
          </p:nvPr>
        </p:nvGraphicFramePr>
        <p:xfrm>
          <a:off x="2234471" y="1947258"/>
          <a:ext cx="8585929" cy="10078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9151">
                  <a:extLst>
                    <a:ext uri="{9D8B030D-6E8A-4147-A177-3AD203B41FA5}">
                      <a16:colId xmlns:a16="http://schemas.microsoft.com/office/drawing/2014/main" val="3114436271"/>
                    </a:ext>
                  </a:extLst>
                </a:gridCol>
                <a:gridCol w="5590199">
                  <a:extLst>
                    <a:ext uri="{9D8B030D-6E8A-4147-A177-3AD203B41FA5}">
                      <a16:colId xmlns:a16="http://schemas.microsoft.com/office/drawing/2014/main" val="234338361"/>
                    </a:ext>
                  </a:extLst>
                </a:gridCol>
                <a:gridCol w="1009151">
                  <a:extLst>
                    <a:ext uri="{9D8B030D-6E8A-4147-A177-3AD203B41FA5}">
                      <a16:colId xmlns:a16="http://schemas.microsoft.com/office/drawing/2014/main" val="3060410170"/>
                    </a:ext>
                  </a:extLst>
                </a:gridCol>
                <a:gridCol w="977428">
                  <a:extLst>
                    <a:ext uri="{9D8B030D-6E8A-4147-A177-3AD203B41FA5}">
                      <a16:colId xmlns:a16="http://schemas.microsoft.com/office/drawing/2014/main" val="3138739730"/>
                    </a:ext>
                  </a:extLst>
                </a:gridCol>
              </a:tblGrid>
              <a:tr h="202680">
                <a:tc rowSpan="2">
                  <a:txBody>
                    <a:bodyPr/>
                    <a:lstStyle/>
                    <a:p>
                      <a:pPr marL="78740">
                        <a:lnSpc>
                          <a:spcPts val="117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67385" marR="659765" algn="ctr">
                        <a:lnSpc>
                          <a:spcPts val="117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3680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обробки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499259"/>
                  </a:ext>
                </a:extLst>
              </a:tr>
              <a:tr h="19869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825446"/>
                  </a:ext>
                </a:extLst>
              </a:tr>
              <a:tr h="201882"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Комплексний показник якості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217107"/>
                  </a:ext>
                </a:extLst>
              </a:tr>
              <a:tr h="202680"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Індекс ціни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053261"/>
                  </a:ext>
                </a:extLst>
              </a:tr>
              <a:tr h="201882"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Інтегральний показник, К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038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41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A13093-9286-0A23-468E-3B2D6B149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761" y="267629"/>
            <a:ext cx="10504449" cy="6404104"/>
          </a:xfrm>
        </p:spPr>
        <p:txBody>
          <a:bodyPr/>
          <a:lstStyle/>
          <a:p>
            <a:pPr marL="198120" marR="275590" indent="450850" algn="just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1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indent="45085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даними, вказаними у таблиці 1, оцінити конкурентоспроможність верстатів вітчизняного виробництва. Зробити висновок про напрями щодо підвищення конкурентоспроможності кожного з них.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lnSpc>
                <a:spcPts val="1595"/>
              </a:lnSpc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1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Вихідні дані для розрахунку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ctr">
              <a:spcBef>
                <a:spcPts val="20"/>
              </a:spcBef>
              <a:spcAft>
                <a:spcPts val="10"/>
              </a:spcAft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just">
              <a:spcBef>
                <a:spcPts val="20"/>
              </a:spcBef>
              <a:spcAft>
                <a:spcPts val="10"/>
              </a:spcAft>
            </a:pP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Індекс конкурентоспроможності = </a:t>
            </a: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Ітп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Іеп</a:t>
            </a:r>
            <a:endParaRPr lang="uk-U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just">
              <a:spcBef>
                <a:spcPts val="20"/>
              </a:spcBef>
              <a:spcAft>
                <a:spcPts val="10"/>
              </a:spcAft>
            </a:pP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Ітп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1340*0,15+3,1*0,4 + 12*0,1+8*0,1 +3800*0,25 = 1154</a:t>
            </a:r>
          </a:p>
          <a:p>
            <a:pPr marL="1061085" marR="694690" algn="just">
              <a:spcBef>
                <a:spcPts val="20"/>
              </a:spcBef>
              <a:spcAft>
                <a:spcPts val="10"/>
              </a:spcAft>
            </a:pP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Іеп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6000/6000 = 1 (Корея)</a:t>
            </a:r>
          </a:p>
          <a:p>
            <a:pPr marL="1061085" marR="694690" algn="just">
              <a:spcBef>
                <a:spcPts val="20"/>
              </a:spcBef>
              <a:spcAft>
                <a:spcPts val="10"/>
              </a:spcAft>
            </a:pP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Іеп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7000/6000 = (Румунія)</a:t>
            </a:r>
          </a:p>
          <a:p>
            <a:pPr marL="1061085" marR="694690" algn="just">
              <a:spcBef>
                <a:spcPts val="20"/>
              </a:spcBef>
              <a:spcAft>
                <a:spcPts val="10"/>
              </a:spcAft>
            </a:pPr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1085" marR="694690" algn="just">
              <a:spcBef>
                <a:spcPts val="20"/>
              </a:spcBef>
              <a:spcAft>
                <a:spcPts val="10"/>
              </a:spcAft>
            </a:pP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E560CF1-95EE-8E0B-6963-3785293B8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64787"/>
              </p:ext>
            </p:extLst>
          </p:nvPr>
        </p:nvGraphicFramePr>
        <p:xfrm>
          <a:off x="1873405" y="2520176"/>
          <a:ext cx="9303833" cy="25313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52071">
                  <a:extLst>
                    <a:ext uri="{9D8B030D-6E8A-4147-A177-3AD203B41FA5}">
                      <a16:colId xmlns:a16="http://schemas.microsoft.com/office/drawing/2014/main" val="4087182628"/>
                    </a:ext>
                  </a:extLst>
                </a:gridCol>
                <a:gridCol w="983433">
                  <a:extLst>
                    <a:ext uri="{9D8B030D-6E8A-4147-A177-3AD203B41FA5}">
                      <a16:colId xmlns:a16="http://schemas.microsoft.com/office/drawing/2014/main" val="1251386739"/>
                    </a:ext>
                  </a:extLst>
                </a:gridCol>
                <a:gridCol w="950875">
                  <a:extLst>
                    <a:ext uri="{9D8B030D-6E8A-4147-A177-3AD203B41FA5}">
                      <a16:colId xmlns:a16="http://schemas.microsoft.com/office/drawing/2014/main" val="689714682"/>
                    </a:ext>
                  </a:extLst>
                </a:gridCol>
                <a:gridCol w="950875">
                  <a:extLst>
                    <a:ext uri="{9D8B030D-6E8A-4147-A177-3AD203B41FA5}">
                      <a16:colId xmlns:a16="http://schemas.microsoft.com/office/drawing/2014/main" val="4133195685"/>
                    </a:ext>
                  </a:extLst>
                </a:gridCol>
                <a:gridCol w="923106">
                  <a:extLst>
                    <a:ext uri="{9D8B030D-6E8A-4147-A177-3AD203B41FA5}">
                      <a16:colId xmlns:a16="http://schemas.microsoft.com/office/drawing/2014/main" val="2379279813"/>
                    </a:ext>
                  </a:extLst>
                </a:gridCol>
                <a:gridCol w="918318">
                  <a:extLst>
                    <a:ext uri="{9D8B030D-6E8A-4147-A177-3AD203B41FA5}">
                      <a16:colId xmlns:a16="http://schemas.microsoft.com/office/drawing/2014/main" val="574534190"/>
                    </a:ext>
                  </a:extLst>
                </a:gridCol>
                <a:gridCol w="1125155">
                  <a:extLst>
                    <a:ext uri="{9D8B030D-6E8A-4147-A177-3AD203B41FA5}">
                      <a16:colId xmlns:a16="http://schemas.microsoft.com/office/drawing/2014/main" val="2598163392"/>
                    </a:ext>
                  </a:extLst>
                </a:gridCol>
              </a:tblGrid>
              <a:tr h="282867"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40"/>
                        </a:spcBef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8005">
                        <a:lnSpc>
                          <a:spcPts val="11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Параметри верстата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017270">
                        <a:lnSpc>
                          <a:spcPts val="1170"/>
                        </a:lnSpc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Модель, виробник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45720" indent="5715">
                        <a:lnSpc>
                          <a:spcPct val="98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Вагомість показника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032999"/>
                  </a:ext>
                </a:extLst>
              </a:tr>
              <a:tr h="560166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220"/>
                        </a:lnSpc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Б-20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6050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Корея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marR="13335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Г-51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335" marR="13335" algn="ctr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Румунія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marR="13335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Г-52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" marR="13335" algn="ctr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Румунія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6355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К-40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9690" marR="46355" algn="ctr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Україна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4572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К-35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" marR="45720" algn="ctr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Україна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190766"/>
                  </a:ext>
                </a:extLst>
              </a:tr>
              <a:tr h="282867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Виліт шпинделя, мм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764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63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4572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935" marR="22733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05723"/>
                  </a:ext>
                </a:extLst>
              </a:tr>
              <a:tr h="281754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Потужність двигуна, кВт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44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70"/>
                        </a:lnSpc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4572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50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935" marR="2254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338140"/>
                  </a:ext>
                </a:extLst>
              </a:tr>
              <a:tr h="281754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ступенів частот обертання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764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63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4572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0665" marR="22733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733348"/>
                  </a:ext>
                </a:extLst>
              </a:tr>
              <a:tr h="282867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подач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63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4572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935" marR="2254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251725"/>
                  </a:ext>
                </a:extLst>
              </a:tr>
              <a:tr h="277299">
                <a:tc>
                  <a:txBody>
                    <a:bodyPr/>
                    <a:lstStyle/>
                    <a:p>
                      <a:pPr marL="69850">
                        <a:lnSpc>
                          <a:spcPts val="1145"/>
                        </a:lnSpc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Вага верстата, кг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764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marR="1333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3550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marR="1333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635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4572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4170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935" marR="22733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163481"/>
                  </a:ext>
                </a:extLst>
              </a:tr>
              <a:tr h="281754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Ціна верстата, у.о.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764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marR="133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63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4572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70"/>
                        </a:lnSpc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65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1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8FFC99-BDEE-4798-7079-49E548554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09" y="379141"/>
            <a:ext cx="10236819" cy="5731727"/>
          </a:xfrm>
        </p:spPr>
        <p:txBody>
          <a:bodyPr/>
          <a:lstStyle/>
          <a:p>
            <a:pPr marL="198120" marR="278130" indent="457200" algn="just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2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8130" indent="45720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Побудувати «багатокутник  конкурентоспроможності»  за  даними таблиці</a:t>
            </a:r>
            <a:r>
              <a:rPr lang="uk-UA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8130" indent="457200" algn="r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Вихідні дані для побудови «багатокутника</a:t>
            </a:r>
            <a:r>
              <a:rPr lang="uk-UA" sz="1800" b="1" spc="-2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конкурентоспроможності»</a:t>
            </a:r>
          </a:p>
          <a:p>
            <a:pPr algn="ctr"/>
            <a:endParaRPr lang="uk-U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Обсяги = 555+418+311+465+51+156+233 = 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1813CDA-6F34-0AFF-0370-247F618DF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00584"/>
              </p:ext>
            </p:extLst>
          </p:nvPr>
        </p:nvGraphicFramePr>
        <p:xfrm>
          <a:off x="2408664" y="2163338"/>
          <a:ext cx="8486077" cy="29200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78029">
                  <a:extLst>
                    <a:ext uri="{9D8B030D-6E8A-4147-A177-3AD203B41FA5}">
                      <a16:colId xmlns:a16="http://schemas.microsoft.com/office/drawing/2014/main" val="3805997416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801325051"/>
                    </a:ext>
                  </a:extLst>
                </a:gridCol>
                <a:gridCol w="1378569">
                  <a:extLst>
                    <a:ext uri="{9D8B030D-6E8A-4147-A177-3AD203B41FA5}">
                      <a16:colId xmlns:a16="http://schemas.microsoft.com/office/drawing/2014/main" val="4034040074"/>
                    </a:ext>
                  </a:extLst>
                </a:gridCol>
                <a:gridCol w="1139448">
                  <a:extLst>
                    <a:ext uri="{9D8B030D-6E8A-4147-A177-3AD203B41FA5}">
                      <a16:colId xmlns:a16="http://schemas.microsoft.com/office/drawing/2014/main" val="2523918073"/>
                    </a:ext>
                  </a:extLst>
                </a:gridCol>
                <a:gridCol w="991808">
                  <a:extLst>
                    <a:ext uri="{9D8B030D-6E8A-4147-A177-3AD203B41FA5}">
                      <a16:colId xmlns:a16="http://schemas.microsoft.com/office/drawing/2014/main" val="1278198358"/>
                    </a:ext>
                  </a:extLst>
                </a:gridCol>
                <a:gridCol w="1066081">
                  <a:extLst>
                    <a:ext uri="{9D8B030D-6E8A-4147-A177-3AD203B41FA5}">
                      <a16:colId xmlns:a16="http://schemas.microsoft.com/office/drawing/2014/main" val="1482990004"/>
                    </a:ext>
                  </a:extLst>
                </a:gridCol>
                <a:gridCol w="1335997">
                  <a:extLst>
                    <a:ext uri="{9D8B030D-6E8A-4147-A177-3AD203B41FA5}">
                      <a16:colId xmlns:a16="http://schemas.microsoft.com/office/drawing/2014/main" val="190571002"/>
                    </a:ext>
                  </a:extLst>
                </a:gridCol>
              </a:tblGrid>
              <a:tr h="1051144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20"/>
                        </a:spcBef>
                      </a:pPr>
                      <a:r>
                        <a:rPr lang="uk-UA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" marR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Виробник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530" indent="88265">
                        <a:lnSpc>
                          <a:spcPct val="9800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Обсяги реалізації,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6230">
                        <a:lnSpc>
                          <a:spcPts val="121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тис. т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indent="76200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затовареності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indent="69850">
                        <a:lnSpc>
                          <a:spcPct val="9800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Обсяги експорту,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810">
                        <a:lnSpc>
                          <a:spcPts val="121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тис. т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275" indent="254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Чистий дохід, млн.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065" marR="85725" algn="ctr">
                        <a:lnSpc>
                          <a:spcPts val="121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6365" marR="62230" indent="27305">
                        <a:lnSpc>
                          <a:spcPts val="117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Активи, млн. грн.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4620" marR="76200" indent="-762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Перевага споживачів,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algn="ctr">
                        <a:lnSpc>
                          <a:spcPts val="121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043100"/>
                  </a:ext>
                </a:extLst>
              </a:tr>
              <a:tr h="257587">
                <a:tc>
                  <a:txBody>
                    <a:bodyPr/>
                    <a:lstStyle/>
                    <a:p>
                      <a:pPr marL="12700" marR="381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 marR="32956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036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0,87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7330" marR="22161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1900,3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1081,8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2740" marR="32766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983106"/>
                  </a:ext>
                </a:extLst>
              </a:tr>
              <a:tr h="261725">
                <a:tc>
                  <a:txBody>
                    <a:bodyPr/>
                    <a:lstStyle/>
                    <a:p>
                      <a:pPr marL="12700" marR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 marR="3295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03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7330" marR="22161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1000,5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795,2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2740" marR="3276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26,9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251368"/>
                  </a:ext>
                </a:extLst>
              </a:tr>
              <a:tr h="262760">
                <a:tc>
                  <a:txBody>
                    <a:bodyPr/>
                    <a:lstStyle/>
                    <a:p>
                      <a:pPr marL="12700" marR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 marR="3295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03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7330" marR="22352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71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926,6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580,2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2740" marR="3276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358388"/>
                  </a:ext>
                </a:extLst>
              </a:tr>
              <a:tr h="261725">
                <a:tc>
                  <a:txBody>
                    <a:bodyPr/>
                    <a:lstStyle/>
                    <a:p>
                      <a:pPr marL="12700" marR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 marR="3295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03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0,79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7330" marR="22161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1514,5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1336,1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2740" marR="3276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878686"/>
                  </a:ext>
                </a:extLst>
              </a:tr>
              <a:tr h="262760">
                <a:tc>
                  <a:txBody>
                    <a:bodyPr/>
                    <a:lstStyle/>
                    <a:p>
                      <a:pPr marL="12700" marR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 marR="32639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03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7330" marR="22161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1400,3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252,9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2740" marR="3257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052364"/>
                  </a:ext>
                </a:extLst>
              </a:tr>
              <a:tr h="257587">
                <a:tc>
                  <a:txBody>
                    <a:bodyPr/>
                    <a:lstStyle/>
                    <a:p>
                      <a:pPr marL="12700" marR="381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 marR="32956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036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7330" marR="22161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1287,6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2740" marR="32766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86690"/>
                  </a:ext>
                </a:extLst>
              </a:tr>
              <a:tr h="261725">
                <a:tc>
                  <a:txBody>
                    <a:bodyPr/>
                    <a:lstStyle/>
                    <a:p>
                      <a:pPr marL="12700" marR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№7</a:t>
                      </a:r>
                    </a:p>
                    <a:p>
                      <a:pPr marL="12700" marR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 marR="3295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</a:p>
                    <a:p>
                      <a:pPr marL="337820" marR="3295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2189   100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03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060" marR="22352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220,3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1261,2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2740" marR="3276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92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92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186875-1288-95BB-9FB8-D6F25867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819" y="468351"/>
            <a:ext cx="10203365" cy="5620215"/>
          </a:xfrm>
        </p:spPr>
        <p:txBody>
          <a:bodyPr/>
          <a:lstStyle/>
          <a:p>
            <a:pPr indent="630555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3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4955" algn="r">
              <a:lnSpc>
                <a:spcPts val="1585"/>
              </a:lnSpc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3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4960" algn="ctr">
              <a:spcBef>
                <a:spcPts val="20"/>
              </a:spcBef>
              <a:spcAft>
                <a:spcPts val="1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 показників конкурентоспроможності модульної котельні</a:t>
            </a:r>
          </a:p>
          <a:p>
            <a:pPr marR="314960" algn="ctr">
              <a:spcBef>
                <a:spcPts val="20"/>
              </a:spcBef>
              <a:spcAft>
                <a:spcPts val="10"/>
              </a:spcAft>
            </a:pP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AD6C98D-2CB0-EA62-0BB7-1A2D09BD2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4499"/>
              </p:ext>
            </p:extLst>
          </p:nvPr>
        </p:nvGraphicFramePr>
        <p:xfrm>
          <a:off x="2007219" y="1449658"/>
          <a:ext cx="9091960" cy="44381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7116">
                  <a:extLst>
                    <a:ext uri="{9D8B030D-6E8A-4147-A177-3AD203B41FA5}">
                      <a16:colId xmlns:a16="http://schemas.microsoft.com/office/drawing/2014/main" val="2984874912"/>
                    </a:ext>
                  </a:extLst>
                </a:gridCol>
                <a:gridCol w="2364947">
                  <a:extLst>
                    <a:ext uri="{9D8B030D-6E8A-4147-A177-3AD203B41FA5}">
                      <a16:colId xmlns:a16="http://schemas.microsoft.com/office/drawing/2014/main" val="432560191"/>
                    </a:ext>
                  </a:extLst>
                </a:gridCol>
                <a:gridCol w="840979">
                  <a:extLst>
                    <a:ext uri="{9D8B030D-6E8A-4147-A177-3AD203B41FA5}">
                      <a16:colId xmlns:a16="http://schemas.microsoft.com/office/drawing/2014/main" val="3655471389"/>
                    </a:ext>
                  </a:extLst>
                </a:gridCol>
                <a:gridCol w="1282864">
                  <a:extLst>
                    <a:ext uri="{9D8B030D-6E8A-4147-A177-3AD203B41FA5}">
                      <a16:colId xmlns:a16="http://schemas.microsoft.com/office/drawing/2014/main" val="2181320707"/>
                    </a:ext>
                  </a:extLst>
                </a:gridCol>
                <a:gridCol w="1282864">
                  <a:extLst>
                    <a:ext uri="{9D8B030D-6E8A-4147-A177-3AD203B41FA5}">
                      <a16:colId xmlns:a16="http://schemas.microsoft.com/office/drawing/2014/main" val="4128257424"/>
                    </a:ext>
                  </a:extLst>
                </a:gridCol>
                <a:gridCol w="1251595">
                  <a:extLst>
                    <a:ext uri="{9D8B030D-6E8A-4147-A177-3AD203B41FA5}">
                      <a16:colId xmlns:a16="http://schemas.microsoft.com/office/drawing/2014/main" val="4145848077"/>
                    </a:ext>
                  </a:extLst>
                </a:gridCol>
                <a:gridCol w="1251595">
                  <a:extLst>
                    <a:ext uri="{9D8B030D-6E8A-4147-A177-3AD203B41FA5}">
                      <a16:colId xmlns:a16="http://schemas.microsoft.com/office/drawing/2014/main" val="3403459511"/>
                    </a:ext>
                  </a:extLst>
                </a:gridCol>
              </a:tblGrid>
              <a:tr h="212257"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6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6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63880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 marR="2540" indent="-2540" algn="ctr">
                        <a:lnSpc>
                          <a:spcPts val="117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 показника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9710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Корпорація «</a:t>
                      </a:r>
                      <a:r>
                        <a:rPr lang="uk-UA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Колві</a:t>
                      </a: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91795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uk-UA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Укрінтерм</a:t>
                      </a: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16736"/>
                  </a:ext>
                </a:extLst>
              </a:tr>
              <a:tr h="6351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0965" indent="-55245" algn="ctr">
                        <a:lnSpc>
                          <a:spcPts val="1220"/>
                        </a:lnSpc>
                      </a:pPr>
                      <a:r>
                        <a:rPr lang="uk-UA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</a:t>
                      </a: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4620" marR="71120" indent="-33655" algn="ctr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ричний</a:t>
                      </a: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індекс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marR="1651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Виважений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0005" marR="16510" algn="ctr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параметричний індекс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indent="-55245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</a:t>
                      </a: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4775" marR="45720" indent="-30480" algn="ctr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ричний</a:t>
                      </a: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індекс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22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Виважений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2385" algn="ctr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параметричний індекс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9"/>
                  </a:ext>
                </a:extLst>
              </a:tr>
              <a:tr h="211422">
                <a:tc>
                  <a:txBody>
                    <a:bodyPr/>
                    <a:lstStyle/>
                    <a:p>
                      <a:pPr marR="1035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978660" marR="19767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 якості: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80063"/>
                  </a:ext>
                </a:extLst>
              </a:tr>
              <a:tr h="212257">
                <a:tc>
                  <a:txBody>
                    <a:bodyPr/>
                    <a:lstStyle/>
                    <a:p>
                      <a:pPr marR="654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Потужність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859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730948"/>
                  </a:ext>
                </a:extLst>
              </a:tr>
              <a:tr h="211422">
                <a:tc>
                  <a:txBody>
                    <a:bodyPr/>
                    <a:lstStyle/>
                    <a:p>
                      <a:pPr marR="654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Екологічність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66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689425"/>
                  </a:ext>
                </a:extLst>
              </a:tr>
              <a:tr h="211422">
                <a:tc>
                  <a:txBody>
                    <a:bodyPr/>
                    <a:lstStyle/>
                    <a:p>
                      <a:pPr marR="654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Ергономічність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66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08160"/>
                  </a:ext>
                </a:extLst>
              </a:tr>
              <a:tr h="208079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45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45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45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914701"/>
                  </a:ext>
                </a:extLst>
              </a:tr>
              <a:tr h="211422">
                <a:tc>
                  <a:txBody>
                    <a:bodyPr/>
                    <a:lstStyle/>
                    <a:p>
                      <a:pPr marR="1035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981835" marR="19767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Вартісні показники: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72259"/>
                  </a:ext>
                </a:extLst>
              </a:tr>
              <a:tr h="424515">
                <a:tc>
                  <a:txBody>
                    <a:bodyPr/>
                    <a:lstStyle/>
                    <a:p>
                      <a:pPr marR="65405" algn="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Ціна (однієї модульної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котельні), грн..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22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6685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864131"/>
                  </a:ext>
                </a:extLst>
              </a:tr>
              <a:tr h="208079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245627"/>
                  </a:ext>
                </a:extLst>
              </a:tr>
              <a:tr h="211422">
                <a:tc>
                  <a:txBody>
                    <a:bodyPr/>
                    <a:lstStyle/>
                    <a:p>
                      <a:pPr marR="1035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981835" marR="19767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Маркетингові показники: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10842"/>
                  </a:ext>
                </a:extLst>
              </a:tr>
              <a:tr h="212257">
                <a:tc>
                  <a:txBody>
                    <a:bodyPr/>
                    <a:lstStyle/>
                    <a:p>
                      <a:pPr marR="654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Імідж підприємства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65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859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913037"/>
                  </a:ext>
                </a:extLst>
              </a:tr>
              <a:tr h="424515">
                <a:tc>
                  <a:txBody>
                    <a:bodyPr/>
                    <a:lstStyle/>
                    <a:p>
                      <a:pPr marR="65405" algn="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 усвідомленості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 котельну установку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ctr">
                        <a:lnSpc>
                          <a:spcPts val="122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22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651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859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1,43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09648"/>
                  </a:ext>
                </a:extLst>
              </a:tr>
              <a:tr h="208079">
                <a:tc>
                  <a:txBody>
                    <a:bodyPr/>
                    <a:lstStyle/>
                    <a:p>
                      <a:pPr marR="65405" algn="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Доставка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ctr">
                        <a:lnSpc>
                          <a:spcPts val="1145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651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800440"/>
                  </a:ext>
                </a:extLst>
              </a:tr>
              <a:tr h="211422">
                <a:tc>
                  <a:txBody>
                    <a:bodyPr/>
                    <a:lstStyle/>
                    <a:p>
                      <a:pPr marR="654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Передпродажний сервіс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65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859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802154"/>
                  </a:ext>
                </a:extLst>
              </a:tr>
              <a:tr h="212257">
                <a:tc>
                  <a:txBody>
                    <a:bodyPr/>
                    <a:lstStyle/>
                    <a:p>
                      <a:pPr marR="6540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Надання знижок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65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4668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164624"/>
                  </a:ext>
                </a:extLst>
              </a:tr>
              <a:tr h="212257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984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81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D27C61-7593-1363-59D7-94168302D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701" y="401443"/>
            <a:ext cx="10281425" cy="5787483"/>
          </a:xfrm>
        </p:spPr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Визначивши інтегральний показник за якісними, вартісними та маркетинговим параметрам, занести в таблицю 4 та розрахувати інтегральний показник конкурентоспроможності. Надати відповідні висновки.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4</a:t>
            </a:r>
            <a:endParaRPr lang="ru-UA" dirty="0"/>
          </a:p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Інтегральні показники конкурентоспроможності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A43E58E-17DE-4773-2CA5-86B514A26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98494"/>
              </p:ext>
            </p:extLst>
          </p:nvPr>
        </p:nvGraphicFramePr>
        <p:xfrm>
          <a:off x="1962615" y="2442117"/>
          <a:ext cx="7049939" cy="21152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0033">
                  <a:extLst>
                    <a:ext uri="{9D8B030D-6E8A-4147-A177-3AD203B41FA5}">
                      <a16:colId xmlns:a16="http://schemas.microsoft.com/office/drawing/2014/main" val="4220826304"/>
                    </a:ext>
                  </a:extLst>
                </a:gridCol>
                <a:gridCol w="4629823">
                  <a:extLst>
                    <a:ext uri="{9D8B030D-6E8A-4147-A177-3AD203B41FA5}">
                      <a16:colId xmlns:a16="http://schemas.microsoft.com/office/drawing/2014/main" val="115222668"/>
                    </a:ext>
                  </a:extLst>
                </a:gridCol>
                <a:gridCol w="881045">
                  <a:extLst>
                    <a:ext uri="{9D8B030D-6E8A-4147-A177-3AD203B41FA5}">
                      <a16:colId xmlns:a16="http://schemas.microsoft.com/office/drawing/2014/main" val="2759914569"/>
                    </a:ext>
                  </a:extLst>
                </a:gridCol>
                <a:gridCol w="1119038">
                  <a:extLst>
                    <a:ext uri="{9D8B030D-6E8A-4147-A177-3AD203B41FA5}">
                      <a16:colId xmlns:a16="http://schemas.microsoft.com/office/drawing/2014/main" val="1316880619"/>
                    </a:ext>
                  </a:extLst>
                </a:gridCol>
              </a:tblGrid>
              <a:tr h="702764">
                <a:tc>
                  <a:txBody>
                    <a:bodyPr/>
                    <a:lstStyle/>
                    <a:p>
                      <a:pPr marR="93345" algn="r">
                        <a:lnSpc>
                          <a:spcPts val="117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6975">
                        <a:lnSpc>
                          <a:spcPts val="117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Інтегральні показники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1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Корпорація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" algn="ctr">
                        <a:lnSpc>
                          <a:spcPts val="120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«Колві»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86995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670" marR="86995" algn="ctr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“Укрінтерм”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319990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 marR="109855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Інтегральний показник за якісними параметрами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132021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Інтегральний показник за вартісними параметрами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507299"/>
                  </a:ext>
                </a:extLst>
              </a:tr>
              <a:tr h="347889">
                <a:tc>
                  <a:txBody>
                    <a:bodyPr/>
                    <a:lstStyle/>
                    <a:p>
                      <a:pPr marL="69850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Інтегральний показник за маркетинговими параметрами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042044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інтегральний показник конкурентоспроможності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300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69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4F446D-9501-B40E-3277-97863382E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971" y="367990"/>
            <a:ext cx="10660566" cy="6055112"/>
          </a:xfrm>
        </p:spPr>
        <p:txBody>
          <a:bodyPr/>
          <a:lstStyle/>
          <a:p>
            <a:pPr marL="649605" algn="just">
              <a:lnSpc>
                <a:spcPts val="1595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1.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8130" indent="45085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Здійснити оцінку конкурентоспроможності напівфабрикату хутрового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кроля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двома методами: розрахунковим та графічним. Розрахунковим методом визначити інтегральний показник конкурентоспроможності. Для графічної інтерпретації отриманих результатів використати метод багатокутника.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6860" indent="45085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Об’єктом дослідження обрані напівфабрикати, отримані із сировини хутрового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кроля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законсервованої прісно-сушінням (базовий зразок, варіант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622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№1); законсервованої з використанням УФ-опромінювання (варіант №2 опромінювання протягом 2 хв., № 3 – опромінювання протягом 3 хв.).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8130" indent="45085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 показників необхідних для оцінки конкурентоспроможності напівфабрикату хутрового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кроля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наведений в табл. 7.1.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8120" marR="274955" indent="45085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метою встановлення вагомості показників в обраній номенклатурі властивостей використано експертний метод і проведено анкетне опитування, за допомогою якого 10 експертів оцінювали кожен показник у балах (від 0 до  10 балів). В якості експертів виступали фахівці кафедри хімії і технології шкіри та хутра Київського національного університету технології та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дизайну.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8385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A5AB40-F3EC-F40A-B6AD-3877CF038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971" y="379141"/>
            <a:ext cx="10326029" cy="6155474"/>
          </a:xfrm>
        </p:spPr>
        <p:txBody>
          <a:bodyPr/>
          <a:lstStyle/>
          <a:p>
            <a:pPr algn="r"/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7.1</a:t>
            </a:r>
          </a:p>
          <a:p>
            <a:pPr marL="436245" marR="64135" algn="ctr">
              <a:lnSpc>
                <a:spcPts val="161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вагомості показників якості напівфабрикату хутрового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70280" marR="1048385" algn="ctr">
              <a:spcAft>
                <a:spcPts val="0"/>
              </a:spcAft>
            </a:pP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кроля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31FD589-4B9B-A1E6-CBF9-E0248912D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62296"/>
              </p:ext>
            </p:extLst>
          </p:nvPr>
        </p:nvGraphicFramePr>
        <p:xfrm>
          <a:off x="2163336" y="1411068"/>
          <a:ext cx="8129240" cy="39080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67318">
                  <a:extLst>
                    <a:ext uri="{9D8B030D-6E8A-4147-A177-3AD203B41FA5}">
                      <a16:colId xmlns:a16="http://schemas.microsoft.com/office/drawing/2014/main" val="1412261620"/>
                    </a:ext>
                  </a:extLst>
                </a:gridCol>
                <a:gridCol w="850943">
                  <a:extLst>
                    <a:ext uri="{9D8B030D-6E8A-4147-A177-3AD203B41FA5}">
                      <a16:colId xmlns:a16="http://schemas.microsoft.com/office/drawing/2014/main" val="2326800944"/>
                    </a:ext>
                  </a:extLst>
                </a:gridCol>
                <a:gridCol w="850943">
                  <a:extLst>
                    <a:ext uri="{9D8B030D-6E8A-4147-A177-3AD203B41FA5}">
                      <a16:colId xmlns:a16="http://schemas.microsoft.com/office/drawing/2014/main" val="1567422085"/>
                    </a:ext>
                  </a:extLst>
                </a:gridCol>
                <a:gridCol w="558969">
                  <a:extLst>
                    <a:ext uri="{9D8B030D-6E8A-4147-A177-3AD203B41FA5}">
                      <a16:colId xmlns:a16="http://schemas.microsoft.com/office/drawing/2014/main" val="3300844930"/>
                    </a:ext>
                  </a:extLst>
                </a:gridCol>
                <a:gridCol w="558969">
                  <a:extLst>
                    <a:ext uri="{9D8B030D-6E8A-4147-A177-3AD203B41FA5}">
                      <a16:colId xmlns:a16="http://schemas.microsoft.com/office/drawing/2014/main" val="1771056730"/>
                    </a:ext>
                  </a:extLst>
                </a:gridCol>
                <a:gridCol w="768972">
                  <a:extLst>
                    <a:ext uri="{9D8B030D-6E8A-4147-A177-3AD203B41FA5}">
                      <a16:colId xmlns:a16="http://schemas.microsoft.com/office/drawing/2014/main" val="560154470"/>
                    </a:ext>
                  </a:extLst>
                </a:gridCol>
                <a:gridCol w="768972">
                  <a:extLst>
                    <a:ext uri="{9D8B030D-6E8A-4147-A177-3AD203B41FA5}">
                      <a16:colId xmlns:a16="http://schemas.microsoft.com/office/drawing/2014/main" val="307881682"/>
                    </a:ext>
                  </a:extLst>
                </a:gridCol>
                <a:gridCol w="652649">
                  <a:extLst>
                    <a:ext uri="{9D8B030D-6E8A-4147-A177-3AD203B41FA5}">
                      <a16:colId xmlns:a16="http://schemas.microsoft.com/office/drawing/2014/main" val="259578174"/>
                    </a:ext>
                  </a:extLst>
                </a:gridCol>
                <a:gridCol w="652649">
                  <a:extLst>
                    <a:ext uri="{9D8B030D-6E8A-4147-A177-3AD203B41FA5}">
                      <a16:colId xmlns:a16="http://schemas.microsoft.com/office/drawing/2014/main" val="1187171501"/>
                    </a:ext>
                  </a:extLst>
                </a:gridCol>
                <a:gridCol w="498856">
                  <a:extLst>
                    <a:ext uri="{9D8B030D-6E8A-4147-A177-3AD203B41FA5}">
                      <a16:colId xmlns:a16="http://schemas.microsoft.com/office/drawing/2014/main" val="1619235066"/>
                    </a:ext>
                  </a:extLst>
                </a:gridCol>
              </a:tblGrid>
              <a:tr h="160962"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265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експертів (бали)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1859915" marR="18535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975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342454"/>
                  </a:ext>
                </a:extLst>
              </a:tr>
              <a:tr h="101065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445" indent="4445" algn="ctr">
                        <a:lnSpc>
                          <a:spcPts val="13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Границя міцності шкірної тканини у разі</a:t>
                      </a:r>
                      <a:r>
                        <a:rPr lang="uk-UA" sz="1000" spc="-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розтягання,, </a:t>
                      </a:r>
                      <a:r>
                        <a:rPr lang="uk-UA" sz="1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МПа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99695" indent="2540" algn="ctr">
                        <a:lnSpc>
                          <a:spcPts val="13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Відносне видовження на момент розірвання,%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marR="77470" indent="76200">
                        <a:lnSpc>
                          <a:spcPct val="103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 зварювання, °С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55"/>
                        </a:spcBef>
                      </a:pPr>
                      <a:r>
                        <a:rPr lang="uk-UA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8595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Площа, дм3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4310" marR="185420" indent="12065">
                        <a:lnSpc>
                          <a:spcPct val="101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рН шкірної тканини, од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10414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" marR="5715" indent="2540" algn="ctr">
                        <a:lnSpc>
                          <a:spcPct val="101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незв.язаних жирових речовин,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ts val="101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marR="77470" indent="-204470">
                        <a:lnSpc>
                          <a:spcPct val="101000"/>
                        </a:lnSpc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золи, %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6380" marR="77470" indent="-134620">
                        <a:lnSpc>
                          <a:spcPct val="101000"/>
                        </a:lnSpc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вологи, %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979480"/>
                  </a:ext>
                </a:extLst>
              </a:tr>
              <a:tr h="147549">
                <a:tc>
                  <a:txBody>
                    <a:bodyPr/>
                    <a:lstStyle/>
                    <a:p>
                      <a:pPr marL="5715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464507"/>
                  </a:ext>
                </a:extLst>
              </a:tr>
              <a:tr h="160962"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620874"/>
                  </a:ext>
                </a:extLst>
              </a:tr>
              <a:tr h="160962"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097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580551"/>
                  </a:ext>
                </a:extLst>
              </a:tr>
              <a:tr h="160962"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806790"/>
                  </a:ext>
                </a:extLst>
              </a:tr>
              <a:tr h="160962"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65121"/>
                  </a:ext>
                </a:extLst>
              </a:tr>
              <a:tr h="147549">
                <a:tc>
                  <a:txBody>
                    <a:bodyPr/>
                    <a:lstStyle/>
                    <a:p>
                      <a:pPr marL="5715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097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982223"/>
                  </a:ext>
                </a:extLst>
              </a:tr>
              <a:tr h="160962"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097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086556"/>
                  </a:ext>
                </a:extLst>
              </a:tr>
              <a:tr h="160962"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097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960745"/>
                  </a:ext>
                </a:extLst>
              </a:tr>
              <a:tr h="160962">
                <a:tc>
                  <a:txBody>
                    <a:bodyPr/>
                    <a:lstStyle/>
                    <a:p>
                      <a:pPr marL="5715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097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472253"/>
                  </a:ext>
                </a:extLst>
              </a:tr>
              <a:tr h="281715">
                <a:tc>
                  <a:txBody>
                    <a:bodyPr/>
                    <a:lstStyle/>
                    <a:p>
                      <a:pPr marL="718820" marR="70993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406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4160" marR="25590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780191"/>
                  </a:ext>
                </a:extLst>
              </a:tr>
              <a:tr h="147549">
                <a:tc>
                  <a:txBody>
                    <a:bodyPr/>
                    <a:lstStyle/>
                    <a:p>
                      <a:pPr marL="69850">
                        <a:lnSpc>
                          <a:spcPts val="1145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Середнє значення, бал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081491"/>
                  </a:ext>
                </a:extLst>
              </a:tr>
              <a:tr h="321924">
                <a:tc>
                  <a:txBody>
                    <a:bodyPr/>
                    <a:lstStyle/>
                    <a:p>
                      <a:pPr marL="69850">
                        <a:lnSpc>
                          <a:spcPts val="1220"/>
                        </a:lnSpc>
                        <a:tabLst>
                          <a:tab pos="901700" algn="l"/>
                        </a:tabLs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	вагомості,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бал,%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397952"/>
                  </a:ext>
                </a:extLst>
              </a:tr>
              <a:tr h="563430">
                <a:tc>
                  <a:txBody>
                    <a:bodyPr/>
                    <a:lstStyle/>
                    <a:p>
                      <a:pPr marL="69850">
                        <a:lnSpc>
                          <a:spcPts val="1220"/>
                        </a:lnSpc>
                        <a:spcAft>
                          <a:spcPts val="0"/>
                        </a:spcAft>
                        <a:tabLst>
                          <a:tab pos="1081405" algn="l"/>
                        </a:tabLs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	</a:t>
                      </a:r>
                      <a:r>
                        <a:rPr lang="uk-UA" sz="1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вагомост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897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07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F0DB84-AE86-ACD5-BAE5-2894100F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215" y="267629"/>
            <a:ext cx="10682868" cy="6133171"/>
          </a:xfrm>
        </p:spPr>
        <p:txBody>
          <a:bodyPr/>
          <a:lstStyle/>
          <a:p>
            <a:pPr marL="5437505" algn="r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7.2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565" marR="526415" indent="0" algn="ctr">
              <a:spcBef>
                <a:spcPts val="20"/>
              </a:spcBef>
              <a:spcAft>
                <a:spcPts val="0"/>
              </a:spcAft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 одиничних показників якості напівфабрикат у хутрового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кроля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1EAF53E-BE3F-2414-65A7-1BD8DD2C3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06449"/>
              </p:ext>
            </p:extLst>
          </p:nvPr>
        </p:nvGraphicFramePr>
        <p:xfrm>
          <a:off x="2018372" y="1204333"/>
          <a:ext cx="7939667" cy="347918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55587">
                  <a:extLst>
                    <a:ext uri="{9D8B030D-6E8A-4147-A177-3AD203B41FA5}">
                      <a16:colId xmlns:a16="http://schemas.microsoft.com/office/drawing/2014/main" val="744449634"/>
                    </a:ext>
                  </a:extLst>
                </a:gridCol>
                <a:gridCol w="2251108">
                  <a:extLst>
                    <a:ext uri="{9D8B030D-6E8A-4147-A177-3AD203B41FA5}">
                      <a16:colId xmlns:a16="http://schemas.microsoft.com/office/drawing/2014/main" val="1685461878"/>
                    </a:ext>
                  </a:extLst>
                </a:gridCol>
                <a:gridCol w="1616780">
                  <a:extLst>
                    <a:ext uri="{9D8B030D-6E8A-4147-A177-3AD203B41FA5}">
                      <a16:colId xmlns:a16="http://schemas.microsoft.com/office/drawing/2014/main" val="3062216572"/>
                    </a:ext>
                  </a:extLst>
                </a:gridCol>
                <a:gridCol w="859363">
                  <a:extLst>
                    <a:ext uri="{9D8B030D-6E8A-4147-A177-3AD203B41FA5}">
                      <a16:colId xmlns:a16="http://schemas.microsoft.com/office/drawing/2014/main" val="1354577531"/>
                    </a:ext>
                  </a:extLst>
                </a:gridCol>
                <a:gridCol w="859363">
                  <a:extLst>
                    <a:ext uri="{9D8B030D-6E8A-4147-A177-3AD203B41FA5}">
                      <a16:colId xmlns:a16="http://schemas.microsoft.com/office/drawing/2014/main" val="4102382618"/>
                    </a:ext>
                  </a:extLst>
                </a:gridCol>
                <a:gridCol w="750621">
                  <a:extLst>
                    <a:ext uri="{9D8B030D-6E8A-4147-A177-3AD203B41FA5}">
                      <a16:colId xmlns:a16="http://schemas.microsoft.com/office/drawing/2014/main" val="1171503596"/>
                    </a:ext>
                  </a:extLst>
                </a:gridCol>
                <a:gridCol w="746845">
                  <a:extLst>
                    <a:ext uri="{9D8B030D-6E8A-4147-A177-3AD203B41FA5}">
                      <a16:colId xmlns:a16="http://schemas.microsoft.com/office/drawing/2014/main" val="2023765145"/>
                    </a:ext>
                  </a:extLst>
                </a:gridCol>
              </a:tblGrid>
              <a:tr h="646973"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35"/>
                        </a:spcBef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35"/>
                        </a:spcBef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46430" marR="64071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30175" marR="45720" indent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Середнє значення параметру базового (контрольного)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20065" marR="435610" algn="ctr"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зразка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3680" indent="-58420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величина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3825" indent="109220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параметру (р) за варіантами обробки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42240" marR="13716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Одиничний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4145" marR="137160" algn="ctr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 якості (q)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697337"/>
                  </a:ext>
                </a:extLst>
              </a:tr>
              <a:tr h="231548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17604"/>
                  </a:ext>
                </a:extLst>
              </a:tr>
              <a:tr h="653783">
                <a:tc>
                  <a:txBody>
                    <a:bodyPr/>
                    <a:lstStyle/>
                    <a:p>
                      <a:pPr marR="32385" algn="ct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190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Границя міцності шкірної тканини у разі розтягання,,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lnSpc>
                          <a:spcPts val="118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МПа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960" marR="43561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4318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175502"/>
                  </a:ext>
                </a:extLst>
              </a:tr>
              <a:tr h="442665">
                <a:tc>
                  <a:txBody>
                    <a:bodyPr/>
                    <a:lstStyle/>
                    <a:p>
                      <a:pPr marR="32385" algn="ctr">
                        <a:lnSpc>
                          <a:spcPts val="12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331470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Відносне видовження на момент розірвання,%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960" marR="435610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43180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ts val="12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51175"/>
                  </a:ext>
                </a:extLst>
              </a:tr>
              <a:tr h="215374">
                <a:tc>
                  <a:txBody>
                    <a:bodyPr/>
                    <a:lstStyle/>
                    <a:p>
                      <a:pPr marR="323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 зварювання, °С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0690" marR="4356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4318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0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828606"/>
                  </a:ext>
                </a:extLst>
              </a:tr>
              <a:tr h="216225">
                <a:tc>
                  <a:txBody>
                    <a:bodyPr/>
                    <a:lstStyle/>
                    <a:p>
                      <a:pPr marR="323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Площа, дм3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960" marR="4356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4318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966817"/>
                  </a:ext>
                </a:extLst>
              </a:tr>
              <a:tr h="211969">
                <a:tc>
                  <a:txBody>
                    <a:bodyPr/>
                    <a:lstStyle/>
                    <a:p>
                      <a:pPr marR="32385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рН шкірної тканини, од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3865" marR="43561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431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934601"/>
                  </a:ext>
                </a:extLst>
              </a:tr>
              <a:tr h="432450">
                <a:tc>
                  <a:txBody>
                    <a:bodyPr/>
                    <a:lstStyle/>
                    <a:p>
                      <a:pPr marR="32385" algn="ct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незв.язаних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жирових речовин, 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960" marR="43561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4318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ts val="1220"/>
                        </a:lnSpc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390046"/>
                  </a:ext>
                </a:extLst>
              </a:tr>
              <a:tr h="216225">
                <a:tc>
                  <a:txBody>
                    <a:bodyPr/>
                    <a:lstStyle/>
                    <a:p>
                      <a:pPr marR="323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золи, 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960" marR="4356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4318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40828"/>
                  </a:ext>
                </a:extLst>
              </a:tr>
              <a:tr h="211969">
                <a:tc>
                  <a:txBody>
                    <a:bodyPr/>
                    <a:lstStyle/>
                    <a:p>
                      <a:pPr marR="32385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вологи, 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960" marR="43561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431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94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35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70A55C-74A6-B0B6-F39E-09E5ABFEB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667" y="546409"/>
            <a:ext cx="10337181" cy="5720575"/>
          </a:xfrm>
        </p:spPr>
        <p:txBody>
          <a:bodyPr/>
          <a:lstStyle/>
          <a:p>
            <a:pPr marL="198120" indent="450850" algn="just">
              <a:spcBef>
                <a:spcPts val="5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 розрахунку комплексних показників якості напівфабрикатів хутрового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кроля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кожним варіантом обробки навести в табл. 7.3.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Bef>
                <a:spcPts val="335"/>
              </a:spcBef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7.3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комплексних показників якості за варіантами обробки</a:t>
            </a:r>
            <a:r>
              <a:rPr lang="ru-UA" dirty="0">
                <a:effectLst/>
              </a:rPr>
              <a:t> </a:t>
            </a:r>
          </a:p>
          <a:p>
            <a:pPr algn="ctr"/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E975F69-AA06-777F-2E75-C14E69974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00043"/>
              </p:ext>
            </p:extLst>
          </p:nvPr>
        </p:nvGraphicFramePr>
        <p:xfrm>
          <a:off x="1918011" y="2029522"/>
          <a:ext cx="7525391" cy="33489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7552">
                  <a:extLst>
                    <a:ext uri="{9D8B030D-6E8A-4147-A177-3AD203B41FA5}">
                      <a16:colId xmlns:a16="http://schemas.microsoft.com/office/drawing/2014/main" val="2178154450"/>
                    </a:ext>
                  </a:extLst>
                </a:gridCol>
                <a:gridCol w="4141412">
                  <a:extLst>
                    <a:ext uri="{9D8B030D-6E8A-4147-A177-3AD203B41FA5}">
                      <a16:colId xmlns:a16="http://schemas.microsoft.com/office/drawing/2014/main" val="3457005550"/>
                    </a:ext>
                  </a:extLst>
                </a:gridCol>
                <a:gridCol w="901323">
                  <a:extLst>
                    <a:ext uri="{9D8B030D-6E8A-4147-A177-3AD203B41FA5}">
                      <a16:colId xmlns:a16="http://schemas.microsoft.com/office/drawing/2014/main" val="2101300325"/>
                    </a:ext>
                  </a:extLst>
                </a:gridCol>
                <a:gridCol w="827552">
                  <a:extLst>
                    <a:ext uri="{9D8B030D-6E8A-4147-A177-3AD203B41FA5}">
                      <a16:colId xmlns:a16="http://schemas.microsoft.com/office/drawing/2014/main" val="1634985481"/>
                    </a:ext>
                  </a:extLst>
                </a:gridCol>
                <a:gridCol w="827552">
                  <a:extLst>
                    <a:ext uri="{9D8B030D-6E8A-4147-A177-3AD203B41FA5}">
                      <a16:colId xmlns:a16="http://schemas.microsoft.com/office/drawing/2014/main" val="1583213987"/>
                    </a:ext>
                  </a:extLst>
                </a:gridCol>
              </a:tblGrid>
              <a:tr h="627311"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6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6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46430" marR="63754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40"/>
                        </a:spcBef>
                      </a:pPr>
                      <a:r>
                        <a:rPr lang="uk-UA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2870" marR="86360" indent="8890">
                        <a:lnSpc>
                          <a:spcPts val="11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 вагомості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1910" marR="1130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Одиничний показник якості за варіантами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113030" algn="ctr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обробок (qі)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114615"/>
                  </a:ext>
                </a:extLst>
              </a:tr>
              <a:tr h="203386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81819"/>
                  </a:ext>
                </a:extLst>
              </a:tr>
              <a:tr h="451697">
                <a:tc>
                  <a:txBody>
                    <a:bodyPr/>
                    <a:lstStyle/>
                    <a:p>
                      <a:pPr marR="32385" algn="ct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Границя міцності шкірної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187325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тканини у разі розтягання,, МПа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87103"/>
                  </a:ext>
                </a:extLst>
              </a:tr>
              <a:tr h="410856">
                <a:tc>
                  <a:txBody>
                    <a:bodyPr/>
                    <a:lstStyle/>
                    <a:p>
                      <a:pPr marR="32385" algn="ctr">
                        <a:lnSpc>
                          <a:spcPts val="122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1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Відносне видовження на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lnSpc>
                          <a:spcPts val="120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момент розірвання,%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644393"/>
                  </a:ext>
                </a:extLst>
              </a:tr>
              <a:tr h="207470">
                <a:tc>
                  <a:txBody>
                    <a:bodyPr/>
                    <a:lstStyle/>
                    <a:p>
                      <a:pPr marR="323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 зварювання, °С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06329"/>
                  </a:ext>
                </a:extLst>
              </a:tr>
              <a:tr h="207470">
                <a:tc>
                  <a:txBody>
                    <a:bodyPr/>
                    <a:lstStyle/>
                    <a:p>
                      <a:pPr marR="323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Площа, дм3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879544"/>
                  </a:ext>
                </a:extLst>
              </a:tr>
              <a:tr h="203386">
                <a:tc>
                  <a:txBody>
                    <a:bodyPr/>
                    <a:lstStyle/>
                    <a:p>
                      <a:pPr marR="32385" algn="ctr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рН шкірної тканини, од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900146"/>
                  </a:ext>
                </a:extLst>
              </a:tr>
              <a:tr h="212371">
                <a:tc>
                  <a:txBody>
                    <a:bodyPr/>
                    <a:lstStyle/>
                    <a:p>
                      <a:pPr marR="32385" algn="ctr">
                        <a:lnSpc>
                          <a:spcPts val="124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206375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незв.язаних жирових речовин, 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612174"/>
                  </a:ext>
                </a:extLst>
              </a:tr>
              <a:tr h="206653">
                <a:tc>
                  <a:txBody>
                    <a:bodyPr/>
                    <a:lstStyle/>
                    <a:p>
                      <a:pPr marR="323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золи, 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476195"/>
                  </a:ext>
                </a:extLst>
              </a:tr>
              <a:tr h="207470">
                <a:tc>
                  <a:txBody>
                    <a:bodyPr/>
                    <a:lstStyle/>
                    <a:p>
                      <a:pPr marR="32385" algn="ctr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Масова частка вологи, %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643248"/>
                  </a:ext>
                </a:extLst>
              </a:tr>
              <a:tr h="410856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1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Комплексний показник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lnSpc>
                          <a:spcPts val="1205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791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95942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121</TotalTime>
  <Words>1257</Words>
  <Application>Microsoft Macintosh PowerPoint</Application>
  <PresentationFormat>Широкоэкранный</PresentationFormat>
  <Paragraphs>612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Franklin Gothic Book</vt:lpstr>
      <vt:lpstr>Times New Roman</vt:lpstr>
      <vt:lpstr>Crop</vt:lpstr>
      <vt:lpstr>Управління ефективністю бізнесу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ефективністю бізнесу</dc:title>
  <dc:creator>Александр Ткачук</dc:creator>
  <cp:lastModifiedBy>Александр Ткачук</cp:lastModifiedBy>
  <cp:revision>13</cp:revision>
  <dcterms:created xsi:type="dcterms:W3CDTF">2023-01-08T18:23:35Z</dcterms:created>
  <dcterms:modified xsi:type="dcterms:W3CDTF">2023-01-09T11:08:36Z</dcterms:modified>
</cp:coreProperties>
</file>