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60" r:id="rId8"/>
    <p:sldId id="261" r:id="rId9"/>
    <p:sldId id="273" r:id="rId10"/>
    <p:sldId id="262" r:id="rId11"/>
    <p:sldId id="263" r:id="rId12"/>
    <p:sldId id="264" r:id="rId13"/>
    <p:sldId id="265" r:id="rId14"/>
    <p:sldId id="266" r:id="rId15"/>
    <p:sldId id="267" r:id="rId16"/>
    <p:sldId id="274" r:id="rId17"/>
    <p:sldId id="268" r:id="rId18"/>
    <p:sldId id="275" r:id="rId19"/>
    <p:sldId id="276" r:id="rId20"/>
    <p:sldId id="277" r:id="rId21"/>
    <p:sldId id="269" r:id="rId22"/>
    <p:sldId id="270" r:id="rId23"/>
    <p:sldId id="278" r:id="rId24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ontserrat" panose="020B0604020202020204" charset="-52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386619" y="0"/>
            <a:ext cx="13901381" cy="10287000"/>
          </a:xfrm>
          <a:prstGeom prst="rect">
            <a:avLst/>
          </a:prstGeom>
          <a:solidFill>
            <a:srgbClr val="FDCF60"/>
          </a:solidFill>
        </p:spPr>
      </p:sp>
      <p:sp>
        <p:nvSpPr>
          <p:cNvPr id="6" name="TextBox 6"/>
          <p:cNvSpPr txBox="1"/>
          <p:nvPr/>
        </p:nvSpPr>
        <p:spPr>
          <a:xfrm>
            <a:off x="1066800" y="2095500"/>
            <a:ext cx="8458200" cy="4411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24"/>
              </a:lnSpc>
            </a:pPr>
            <a:r>
              <a:rPr lang="ru-RU" sz="7985" smtClean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7985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 </a:t>
            </a:r>
            <a:r>
              <a:rPr lang="ru-RU" sz="7985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7985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985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7985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985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кампаній</a:t>
            </a:r>
            <a:endParaRPr lang="en-US" sz="7985" dirty="0">
              <a:solidFill>
                <a:srgbClr val="0C45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096000" y="1943100"/>
            <a:ext cx="11661368" cy="77548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81601" y="2552700"/>
            <a:ext cx="4114800" cy="6489026"/>
            <a:chOff x="0" y="0"/>
            <a:chExt cx="6459620" cy="672163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45243"/>
              <a:ext cx="6459620" cy="61763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847"/>
                </a:lnSpc>
              </a:pP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А.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Обґрунтованість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ts val="2847"/>
                </a:lnSpc>
              </a:pP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Реалізація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цієї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вимоги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забезпечується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результатами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всебічного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аналізу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вихідних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соціально-політичних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технологічних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умов конкретного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політичного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проекту. З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цією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метою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проводяться</a:t>
              </a:r>
              <a:endParaRPr lang="ru-RU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2847"/>
                </a:lnSpc>
              </a:pP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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соціологічні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дослідження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опитування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фокус-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групи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),</a:t>
              </a:r>
            </a:p>
            <a:p>
              <a:pPr algn="just">
                <a:lnSpc>
                  <a:spcPts val="2847"/>
                </a:lnSpc>
              </a:pP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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аналіз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статистичних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даних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just">
                <a:lnSpc>
                  <a:spcPts val="2847"/>
                </a:lnSpc>
              </a:pP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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порівняльний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аналіз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ефективності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планованих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форм та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методів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реалізації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just">
                <a:lnSpc>
                  <a:spcPts val="2847"/>
                </a:lnSpc>
              </a:pP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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дається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аналітична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характеристика умов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реалізації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політичного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проекту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тощо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852321" y="2649606"/>
            <a:ext cx="4271609" cy="5741538"/>
            <a:chOff x="-124244" y="40974"/>
            <a:chExt cx="6583864" cy="5595685"/>
          </a:xfrm>
        </p:grpSpPr>
        <p:sp>
          <p:nvSpPr>
            <p:cNvPr id="6" name="AutoShape 6"/>
            <p:cNvSpPr/>
            <p:nvPr/>
          </p:nvSpPr>
          <p:spPr>
            <a:xfrm>
              <a:off x="-124244" y="40974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417795"/>
              <a:ext cx="6459620" cy="5218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47"/>
                </a:lnSpc>
              </a:pPr>
              <a:r>
                <a:rPr lang="ru-RU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Конкретність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ts val="2847"/>
                </a:lnSpc>
              </a:pP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Основні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положення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проекту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мають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бути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сформульовані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якомога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конкретнішим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зрозумілим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чином,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що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виключає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можливість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неоднозначного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тлумачення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Проект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має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бути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лаконічним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 формою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викладу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Тобто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гранично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коротким, без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зайвої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деталізації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робочий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документ без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додаткових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міркувань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обґрунтувань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Щодо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проектів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виборчої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як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показує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практичний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досвід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він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не повинен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перевищувати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40—50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сторінок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тексту.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514372" y="1028700"/>
            <a:ext cx="1117514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та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висувають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низку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14449" r="14449"/>
          <a:stretch>
            <a:fillRect/>
          </a:stretch>
        </p:blipFill>
        <p:spPr>
          <a:xfrm>
            <a:off x="0" y="0"/>
            <a:ext cx="4873120" cy="10287000"/>
          </a:xfrm>
          <a:prstGeom prst="rect">
            <a:avLst/>
          </a:prstGeom>
        </p:spPr>
      </p:pic>
      <p:grpSp>
        <p:nvGrpSpPr>
          <p:cNvPr id="11" name="Group 5"/>
          <p:cNvGrpSpPr/>
          <p:nvPr/>
        </p:nvGrpSpPr>
        <p:grpSpPr>
          <a:xfrm>
            <a:off x="14356211" y="2649606"/>
            <a:ext cx="3626989" cy="2842411"/>
            <a:chOff x="0" y="0"/>
            <a:chExt cx="6459620" cy="2252707"/>
          </a:xfrm>
        </p:grpSpPr>
        <p:sp>
          <p:nvSpPr>
            <p:cNvPr id="12" name="AutoShape 6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13" name="TextBox 7"/>
            <p:cNvSpPr txBox="1"/>
            <p:nvPr/>
          </p:nvSpPr>
          <p:spPr>
            <a:xfrm>
              <a:off x="0" y="545243"/>
              <a:ext cx="6459620" cy="17074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847"/>
                </a:lnSpc>
              </a:pPr>
              <a:r>
                <a:rPr lang="en-US" sz="1898" dirty="0" err="1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Презентац</a:t>
              </a:r>
              <a:r>
                <a:rPr lang="uk-UA" sz="1898" dirty="0" err="1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ії</a:t>
              </a:r>
              <a:r>
                <a:rPr lang="en-US" sz="1898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98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являются</a:t>
              </a:r>
              <a:r>
                <a:rPr lang="en-US" sz="1898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1898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засобами</a:t>
              </a:r>
              <a:r>
                <a:rPr lang="en-US" sz="1898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uk-UA" sz="1898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 можуть використовувати якості</a:t>
              </a:r>
              <a:r>
                <a:rPr lang="en-US" sz="1898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98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речей</a:t>
              </a:r>
              <a:r>
                <a:rPr lang="en-US" sz="1898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uk-UA" sz="1898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доповіді</a:t>
              </a:r>
              <a:r>
                <a:rPr lang="en-US" sz="1898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1898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</a:t>
              </a:r>
              <a:r>
                <a:rPr lang="en-US" sz="1898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1898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багато</a:t>
              </a:r>
              <a:r>
                <a:rPr lang="en-US" sz="1898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1898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іншого</a:t>
              </a:r>
              <a:r>
                <a:rPr lang="en-US" sz="1898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uk-UA" sz="1898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Вони</a:t>
              </a:r>
              <a:r>
                <a:rPr lang="en-US" sz="1898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1898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багатофункціональні</a:t>
              </a:r>
              <a:r>
                <a:rPr lang="en-US" sz="1898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uk-UA" sz="1898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що робить їх потужним інструментом </a:t>
              </a:r>
              <a:r>
                <a:rPr lang="en-US" sz="1898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1898" dirty="0" err="1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новчання</a:t>
              </a:r>
              <a:r>
                <a:rPr lang="uk-UA" sz="1898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1898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529030"/>
            <a:ext cx="8723781" cy="6121374"/>
            <a:chOff x="0" y="15105"/>
            <a:chExt cx="11631708" cy="8161833"/>
          </a:xfrm>
        </p:grpSpPr>
        <p:sp>
          <p:nvSpPr>
            <p:cNvPr id="3" name="AutoShape 3"/>
            <p:cNvSpPr/>
            <p:nvPr/>
          </p:nvSpPr>
          <p:spPr>
            <a:xfrm>
              <a:off x="0" y="4142671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4729840"/>
              <a:ext cx="11631708" cy="3447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indent="457200" algn="just"/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Важливим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етапом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є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розробка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стратегії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тактики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є ядром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indent="457200" algn="just"/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Принципова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різниця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між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ними: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стратегія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розкриває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змістовну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складову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а тактика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має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містити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відповіді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питання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як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це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зробити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і в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якій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логічній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тимчасовій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послідовності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5105"/>
              <a:ext cx="11631708" cy="2754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39"/>
                </a:lnSpc>
              </a:pPr>
              <a:r>
                <a:rPr lang="ru-RU" sz="5400" dirty="0">
                  <a:solidFill>
                    <a:srgbClr val="0C45A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Стратегія </a:t>
              </a:r>
              <a:r>
                <a:rPr lang="ru-RU" sz="5400" dirty="0" err="1">
                  <a:solidFill>
                    <a:srgbClr val="0C45A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5400" dirty="0">
                  <a:solidFill>
                    <a:srgbClr val="0C45A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5400" dirty="0" err="1">
                  <a:solidFill>
                    <a:srgbClr val="0C45A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endParaRPr lang="en-US" sz="54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959530" y="2088111"/>
            <a:ext cx="6299770" cy="611077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5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31217" y="442939"/>
            <a:ext cx="7217817" cy="894477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391400" y="114300"/>
            <a:ext cx="10744200" cy="92332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Гранично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конкретна та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чітка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постановка мети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декомпозиція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розбивка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розробці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виділяється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постановки мети</a:t>
            </a:r>
          </a:p>
          <a:p>
            <a:pPr indent="457200"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генеральної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замовників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базових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реалізувати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мети, є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політичними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менеджерами.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Постановка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операційних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Конкретика 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зоною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напрямами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Мотиваційні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соціально-політичні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вирішенню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фіксуються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57200"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 вид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вказує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мотивами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керуватися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люди,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погляди,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ціннісні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установки,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зробили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призвели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поведінкової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передбачуваних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спрямованому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інформаційному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них.</a:t>
            </a:r>
          </a:p>
          <a:p>
            <a:pPr indent="457200"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переконливої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формулювання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комунікаційного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Комунікаційна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0" y="9378186"/>
            <a:ext cx="18288000" cy="908814"/>
          </a:xfrm>
          <a:prstGeom prst="rect">
            <a:avLst/>
          </a:prstGeom>
          <a:solidFill>
            <a:srgbClr val="16214B">
              <a:alpha val="67843"/>
            </a:srgbClr>
          </a:solid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524000" y="723900"/>
            <a:ext cx="16002000" cy="5475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 структура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допоміжних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канали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ними)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коригування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ts val="2596"/>
              </a:lnSpc>
            </a:pPr>
            <a:endParaRPr lang="en-US" sz="1730" dirty="0">
              <a:solidFill>
                <a:srgbClr val="16214B"/>
              </a:solidFill>
              <a:latin typeface="Montserrat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0" y="9378186"/>
            <a:ext cx="18288000" cy="908814"/>
          </a:xfrm>
          <a:prstGeom prst="rect">
            <a:avLst/>
          </a:prstGeom>
          <a:solidFill>
            <a:srgbClr val="FDCF60"/>
          </a:solidFill>
        </p:spPr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5372100"/>
            <a:ext cx="11125200" cy="4006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4400" y="2171700"/>
            <a:ext cx="8554254" cy="856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35"/>
              </a:lnSpc>
            </a:pPr>
            <a:r>
              <a:rPr lang="ru-RU" sz="48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Тактика </a:t>
            </a:r>
            <a:r>
              <a:rPr lang="ru-RU" sz="48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48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endParaRPr lang="en-US" sz="4800" dirty="0">
              <a:solidFill>
                <a:srgbClr val="0C45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9753600" y="1104900"/>
            <a:ext cx="7790646" cy="8002477"/>
            <a:chOff x="0" y="0"/>
            <a:chExt cx="9597949" cy="10669969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615935"/>
              <a:ext cx="9597949" cy="10054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847"/>
                </a:lnSpc>
              </a:pP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Наступним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етапом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проектування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є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розробка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тактики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ts val="2847"/>
                </a:lnSpc>
              </a:pPr>
              <a:endParaRPr lang="ru-RU" sz="24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2847"/>
                </a:lnSpc>
              </a:pP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Найчастіше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тактика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прописується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окремому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документі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т.зв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«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тактичний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малюнок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 Тактика є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сукупність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прийомів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способів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вирішення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завдань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ts val="2847"/>
                </a:lnSpc>
              </a:pP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Розробляючи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проект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нової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політичні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менеджери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мають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вирішувати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питання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треба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використовувати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техніки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прийоми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наскільки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адекватні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вони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цієї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чи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допоможуть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вони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реалізувати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поставлені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мети.</a:t>
              </a:r>
            </a:p>
            <a:p>
              <a:pPr algn="just">
                <a:lnSpc>
                  <a:spcPts val="2847"/>
                </a:lnSpc>
              </a:pPr>
              <a:endParaRPr lang="ru-RU" sz="24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2847"/>
                </a:lnSpc>
              </a:pP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Єдиний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підхід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розробки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тактики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вітчизняному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політичному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менеджменті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не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склався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Але основа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розробки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тактики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лежить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структуруванні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всередині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основних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напрямів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агітаційно-пропагандистський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організаційно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польовий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юридичний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робота з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медіа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спецпроекти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протидія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контрпропаганді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управління персоналом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штабів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14993" y="5430545"/>
            <a:ext cx="6008280" cy="50469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45137" y="0"/>
            <a:ext cx="8095945" cy="10287000"/>
          </a:xfrm>
          <a:prstGeom prst="rect">
            <a:avLst/>
          </a:prstGeom>
          <a:solidFill>
            <a:srgbClr val="FDCF60"/>
          </a:solidFill>
        </p:spPr>
      </p:sp>
      <p:grpSp>
        <p:nvGrpSpPr>
          <p:cNvPr id="3" name="Group 3"/>
          <p:cNvGrpSpPr/>
          <p:nvPr/>
        </p:nvGrpSpPr>
        <p:grpSpPr>
          <a:xfrm>
            <a:off x="8098003" y="1028700"/>
            <a:ext cx="9161297" cy="8172045"/>
            <a:chOff x="0" y="0"/>
            <a:chExt cx="10997874" cy="1089606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54768"/>
              <a:ext cx="10997874" cy="10341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ru-RU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Тактична </a:t>
              </a:r>
              <a:r>
                <a:rPr lang="ru-RU" sz="24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частина</a:t>
              </a:r>
              <a:r>
                <a:rPr lang="ru-RU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проекту </a:t>
              </a:r>
              <a:r>
                <a:rPr lang="ru-RU" sz="24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має</a:t>
              </a:r>
              <a:r>
                <a:rPr lang="ru-RU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описати</a:t>
              </a:r>
              <a:r>
                <a:rPr lang="ru-RU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як </a:t>
              </a:r>
              <a:r>
                <a:rPr lang="ru-RU" sz="24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реалізовуватимуться</a:t>
              </a:r>
              <a:r>
                <a:rPr lang="ru-RU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стратегічні</a:t>
              </a:r>
              <a:r>
                <a:rPr lang="ru-RU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завдання</a:t>
              </a:r>
              <a:r>
                <a:rPr lang="ru-RU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враховувати</a:t>
              </a:r>
              <a:r>
                <a:rPr lang="ru-RU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всі</a:t>
              </a:r>
              <a:r>
                <a:rPr lang="ru-RU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форми</a:t>
              </a:r>
              <a:r>
                <a:rPr lang="ru-RU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взаємодії</a:t>
              </a:r>
              <a:r>
                <a:rPr lang="ru-RU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команди</a:t>
              </a:r>
              <a:r>
                <a:rPr lang="ru-RU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sz="24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усіма</a:t>
              </a:r>
              <a:r>
                <a:rPr lang="ru-RU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агентами </a:t>
              </a:r>
              <a:r>
                <a:rPr lang="ru-RU" sz="24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політичного</a:t>
              </a:r>
              <a:r>
                <a:rPr lang="ru-RU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процесу</a:t>
              </a:r>
              <a:r>
                <a:rPr lang="ru-RU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передбачати</a:t>
              </a:r>
              <a:r>
                <a:rPr lang="ru-RU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ресурсні</a:t>
              </a:r>
              <a:r>
                <a:rPr lang="ru-RU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витрати</a:t>
              </a:r>
              <a:r>
                <a:rPr lang="ru-RU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sz="24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кампанію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Вона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також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має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детально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описувати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коли і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конкретні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кроки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потрібно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зробити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Одна з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найбільш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уживаних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моделей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структури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тактики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може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включати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такі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доданки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як:</a:t>
              </a:r>
            </a:p>
            <a:p>
              <a:pPr algn="just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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організаційна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структура;</a:t>
              </a:r>
            </a:p>
            <a:p>
              <a:pPr algn="just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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опис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цільових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проектів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заходів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тобто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переліку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дій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взаємодій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спрямованих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вирішення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адресних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цільових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завдань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algn="just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 план-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графік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algn="just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 робота на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місцях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algn="just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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налагодження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контактів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із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громадськістю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algn="just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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організація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фінансування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Кожен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із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вищенаведених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напрямів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у свою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чергу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включає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конкретні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складові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елементи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Наприклад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в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організаційній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структурі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прописуються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умови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форми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створення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команди</a:t>
              </a:r>
              <a:r>
                <a:rPr lang="en-US" sz="2800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18850" y="1654910"/>
            <a:ext cx="5415166" cy="7014670"/>
            <a:chOff x="0" y="0"/>
            <a:chExt cx="7220221" cy="9352893"/>
          </a:xfrm>
        </p:grpSpPr>
        <p:sp>
          <p:nvSpPr>
            <p:cNvPr id="7" name="TextBox 7"/>
            <p:cNvSpPr txBox="1"/>
            <p:nvPr/>
          </p:nvSpPr>
          <p:spPr>
            <a:xfrm>
              <a:off x="0" y="4941429"/>
              <a:ext cx="7220221" cy="44114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uk-UA" sz="6600" dirty="0" smtClean="0">
                  <a:solidFill>
                    <a:srgbClr val="0C45A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Тактика політичної кампанії</a:t>
              </a:r>
              <a:endParaRPr lang="en-US" sz="66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05456" y="0"/>
              <a:ext cx="3209309" cy="38900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395034" y="0"/>
            <a:ext cx="9892966" cy="10287000"/>
          </a:xfrm>
          <a:prstGeom prst="rect">
            <a:avLst/>
          </a:prstGeom>
          <a:solidFill>
            <a:srgbClr val="0C45A6"/>
          </a:solidFill>
        </p:spPr>
      </p:sp>
      <p:sp>
        <p:nvSpPr>
          <p:cNvPr id="8" name="TextBox 7"/>
          <p:cNvSpPr txBox="1"/>
          <p:nvPr/>
        </p:nvSpPr>
        <p:spPr>
          <a:xfrm>
            <a:off x="332824" y="711517"/>
            <a:ext cx="75438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рамках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поїздок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задіяна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медіаплан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прес-релізів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інтерв'ю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плакатів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листівок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статей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газет,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брошур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наклейок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політико-технологічних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розсилання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мережеві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робота за принципом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дверей до дверей»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016" y="1028700"/>
            <a:ext cx="8001001" cy="778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53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5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3000" y="3543300"/>
            <a:ext cx="8115300" cy="4787835"/>
            <a:chOff x="0" y="0"/>
            <a:chExt cx="10820400" cy="6383783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638618"/>
              <a:ext cx="10820400" cy="57451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indent="457200" algn="just"/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Цей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етап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пов'язаний</a:t>
              </a:r>
              <a:r>
                <a:rPr lang="ru-RU" sz="2800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плануванням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всіх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заходів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 межах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її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проведення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indent="457200" algn="just"/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Після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розробки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тактики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проектування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має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трансформуватися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конкретний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план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виборчої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indent="457200" algn="just"/>
              <a:r>
                <a:rPr lang="ru-RU" sz="2800" b="1" u="sng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 </a:t>
              </a:r>
              <a:r>
                <a:rPr lang="ru-RU" sz="2800" b="1" u="sng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800" b="1" u="sng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u="sng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800" b="1" u="sng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—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письмовий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документ, у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якому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чітко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визначено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її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проходження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часі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просторі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Скласти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такий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документ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можна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лише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після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того, як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отримано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зрозумілі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відповіді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чотири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наступні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питання</a:t>
              </a:r>
              <a:r>
                <a:rPr lang="ru-RU" sz="2800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5071" y="1790700"/>
            <a:ext cx="8723781" cy="912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37"/>
              </a:lnSpc>
            </a:pPr>
            <a:r>
              <a:rPr lang="ru-RU" sz="5400" dirty="0">
                <a:solidFill>
                  <a:srgbClr val="FDCF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План </a:t>
            </a:r>
            <a:r>
              <a:rPr lang="ru-RU" sz="5400" dirty="0" err="1">
                <a:solidFill>
                  <a:srgbClr val="FDCF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5400" dirty="0">
                <a:solidFill>
                  <a:srgbClr val="FDCF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solidFill>
                  <a:srgbClr val="FDCF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5400" dirty="0">
                <a:solidFill>
                  <a:srgbClr val="FDCF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solidFill>
                <a:srgbClr val="FDCF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0536261" y="0"/>
            <a:ext cx="7751739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t="189" b="20407"/>
          <a:stretch>
            <a:fillRect/>
          </a:stretch>
        </p:blipFill>
        <p:spPr>
          <a:xfrm>
            <a:off x="11369822" y="1028700"/>
            <a:ext cx="6918178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5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0" y="656702"/>
            <a:ext cx="8991600" cy="8973596"/>
            <a:chOff x="0" y="0"/>
            <a:chExt cx="10820400" cy="11964801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638618"/>
              <a:ext cx="10820400" cy="11326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indent="457200" algn="just"/>
              <a:r>
                <a:rPr lang="ru-RU" sz="2400" b="1" dirty="0" err="1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Що</a:t>
              </a:r>
              <a:r>
                <a:rPr lang="ru-RU" sz="24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проводиться?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Відповісти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питання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можна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тільки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після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вироблення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тактичного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малюнка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визначення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пріоритетних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напрямів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каналів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трансляції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потрібної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інформації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фінансових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можливостей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indent="457200" algn="just"/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сформульованому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вигляді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відповідь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питання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є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переліком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заходів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починаючи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публікації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місцевій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пресі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закінчуючи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великим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масовим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заходом.</a:t>
              </a:r>
            </a:p>
            <a:p>
              <a:pPr indent="457200" algn="just"/>
              <a:endPara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457200" algn="just"/>
              <a:r>
                <a:rPr lang="ru-RU" sz="24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Коли проводиться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Для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відповіді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питання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треба на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додаток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вищеназваного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знати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тимчасові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рамки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як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співвідносяться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один з одним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передбачувані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заходи,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наскільки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реальними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є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ті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чи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інші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терміни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підготовки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рекламної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продукції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масових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заходів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тощо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indent="457200" algn="just"/>
              <a:endPara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457200" algn="just"/>
              <a:r>
                <a:rPr lang="ru-RU" sz="24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 проводиться? 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додаток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сказаного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визначається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місце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проведення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політичних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акцій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у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яких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районах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розміщуються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рекламні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щити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у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яких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будинках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поширюються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ті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чи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інші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листівки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тощо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indent="457200" algn="just"/>
              <a:endPara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457200" algn="just"/>
              <a:r>
                <a:rPr lang="ru-RU" sz="2400" b="1" dirty="0" err="1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Хто</a:t>
              </a:r>
              <a:r>
                <a:rPr lang="ru-RU" sz="24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є </a:t>
              </a:r>
              <a:r>
                <a:rPr lang="ru-RU" sz="2400" b="1" dirty="0" err="1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відповідальним</a:t>
              </a:r>
              <a:r>
                <a:rPr lang="ru-RU" sz="24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Кожен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захід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політичній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потребує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людських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ресурсів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тобто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чіткого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визначення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того,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хто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готує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ту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чи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іншу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зустріч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хтось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організує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подачу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матеріалу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пресу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хтось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розклеює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рекламні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плакати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тощо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10536261" y="0"/>
            <a:ext cx="7751739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t="189" b="20407"/>
          <a:stretch>
            <a:fillRect/>
          </a:stretch>
        </p:blipFill>
        <p:spPr>
          <a:xfrm>
            <a:off x="11369822" y="1028700"/>
            <a:ext cx="6918178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43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57200" y="571500"/>
            <a:ext cx="9677400" cy="9465960"/>
            <a:chOff x="0" y="0"/>
            <a:chExt cx="11682415" cy="12621278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191484"/>
              <a:ext cx="11682415" cy="11429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плані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детально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прописані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кроки,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дати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заходи,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відповідальні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особи та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інше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що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робить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його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робочим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документом,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який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хоч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змінюється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через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обставини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є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основним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головним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керівництвом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дії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endParaRPr lang="ru-RU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Загальний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план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є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єдиним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документом для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складання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основних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графіків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• мережного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графіка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заходів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•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фінансового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графіка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•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графік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зустрічей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громадськістю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•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графіка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появи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припинення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публікації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матеріалів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у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мас-медіа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•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графік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проведення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комплексу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заходів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реклами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endParaRPr lang="ru-RU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—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це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схема, за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якою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вона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проводитиметься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і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він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має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розроблятися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урахуванням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трьох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основних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позицій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•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оцінки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ситуації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орієнтації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•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стратегії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• тактики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26218" r="26332"/>
          <a:stretch>
            <a:fillRect/>
          </a:stretch>
        </p:blipFill>
        <p:spPr>
          <a:xfrm>
            <a:off x="10961941" y="0"/>
            <a:ext cx="7326059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54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86600" y="1866900"/>
            <a:ext cx="10363200" cy="6703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80"/>
              </a:lnSpc>
            </a:pPr>
            <a:r>
              <a:rPr lang="ru-RU" sz="48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48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48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48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48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48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</a:t>
            </a:r>
            <a:r>
              <a:rPr lang="ru-RU" sz="48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8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endParaRPr lang="ru-RU" sz="4800" dirty="0">
              <a:solidFill>
                <a:srgbClr val="0C45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6580"/>
              </a:lnSpc>
            </a:pPr>
            <a:r>
              <a:rPr lang="ru-RU" sz="48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48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48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48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кампаній</a:t>
            </a:r>
            <a:endParaRPr lang="ru-RU" sz="4800" dirty="0">
              <a:solidFill>
                <a:srgbClr val="0C45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6580"/>
              </a:lnSpc>
            </a:pPr>
            <a:r>
              <a:rPr lang="ru-RU" sz="48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Стратегія </a:t>
            </a:r>
            <a:r>
              <a:rPr lang="ru-RU" sz="48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48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endParaRPr lang="ru-RU" sz="4800" dirty="0">
              <a:solidFill>
                <a:srgbClr val="0C45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6580"/>
              </a:lnSpc>
            </a:pPr>
            <a:r>
              <a:rPr lang="ru-RU" sz="48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Тактика </a:t>
            </a:r>
            <a:r>
              <a:rPr lang="ru-RU" sz="48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48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endParaRPr lang="ru-RU" sz="4800" dirty="0">
              <a:solidFill>
                <a:srgbClr val="0C45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6580"/>
              </a:lnSpc>
            </a:pPr>
            <a:r>
              <a:rPr lang="ru-RU" sz="48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План </a:t>
            </a:r>
            <a:r>
              <a:rPr lang="ru-RU" sz="48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48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endParaRPr lang="ru-RU" sz="4800" dirty="0">
              <a:solidFill>
                <a:srgbClr val="0C45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6580"/>
              </a:lnSpc>
            </a:pPr>
            <a:r>
              <a:rPr lang="ru-RU" sz="48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48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Ресурсне</a:t>
            </a:r>
            <a:r>
              <a:rPr lang="ru-RU" sz="48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48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48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endParaRPr lang="ru-RU" sz="4800" dirty="0">
              <a:solidFill>
                <a:srgbClr val="0C45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2564706"/>
            <a:ext cx="5317101" cy="515758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57200" y="571500"/>
            <a:ext cx="9677400" cy="8958128"/>
            <a:chOff x="0" y="0"/>
            <a:chExt cx="11682415" cy="11944169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191484"/>
              <a:ext cx="11682415" cy="10752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Зразкову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схему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створення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плану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можна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подати у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вигляді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кількох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етапів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indent="457200"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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створення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групи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планування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indent="457200"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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проведення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необхідних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досліджень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узагальнення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їх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результатів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indent="457200"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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вироблення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основних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ідей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indent="457200"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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затвердження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рішень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щодо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основних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принципів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стратегії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цілей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плану,</a:t>
              </a:r>
            </a:p>
            <a:p>
              <a:pPr indent="457200"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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критичний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перегляд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написаного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матеріалу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indent="457200"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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схвалення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плану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основним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суб'єктом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управління (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кампанією-замовником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),</a:t>
              </a:r>
            </a:p>
            <a:p>
              <a:pPr indent="457200"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 контроль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його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реалізації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indent="457200" algn="just">
                <a:lnSpc>
                  <a:spcPct val="150000"/>
                </a:lnSpc>
              </a:pPr>
              <a:endParaRPr lang="ru-RU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457200" algn="just">
                <a:lnSpc>
                  <a:spcPct val="150000"/>
                </a:lnSpc>
              </a:pP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Упорядкування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плану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завершує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роботу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політичних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менеджерів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над проектом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У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плані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ідеї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перекладаються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мовою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конкретних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дій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необхідно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вчинити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всім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членам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команди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щоб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наблизитися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поставлених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політичних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цілей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endParaRPr lang="ru-RU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ru-RU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26218" r="26332"/>
          <a:stretch>
            <a:fillRect/>
          </a:stretch>
        </p:blipFill>
        <p:spPr>
          <a:xfrm>
            <a:off x="10961941" y="0"/>
            <a:ext cx="7326059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39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48800" y="5943827"/>
            <a:ext cx="7723499" cy="3209794"/>
            <a:chOff x="0" y="0"/>
            <a:chExt cx="10297998" cy="4279725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832628"/>
              <a:ext cx="10297998" cy="344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indent="457200" algn="just"/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Важливим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етапом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проектування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реалізації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є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її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ресурсне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забезпечення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здатності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керівників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забезпечити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залучення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ресурсів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необхідному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обсязі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у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встановлені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терміни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залежить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успіх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розробленої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стратегії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33400" y="6616003"/>
            <a:ext cx="8002119" cy="1912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7"/>
              </a:lnSpc>
            </a:pPr>
            <a:r>
              <a:rPr lang="ru-RU" sz="54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54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Ресурсне</a:t>
            </a:r>
            <a:r>
              <a:rPr lang="ru-RU" sz="54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54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54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endParaRPr lang="en-US" sz="5400" dirty="0">
              <a:solidFill>
                <a:srgbClr val="0C45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t="40836" b="16950"/>
          <a:stretch>
            <a:fillRect/>
          </a:stretch>
        </p:blipFill>
        <p:spPr>
          <a:xfrm>
            <a:off x="0" y="0"/>
            <a:ext cx="1828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5334000" cy="10287000"/>
          </a:xfrm>
          <a:prstGeom prst="rect">
            <a:avLst/>
          </a:prstGeom>
          <a:solidFill>
            <a:srgbClr val="FDCF60"/>
          </a:solidFill>
        </p:spPr>
      </p:sp>
      <p:sp>
        <p:nvSpPr>
          <p:cNvPr id="5" name="TextBox 5"/>
          <p:cNvSpPr txBox="1"/>
          <p:nvPr/>
        </p:nvSpPr>
        <p:spPr>
          <a:xfrm>
            <a:off x="5486400" y="114300"/>
            <a:ext cx="12573000" cy="12064841"/>
          </a:xfrm>
          <a:prstGeom prst="rect">
            <a:avLst/>
          </a:prstGeom>
        </p:spPr>
        <p:txBody>
          <a:bodyPr wrap="square" lIns="0" tIns="0" rIns="0" bIns="0" numCol="2" rtlCol="0" anchor="t">
            <a:spAutoFit/>
          </a:bodyPr>
          <a:lstStyle/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Електоральний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ресурс:</a:t>
            </a: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впізнаваність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довіра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популярність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антирейтингу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позитивного образу,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репутація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воля до перемоги</a:t>
            </a: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кампаній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стресостійкість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особиста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харизма кандидата</a:t>
            </a:r>
          </a:p>
          <a:p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Ідеологічні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популярні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яскравий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зрозумілий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/бренд</a:t>
            </a: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партійна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приналежність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унікальність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організаційних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</a:t>
            </a: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ефективна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мобілізація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прихильників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кандидата/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достатня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структур-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союзників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еліти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Кадри (команда)</a:t>
            </a: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висококласних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фахівців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шанованих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популярних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лідерів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громадської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думки (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ЛОМів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заощадження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кандидата</a:t>
            </a: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спонсорів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мобілізації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бюджету</a:t>
            </a: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передбачуваність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резерву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"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Адміністративний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ресурс"</a:t>
            </a: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прямий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адміністративний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тиск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виборців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тиск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(бюджет, транспорт,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силові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endParaRPr lang="ru-RU" sz="1600" dirty="0" smtClean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dirty="0" smtClean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dirty="0" smtClean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Інформаційно-комунікаційні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доступ до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прихований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прямий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над ЗМІ</a:t>
            </a:r>
          </a:p>
          <a:p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база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виборців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голосувати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силу</a:t>
            </a: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місцевої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еліти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Матеріально-технічні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технологічне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озброєння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штабів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оргтехніка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транспорт)</a:t>
            </a: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приміщень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офісів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складу, у тому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містах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районах</a:t>
            </a:r>
          </a:p>
          <a:p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кваліфікований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юридичний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супровід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виборчих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комісій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ЦВК</a:t>
            </a:r>
          </a:p>
          <a:p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оперативні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інформаційний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організаційний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інтелектуальний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суперників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союзників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Часовий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</a:t>
            </a: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кампанія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розпочалася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почне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організовуватись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офіційного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старту</a:t>
            </a: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часу для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здатна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команда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виробляти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плани-графіки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09600" y="2030266"/>
            <a:ext cx="4457700" cy="622646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5334000" cy="10287000"/>
          </a:xfrm>
          <a:prstGeom prst="rect">
            <a:avLst/>
          </a:prstGeom>
          <a:solidFill>
            <a:srgbClr val="FDCF60"/>
          </a:solidFill>
        </p:spPr>
      </p:sp>
      <p:sp>
        <p:nvSpPr>
          <p:cNvPr id="5" name="TextBox 5"/>
          <p:cNvSpPr txBox="1"/>
          <p:nvPr/>
        </p:nvSpPr>
        <p:spPr>
          <a:xfrm>
            <a:off x="6477000" y="1362538"/>
            <a:ext cx="10668000" cy="7263527"/>
          </a:xfrm>
          <a:prstGeom prst="rect">
            <a:avLst/>
          </a:prstGeom>
        </p:spPr>
        <p:txBody>
          <a:bodyPr wrap="square" lIns="0" tIns="0" rIns="0" bIns="0" numCol="1" rtlCol="0" anchor="t">
            <a:spAutoFit/>
          </a:bodyPr>
          <a:lstStyle/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транспорт,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друкарські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часто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благополучному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бізнес-структури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найскладніших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англомовним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фандрайзинг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raise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фандрайзингу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кроки: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менеджмент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фандрайзингу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усередині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фандрайзингової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фандрайзингових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фандрайзингом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фандрайзингових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характер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457200"/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09600" y="2030266"/>
            <a:ext cx="4457700" cy="622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97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395034" y="0"/>
            <a:ext cx="9892966" cy="10287000"/>
          </a:xfrm>
          <a:prstGeom prst="rect">
            <a:avLst/>
          </a:prstGeom>
          <a:solidFill>
            <a:srgbClr val="0C45A6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18348" r="18185"/>
          <a:stretch>
            <a:fillRect/>
          </a:stretch>
        </p:blipFill>
        <p:spPr>
          <a:xfrm>
            <a:off x="9431855" y="1028700"/>
            <a:ext cx="7839464" cy="82296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676006" y="647700"/>
            <a:ext cx="4401193" cy="2077944"/>
            <a:chOff x="0" y="0"/>
            <a:chExt cx="8425173" cy="1856978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701776"/>
              <a:ext cx="8425173" cy="1155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uk-UA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Поняття політичної кампанії, її суб'єкти та об'єкти</a:t>
              </a:r>
              <a:endParaRPr lang="en-US" sz="24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90500" y="-190500"/>
            <a:ext cx="3866506" cy="46866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897" y="4496174"/>
            <a:ext cx="7543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 </a:t>
            </a:r>
            <a:r>
              <a:rPr lang="ru-RU" sz="24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кампанія</a:t>
            </a:r>
            <a:r>
              <a:rPr lang="ru-RU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ініційований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актором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перерозподіл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методами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примусу.</a:t>
            </a:r>
          </a:p>
          <a:p>
            <a:pPr indent="457200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виборчої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управління будь-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лобістську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мобілізації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іміджеву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378186"/>
            <a:ext cx="18288000" cy="90881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533400" y="1333500"/>
            <a:ext cx="8458200" cy="6894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/>
            <a:r>
              <a:rPr lang="aa-E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основі будь-якої політичної кампанії лежить суб'єктивна воля певного політичного актора, спрямована на </a:t>
            </a:r>
            <a:r>
              <a:rPr lang="aa-E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 чітко окресленої мети.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aa-E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 словами, політична кампанія не виникає сама собою. Потрібний поштовх у вигляді наміру політичного актора досягти бажаної мети та його готовність робити для цього відповідні кроки</a:t>
            </a:r>
            <a:r>
              <a:rPr lang="aa-E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aa-E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Ця готовність проявляється насамперед у створенні групи, яка реалізовуватиме на практиці прийняте рішення про досягнення політичної мети.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 цією групою ми будемо вважати «суб’єкта» політичної кампанії. </a:t>
            </a:r>
            <a:endParaRPr lang="en-US" sz="3200" dirty="0">
              <a:solidFill>
                <a:srgbClr val="0C45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144000" y="1028700"/>
            <a:ext cx="9822924" cy="83494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378186"/>
            <a:ext cx="18288000" cy="90881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231321" y="1019629"/>
            <a:ext cx="10586358" cy="6894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/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управління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ставить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коригує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вибирає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задуманих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управління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соціально-політичні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суб'єктно-об'єктні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управління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зусиль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/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Безпосередній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управління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кандидата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виборцями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вибудовувати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Опосередкований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прямого контакту, а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телевізійної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газетних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поширюваних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чуток.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049000" y="1028700"/>
            <a:ext cx="7917924" cy="83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48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395034" y="0"/>
            <a:ext cx="9892966" cy="10287000"/>
          </a:xfrm>
          <a:prstGeom prst="rect">
            <a:avLst/>
          </a:prstGeom>
          <a:solidFill>
            <a:srgbClr val="0C45A6"/>
          </a:solidFill>
        </p:spPr>
      </p:sp>
      <p:sp>
        <p:nvSpPr>
          <p:cNvPr id="8" name="TextBox 7"/>
          <p:cNvSpPr txBox="1"/>
          <p:nvPr/>
        </p:nvSpPr>
        <p:spPr>
          <a:xfrm>
            <a:off x="332824" y="711517"/>
            <a:ext cx="7543800" cy="849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 та </a:t>
            </a: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простір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кампаній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соціокультурного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усередині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тип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соціально-психологічні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верств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правило,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соціально-політичної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проект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команду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менеджменту.</a:t>
            </a:r>
          </a:p>
          <a:p>
            <a:endParaRPr lang="ru-RU" dirty="0"/>
          </a:p>
        </p:txBody>
      </p:sp>
      <p:pic>
        <p:nvPicPr>
          <p:cNvPr id="1026" name="Picture 2" descr="Як виборча кампанія відкрила очі на кризу українських медіа - Вибори та ЗМ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95300"/>
            <a:ext cx="9144000" cy="93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558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1000" y="1067150"/>
            <a:ext cx="9409511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39"/>
              </a:lnSpc>
            </a:pPr>
            <a:r>
              <a:rPr lang="ru-RU" sz="7032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7032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7032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32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7032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32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кампаній</a:t>
            </a:r>
            <a:endParaRPr lang="en-US" sz="7032" dirty="0">
              <a:solidFill>
                <a:srgbClr val="0C45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028700" y="3390900"/>
            <a:ext cx="8761811" cy="5911140"/>
            <a:chOff x="0" y="0"/>
            <a:chExt cx="11682415" cy="7881519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191484"/>
              <a:ext cx="11682415" cy="6690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Політичне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проектування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є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різновидом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політичного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менеджменту, в рамках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якого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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виробляються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стратегії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оптимізації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діяльності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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продумуються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алгоритми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найперспективніших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рішень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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розраховується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ресурсна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база проекту,</a:t>
              </a:r>
            </a:p>
            <a:p>
              <a:pPr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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розробляється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конкретний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план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усієї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endParaRPr lang="ru-RU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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визначаються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умови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створення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відповідної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команди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виконавців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відміну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політичного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менеджменту в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цілому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сенс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проектування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— у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підвищенні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ефективності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найрізноманітніших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витрат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пов'язаних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із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практичним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втіленням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того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чи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іншого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задуму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26218" r="26332"/>
          <a:stretch>
            <a:fillRect/>
          </a:stretch>
        </p:blipFill>
        <p:spPr>
          <a:xfrm>
            <a:off x="10961941" y="0"/>
            <a:ext cx="7326059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9200" y="5448300"/>
            <a:ext cx="8153400" cy="3856030"/>
            <a:chOff x="0" y="0"/>
            <a:chExt cx="6459620" cy="514137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45242"/>
              <a:ext cx="6459620" cy="4596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indent="457200" algn="just"/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Політичне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проектування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здійснюється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умовах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високого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рівня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ризику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невизначеності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що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висуває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особливі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вимоги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ступеня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опрацьованості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всіх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елементів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всіх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стадіях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її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здійснення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Грамотне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політичне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проектування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завжди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прагне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мінімізувати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можливі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ризики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34600" y="5522400"/>
            <a:ext cx="8008834" cy="3856030"/>
            <a:chOff x="0" y="0"/>
            <a:chExt cx="6459620" cy="5141373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545243"/>
              <a:ext cx="6459620" cy="4596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indent="457200" algn="just"/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Стратегічно-політичне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проектування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спрямоване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підвищення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керованості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соціально-політичних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процесів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і через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це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має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доцільний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планомірний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характер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AutoShape 11"/>
          <p:cNvSpPr/>
          <p:nvPr/>
        </p:nvSpPr>
        <p:spPr>
          <a:xfrm>
            <a:off x="36286" y="-278871"/>
            <a:ext cx="18288000" cy="4322252"/>
          </a:xfrm>
          <a:prstGeom prst="rect">
            <a:avLst/>
          </a:prstGeom>
          <a:solidFill>
            <a:srgbClr val="0C45A6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2127"/>
          <a:stretch>
            <a:fillRect/>
          </a:stretch>
        </p:blipFill>
        <p:spPr>
          <a:xfrm>
            <a:off x="12200334" y="774091"/>
            <a:ext cx="5943100" cy="354816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28700" y="1309043"/>
            <a:ext cx="10815434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32"/>
              </a:lnSpc>
            </a:pPr>
            <a:r>
              <a:rPr lang="uk-UA" sz="6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Важливо:</a:t>
            </a:r>
            <a:endParaRPr lang="en-US" sz="6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219200" y="495300"/>
            <a:ext cx="8761811" cy="7556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проект як документ,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керується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управління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кампанією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ru-RU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Політичний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зусиль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акторів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намічених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структурується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 чином: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документ,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простежуються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>
              <a:lnSpc>
                <a:spcPct val="15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lnSpc>
                <a:spcPct val="15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тактика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шляхи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lnSpc>
                <a:spcPct val="15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структура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lnSpc>
                <a:spcPct val="15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бюджет);</a:t>
            </a:r>
          </a:p>
          <a:p>
            <a:pPr indent="457200" algn="just">
              <a:lnSpc>
                <a:spcPct val="15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план-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0"/>
            <a:ext cx="7620000" cy="10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68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4319</TotalTime>
  <Words>2227</Words>
  <Application>Microsoft Office PowerPoint</Application>
  <PresentationFormat>Произвольный</PresentationFormat>
  <Paragraphs>230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Calibri</vt:lpstr>
      <vt:lpstr>Times New Roman</vt:lpstr>
      <vt:lpstr>Montserrat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Желтый и Фиолетовый Корпоративная Командная Работа Основная Мысль Презентация</dc:title>
  <dc:creator>Адмін</dc:creator>
  <cp:lastModifiedBy>Учетная запись Майкрософт</cp:lastModifiedBy>
  <cp:revision>16</cp:revision>
  <dcterms:created xsi:type="dcterms:W3CDTF">2006-08-16T00:00:00Z</dcterms:created>
  <dcterms:modified xsi:type="dcterms:W3CDTF">2024-10-17T11:04:02Z</dcterms:modified>
  <dc:identifier>DAFcH8eJtjE</dc:identifier>
</cp:coreProperties>
</file>